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56" r:id="rId2"/>
    <p:sldId id="315" r:id="rId3"/>
    <p:sldId id="316" r:id="rId4"/>
    <p:sldId id="317" r:id="rId5"/>
    <p:sldId id="318" r:id="rId6"/>
    <p:sldId id="319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73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74" r:id="rId53"/>
    <p:sldId id="375" r:id="rId54"/>
    <p:sldId id="368" r:id="rId55"/>
    <p:sldId id="369" r:id="rId56"/>
    <p:sldId id="370" r:id="rId57"/>
    <p:sldId id="371" r:id="rId58"/>
    <p:sldId id="376" r:id="rId59"/>
    <p:sldId id="372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5673" autoAdjust="0"/>
  </p:normalViewPr>
  <p:slideViewPr>
    <p:cSldViewPr>
      <p:cViewPr varScale="1">
        <p:scale>
          <a:sx n="105" d="100"/>
          <a:sy n="105" d="100"/>
        </p:scale>
        <p:origin x="16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4A53B-97F5-1743-87CB-A7C104294001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8D301-4596-D94E-8E28-A2B2E7F45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5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6B59D99-B3DA-914A-AE21-6D191527B4FD}" type="datetimeFigureOut">
              <a:rPr lang="en-US"/>
              <a:pPr/>
              <a:t>7/19/19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910B0C8-6613-BB47-A9C4-0E5912B44B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16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D4B035E-005A-624B-A50D-038C0F58AFB6}" type="slidenum">
              <a:rPr lang="en-US">
                <a:latin typeface="Calibri" charset="0"/>
              </a:rPr>
              <a:pPr/>
              <a:t>1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: </a:t>
            </a:r>
            <a:r>
              <a:rPr lang="en-US" dirty="0"/>
              <a:t>RAM, ROM, Registry, cache… dung </a:t>
            </a:r>
            <a:r>
              <a:rPr lang="en-US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, RAM: </a:t>
            </a:r>
            <a:r>
              <a:rPr lang="en-US" baseline="0" dirty="0" err="1"/>
              <a:t>tắt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mất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ngoài</a:t>
            </a:r>
            <a:r>
              <a:rPr lang="en-US" baseline="0" dirty="0"/>
              <a:t>: FDD, HDD, CD, </a:t>
            </a:r>
            <a:r>
              <a:rPr lang="en-US" baseline="0" dirty="0" err="1"/>
              <a:t>băng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, USB,…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tổ</a:t>
            </a:r>
            <a:r>
              <a:rPr lang="en-US" baseline="0" dirty="0"/>
              <a:t> </a:t>
            </a:r>
            <a:r>
              <a:rPr lang="en-US" baseline="0" dirty="0" err="1"/>
              <a:t>chức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file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/>
              <a:t>tính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en-US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 </a:t>
            </a:r>
            <a:r>
              <a:rPr lang="en-US" baseline="0" dirty="0" err="1">
                <a:sym typeface="Wingdings" pitchFamily="2" charset="2"/>
              </a:rPr>
              <a:t>truy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cập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ngẫu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nhiên</a:t>
            </a:r>
            <a:r>
              <a:rPr lang="en-US" baseline="0" dirty="0">
                <a:sym typeface="Wingdings" pitchFamily="2" charset="2"/>
              </a:rPr>
              <a:t> (</a:t>
            </a:r>
            <a:r>
              <a:rPr lang="en-US" baseline="0" dirty="0" err="1">
                <a:sym typeface="Wingdings" pitchFamily="2" charset="2"/>
              </a:rPr>
              <a:t>có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thể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tính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được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vị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trí</a:t>
            </a:r>
            <a:r>
              <a:rPr lang="en-US" baseline="0" dirty="0">
                <a:sym typeface="Wingdings" pitchFamily="2" charset="2"/>
              </a:rPr>
              <a:t> logic </a:t>
            </a:r>
            <a:r>
              <a:rPr lang="en-US" baseline="0" dirty="0" err="1">
                <a:sym typeface="Wingdings" pitchFamily="2" charset="2"/>
              </a:rPr>
              <a:t>của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sinh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viên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thứ</a:t>
            </a:r>
            <a:r>
              <a:rPr lang="en-US" baseline="0" dirty="0">
                <a:sym typeface="Wingdings" pitchFamily="2" charset="2"/>
              </a:rPr>
              <a:t> n)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 </a:t>
            </a:r>
            <a:r>
              <a:rPr lang="en-US" baseline="0" dirty="0" err="1">
                <a:sym typeface="Wingdings" pitchFamily="2" charset="2"/>
              </a:rPr>
              <a:t>truy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cập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tuần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Mỗi</a:t>
            </a:r>
            <a:r>
              <a:rPr lang="en-US" sz="1200" dirty="0"/>
              <a:t> sector </a:t>
            </a:r>
            <a:r>
              <a:rPr lang="en-US" sz="1200" dirty="0" err="1"/>
              <a:t>trên</a:t>
            </a:r>
            <a:r>
              <a:rPr lang="en-US" sz="1200" dirty="0"/>
              <a:t> </a:t>
            </a:r>
            <a:r>
              <a:rPr lang="en-US" sz="1200" dirty="0" err="1"/>
              <a:t>đĩa</a:t>
            </a:r>
            <a:r>
              <a:rPr lang="en-US" sz="1200" dirty="0"/>
              <a:t> logic </a:t>
            </a:r>
            <a:r>
              <a:rPr lang="en-US" sz="1200" dirty="0" err="1"/>
              <a:t>tương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1 sector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 </a:t>
            </a:r>
            <a:r>
              <a:rPr lang="en-US" sz="1200" dirty="0" err="1"/>
              <a:t>trên</a:t>
            </a:r>
            <a:r>
              <a:rPr lang="en-US" sz="1200" dirty="0"/>
              <a:t> </a:t>
            </a:r>
            <a:r>
              <a:rPr lang="en-US" sz="1200" dirty="0" err="1"/>
              <a:t>đĩa</a:t>
            </a:r>
            <a:r>
              <a:rPr lang="en-US" sz="1200" dirty="0"/>
              <a:t> </a:t>
            </a:r>
            <a:r>
              <a:rPr lang="en-US" sz="1200" dirty="0" err="1"/>
              <a:t>vật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sao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truy</a:t>
            </a:r>
            <a:r>
              <a:rPr lang="en-US" sz="1200" dirty="0"/>
              <a:t> </a:t>
            </a:r>
            <a:r>
              <a:rPr lang="en-US" sz="1200" dirty="0" err="1"/>
              <a:t>xuất</a:t>
            </a:r>
            <a:r>
              <a:rPr lang="en-US" sz="1200" dirty="0"/>
              <a:t> sector K </a:t>
            </a:r>
            <a:r>
              <a:rPr lang="en-US" sz="1200" dirty="0" err="1"/>
              <a:t>thì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truy</a:t>
            </a:r>
            <a:r>
              <a:rPr lang="en-US" sz="1200" dirty="0"/>
              <a:t> </a:t>
            </a:r>
            <a:r>
              <a:rPr lang="en-US" sz="1200" dirty="0" err="1"/>
              <a:t>xuất</a:t>
            </a:r>
            <a:r>
              <a:rPr lang="en-US" sz="1200" dirty="0"/>
              <a:t> </a:t>
            </a:r>
            <a:r>
              <a:rPr lang="en-US" sz="1200" dirty="0" err="1"/>
              <a:t>tiếp</a:t>
            </a:r>
            <a:r>
              <a:rPr lang="en-US" sz="1200" dirty="0"/>
              <a:t> sang sector K+1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nhanh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sector logic: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cylinder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sang cylinder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tiếp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Đánh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cylinder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tâm</a:t>
            </a:r>
            <a:r>
              <a:rPr lang="en-US" baseline="0" dirty="0"/>
              <a:t>, </a:t>
            </a:r>
            <a:r>
              <a:rPr lang="en-US" baseline="0" dirty="0" err="1"/>
              <a:t>hết</a:t>
            </a:r>
            <a:r>
              <a:rPr lang="en-US" baseline="0" dirty="0"/>
              <a:t> cylinder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cylinder </a:t>
            </a:r>
            <a:r>
              <a:rPr lang="en-US" baseline="0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Helvetica" pitchFamily="2" charset="0"/>
              </a:rPr>
              <a:t>This Illustration shows a total head movement of …. cylinders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Look: because</a:t>
            </a:r>
            <a:r>
              <a:rPr lang="en-US" baseline="0" dirty="0"/>
              <a:t> they look for a request before continuing to move in a given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MBR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logic</a:t>
            </a:r>
          </a:p>
          <a:p>
            <a:pPr lvl="1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MBR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6274C4-21CF-6F49-8BBA-9D5D9807F71C}" type="datetimeFigureOut">
              <a:rPr lang="en-US"/>
              <a:pPr/>
              <a:t>7/19/19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9D8A37-DBCB-B949-90B7-B576A4F35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6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714D8-257B-B642-AE20-CD95386B35BC}" type="datetimeFigureOut">
              <a:rPr lang="en-US"/>
              <a:pPr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8E544-4563-BF43-9AEE-876F0A4B8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108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221E-B0E3-634E-8E03-8ACFA4CFE25A}" type="datetimeFigureOut">
              <a:rPr lang="en-US"/>
              <a:pPr/>
              <a:t>7/19/19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0F1E2-AEDC-D14E-AD42-4EBC9ADE9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3B49A-0D15-EB4C-9EDC-164F2DDB43C2}" type="datetimeFigureOut">
              <a:rPr lang="en-US"/>
              <a:pPr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67257-732A-2147-ACC6-8A74E6B0A6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3F6A11-363C-C04B-AC54-A186573E19E5}" type="datetimeFigureOut">
              <a:rPr lang="en-US"/>
              <a:pPr/>
              <a:t>7/19/19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26E50B-C16D-6140-B5E6-144B5DA72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97A7C-090A-B843-9B91-9B28E6E9E030}" type="datetimeFigureOut">
              <a:rPr lang="en-US"/>
              <a:pPr/>
              <a:t>7/19/19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7795-B35C-7F46-9EBF-81BE2AF694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45AAA1-F8CD-7246-BCF9-540425A1C85B}" type="datetimeFigureOut">
              <a:rPr lang="en-US"/>
              <a:pPr/>
              <a:t>7/19/19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44978-6B5E-A84F-B410-B1B171525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AD600-133D-C345-9A9E-F0A60CBD8B79}" type="datetimeFigureOut">
              <a:rPr lang="en-US"/>
              <a:pPr/>
              <a:t>7/19/19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69D7-570F-8141-96B0-E240A302C5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7F836E-1F82-2A4C-8D23-C255A19B4384}" type="datetimeFigureOut">
              <a:rPr lang="en-US"/>
              <a:pPr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87A7D-26FA-CC46-97EF-157991FC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4DC37-ADDA-4D4A-BC1A-0C1088A4A62C}" type="datetimeFigureOut">
              <a:rPr lang="en-US"/>
              <a:pPr/>
              <a:t>7/19/19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DA868-B66E-0040-9275-EE1FD1B65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6AA16A38-C17C-E247-BC49-8A61580A63E2}" type="datetimeFigureOut">
              <a:rPr lang="en-US"/>
              <a:pPr/>
              <a:t>7/19/19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3CDCDEEF-CB28-A140-A869-299D52EFB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75C7AA3D-06F0-124C-89E5-5FDB8FF93980}" type="datetimeFigureOut">
              <a:rPr lang="en-US"/>
              <a:pPr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E037AAF0-CC5B-6E46-B4D1-51EBCCA6E8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0" r:id="rId2"/>
    <p:sldLayoutId id="2147483696" r:id="rId3"/>
    <p:sldLayoutId id="2147483691" r:id="rId4"/>
    <p:sldLayoutId id="2147483692" r:id="rId5"/>
    <p:sldLayoutId id="2147483693" r:id="rId6"/>
    <p:sldLayoutId id="2147483697" r:id="rId7"/>
    <p:sldLayoutId id="2147483698" r:id="rId8"/>
    <p:sldLayoutId id="2147483699" r:id="rId9"/>
    <p:sldLayoutId id="2147483694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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0"/>
        <a:buChar char="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charset="0"/>
        <a:buChar char=""/>
        <a:defRPr lang="en-US"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exadecimal" TargetMode="External"/><Relationship Id="rId2" Type="http://schemas.openxmlformats.org/officeDocument/2006/relationships/hyperlink" Target="http://en.wikipedia.org/wiki/By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aster_boot_record" TargetMode="External"/><Relationship Id="rId5" Type="http://schemas.openxmlformats.org/officeDocument/2006/relationships/hyperlink" Target="http://en.wikipedia.org/wiki/Decimal" TargetMode="External"/><Relationship Id="rId4" Type="http://schemas.openxmlformats.org/officeDocument/2006/relationships/hyperlink" Target="http://en.wikipedia.org/wiki/Octa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ylinder-head-sector" TargetMode="External"/><Relationship Id="rId2" Type="http://schemas.openxmlformats.org/officeDocument/2006/relationships/hyperlink" Target="http://en.wikipedia.org/wiki/Master_boot_reco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Logical_block_addressing" TargetMode="External"/><Relationship Id="rId4" Type="http://schemas.openxmlformats.org/officeDocument/2006/relationships/hyperlink" Target="http://en.wikipedia.org/wiki/Partition_typ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TF-16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828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en-US" sz="6000" dirty="0"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772400" cy="2209800"/>
          </a:xfrm>
        </p:spPr>
        <p:txBody>
          <a:bodyPr rtlCol="0" anchor="t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6400" dirty="0">
                <a:solidFill>
                  <a:srgbClr val="FFC800"/>
                </a:solidFill>
                <a:ea typeface="+mn-ea"/>
              </a:rPr>
              <a:t>QUẢN LÝ TẬP TIN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>
                <a:solidFill>
                  <a:schemeClr val="tx1"/>
                </a:solidFill>
                <a:ea typeface="+mn-ea"/>
              </a:rPr>
              <a:t>ThS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. Cao </a:t>
            </a:r>
            <a:r>
              <a:rPr lang="en-US" sz="2800" dirty="0" err="1">
                <a:solidFill>
                  <a:schemeClr val="tx1"/>
                </a:solidFill>
                <a:ea typeface="+mn-ea"/>
              </a:rPr>
              <a:t>Xuân</a:t>
            </a:r>
            <a:r>
              <a:rPr lang="en-US" sz="2800" dirty="0">
                <a:solidFill>
                  <a:schemeClr val="tx1"/>
                </a:solidFill>
                <a:ea typeface="+mn-ea"/>
              </a:rPr>
              <a:t> Nam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tin –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24000"/>
            <a:ext cx="35909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105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tin –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447800"/>
            <a:ext cx="35909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617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tin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- 1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5" descr="C:\B\b4\JPG\foo\6-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696200" cy="354102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09800" y="5029200"/>
            <a:ext cx="472437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 algn="ctr">
              <a:lnSpc>
                <a:spcPct val="150000"/>
              </a:lnSpc>
              <a:buAutoNum type="alphaLcParenBoth"/>
            </a:pP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bit, byte – file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indent="-342900" algn="ctr">
              <a:lnSpc>
                <a:spcPct val="150000"/>
              </a:lnSpc>
              <a:buAutoNum type="alphaLcParenBoth"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record – file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indent="-342900" algn="ctr">
              <a:lnSpc>
                <a:spcPct val="150000"/>
              </a:lnSpc>
              <a:buAutoNum type="alphaLcParenBoth"/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- </a:t>
            </a:r>
            <a:r>
              <a:rPr lang="en-US" dirty="0" err="1"/>
              <a:t>BTree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tin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- 2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3657600" cy="314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95400"/>
            <a:ext cx="3904284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905000" y="4495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4600" y="4495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5257800"/>
            <a:ext cx="32624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 algn="ctr">
              <a:lnSpc>
                <a:spcPct val="150000"/>
              </a:lnSpc>
              <a:buAutoNum type="alphaLcParenBoth"/>
            </a:pPr>
            <a:r>
              <a:rPr lang="en-US" dirty="0"/>
              <a:t>File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– (b) File text</a:t>
            </a:r>
          </a:p>
        </p:txBody>
      </p:sp>
    </p:spTree>
    <p:extLst>
      <p:ext uri="{BB962C8B-B14F-4D97-AF65-F5344CB8AC3E}">
        <p14:creationId xmlns:p14="http://schemas.microsoft.com/office/powerpoint/2010/main" val="136616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tin –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Content Placeholder 6" descr="documen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00"/>
            <a:ext cx="1962510" cy="16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0400" y="1419536"/>
            <a:ext cx="4480714" cy="5286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Tạo</a:t>
            </a:r>
            <a:r>
              <a:rPr lang="en-US" sz="1600" dirty="0"/>
              <a:t> – create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Ghi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– write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Đọc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– read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Xóa</a:t>
            </a:r>
            <a:r>
              <a:rPr lang="en-US" sz="1600" dirty="0"/>
              <a:t> – delete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Mở</a:t>
            </a:r>
            <a:r>
              <a:rPr lang="en-US" sz="1600" dirty="0"/>
              <a:t> - open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Đóng</a:t>
            </a:r>
            <a:r>
              <a:rPr lang="en-US" sz="1600" dirty="0"/>
              <a:t> – close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Ghi</a:t>
            </a:r>
            <a:r>
              <a:rPr lang="en-US" sz="1600" dirty="0"/>
              <a:t> </a:t>
            </a:r>
            <a:r>
              <a:rPr lang="en-US" sz="1600" dirty="0" err="1"/>
              <a:t>thêm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– append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Di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1 </a:t>
            </a:r>
            <a:r>
              <a:rPr lang="en-US" sz="1600" dirty="0" err="1"/>
              <a:t>khối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bất</a:t>
            </a:r>
            <a:r>
              <a:rPr lang="en-US" sz="1600" dirty="0"/>
              <a:t> </a:t>
            </a:r>
            <a:r>
              <a:rPr lang="en-US" sz="1600" dirty="0" err="1"/>
              <a:t>kỳ</a:t>
            </a:r>
            <a:r>
              <a:rPr lang="en-US" sz="1600" dirty="0"/>
              <a:t> - seek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Đọc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– get </a:t>
            </a:r>
            <a:r>
              <a:rPr lang="en-US" sz="1600" dirty="0" err="1"/>
              <a:t>attr</a:t>
            </a:r>
            <a:endParaRPr lang="en-US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Gán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– set </a:t>
            </a:r>
            <a:r>
              <a:rPr lang="en-US" sz="1600" dirty="0" err="1"/>
              <a:t>attr</a:t>
            </a:r>
            <a:endParaRPr lang="en-US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– rename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Sao </a:t>
            </a:r>
            <a:r>
              <a:rPr lang="en-US" sz="1600" dirty="0" err="1"/>
              <a:t>chép</a:t>
            </a:r>
            <a:r>
              <a:rPr lang="en-US" sz="1600" dirty="0"/>
              <a:t> – copy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kiếm</a:t>
            </a:r>
            <a:r>
              <a:rPr lang="en-US" sz="1600" dirty="0"/>
              <a:t> - search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Liệt</a:t>
            </a:r>
            <a:r>
              <a:rPr lang="en-US" sz="1600" dirty="0"/>
              <a:t> </a:t>
            </a:r>
            <a:r>
              <a:rPr lang="en-US" sz="1600" dirty="0" err="1"/>
              <a:t>kê</a:t>
            </a:r>
            <a:r>
              <a:rPr lang="en-US" sz="1600" dirty="0"/>
              <a:t> – list, dir</a:t>
            </a:r>
          </a:p>
        </p:txBody>
      </p:sp>
    </p:spTree>
    <p:extLst>
      <p:ext uri="{BB962C8B-B14F-4D97-AF65-F5344CB8AC3E}">
        <p14:creationId xmlns:p14="http://schemas.microsoft.com/office/powerpoint/2010/main" val="199221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tin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: </a:t>
            </a:r>
            <a:r>
              <a:rPr lang="en-US" sz="2800" dirty="0" err="1"/>
              <a:t>có</a:t>
            </a:r>
            <a:r>
              <a:rPr lang="en-US" sz="2800" dirty="0"/>
              <a:t> 1 </a:t>
            </a:r>
            <a:r>
              <a:rPr lang="en-US" sz="2800" dirty="0" err="1"/>
              <a:t>tập</a:t>
            </a:r>
            <a:r>
              <a:rPr lang="en-US" sz="2800" dirty="0"/>
              <a:t> tin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endParaRPr lang="en-US" sz="2800" dirty="0"/>
          </a:p>
          <a:p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: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N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26397"/>
              </p:ext>
            </p:extLst>
          </p:nvPr>
        </p:nvGraphicFramePr>
        <p:xfrm>
          <a:off x="381000" y="3124200"/>
          <a:ext cx="83058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Kích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thước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mỗi</a:t>
                      </a:r>
                      <a:r>
                        <a:rPr lang="en-US" baseline="0" dirty="0"/>
                        <a:t> record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Giải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quyết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Phương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pháp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khác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ym typeface="Wingdings" pitchFamily="2" charset="2"/>
                        </a:rPr>
                        <a:t>Phải</a:t>
                      </a:r>
                      <a:r>
                        <a:rPr lang="en-US" dirty="0">
                          <a:sym typeface="Wingdings" pitchFamily="2" charset="2"/>
                        </a:rPr>
                        <a:t> </a:t>
                      </a:r>
                      <a:r>
                        <a:rPr lang="en-US" dirty="0" err="1">
                          <a:sym typeface="Wingdings" pitchFamily="2" charset="2"/>
                        </a:rPr>
                        <a:t>đọc</a:t>
                      </a:r>
                      <a:r>
                        <a:rPr lang="en-US" dirty="0">
                          <a:sym typeface="Wingdings" pitchFamily="2" charset="2"/>
                        </a:rPr>
                        <a:t> </a:t>
                      </a:r>
                      <a:r>
                        <a:rPr lang="en-US" dirty="0" err="1">
                          <a:sym typeface="Wingdings" pitchFamily="2" charset="2"/>
                        </a:rPr>
                        <a:t>từ</a:t>
                      </a:r>
                      <a:r>
                        <a:rPr lang="en-US" dirty="0">
                          <a:sym typeface="Wingdings" pitchFamily="2" charset="2"/>
                        </a:rPr>
                        <a:t> </a:t>
                      </a:r>
                      <a:r>
                        <a:rPr lang="en-US" dirty="0" err="1">
                          <a:sym typeface="Wingdings" pitchFamily="2" charset="2"/>
                        </a:rPr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Giống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itchFamily="2" charset="2"/>
                        </a:rPr>
                        <a:t>1.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dirty="0" err="1">
                          <a:sym typeface="Wingdings" pitchFamily="2" charset="2"/>
                        </a:rPr>
                        <a:t>Tính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vị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trí</a:t>
                      </a:r>
                      <a:r>
                        <a:rPr lang="en-US" baseline="0" dirty="0">
                          <a:sym typeface="Wingdings" pitchFamily="2" charset="2"/>
                        </a:rPr>
                        <a:t> logic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lưu</a:t>
                      </a:r>
                      <a:r>
                        <a:rPr lang="en-US" baseline="0" dirty="0">
                          <a:sym typeface="Wingdings" pitchFamily="2" charset="2"/>
                        </a:rPr>
                        <a:t> SV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thứ</a:t>
                      </a:r>
                      <a:r>
                        <a:rPr lang="en-US" baseline="0" dirty="0">
                          <a:sym typeface="Wingdings" pitchFamily="2" charset="2"/>
                        </a:rPr>
                        <a:t> N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là</a:t>
                      </a:r>
                      <a:r>
                        <a:rPr lang="en-US" baseline="0" dirty="0">
                          <a:sym typeface="Wingdings" pitchFamily="2" charset="2"/>
                        </a:rPr>
                        <a:t> p</a:t>
                      </a:r>
                      <a:endParaRPr lang="en-US" dirty="0">
                        <a:sym typeface="Wingdings" pitchFamily="2" charset="2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itchFamily="2" charset="2"/>
                        </a:rPr>
                        <a:t>2. Di </a:t>
                      </a:r>
                      <a:r>
                        <a:rPr lang="en-US" dirty="0" err="1">
                          <a:sym typeface="Wingdings" pitchFamily="2" charset="2"/>
                        </a:rPr>
                        <a:t>chuyển</a:t>
                      </a:r>
                      <a:r>
                        <a:rPr lang="en-US" dirty="0">
                          <a:sym typeface="Wingdings" pitchFamily="2" charset="2"/>
                        </a:rPr>
                        <a:t> </a:t>
                      </a:r>
                      <a:r>
                        <a:rPr lang="en-US" dirty="0" err="1">
                          <a:sym typeface="Wingdings" pitchFamily="2" charset="2"/>
                        </a:rPr>
                        <a:t>đến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vị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trí</a:t>
                      </a:r>
                      <a:r>
                        <a:rPr lang="en-US" baseline="0" dirty="0">
                          <a:sym typeface="Wingdings" pitchFamily="2" charset="2"/>
                        </a:rPr>
                        <a:t> p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và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đọc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ngẫu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nhiên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Khác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nhau</a:t>
                      </a:r>
                      <a:endParaRPr lang="en-US" baseline="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(</a:t>
                      </a:r>
                      <a:r>
                        <a:rPr lang="en-US" i="1" dirty="0" err="1"/>
                        <a:t>Có</a:t>
                      </a:r>
                      <a:r>
                        <a:rPr lang="en-US" i="1" baseline="0" dirty="0"/>
                        <a:t> 1 </a:t>
                      </a:r>
                      <a:r>
                        <a:rPr lang="en-US" i="1" baseline="0" dirty="0" err="1"/>
                        <a:t>bảng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lưu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vị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trí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lưu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mỗi</a:t>
                      </a:r>
                      <a:r>
                        <a:rPr lang="en-US" i="1" baseline="0" dirty="0"/>
                        <a:t> SV)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err="1"/>
                        <a:t>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bảng</a:t>
                      </a:r>
                      <a:endParaRPr lang="en-US" dirty="0"/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>
                          <a:sym typeface="Wingdings" pitchFamily="2" charset="2"/>
                        </a:rPr>
                        <a:t>Di </a:t>
                      </a:r>
                      <a:r>
                        <a:rPr lang="en-US" dirty="0" err="1">
                          <a:sym typeface="Wingdings" pitchFamily="2" charset="2"/>
                        </a:rPr>
                        <a:t>chuyển</a:t>
                      </a:r>
                      <a:r>
                        <a:rPr lang="en-US" dirty="0">
                          <a:sym typeface="Wingdings" pitchFamily="2" charset="2"/>
                        </a:rPr>
                        <a:t> </a:t>
                      </a:r>
                      <a:r>
                        <a:rPr lang="en-US" dirty="0" err="1">
                          <a:sym typeface="Wingdings" pitchFamily="2" charset="2"/>
                        </a:rPr>
                        <a:t>đến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vị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trí</a:t>
                      </a:r>
                      <a:r>
                        <a:rPr lang="en-US" baseline="0" dirty="0">
                          <a:sym typeface="Wingdings" pitchFamily="2" charset="2"/>
                        </a:rPr>
                        <a:t> p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và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đọc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cập</a:t>
                      </a:r>
                      <a:r>
                        <a:rPr lang="en-US" baseline="0" dirty="0"/>
                        <a:t> index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0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Nội</a:t>
            </a:r>
            <a:r>
              <a:rPr lang="en-US" sz="4000" dirty="0"/>
              <a:t> dung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Giới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thiệu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Tập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tin –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Thư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mục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CC75DB43-4573-4448-8E2E-F1CB5F90DADB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D9BC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đĩa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6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-  1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1C6D54AA-37A2-4725-AF0D-E90C7D5C8748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295400"/>
            <a:ext cx="4419600" cy="3012906"/>
            <a:chOff x="672" y="1056"/>
            <a:chExt cx="4036" cy="2729"/>
          </a:xfrm>
        </p:grpSpPr>
        <p:sp>
          <p:nvSpPr>
            <p:cNvPr id="200709" name="Oval 5"/>
            <p:cNvSpPr>
              <a:spLocks noChangeArrowheads="1"/>
            </p:cNvSpPr>
            <p:nvPr/>
          </p:nvSpPr>
          <p:spPr bwMode="auto">
            <a:xfrm>
              <a:off x="672" y="1056"/>
              <a:ext cx="2496" cy="25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0" name="Oval 6"/>
            <p:cNvSpPr>
              <a:spLocks noChangeArrowheads="1"/>
            </p:cNvSpPr>
            <p:nvPr/>
          </p:nvSpPr>
          <p:spPr bwMode="auto">
            <a:xfrm>
              <a:off x="768" y="1152"/>
              <a:ext cx="2304" cy="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1" name="Oval 7"/>
            <p:cNvSpPr>
              <a:spLocks noChangeArrowheads="1"/>
            </p:cNvSpPr>
            <p:nvPr/>
          </p:nvSpPr>
          <p:spPr bwMode="auto">
            <a:xfrm>
              <a:off x="864" y="1248"/>
              <a:ext cx="2112" cy="22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2" name="Oval 8"/>
            <p:cNvSpPr>
              <a:spLocks noChangeArrowheads="1"/>
            </p:cNvSpPr>
            <p:nvPr/>
          </p:nvSpPr>
          <p:spPr bwMode="auto">
            <a:xfrm>
              <a:off x="960" y="1344"/>
              <a:ext cx="1920" cy="20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3" name="Oval 9"/>
            <p:cNvSpPr>
              <a:spLocks noChangeArrowheads="1"/>
            </p:cNvSpPr>
            <p:nvPr/>
          </p:nvSpPr>
          <p:spPr bwMode="auto">
            <a:xfrm>
              <a:off x="1056" y="1440"/>
              <a:ext cx="1728" cy="18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4" name="Oval 10"/>
            <p:cNvSpPr>
              <a:spLocks noChangeArrowheads="1"/>
            </p:cNvSpPr>
            <p:nvPr/>
          </p:nvSpPr>
          <p:spPr bwMode="auto">
            <a:xfrm>
              <a:off x="1152" y="1536"/>
              <a:ext cx="1536" cy="16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5" name="Oval 11"/>
            <p:cNvSpPr>
              <a:spLocks noChangeArrowheads="1"/>
            </p:cNvSpPr>
            <p:nvPr/>
          </p:nvSpPr>
          <p:spPr bwMode="auto">
            <a:xfrm>
              <a:off x="1248" y="1632"/>
              <a:ext cx="1344" cy="14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6" name="Oval 12"/>
            <p:cNvSpPr>
              <a:spLocks noChangeArrowheads="1"/>
            </p:cNvSpPr>
            <p:nvPr/>
          </p:nvSpPr>
          <p:spPr bwMode="auto">
            <a:xfrm>
              <a:off x="1344" y="1728"/>
              <a:ext cx="1152" cy="12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7" name="Oval 13"/>
            <p:cNvSpPr>
              <a:spLocks noChangeArrowheads="1"/>
            </p:cNvSpPr>
            <p:nvPr/>
          </p:nvSpPr>
          <p:spPr bwMode="auto">
            <a:xfrm>
              <a:off x="1440" y="1824"/>
              <a:ext cx="960" cy="1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8" name="AutoShape 14"/>
            <p:cNvSpPr>
              <a:spLocks noChangeArrowheads="1"/>
            </p:cNvSpPr>
            <p:nvPr/>
          </p:nvSpPr>
          <p:spPr bwMode="auto">
            <a:xfrm flipV="1">
              <a:off x="1536" y="2160"/>
              <a:ext cx="768" cy="672"/>
            </a:xfrm>
            <a:custGeom>
              <a:avLst/>
              <a:gdLst>
                <a:gd name="G0" fmla="+- 0 0 0"/>
                <a:gd name="G1" fmla="+- 11646903 0 0"/>
                <a:gd name="G2" fmla="+- 0 0 11646903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11646903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646903"/>
                <a:gd name="G36" fmla="sin G34 11646903"/>
                <a:gd name="G37" fmla="+/ 11646903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584 w 21600"/>
                <a:gd name="T5" fmla="*/ 2 h 21600"/>
                <a:gd name="T6" fmla="*/ 2706 w 21600"/>
                <a:gd name="T7" fmla="*/ 11122 h 21600"/>
                <a:gd name="T8" fmla="*/ 10692 w 21600"/>
                <a:gd name="T9" fmla="*/ 5401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cubicBezTo>
                    <a:pt x="5399" y="10871"/>
                    <a:pt x="5401" y="10943"/>
                    <a:pt x="5404" y="11015"/>
                  </a:cubicBezTo>
                  <a:lnTo>
                    <a:pt x="8" y="11230"/>
                  </a:lnTo>
                  <a:cubicBezTo>
                    <a:pt x="2" y="11086"/>
                    <a:pt x="0" y="10943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9" name="Rectangle 15"/>
            <p:cNvSpPr>
              <a:spLocks noChangeArrowheads="1"/>
            </p:cNvSpPr>
            <p:nvPr/>
          </p:nvSpPr>
          <p:spPr bwMode="auto">
            <a:xfrm>
              <a:off x="2640" y="2208"/>
              <a:ext cx="192" cy="19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>
              <a:off x="2832" y="2304"/>
              <a:ext cx="105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0721" name="Line 17"/>
            <p:cNvSpPr>
              <a:spLocks noChangeShapeType="1"/>
            </p:cNvSpPr>
            <p:nvPr/>
          </p:nvSpPr>
          <p:spPr bwMode="auto">
            <a:xfrm>
              <a:off x="3312" y="220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3168" y="2352"/>
              <a:ext cx="15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Arial Black" pitchFamily="34" charset="0"/>
                </a:rPr>
                <a:t>read-write head</a:t>
              </a:r>
            </a:p>
          </p:txBody>
        </p:sp>
        <p:sp>
          <p:nvSpPr>
            <p:cNvPr id="200723" name="Line 19"/>
            <p:cNvSpPr>
              <a:spLocks noChangeShapeType="1"/>
            </p:cNvSpPr>
            <p:nvPr/>
          </p:nvSpPr>
          <p:spPr bwMode="auto">
            <a:xfrm flipH="1" flipV="1">
              <a:off x="2496" y="3024"/>
              <a:ext cx="48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0724" name="Text Box 20"/>
            <p:cNvSpPr txBox="1">
              <a:spLocks noChangeArrowheads="1"/>
            </p:cNvSpPr>
            <p:nvPr/>
          </p:nvSpPr>
          <p:spPr bwMode="auto">
            <a:xfrm>
              <a:off x="2784" y="3552"/>
              <a:ext cx="7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Arial Black" pitchFamily="34" charset="0"/>
                </a:rPr>
                <a:t>track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0725" name="Line 21"/>
            <p:cNvSpPr>
              <a:spLocks noChangeShapeType="1"/>
            </p:cNvSpPr>
            <p:nvPr/>
          </p:nvSpPr>
          <p:spPr bwMode="auto">
            <a:xfrm flipV="1">
              <a:off x="1920" y="1056"/>
              <a:ext cx="768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0726" name="Line 22"/>
            <p:cNvSpPr>
              <a:spLocks noChangeShapeType="1"/>
            </p:cNvSpPr>
            <p:nvPr/>
          </p:nvSpPr>
          <p:spPr bwMode="auto">
            <a:xfrm flipV="1">
              <a:off x="1920" y="1440"/>
              <a:ext cx="115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0727" name="Text Box 23"/>
            <p:cNvSpPr txBox="1">
              <a:spLocks noChangeArrowheads="1"/>
            </p:cNvSpPr>
            <p:nvPr/>
          </p:nvSpPr>
          <p:spPr bwMode="auto">
            <a:xfrm>
              <a:off x="2736" y="1104"/>
              <a:ext cx="10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Arial Black" pitchFamily="34" charset="0"/>
                </a:rPr>
                <a:t>sectors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9" name="Picture 4" descr="800px-Hard_disk_disman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724400"/>
            <a:ext cx="2460476" cy="1722438"/>
          </a:xfrm>
          <a:prstGeom prst="rect">
            <a:avLst/>
          </a:prstGeom>
          <a:noFill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/>
          <a:srcRect l="801" t="2466" r="801" b="2834"/>
          <a:stretch>
            <a:fillRect/>
          </a:stretch>
        </p:blipFill>
        <p:spPr bwMode="auto">
          <a:xfrm>
            <a:off x="4953000" y="1447800"/>
            <a:ext cx="3689455" cy="26622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580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- 2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7086600" cy="5181600"/>
          </a:xfrm>
        </p:spPr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/>
              <a:t>head.</a:t>
            </a:r>
            <a:endParaRPr lang="en-US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track.</a:t>
            </a:r>
          </a:p>
          <a:p>
            <a:pPr lvl="1"/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(track)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sector.</a:t>
            </a:r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track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cylinder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4096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(~ 4096 bit = 512 bytes).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/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(512B).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7E87A33D-C85C-4415-9ACB-0C35EB1DCAD6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Nội</a:t>
            </a:r>
            <a:r>
              <a:rPr lang="en-US" sz="4000" dirty="0"/>
              <a:t> dung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r>
              <a:rPr lang="en-US" dirty="0" err="1"/>
              <a:t>Tập</a:t>
            </a:r>
            <a:r>
              <a:rPr lang="en-US" dirty="0"/>
              <a:t> tin –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CC75DB43-4573-4448-8E2E-F1CB5F90DADB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D9BC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- 3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sector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3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: {sector, track, head}.</a:t>
            </a:r>
          </a:p>
          <a:p>
            <a:pPr lvl="1"/>
            <a:r>
              <a:rPr lang="en-US" dirty="0"/>
              <a:t>Head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</a:t>
            </a:r>
          </a:p>
          <a:p>
            <a:pPr lvl="1"/>
            <a:r>
              <a:rPr lang="en-US" dirty="0"/>
              <a:t>Track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</a:t>
            </a:r>
          </a:p>
          <a:p>
            <a:pPr lvl="1"/>
            <a:r>
              <a:rPr lang="en-US" dirty="0"/>
              <a:t>Sector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quay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.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N sector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B852D6C6-E63C-4D8F-A142-AE7F4C3240DE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1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- 4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0B375C23-3268-4BEF-8C00-F465D341B58A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1524000"/>
            <a:ext cx="5562600" cy="3581400"/>
            <a:chOff x="2016" y="2964"/>
            <a:chExt cx="6765" cy="4284"/>
          </a:xfrm>
        </p:grpSpPr>
        <p:pic>
          <p:nvPicPr>
            <p:cNvPr id="16486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16" y="2964"/>
              <a:ext cx="6765" cy="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870" name="Text Box 6"/>
            <p:cNvSpPr txBox="1">
              <a:spLocks noChangeArrowheads="1"/>
            </p:cNvSpPr>
            <p:nvPr/>
          </p:nvSpPr>
          <p:spPr bwMode="auto">
            <a:xfrm>
              <a:off x="4392" y="6804"/>
              <a:ext cx="1080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600" b="1" noProof="1">
                  <a:solidFill>
                    <a:schemeClr val="tx1"/>
                  </a:solidFill>
                  <a:latin typeface="Arial" charset="0"/>
                </a:rPr>
                <a:t>Head 0</a:t>
              </a:r>
              <a:endParaRPr lang="en-US" sz="1600" noProof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4871" name="Text Box 7"/>
            <p:cNvSpPr txBox="1">
              <a:spLocks noChangeArrowheads="1"/>
            </p:cNvSpPr>
            <p:nvPr/>
          </p:nvSpPr>
          <p:spPr bwMode="auto">
            <a:xfrm>
              <a:off x="6264" y="6816"/>
              <a:ext cx="1080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r>
                <a:rPr lang="en-US" sz="1600" b="1" noProof="1">
                  <a:solidFill>
                    <a:schemeClr val="tx1"/>
                  </a:solidFill>
                  <a:latin typeface="Arial" charset="0"/>
                </a:rPr>
                <a:t>Head 2</a:t>
              </a:r>
              <a:endParaRPr lang="en-US" sz="1600" noProof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4872" name="Line 8"/>
            <p:cNvSpPr>
              <a:spLocks noChangeShapeType="1"/>
            </p:cNvSpPr>
            <p:nvPr/>
          </p:nvSpPr>
          <p:spPr bwMode="auto">
            <a:xfrm flipV="1">
              <a:off x="4824" y="5808"/>
              <a:ext cx="864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73" name="Line 9"/>
            <p:cNvSpPr>
              <a:spLocks noChangeShapeType="1"/>
            </p:cNvSpPr>
            <p:nvPr/>
          </p:nvSpPr>
          <p:spPr bwMode="auto">
            <a:xfrm flipH="1" flipV="1">
              <a:off x="5832" y="6240"/>
              <a:ext cx="432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37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đĩa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head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track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pPr lvl="1"/>
            <a:r>
              <a:rPr lang="en-US" dirty="0" err="1"/>
              <a:t>Số</a:t>
            </a:r>
            <a:r>
              <a:rPr lang="en-US" dirty="0"/>
              <a:t> sector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track</a:t>
            </a:r>
          </a:p>
          <a:p>
            <a:pPr lvl="1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(byte)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sector.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7264A36B-61D3-4C90-B3B0-0CAD245A58E6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3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- 1</a:t>
            </a:r>
          </a:p>
        </p:txBody>
      </p:sp>
      <p:graphicFrame>
        <p:nvGraphicFramePr>
          <p:cNvPr id="29" name="Content Placeholder 2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55766979"/>
              </p:ext>
            </p:extLst>
          </p:nvPr>
        </p:nvGraphicFramePr>
        <p:xfrm>
          <a:off x="6096000" y="1559560"/>
          <a:ext cx="838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85800" y="1752600"/>
            <a:ext cx="3657600" cy="3165306"/>
            <a:chOff x="685800" y="1524000"/>
            <a:chExt cx="3810071" cy="3241506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685800" y="1524000"/>
              <a:ext cx="3016155" cy="30787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801806" y="1638029"/>
              <a:ext cx="2784143" cy="2850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917812" y="1752058"/>
              <a:ext cx="2552131" cy="26226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033818" y="1866086"/>
              <a:ext cx="2320119" cy="23946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149824" y="1980115"/>
              <a:ext cx="2088107" cy="21665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265830" y="2094144"/>
              <a:ext cx="1856095" cy="19384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381836" y="2208173"/>
              <a:ext cx="1624083" cy="1710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497842" y="2322202"/>
              <a:ext cx="1392072" cy="148237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613848" y="2436230"/>
              <a:ext cx="1160060" cy="12543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flipV="1">
              <a:off x="1729854" y="2835331"/>
              <a:ext cx="928048" cy="798202"/>
            </a:xfrm>
            <a:custGeom>
              <a:avLst/>
              <a:gdLst>
                <a:gd name="G0" fmla="+- 0 0 0"/>
                <a:gd name="G1" fmla="+- 11646903 0 0"/>
                <a:gd name="G2" fmla="+- 0 0 11646903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11646903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1646903"/>
                <a:gd name="G36" fmla="sin G34 11646903"/>
                <a:gd name="G37" fmla="+/ 11646903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584 w 21600"/>
                <a:gd name="T5" fmla="*/ 2 h 21600"/>
                <a:gd name="T6" fmla="*/ 2706 w 21600"/>
                <a:gd name="T7" fmla="*/ 11122 h 21600"/>
                <a:gd name="T8" fmla="*/ 10692 w 21600"/>
                <a:gd name="T9" fmla="*/ 5401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cubicBezTo>
                    <a:pt x="5399" y="10871"/>
                    <a:pt x="5401" y="10943"/>
                    <a:pt x="5404" y="11015"/>
                  </a:cubicBezTo>
                  <a:lnTo>
                    <a:pt x="8" y="11230"/>
                  </a:lnTo>
                  <a:cubicBezTo>
                    <a:pt x="2" y="11086"/>
                    <a:pt x="0" y="10943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701955" y="3048001"/>
              <a:ext cx="71764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Arial Black" pitchFamily="34" charset="0"/>
                </a:rPr>
                <a:t>head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 flipV="1">
              <a:off x="2889913" y="3861590"/>
              <a:ext cx="580030" cy="627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237931" y="4488749"/>
              <a:ext cx="953424" cy="276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Arial Black" pitchFamily="34" charset="0"/>
                </a:rPr>
                <a:t>track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2193878" y="1524000"/>
              <a:ext cx="928048" cy="15393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2193878" y="1980115"/>
              <a:ext cx="1392072" cy="1083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179928" y="1581014"/>
              <a:ext cx="1315943" cy="276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200" dirty="0">
                  <a:solidFill>
                    <a:schemeClr val="tx1"/>
                  </a:solidFill>
                  <a:latin typeface="Arial Black" pitchFamily="34" charset="0"/>
                </a:rPr>
                <a:t>sectors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4343400" y="28956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52600" y="5486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75652" y="58028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Logic</a:t>
            </a:r>
          </a:p>
        </p:txBody>
      </p:sp>
    </p:spTree>
    <p:extLst>
      <p:ext uri="{BB962C8B-B14F-4D97-AF65-F5344CB8AC3E}">
        <p14:creationId xmlns:p14="http://schemas.microsoft.com/office/powerpoint/2010/main" val="89819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- 2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4625975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1.44MB:</a:t>
            </a:r>
          </a:p>
          <a:p>
            <a:pPr lvl="1"/>
            <a:r>
              <a:rPr lang="en-US" dirty="0"/>
              <a:t>2 head, 80 track/head, 18 sector/track.</a:t>
            </a:r>
          </a:p>
          <a:p>
            <a:pPr lvl="1"/>
            <a:r>
              <a:rPr lang="en-US" dirty="0"/>
              <a:t>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= </a:t>
            </a:r>
            <a:r>
              <a:rPr lang="en-US" altLang="ja-JP" dirty="0">
                <a:ea typeface="ＭＳ Ｐゴシック" charset="-128"/>
              </a:rPr>
              <a:t>2 head/disk *80 track/head *18 sector/track = 2880 sector/disk = 0.5 KB/sector * 2880 sector/disk = 1440 KB/disk  </a:t>
            </a:r>
            <a:r>
              <a:rPr lang="en-US" altLang="ja-JP" dirty="0">
                <a:solidFill>
                  <a:schemeClr val="hlink"/>
                </a:solidFill>
                <a:ea typeface="ＭＳ Ｐゴシック" charset="-128"/>
              </a:rPr>
              <a:t>(~ 1.4MB)</a:t>
            </a:r>
          </a:p>
          <a:p>
            <a:pPr lvl="1"/>
            <a:r>
              <a:rPr lang="en-US" dirty="0"/>
              <a:t>Sector logic: 0 </a:t>
            </a:r>
            <a:r>
              <a:rPr lang="en-US" dirty="0" err="1"/>
              <a:t>đến</a:t>
            </a:r>
            <a:r>
              <a:rPr lang="en-US" dirty="0"/>
              <a:t> 2879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sector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Sector 0..17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sector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(1,0,0)..(18,0,0)</a:t>
            </a:r>
          </a:p>
          <a:p>
            <a:pPr lvl="2"/>
            <a:r>
              <a:rPr lang="en-US" dirty="0"/>
              <a:t>Sector 18..35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sector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(1,0,1)..(18,0,1)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Sector 2879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sector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(18,79,1).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95E43046-9208-4A32-8E4E-539F825296C6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9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sector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sang sector logic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2547878"/>
            <a:ext cx="35060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st</a:t>
            </a:r>
            <a:r>
              <a:rPr lang="en-US" dirty="0"/>
              <a:t> 	: </a:t>
            </a:r>
            <a:r>
              <a:rPr lang="en-US" dirty="0" err="1"/>
              <a:t>số</a:t>
            </a:r>
            <a:r>
              <a:rPr lang="en-US" dirty="0"/>
              <a:t> sectors / track</a:t>
            </a:r>
          </a:p>
          <a:p>
            <a:r>
              <a:rPr lang="en-US" i="1" dirty="0" err="1"/>
              <a:t>th</a:t>
            </a:r>
            <a:r>
              <a:rPr lang="en-US" dirty="0"/>
              <a:t>	: </a:t>
            </a:r>
            <a:r>
              <a:rPr lang="en-US" dirty="0" err="1"/>
              <a:t>số</a:t>
            </a:r>
            <a:r>
              <a:rPr lang="en-US" dirty="0"/>
              <a:t> tracks / side (head)</a:t>
            </a:r>
          </a:p>
          <a:p>
            <a:r>
              <a:rPr lang="en-US" dirty="0"/>
              <a:t>side	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side</a:t>
            </a:r>
          </a:p>
          <a:p>
            <a:endParaRPr lang="en-US" dirty="0"/>
          </a:p>
          <a:p>
            <a:r>
              <a:rPr lang="en-US" i="1" dirty="0"/>
              <a:t>l</a:t>
            </a:r>
            <a:r>
              <a:rPr lang="en-US" dirty="0"/>
              <a:t>	: sector logic</a:t>
            </a:r>
          </a:p>
          <a:p>
            <a:endParaRPr lang="en-US" dirty="0"/>
          </a:p>
          <a:p>
            <a:r>
              <a:rPr lang="en-US" i="1" dirty="0"/>
              <a:t>h</a:t>
            </a:r>
            <a:r>
              <a:rPr lang="en-US" dirty="0"/>
              <a:t>	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head</a:t>
            </a:r>
          </a:p>
          <a:p>
            <a:r>
              <a:rPr lang="en-US" i="1" dirty="0"/>
              <a:t>t	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track</a:t>
            </a:r>
          </a:p>
          <a:p>
            <a:r>
              <a:rPr lang="en-US" i="1" dirty="0"/>
              <a:t>s	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sector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814935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l</a:t>
            </a:r>
            <a:r>
              <a:rPr lang="en-US" sz="2400" dirty="0">
                <a:solidFill>
                  <a:srgbClr val="FF0000"/>
                </a:solidFill>
              </a:rPr>
              <a:t> =  t*side*</a:t>
            </a:r>
            <a:r>
              <a:rPr lang="en-US" sz="2400" dirty="0" err="1">
                <a:solidFill>
                  <a:srgbClr val="FF0000"/>
                </a:solidFill>
              </a:rPr>
              <a:t>st</a:t>
            </a:r>
            <a:r>
              <a:rPr lang="en-US" sz="2400" dirty="0">
                <a:solidFill>
                  <a:srgbClr val="FF0000"/>
                </a:solidFill>
              </a:rPr>
              <a:t>  +  h*</a:t>
            </a:r>
            <a:r>
              <a:rPr lang="en-US" sz="2400" dirty="0" err="1">
                <a:solidFill>
                  <a:srgbClr val="FF0000"/>
                </a:solidFill>
              </a:rPr>
              <a:t>st</a:t>
            </a:r>
            <a:r>
              <a:rPr lang="en-US" sz="2400" dirty="0">
                <a:solidFill>
                  <a:srgbClr val="FF0000"/>
                </a:solidFill>
              </a:rPr>
              <a:t> +  s - 1</a:t>
            </a:r>
          </a:p>
        </p:txBody>
      </p:sp>
    </p:spTree>
    <p:extLst>
      <p:ext uri="{BB962C8B-B14F-4D97-AF65-F5344CB8AC3E}">
        <p14:creationId xmlns:p14="http://schemas.microsoft.com/office/powerpoint/2010/main" val="30036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sector logic sang sector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3081278"/>
            <a:ext cx="328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dirty="0">
                <a:solidFill>
                  <a:srgbClr val="FF0000"/>
                </a:solidFill>
              </a:rPr>
              <a:t>  =  (</a:t>
            </a:r>
            <a:r>
              <a:rPr lang="en-US" sz="2400" i="1" dirty="0">
                <a:solidFill>
                  <a:srgbClr val="FF0000"/>
                </a:solidFill>
              </a:rPr>
              <a:t>l</a:t>
            </a:r>
            <a:r>
              <a:rPr lang="en-US" sz="2400" dirty="0">
                <a:solidFill>
                  <a:srgbClr val="FF0000"/>
                </a:solidFill>
              </a:rPr>
              <a:t> mod </a:t>
            </a:r>
            <a:r>
              <a:rPr lang="en-US" sz="2400" i="1" dirty="0" err="1">
                <a:solidFill>
                  <a:srgbClr val="FF0000"/>
                </a:solidFill>
              </a:rPr>
              <a:t>st</a:t>
            </a:r>
            <a:r>
              <a:rPr lang="en-US" sz="2400" i="1" dirty="0">
                <a:solidFill>
                  <a:srgbClr val="FF0000"/>
                </a:solidFill>
              </a:rPr>
              <a:t>) + 1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i="1" dirty="0">
                <a:solidFill>
                  <a:srgbClr val="FF0000"/>
                </a:solidFill>
              </a:rPr>
              <a:t>t   </a:t>
            </a:r>
            <a:r>
              <a:rPr lang="en-US" sz="2400" dirty="0">
                <a:solidFill>
                  <a:srgbClr val="FF0000"/>
                </a:solidFill>
              </a:rPr>
              <a:t>=  </a:t>
            </a:r>
            <a:r>
              <a:rPr lang="en-US" sz="2400" i="1" dirty="0">
                <a:solidFill>
                  <a:srgbClr val="FF0000"/>
                </a:solidFill>
              </a:rPr>
              <a:t>l</a:t>
            </a:r>
            <a:r>
              <a:rPr lang="en-US" sz="2400" dirty="0">
                <a:solidFill>
                  <a:srgbClr val="FF0000"/>
                </a:solidFill>
              </a:rPr>
              <a:t> div (</a:t>
            </a:r>
            <a:r>
              <a:rPr lang="en-US" sz="2400" i="1" dirty="0" err="1">
                <a:solidFill>
                  <a:srgbClr val="FF0000"/>
                </a:solidFill>
              </a:rPr>
              <a:t>st</a:t>
            </a:r>
            <a:r>
              <a:rPr lang="en-US" sz="2400" dirty="0">
                <a:solidFill>
                  <a:srgbClr val="FF0000"/>
                </a:solidFill>
              </a:rPr>
              <a:t> * </a:t>
            </a:r>
            <a:r>
              <a:rPr lang="en-US" sz="2400" i="1" dirty="0">
                <a:solidFill>
                  <a:srgbClr val="FF0000"/>
                </a:solidFill>
              </a:rPr>
              <a:t>side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h</a:t>
            </a:r>
            <a:r>
              <a:rPr lang="en-US" sz="2400" dirty="0">
                <a:solidFill>
                  <a:srgbClr val="FF0000"/>
                </a:solidFill>
              </a:rPr>
              <a:t>  =  (</a:t>
            </a:r>
            <a:r>
              <a:rPr lang="en-US" sz="2400" i="1" dirty="0">
                <a:solidFill>
                  <a:srgbClr val="FF0000"/>
                </a:solidFill>
              </a:rPr>
              <a:t>l</a:t>
            </a:r>
            <a:r>
              <a:rPr lang="en-US" sz="2400" dirty="0">
                <a:solidFill>
                  <a:srgbClr val="FF0000"/>
                </a:solidFill>
              </a:rPr>
              <a:t> div </a:t>
            </a:r>
            <a:r>
              <a:rPr lang="en-US" sz="2400" i="1" dirty="0" err="1">
                <a:solidFill>
                  <a:srgbClr val="FF0000"/>
                </a:solidFill>
              </a:rPr>
              <a:t>st</a:t>
            </a:r>
            <a:r>
              <a:rPr lang="en-US" sz="2400" i="1" dirty="0">
                <a:solidFill>
                  <a:srgbClr val="FF0000"/>
                </a:solidFill>
              </a:rPr>
              <a:t>) </a:t>
            </a:r>
            <a:r>
              <a:rPr lang="en-US" sz="2400" dirty="0">
                <a:solidFill>
                  <a:srgbClr val="FF0000"/>
                </a:solidFill>
              </a:rPr>
              <a:t>mod side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2471678"/>
            <a:ext cx="35060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st</a:t>
            </a:r>
            <a:r>
              <a:rPr lang="en-US" dirty="0"/>
              <a:t> 	: </a:t>
            </a:r>
            <a:r>
              <a:rPr lang="en-US" dirty="0" err="1"/>
              <a:t>số</a:t>
            </a:r>
            <a:r>
              <a:rPr lang="en-US" dirty="0"/>
              <a:t> sectors / track</a:t>
            </a:r>
          </a:p>
          <a:p>
            <a:r>
              <a:rPr lang="en-US" i="1" dirty="0" err="1"/>
              <a:t>th</a:t>
            </a:r>
            <a:r>
              <a:rPr lang="en-US" dirty="0"/>
              <a:t>	: </a:t>
            </a:r>
            <a:r>
              <a:rPr lang="en-US" dirty="0" err="1"/>
              <a:t>số</a:t>
            </a:r>
            <a:r>
              <a:rPr lang="en-US" dirty="0"/>
              <a:t> tracks / side (head)</a:t>
            </a:r>
          </a:p>
          <a:p>
            <a:r>
              <a:rPr lang="en-US" dirty="0"/>
              <a:t>side	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side</a:t>
            </a:r>
          </a:p>
          <a:p>
            <a:endParaRPr lang="en-US" dirty="0"/>
          </a:p>
          <a:p>
            <a:r>
              <a:rPr lang="en-US" i="1" dirty="0"/>
              <a:t>l</a:t>
            </a:r>
            <a:r>
              <a:rPr lang="en-US" dirty="0"/>
              <a:t>	: sector logic</a:t>
            </a:r>
          </a:p>
          <a:p>
            <a:endParaRPr lang="en-US" dirty="0"/>
          </a:p>
          <a:p>
            <a:r>
              <a:rPr lang="en-US" i="1" dirty="0"/>
              <a:t>h</a:t>
            </a:r>
            <a:r>
              <a:rPr lang="en-US" dirty="0"/>
              <a:t>	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head</a:t>
            </a:r>
          </a:p>
          <a:p>
            <a:r>
              <a:rPr lang="en-US" i="1" dirty="0"/>
              <a:t>t	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track</a:t>
            </a:r>
          </a:p>
          <a:p>
            <a:r>
              <a:rPr lang="en-US" i="1" dirty="0"/>
              <a:t>s	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sector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8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đĩa</a:t>
            </a:r>
            <a:endParaRPr 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First-Come-First-Serve (FCFS)</a:t>
            </a:r>
          </a:p>
          <a:p>
            <a:r>
              <a:rPr lang="en-US" dirty="0"/>
              <a:t>Shortest Seek Time First (SSTF)</a:t>
            </a:r>
          </a:p>
          <a:p>
            <a:r>
              <a:rPr lang="en-US" dirty="0"/>
              <a:t>SCAN, C-SCAN</a:t>
            </a:r>
          </a:p>
          <a:p>
            <a:r>
              <a:rPr lang="en-US" dirty="0"/>
              <a:t>Look, C-Look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B9C4E17C-C132-4221-81C5-5C5FC54CD9B9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850187" cy="649287"/>
          </a:xfrm>
          <a:noFill/>
          <a:ln/>
        </p:spPr>
        <p:txBody>
          <a:bodyPr rIns="36000">
            <a:normAutofit fontScale="90000"/>
          </a:bodyPr>
          <a:lstStyle/>
          <a:p>
            <a:r>
              <a:rPr lang="en-US" dirty="0"/>
              <a:t>First Come First Serve - FCFS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15950" y="1447800"/>
            <a:ext cx="8147050" cy="1066800"/>
          </a:xfrm>
          <a:noFill/>
          <a:ln/>
        </p:spPr>
        <p:txBody>
          <a:bodyPr rIns="54000"/>
          <a:lstStyle/>
          <a:p>
            <a:r>
              <a:rPr lang="en-US" sz="2800" dirty="0" err="1"/>
              <a:t>Phục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endParaRPr lang="en-US" sz="2800" dirty="0"/>
          </a:p>
          <a:p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giản</a:t>
            </a:r>
            <a:r>
              <a:rPr lang="en-US" sz="2800" dirty="0"/>
              <a:t>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đáp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endParaRPr lang="en-US" sz="2800" dirty="0"/>
          </a:p>
        </p:txBody>
      </p:sp>
      <p:sp>
        <p:nvSpPr>
          <p:cNvPr id="1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20172F9C-9DAD-4813-B429-6A0E99A7A885}" type="slidenum">
              <a:rPr lang="en-US"/>
              <a:pPr/>
              <a:t>28</a:t>
            </a:fld>
            <a:endParaRPr lang="en-US"/>
          </a:p>
        </p:txBody>
      </p:sp>
      <p:graphicFrame>
        <p:nvGraphicFramePr>
          <p:cNvPr id="191622" name="Group 134"/>
          <p:cNvGraphicFramePr>
            <a:graphicFrameLocks noGrp="1"/>
          </p:cNvGraphicFramePr>
          <p:nvPr/>
        </p:nvGraphicFramePr>
        <p:xfrm>
          <a:off x="2595563" y="3948113"/>
          <a:ext cx="6480175" cy="304800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411413" y="3489325"/>
            <a:ext cx="6708775" cy="3140075"/>
            <a:chOff x="1519" y="1395"/>
            <a:chExt cx="4226" cy="1978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519" y="1961"/>
              <a:ext cx="212" cy="1412"/>
              <a:chOff x="60" y="2755"/>
              <a:chExt cx="212" cy="1412"/>
            </a:xfrm>
          </p:grpSpPr>
          <p:sp>
            <p:nvSpPr>
              <p:cNvPr id="191550" name="Text Box 62"/>
              <p:cNvSpPr txBox="1">
                <a:spLocks noChangeArrowheads="1"/>
              </p:cNvSpPr>
              <p:nvPr/>
            </p:nvSpPr>
            <p:spPr bwMode="auto">
              <a:xfrm rot="16200000">
                <a:off x="-16" y="3880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 i="1">
                    <a:solidFill>
                      <a:schemeClr val="tx1"/>
                    </a:solidFill>
                    <a:latin typeface="Tahoma" pitchFamily="34" charset="0"/>
                  </a:rPr>
                  <a:t>time</a:t>
                </a:r>
              </a:p>
            </p:txBody>
          </p:sp>
          <p:sp>
            <p:nvSpPr>
              <p:cNvPr id="191551" name="Line 63"/>
              <p:cNvSpPr>
                <a:spLocks noChangeShapeType="1"/>
              </p:cNvSpPr>
              <p:nvPr/>
            </p:nvSpPr>
            <p:spPr bwMode="auto">
              <a:xfrm>
                <a:off x="175" y="2755"/>
                <a:ext cx="0" cy="10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1552" name="Text Box 64"/>
            <p:cNvSpPr txBox="1">
              <a:spLocks noChangeArrowheads="1"/>
            </p:cNvSpPr>
            <p:nvPr/>
          </p:nvSpPr>
          <p:spPr bwMode="auto">
            <a:xfrm>
              <a:off x="4830" y="1395"/>
              <a:ext cx="9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solidFill>
                    <a:schemeClr val="folHlink"/>
                  </a:solidFill>
                  <a:latin typeface="Tahoma" pitchFamily="34" charset="0"/>
                </a:rPr>
                <a:t>cylinder number</a:t>
              </a:r>
            </a:p>
          </p:txBody>
        </p:sp>
        <p:sp>
          <p:nvSpPr>
            <p:cNvPr id="191553" name="Text Box 65"/>
            <p:cNvSpPr txBox="1">
              <a:spLocks noChangeArrowheads="1"/>
            </p:cNvSpPr>
            <p:nvPr/>
          </p:nvSpPr>
          <p:spPr bwMode="auto">
            <a:xfrm>
              <a:off x="1635" y="1527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chemeClr val="folHlin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1554" name="Text Box 66"/>
            <p:cNvSpPr txBox="1">
              <a:spLocks noChangeArrowheads="1"/>
            </p:cNvSpPr>
            <p:nvPr/>
          </p:nvSpPr>
          <p:spPr bwMode="auto">
            <a:xfrm>
              <a:off x="2289" y="1527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chemeClr val="folHlink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91555" name="Text Box 67"/>
            <p:cNvSpPr txBox="1">
              <a:spLocks noChangeArrowheads="1"/>
            </p:cNvSpPr>
            <p:nvPr/>
          </p:nvSpPr>
          <p:spPr bwMode="auto">
            <a:xfrm>
              <a:off x="3072" y="1527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chemeClr val="folHlink"/>
                  </a:solidFill>
                  <a:latin typeface="Tahoma" pitchFamily="34" charset="0"/>
                </a:rPr>
                <a:t>10</a:t>
              </a:r>
            </a:p>
          </p:txBody>
        </p:sp>
        <p:sp>
          <p:nvSpPr>
            <p:cNvPr id="191556" name="Text Box 68"/>
            <p:cNvSpPr txBox="1">
              <a:spLocks noChangeArrowheads="1"/>
            </p:cNvSpPr>
            <p:nvPr/>
          </p:nvSpPr>
          <p:spPr bwMode="auto">
            <a:xfrm>
              <a:off x="3881" y="1527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chemeClr val="folHlink"/>
                  </a:solidFill>
                  <a:latin typeface="Tahoma" pitchFamily="34" charset="0"/>
                </a:rPr>
                <a:t>15</a:t>
              </a:r>
            </a:p>
          </p:txBody>
        </p:sp>
        <p:sp>
          <p:nvSpPr>
            <p:cNvPr id="191557" name="Text Box 69"/>
            <p:cNvSpPr txBox="1">
              <a:spLocks noChangeArrowheads="1"/>
            </p:cNvSpPr>
            <p:nvPr/>
          </p:nvSpPr>
          <p:spPr bwMode="auto">
            <a:xfrm>
              <a:off x="4696" y="1527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chemeClr val="folHlink"/>
                  </a:solidFill>
                  <a:latin typeface="Tahoma" pitchFamily="34" charset="0"/>
                </a:rPr>
                <a:t>20</a:t>
              </a:r>
            </a:p>
          </p:txBody>
        </p:sp>
        <p:sp>
          <p:nvSpPr>
            <p:cNvPr id="191558" name="Text Box 70"/>
            <p:cNvSpPr txBox="1">
              <a:spLocks noChangeArrowheads="1"/>
            </p:cNvSpPr>
            <p:nvPr/>
          </p:nvSpPr>
          <p:spPr bwMode="auto">
            <a:xfrm>
              <a:off x="5525" y="1527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chemeClr val="folHlink"/>
                  </a:solidFill>
                  <a:latin typeface="Tahoma" pitchFamily="34" charset="0"/>
                </a:rPr>
                <a:t>25</a:t>
              </a:r>
            </a:p>
          </p:txBody>
        </p:sp>
      </p:grpSp>
      <p:graphicFrame>
        <p:nvGraphicFramePr>
          <p:cNvPr id="191559" name="Group 71"/>
          <p:cNvGraphicFramePr>
            <a:graphicFrameLocks noGrp="1"/>
          </p:cNvGraphicFramePr>
          <p:nvPr/>
        </p:nvGraphicFramePr>
        <p:xfrm>
          <a:off x="814388" y="3725863"/>
          <a:ext cx="292100" cy="2706689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1581" name="Text Box 93"/>
          <p:cNvSpPr txBox="1">
            <a:spLocks noChangeArrowheads="1"/>
          </p:cNvSpPr>
          <p:nvPr/>
        </p:nvSpPr>
        <p:spPr bwMode="auto">
          <a:xfrm>
            <a:off x="3743325" y="2971800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dirty="0">
                <a:solidFill>
                  <a:srgbClr val="00FF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191582" name="Text Box 94"/>
          <p:cNvSpPr txBox="1">
            <a:spLocks noChangeArrowheads="1"/>
          </p:cNvSpPr>
          <p:nvPr/>
        </p:nvSpPr>
        <p:spPr bwMode="auto">
          <a:xfrm>
            <a:off x="76200" y="2536825"/>
            <a:ext cx="547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khối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đọc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đầu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đọc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vị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trí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11):</a:t>
            </a:r>
          </a:p>
        </p:txBody>
      </p:sp>
      <p:sp>
        <p:nvSpPr>
          <p:cNvPr id="191583" name="Text Box 95"/>
          <p:cNvSpPr txBox="1">
            <a:spLocks noChangeArrowheads="1"/>
          </p:cNvSpPr>
          <p:nvPr/>
        </p:nvSpPr>
        <p:spPr bwMode="auto">
          <a:xfrm>
            <a:off x="3124200" y="2971800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dirty="0">
                <a:solidFill>
                  <a:schemeClr val="folHlink"/>
                </a:solidFill>
                <a:latin typeface="Tahoma" pitchFamily="34" charset="0"/>
              </a:rPr>
              <a:t>14</a:t>
            </a:r>
          </a:p>
        </p:txBody>
      </p:sp>
      <p:sp>
        <p:nvSpPr>
          <p:cNvPr id="191584" name="Text Box 96"/>
          <p:cNvSpPr txBox="1">
            <a:spLocks noChangeArrowheads="1"/>
          </p:cNvSpPr>
          <p:nvPr/>
        </p:nvSpPr>
        <p:spPr bwMode="auto">
          <a:xfrm>
            <a:off x="2743200" y="2971800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91585" name="Text Box 97"/>
          <p:cNvSpPr txBox="1">
            <a:spLocks noChangeArrowheads="1"/>
          </p:cNvSpPr>
          <p:nvPr/>
        </p:nvSpPr>
        <p:spPr bwMode="auto">
          <a:xfrm>
            <a:off x="2362200" y="2971800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dirty="0">
                <a:solidFill>
                  <a:srgbClr val="FF66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91586" name="Text Box 98"/>
          <p:cNvSpPr txBox="1">
            <a:spLocks noChangeArrowheads="1"/>
          </p:cNvSpPr>
          <p:nvPr/>
        </p:nvSpPr>
        <p:spPr bwMode="auto">
          <a:xfrm>
            <a:off x="1851025" y="2971800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dirty="0">
                <a:solidFill>
                  <a:srgbClr val="33CC33"/>
                </a:solidFill>
                <a:latin typeface="Tahoma" pitchFamily="34" charset="0"/>
              </a:rPr>
              <a:t>21</a:t>
            </a:r>
          </a:p>
        </p:txBody>
      </p:sp>
      <p:sp>
        <p:nvSpPr>
          <p:cNvPr id="191587" name="Text Box 99"/>
          <p:cNvSpPr txBox="1">
            <a:spLocks noChangeArrowheads="1"/>
          </p:cNvSpPr>
          <p:nvPr/>
        </p:nvSpPr>
        <p:spPr bwMode="auto">
          <a:xfrm>
            <a:off x="1466850" y="2971800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dirty="0">
                <a:solidFill>
                  <a:srgbClr val="66CCFF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191588" name="Text Box 100"/>
          <p:cNvSpPr txBox="1">
            <a:spLocks noChangeArrowheads="1"/>
          </p:cNvSpPr>
          <p:nvPr/>
        </p:nvSpPr>
        <p:spPr bwMode="auto">
          <a:xfrm>
            <a:off x="990600" y="29860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dirty="0">
                <a:solidFill>
                  <a:schemeClr val="hlink"/>
                </a:solidFill>
                <a:latin typeface="Tahoma" pitchFamily="34" charset="0"/>
              </a:rPr>
              <a:t>24</a:t>
            </a:r>
          </a:p>
        </p:txBody>
      </p: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963613" y="3552825"/>
            <a:ext cx="1103312" cy="3059113"/>
            <a:chOff x="607" y="1423"/>
            <a:chExt cx="695" cy="1927"/>
          </a:xfrm>
        </p:grpSpPr>
        <p:sp>
          <p:nvSpPr>
            <p:cNvPr id="191590" name="Text Box 102"/>
            <p:cNvSpPr txBox="1">
              <a:spLocks noChangeArrowheads="1"/>
            </p:cNvSpPr>
            <p:nvPr/>
          </p:nvSpPr>
          <p:spPr bwMode="auto">
            <a:xfrm>
              <a:off x="663" y="1494"/>
              <a:ext cx="63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 dirty="0">
                  <a:solidFill>
                    <a:schemeClr val="folHlink"/>
                  </a:solidFill>
                  <a:latin typeface="Tahoma" pitchFamily="34" charset="0"/>
                </a:rPr>
                <a:t>scheduling</a:t>
              </a:r>
            </a:p>
            <a:p>
              <a:pPr algn="l" eaLnBrk="0" hangingPunct="0"/>
              <a:r>
                <a:rPr lang="en-US" sz="1400" i="1" dirty="0">
                  <a:solidFill>
                    <a:schemeClr val="folHlink"/>
                  </a:solidFill>
                  <a:latin typeface="Tahoma" pitchFamily="34" charset="0"/>
                </a:rPr>
                <a:t>queue</a:t>
              </a:r>
            </a:p>
          </p:txBody>
        </p:sp>
        <p:sp>
          <p:nvSpPr>
            <p:cNvPr id="191591" name="Line 103"/>
            <p:cNvSpPr>
              <a:spLocks noChangeShapeType="1"/>
            </p:cNvSpPr>
            <p:nvPr/>
          </p:nvSpPr>
          <p:spPr bwMode="auto">
            <a:xfrm>
              <a:off x="607" y="3265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592" name="Line 104"/>
            <p:cNvSpPr>
              <a:spLocks noChangeShapeType="1"/>
            </p:cNvSpPr>
            <p:nvPr/>
          </p:nvSpPr>
          <p:spPr bwMode="auto">
            <a:xfrm>
              <a:off x="607" y="1423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1593" name="Text Box 105"/>
          <p:cNvSpPr txBox="1">
            <a:spLocks noChangeArrowheads="1"/>
          </p:cNvSpPr>
          <p:nvPr/>
        </p:nvSpPr>
        <p:spPr bwMode="auto">
          <a:xfrm>
            <a:off x="773113" y="6122988"/>
            <a:ext cx="377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hlink"/>
                </a:solidFill>
                <a:latin typeface="Tahoma" pitchFamily="34" charset="0"/>
              </a:rPr>
              <a:t>24</a:t>
            </a:r>
          </a:p>
        </p:txBody>
      </p:sp>
      <p:sp>
        <p:nvSpPr>
          <p:cNvPr id="191594" name="Text Box 106"/>
          <p:cNvSpPr txBox="1">
            <a:spLocks noChangeArrowheads="1"/>
          </p:cNvSpPr>
          <p:nvPr/>
        </p:nvSpPr>
        <p:spPr bwMode="auto">
          <a:xfrm>
            <a:off x="820738" y="5848350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66CCFF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191595" name="Text Box 107"/>
          <p:cNvSpPr txBox="1">
            <a:spLocks noChangeArrowheads="1"/>
          </p:cNvSpPr>
          <p:nvPr/>
        </p:nvSpPr>
        <p:spPr bwMode="auto">
          <a:xfrm>
            <a:off x="773113" y="5532438"/>
            <a:ext cx="377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CC33"/>
                </a:solidFill>
                <a:latin typeface="Tahoma" pitchFamily="34" charset="0"/>
              </a:rPr>
              <a:t>21</a:t>
            </a:r>
          </a:p>
        </p:txBody>
      </p:sp>
      <p:sp>
        <p:nvSpPr>
          <p:cNvPr id="191596" name="Text Box 108"/>
          <p:cNvSpPr txBox="1">
            <a:spLocks noChangeArrowheads="1"/>
          </p:cNvSpPr>
          <p:nvPr/>
        </p:nvSpPr>
        <p:spPr bwMode="auto">
          <a:xfrm>
            <a:off x="820738" y="5262563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FF66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91597" name="Text Box 109"/>
          <p:cNvSpPr txBox="1">
            <a:spLocks noChangeArrowheads="1"/>
          </p:cNvSpPr>
          <p:nvPr/>
        </p:nvSpPr>
        <p:spPr bwMode="auto">
          <a:xfrm>
            <a:off x="820738" y="4948238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tx1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91598" name="Text Box 110"/>
          <p:cNvSpPr txBox="1">
            <a:spLocks noChangeArrowheads="1"/>
          </p:cNvSpPr>
          <p:nvPr/>
        </p:nvSpPr>
        <p:spPr bwMode="auto">
          <a:xfrm>
            <a:off x="773113" y="4632325"/>
            <a:ext cx="377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folHlink"/>
                </a:solidFill>
                <a:latin typeface="Tahoma" pitchFamily="34" charset="0"/>
              </a:rPr>
              <a:t>14</a:t>
            </a:r>
          </a:p>
        </p:txBody>
      </p:sp>
      <p:sp>
        <p:nvSpPr>
          <p:cNvPr id="191599" name="Text Box 111"/>
          <p:cNvSpPr txBox="1">
            <a:spLocks noChangeArrowheads="1"/>
          </p:cNvSpPr>
          <p:nvPr/>
        </p:nvSpPr>
        <p:spPr bwMode="auto">
          <a:xfrm>
            <a:off x="773113" y="4327525"/>
            <a:ext cx="377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FF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191600" name="Oval 112"/>
          <p:cNvSpPr>
            <a:spLocks noChangeArrowheads="1"/>
          </p:cNvSpPr>
          <p:nvPr/>
        </p:nvSpPr>
        <p:spPr bwMode="auto">
          <a:xfrm>
            <a:off x="5238750" y="4408488"/>
            <a:ext cx="134938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01" name="Oval 113"/>
          <p:cNvSpPr>
            <a:spLocks noChangeArrowheads="1"/>
          </p:cNvSpPr>
          <p:nvPr/>
        </p:nvSpPr>
        <p:spPr bwMode="auto">
          <a:xfrm>
            <a:off x="6021388" y="4021138"/>
            <a:ext cx="134937" cy="13493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02" name="Oval 114"/>
          <p:cNvSpPr>
            <a:spLocks noChangeArrowheads="1"/>
          </p:cNvSpPr>
          <p:nvPr/>
        </p:nvSpPr>
        <p:spPr bwMode="auto">
          <a:xfrm>
            <a:off x="2916238" y="4021138"/>
            <a:ext cx="134937" cy="13493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03" name="Oval 115"/>
          <p:cNvSpPr>
            <a:spLocks noChangeArrowheads="1"/>
          </p:cNvSpPr>
          <p:nvPr/>
        </p:nvSpPr>
        <p:spPr bwMode="auto">
          <a:xfrm>
            <a:off x="4211638" y="4021138"/>
            <a:ext cx="134937" cy="134937"/>
          </a:xfrm>
          <a:prstGeom prst="ellipse">
            <a:avLst/>
          </a:prstGeom>
          <a:solidFill>
            <a:srgbClr val="FF99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04" name="Oval 116"/>
          <p:cNvSpPr>
            <a:spLocks noChangeArrowheads="1"/>
          </p:cNvSpPr>
          <p:nvPr/>
        </p:nvSpPr>
        <p:spPr bwMode="auto">
          <a:xfrm>
            <a:off x="4481513" y="4021138"/>
            <a:ext cx="134937" cy="134937"/>
          </a:xfrm>
          <a:prstGeom prst="ellipse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05" name="Oval 117"/>
          <p:cNvSpPr>
            <a:spLocks noChangeArrowheads="1"/>
          </p:cNvSpPr>
          <p:nvPr/>
        </p:nvSpPr>
        <p:spPr bwMode="auto">
          <a:xfrm>
            <a:off x="8612188" y="4021138"/>
            <a:ext cx="134937" cy="13493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06" name="Oval 118"/>
          <p:cNvSpPr>
            <a:spLocks noChangeArrowheads="1"/>
          </p:cNvSpPr>
          <p:nvPr/>
        </p:nvSpPr>
        <p:spPr bwMode="auto">
          <a:xfrm>
            <a:off x="7848600" y="4021138"/>
            <a:ext cx="134938" cy="134937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07" name="Oval 119"/>
          <p:cNvSpPr>
            <a:spLocks noChangeArrowheads="1"/>
          </p:cNvSpPr>
          <p:nvPr/>
        </p:nvSpPr>
        <p:spPr bwMode="auto">
          <a:xfrm>
            <a:off x="5513388" y="4025900"/>
            <a:ext cx="134937" cy="134938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08" name="Oval 120"/>
          <p:cNvSpPr>
            <a:spLocks noChangeArrowheads="1"/>
          </p:cNvSpPr>
          <p:nvPr/>
        </p:nvSpPr>
        <p:spPr bwMode="auto">
          <a:xfrm>
            <a:off x="8610600" y="4700588"/>
            <a:ext cx="134938" cy="13493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09" name="Oval 121"/>
          <p:cNvSpPr>
            <a:spLocks noChangeArrowheads="1"/>
          </p:cNvSpPr>
          <p:nvPr/>
        </p:nvSpPr>
        <p:spPr bwMode="auto">
          <a:xfrm>
            <a:off x="4479925" y="4994275"/>
            <a:ext cx="134938" cy="134938"/>
          </a:xfrm>
          <a:prstGeom prst="ellipse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10" name="Oval 122"/>
          <p:cNvSpPr>
            <a:spLocks noChangeArrowheads="1"/>
          </p:cNvSpPr>
          <p:nvPr/>
        </p:nvSpPr>
        <p:spPr bwMode="auto">
          <a:xfrm>
            <a:off x="7856538" y="5287963"/>
            <a:ext cx="134937" cy="134937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11" name="Oval 123"/>
          <p:cNvSpPr>
            <a:spLocks noChangeArrowheads="1"/>
          </p:cNvSpPr>
          <p:nvPr/>
        </p:nvSpPr>
        <p:spPr bwMode="auto">
          <a:xfrm>
            <a:off x="4210050" y="5581650"/>
            <a:ext cx="134938" cy="134938"/>
          </a:xfrm>
          <a:prstGeom prst="ellipse">
            <a:avLst/>
          </a:prstGeom>
          <a:solidFill>
            <a:srgbClr val="FF99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12" name="Oval 124"/>
          <p:cNvSpPr>
            <a:spLocks noChangeArrowheads="1"/>
          </p:cNvSpPr>
          <p:nvPr/>
        </p:nvSpPr>
        <p:spPr bwMode="auto">
          <a:xfrm>
            <a:off x="2924175" y="5875338"/>
            <a:ext cx="134938" cy="13493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13" name="Oval 125"/>
          <p:cNvSpPr>
            <a:spLocks noChangeArrowheads="1"/>
          </p:cNvSpPr>
          <p:nvPr/>
        </p:nvSpPr>
        <p:spPr bwMode="auto">
          <a:xfrm>
            <a:off x="6029325" y="6169025"/>
            <a:ext cx="134938" cy="13493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14" name="Oval 126"/>
          <p:cNvSpPr>
            <a:spLocks noChangeArrowheads="1"/>
          </p:cNvSpPr>
          <p:nvPr/>
        </p:nvSpPr>
        <p:spPr bwMode="auto">
          <a:xfrm>
            <a:off x="5521325" y="6462713"/>
            <a:ext cx="134938" cy="134937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1615" name="AutoShape 127"/>
          <p:cNvCxnSpPr>
            <a:cxnSpLocks noChangeShapeType="1"/>
            <a:stCxn id="191600" idx="6"/>
            <a:endCxn id="191608" idx="2"/>
          </p:cNvCxnSpPr>
          <p:nvPr/>
        </p:nvCxnSpPr>
        <p:spPr bwMode="auto">
          <a:xfrm>
            <a:off x="5373688" y="4476750"/>
            <a:ext cx="3236912" cy="292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1616" name="AutoShape 128"/>
          <p:cNvCxnSpPr>
            <a:cxnSpLocks noChangeShapeType="1"/>
            <a:stCxn id="191608" idx="2"/>
            <a:endCxn id="191609" idx="6"/>
          </p:cNvCxnSpPr>
          <p:nvPr/>
        </p:nvCxnSpPr>
        <p:spPr bwMode="auto">
          <a:xfrm flipH="1">
            <a:off x="4614863" y="4768850"/>
            <a:ext cx="3995737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1617" name="AutoShape 129"/>
          <p:cNvCxnSpPr>
            <a:cxnSpLocks noChangeShapeType="1"/>
            <a:stCxn id="191609" idx="6"/>
            <a:endCxn id="191610" idx="2"/>
          </p:cNvCxnSpPr>
          <p:nvPr/>
        </p:nvCxnSpPr>
        <p:spPr bwMode="auto">
          <a:xfrm>
            <a:off x="4614863" y="5062538"/>
            <a:ext cx="3241675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1618" name="AutoShape 130"/>
          <p:cNvCxnSpPr>
            <a:cxnSpLocks noChangeShapeType="1"/>
            <a:stCxn id="191610" idx="2"/>
            <a:endCxn id="191611" idx="6"/>
          </p:cNvCxnSpPr>
          <p:nvPr/>
        </p:nvCxnSpPr>
        <p:spPr bwMode="auto">
          <a:xfrm flipH="1">
            <a:off x="4344988" y="5356225"/>
            <a:ext cx="3511550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1619" name="AutoShape 131"/>
          <p:cNvCxnSpPr>
            <a:cxnSpLocks noChangeShapeType="1"/>
            <a:stCxn id="191611" idx="2"/>
            <a:endCxn id="191612" idx="6"/>
          </p:cNvCxnSpPr>
          <p:nvPr/>
        </p:nvCxnSpPr>
        <p:spPr bwMode="auto">
          <a:xfrm flipH="1">
            <a:off x="3059113" y="5649913"/>
            <a:ext cx="1150937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1620" name="AutoShape 132"/>
          <p:cNvCxnSpPr>
            <a:cxnSpLocks noChangeShapeType="1"/>
            <a:stCxn id="191612" idx="6"/>
            <a:endCxn id="191613" idx="2"/>
          </p:cNvCxnSpPr>
          <p:nvPr/>
        </p:nvCxnSpPr>
        <p:spPr bwMode="auto">
          <a:xfrm>
            <a:off x="3059113" y="5943600"/>
            <a:ext cx="2970212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1621" name="AutoShape 133"/>
          <p:cNvCxnSpPr>
            <a:cxnSpLocks noChangeShapeType="1"/>
            <a:stCxn id="191613" idx="2"/>
            <a:endCxn id="191614" idx="6"/>
          </p:cNvCxnSpPr>
          <p:nvPr/>
        </p:nvCxnSpPr>
        <p:spPr bwMode="auto">
          <a:xfrm flipH="1">
            <a:off x="5656263" y="6237288"/>
            <a:ext cx="373062" cy="293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75048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915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91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915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915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915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915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915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1000"/>
                                        <p:tgtEl>
                                          <p:spTgt spid="19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1000"/>
                                        <p:tgtEl>
                                          <p:spTgt spid="19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19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1000"/>
                                        <p:tgtEl>
                                          <p:spTgt spid="19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0"/>
                                        <p:tgtEl>
                                          <p:spTgt spid="19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0"/>
                                        <p:tgtEl>
                                          <p:spTgt spid="19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1000"/>
                                        <p:tgtEl>
                                          <p:spTgt spid="19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9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9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9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9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9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9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81" grpId="0"/>
      <p:bldP spid="191581" grpId="1"/>
      <p:bldP spid="191582" grpId="0"/>
      <p:bldP spid="191583" grpId="0"/>
      <p:bldP spid="191583" grpId="1"/>
      <p:bldP spid="191584" grpId="0"/>
      <p:bldP spid="191584" grpId="1"/>
      <p:bldP spid="191585" grpId="0"/>
      <p:bldP spid="191585" grpId="1"/>
      <p:bldP spid="191586" grpId="0"/>
      <p:bldP spid="191586" grpId="1"/>
      <p:bldP spid="191587" grpId="0"/>
      <p:bldP spid="191587" grpId="1"/>
      <p:bldP spid="191588" grpId="0"/>
      <p:bldP spid="191588" grpId="1"/>
      <p:bldP spid="191593" grpId="0"/>
      <p:bldP spid="191594" grpId="0"/>
      <p:bldP spid="191595" grpId="0"/>
      <p:bldP spid="191596" grpId="0"/>
      <p:bldP spid="191597" grpId="0"/>
      <p:bldP spid="191598" grpId="0"/>
      <p:bldP spid="191599" grpId="0"/>
      <p:bldP spid="191600" grpId="0" animBg="1"/>
      <p:bldP spid="191601" grpId="0" animBg="1"/>
      <p:bldP spid="191602" grpId="0" animBg="1"/>
      <p:bldP spid="191603" grpId="0" animBg="1"/>
      <p:bldP spid="191604" grpId="0" animBg="1"/>
      <p:bldP spid="191605" grpId="0" animBg="1"/>
      <p:bldP spid="191606" grpId="0" animBg="1"/>
      <p:bldP spid="191607" grpId="0" animBg="1"/>
      <p:bldP spid="191608" grpId="0" animBg="1"/>
      <p:bldP spid="191609" grpId="0" animBg="1"/>
      <p:bldP spid="191610" grpId="0" animBg="1"/>
      <p:bldP spid="191611" grpId="0" animBg="1"/>
      <p:bldP spid="191612" grpId="0" animBg="1"/>
      <p:bldP spid="191613" grpId="0" animBg="1"/>
      <p:bldP spid="1916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Seek Time First - SSTF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549D0BCB-CF27-4238-81AF-F53FE20D2829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7" name="Group 134"/>
          <p:cNvGraphicFramePr>
            <a:graphicFrameLocks noGrp="1"/>
          </p:cNvGraphicFramePr>
          <p:nvPr/>
        </p:nvGraphicFramePr>
        <p:xfrm>
          <a:off x="2057400" y="3429000"/>
          <a:ext cx="6480175" cy="304800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873250" y="2970212"/>
            <a:ext cx="6708775" cy="3140075"/>
            <a:chOff x="1519" y="1395"/>
            <a:chExt cx="4226" cy="1978"/>
          </a:xfrm>
        </p:grpSpPr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1519" y="1961"/>
              <a:ext cx="212" cy="1412"/>
              <a:chOff x="60" y="2755"/>
              <a:chExt cx="212" cy="1412"/>
            </a:xfrm>
          </p:grpSpPr>
          <p:sp>
            <p:nvSpPr>
              <p:cNvPr id="17" name="Text Box 62"/>
              <p:cNvSpPr txBox="1">
                <a:spLocks noChangeArrowheads="1"/>
              </p:cNvSpPr>
              <p:nvPr/>
            </p:nvSpPr>
            <p:spPr bwMode="auto">
              <a:xfrm rot="16200000">
                <a:off x="-16" y="3880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 i="1" dirty="0">
                    <a:solidFill>
                      <a:schemeClr val="tx1"/>
                    </a:solidFill>
                    <a:latin typeface="Tahoma" pitchFamily="34" charset="0"/>
                  </a:rPr>
                  <a:t>time</a:t>
                </a:r>
              </a:p>
            </p:txBody>
          </p:sp>
          <p:sp>
            <p:nvSpPr>
              <p:cNvPr id="18" name="Line 63"/>
              <p:cNvSpPr>
                <a:spLocks noChangeShapeType="1"/>
              </p:cNvSpPr>
              <p:nvPr/>
            </p:nvSpPr>
            <p:spPr bwMode="auto">
              <a:xfrm>
                <a:off x="175" y="2755"/>
                <a:ext cx="0" cy="10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64"/>
            <p:cNvSpPr txBox="1">
              <a:spLocks noChangeArrowheads="1"/>
            </p:cNvSpPr>
            <p:nvPr/>
          </p:nvSpPr>
          <p:spPr bwMode="auto">
            <a:xfrm>
              <a:off x="4830" y="1395"/>
              <a:ext cx="9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solidFill>
                    <a:schemeClr val="folHlink"/>
                  </a:solidFill>
                  <a:latin typeface="Tahoma" pitchFamily="34" charset="0"/>
                </a:rPr>
                <a:t>cylinder number</a:t>
              </a:r>
            </a:p>
          </p:txBody>
        </p:sp>
        <p:sp>
          <p:nvSpPr>
            <p:cNvPr id="11" name="Text Box 65"/>
            <p:cNvSpPr txBox="1">
              <a:spLocks noChangeArrowheads="1"/>
            </p:cNvSpPr>
            <p:nvPr/>
          </p:nvSpPr>
          <p:spPr bwMode="auto">
            <a:xfrm>
              <a:off x="1635" y="1527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chemeClr val="folHlin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2289" y="1527"/>
              <a:ext cx="16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200">
                  <a:solidFill>
                    <a:schemeClr val="folHlink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3072" y="1527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chemeClr val="folHlink"/>
                  </a:solidFill>
                  <a:latin typeface="Tahoma" pitchFamily="34" charset="0"/>
                </a:rPr>
                <a:t>10</a:t>
              </a:r>
            </a:p>
          </p:txBody>
        </p:sp>
        <p:sp>
          <p:nvSpPr>
            <p:cNvPr id="14" name="Text Box 68"/>
            <p:cNvSpPr txBox="1">
              <a:spLocks noChangeArrowheads="1"/>
            </p:cNvSpPr>
            <p:nvPr/>
          </p:nvSpPr>
          <p:spPr bwMode="auto">
            <a:xfrm>
              <a:off x="3881" y="1527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chemeClr val="folHlink"/>
                  </a:solidFill>
                  <a:latin typeface="Tahoma" pitchFamily="34" charset="0"/>
                </a:rPr>
                <a:t>15</a:t>
              </a:r>
            </a:p>
          </p:txBody>
        </p:sp>
        <p:sp>
          <p:nvSpPr>
            <p:cNvPr id="15" name="Text Box 69"/>
            <p:cNvSpPr txBox="1">
              <a:spLocks noChangeArrowheads="1"/>
            </p:cNvSpPr>
            <p:nvPr/>
          </p:nvSpPr>
          <p:spPr bwMode="auto">
            <a:xfrm>
              <a:off x="4696" y="1527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chemeClr val="folHlink"/>
                  </a:solidFill>
                  <a:latin typeface="Tahoma" pitchFamily="34" charset="0"/>
                </a:rPr>
                <a:t>20</a:t>
              </a:r>
            </a:p>
          </p:txBody>
        </p:sp>
        <p:sp>
          <p:nvSpPr>
            <p:cNvPr id="16" name="Text Box 70"/>
            <p:cNvSpPr txBox="1">
              <a:spLocks noChangeArrowheads="1"/>
            </p:cNvSpPr>
            <p:nvPr/>
          </p:nvSpPr>
          <p:spPr bwMode="auto">
            <a:xfrm>
              <a:off x="5525" y="1527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chemeClr val="folHlink"/>
                  </a:solidFill>
                  <a:latin typeface="Tahoma" pitchFamily="34" charset="0"/>
                </a:rPr>
                <a:t>25</a:t>
              </a:r>
            </a:p>
          </p:txBody>
        </p:sp>
      </p:grpSp>
      <p:graphicFrame>
        <p:nvGraphicFramePr>
          <p:cNvPr id="19" name="Group 71"/>
          <p:cNvGraphicFramePr>
            <a:graphicFrameLocks noGrp="1"/>
          </p:cNvGraphicFramePr>
          <p:nvPr/>
        </p:nvGraphicFramePr>
        <p:xfrm>
          <a:off x="276225" y="3206750"/>
          <a:ext cx="292100" cy="2706689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0" name="Group 101"/>
          <p:cNvGrpSpPr>
            <a:grpSpLocks/>
          </p:cNvGrpSpPr>
          <p:nvPr/>
        </p:nvGrpSpPr>
        <p:grpSpPr bwMode="auto">
          <a:xfrm>
            <a:off x="425450" y="3033712"/>
            <a:ext cx="1103312" cy="3059113"/>
            <a:chOff x="607" y="1423"/>
            <a:chExt cx="695" cy="1927"/>
          </a:xfrm>
        </p:grpSpPr>
        <p:sp>
          <p:nvSpPr>
            <p:cNvPr id="21" name="Text Box 102"/>
            <p:cNvSpPr txBox="1">
              <a:spLocks noChangeArrowheads="1"/>
            </p:cNvSpPr>
            <p:nvPr/>
          </p:nvSpPr>
          <p:spPr bwMode="auto">
            <a:xfrm>
              <a:off x="663" y="1494"/>
              <a:ext cx="63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400" i="1">
                  <a:solidFill>
                    <a:schemeClr val="folHlink"/>
                  </a:solidFill>
                  <a:latin typeface="Tahoma" pitchFamily="34" charset="0"/>
                </a:rPr>
                <a:t>scheduling</a:t>
              </a:r>
            </a:p>
            <a:p>
              <a:pPr algn="l" eaLnBrk="0" hangingPunct="0"/>
              <a:r>
                <a:rPr lang="en-US" sz="1400" i="1">
                  <a:solidFill>
                    <a:schemeClr val="folHlink"/>
                  </a:solidFill>
                  <a:latin typeface="Tahoma" pitchFamily="34" charset="0"/>
                </a:rPr>
                <a:t>queue</a:t>
              </a:r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607" y="3265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607" y="1423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105"/>
          <p:cNvSpPr txBox="1">
            <a:spLocks noChangeArrowheads="1"/>
          </p:cNvSpPr>
          <p:nvPr/>
        </p:nvSpPr>
        <p:spPr bwMode="auto">
          <a:xfrm>
            <a:off x="234950" y="5603875"/>
            <a:ext cx="377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hlink"/>
                </a:solidFill>
                <a:latin typeface="Tahoma" pitchFamily="34" charset="0"/>
              </a:rPr>
              <a:t>24</a:t>
            </a:r>
          </a:p>
        </p:txBody>
      </p:sp>
      <p:sp>
        <p:nvSpPr>
          <p:cNvPr id="25" name="Text Box 106"/>
          <p:cNvSpPr txBox="1">
            <a:spLocks noChangeArrowheads="1"/>
          </p:cNvSpPr>
          <p:nvPr/>
        </p:nvSpPr>
        <p:spPr bwMode="auto">
          <a:xfrm>
            <a:off x="282575" y="5329237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66CCFF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26" name="Text Box 107"/>
          <p:cNvSpPr txBox="1">
            <a:spLocks noChangeArrowheads="1"/>
          </p:cNvSpPr>
          <p:nvPr/>
        </p:nvSpPr>
        <p:spPr bwMode="auto">
          <a:xfrm>
            <a:off x="234950" y="5013325"/>
            <a:ext cx="377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33CC33"/>
                </a:solidFill>
                <a:latin typeface="Tahoma" pitchFamily="34" charset="0"/>
              </a:rPr>
              <a:t>21</a:t>
            </a:r>
          </a:p>
        </p:txBody>
      </p:sp>
      <p:sp>
        <p:nvSpPr>
          <p:cNvPr id="27" name="Text Box 108"/>
          <p:cNvSpPr txBox="1">
            <a:spLocks noChangeArrowheads="1"/>
          </p:cNvSpPr>
          <p:nvPr/>
        </p:nvSpPr>
        <p:spPr bwMode="auto">
          <a:xfrm>
            <a:off x="282575" y="4743450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FF66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28" name="Text Box 109"/>
          <p:cNvSpPr txBox="1">
            <a:spLocks noChangeArrowheads="1"/>
          </p:cNvSpPr>
          <p:nvPr/>
        </p:nvSpPr>
        <p:spPr bwMode="auto">
          <a:xfrm>
            <a:off x="282575" y="4429125"/>
            <a:ext cx="280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tx1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9" name="Text Box 110"/>
          <p:cNvSpPr txBox="1">
            <a:spLocks noChangeArrowheads="1"/>
          </p:cNvSpPr>
          <p:nvPr/>
        </p:nvSpPr>
        <p:spPr bwMode="auto">
          <a:xfrm>
            <a:off x="234950" y="4113212"/>
            <a:ext cx="377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folHlink"/>
                </a:solidFill>
                <a:latin typeface="Tahoma" pitchFamily="34" charset="0"/>
              </a:rPr>
              <a:t>14</a:t>
            </a:r>
          </a:p>
        </p:txBody>
      </p:sp>
      <p:sp>
        <p:nvSpPr>
          <p:cNvPr id="30" name="Text Box 111"/>
          <p:cNvSpPr txBox="1">
            <a:spLocks noChangeArrowheads="1"/>
          </p:cNvSpPr>
          <p:nvPr/>
        </p:nvSpPr>
        <p:spPr bwMode="auto">
          <a:xfrm>
            <a:off x="234950" y="3808412"/>
            <a:ext cx="377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FF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31" name="Oval 112"/>
          <p:cNvSpPr>
            <a:spLocks noChangeArrowheads="1"/>
          </p:cNvSpPr>
          <p:nvPr/>
        </p:nvSpPr>
        <p:spPr bwMode="auto">
          <a:xfrm>
            <a:off x="4700587" y="3889375"/>
            <a:ext cx="134938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13"/>
          <p:cNvSpPr>
            <a:spLocks noChangeArrowheads="1"/>
          </p:cNvSpPr>
          <p:nvPr/>
        </p:nvSpPr>
        <p:spPr bwMode="auto">
          <a:xfrm>
            <a:off x="5483225" y="3502025"/>
            <a:ext cx="134937" cy="13493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14"/>
          <p:cNvSpPr>
            <a:spLocks noChangeArrowheads="1"/>
          </p:cNvSpPr>
          <p:nvPr/>
        </p:nvSpPr>
        <p:spPr bwMode="auto">
          <a:xfrm>
            <a:off x="2378075" y="3502025"/>
            <a:ext cx="134937" cy="13493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15"/>
          <p:cNvSpPr>
            <a:spLocks noChangeArrowheads="1"/>
          </p:cNvSpPr>
          <p:nvPr/>
        </p:nvSpPr>
        <p:spPr bwMode="auto">
          <a:xfrm>
            <a:off x="3673475" y="3502025"/>
            <a:ext cx="134937" cy="134937"/>
          </a:xfrm>
          <a:prstGeom prst="ellipse">
            <a:avLst/>
          </a:prstGeom>
          <a:solidFill>
            <a:srgbClr val="FF99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16"/>
          <p:cNvSpPr>
            <a:spLocks noChangeArrowheads="1"/>
          </p:cNvSpPr>
          <p:nvPr/>
        </p:nvSpPr>
        <p:spPr bwMode="auto">
          <a:xfrm>
            <a:off x="3943350" y="3502025"/>
            <a:ext cx="134937" cy="134937"/>
          </a:xfrm>
          <a:prstGeom prst="ellipse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17"/>
          <p:cNvSpPr>
            <a:spLocks noChangeArrowheads="1"/>
          </p:cNvSpPr>
          <p:nvPr/>
        </p:nvSpPr>
        <p:spPr bwMode="auto">
          <a:xfrm>
            <a:off x="8074025" y="3502025"/>
            <a:ext cx="134937" cy="13493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18"/>
          <p:cNvSpPr>
            <a:spLocks noChangeArrowheads="1"/>
          </p:cNvSpPr>
          <p:nvPr/>
        </p:nvSpPr>
        <p:spPr bwMode="auto">
          <a:xfrm>
            <a:off x="7310437" y="3502025"/>
            <a:ext cx="134938" cy="134937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19"/>
          <p:cNvSpPr>
            <a:spLocks noChangeArrowheads="1"/>
          </p:cNvSpPr>
          <p:nvPr/>
        </p:nvSpPr>
        <p:spPr bwMode="auto">
          <a:xfrm>
            <a:off x="4975225" y="3506787"/>
            <a:ext cx="134937" cy="134938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20"/>
          <p:cNvSpPr>
            <a:spLocks noChangeArrowheads="1"/>
          </p:cNvSpPr>
          <p:nvPr/>
        </p:nvSpPr>
        <p:spPr bwMode="auto">
          <a:xfrm>
            <a:off x="8072437" y="5199063"/>
            <a:ext cx="134938" cy="13493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22"/>
          <p:cNvSpPr>
            <a:spLocks noChangeArrowheads="1"/>
          </p:cNvSpPr>
          <p:nvPr/>
        </p:nvSpPr>
        <p:spPr bwMode="auto">
          <a:xfrm>
            <a:off x="7318375" y="4970463"/>
            <a:ext cx="134937" cy="134937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23"/>
          <p:cNvSpPr>
            <a:spLocks noChangeArrowheads="1"/>
          </p:cNvSpPr>
          <p:nvPr/>
        </p:nvSpPr>
        <p:spPr bwMode="auto">
          <a:xfrm>
            <a:off x="3671887" y="4495800"/>
            <a:ext cx="134938" cy="134938"/>
          </a:xfrm>
          <a:prstGeom prst="ellipse">
            <a:avLst/>
          </a:prstGeom>
          <a:solidFill>
            <a:srgbClr val="FF99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24"/>
          <p:cNvSpPr>
            <a:spLocks noChangeArrowheads="1"/>
          </p:cNvSpPr>
          <p:nvPr/>
        </p:nvSpPr>
        <p:spPr bwMode="auto">
          <a:xfrm>
            <a:off x="2386012" y="4724400"/>
            <a:ext cx="134938" cy="13493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25"/>
          <p:cNvSpPr>
            <a:spLocks noChangeArrowheads="1"/>
          </p:cNvSpPr>
          <p:nvPr/>
        </p:nvSpPr>
        <p:spPr bwMode="auto">
          <a:xfrm>
            <a:off x="5491162" y="4132262"/>
            <a:ext cx="134938" cy="13493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26"/>
          <p:cNvSpPr>
            <a:spLocks noChangeArrowheads="1"/>
          </p:cNvSpPr>
          <p:nvPr/>
        </p:nvSpPr>
        <p:spPr bwMode="auto">
          <a:xfrm>
            <a:off x="4983162" y="3979863"/>
            <a:ext cx="134938" cy="134937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AutoShape 127"/>
          <p:cNvCxnSpPr>
            <a:cxnSpLocks noChangeShapeType="1"/>
            <a:stCxn id="31" idx="6"/>
            <a:endCxn id="45" idx="2"/>
          </p:cNvCxnSpPr>
          <p:nvPr/>
        </p:nvCxnSpPr>
        <p:spPr bwMode="auto">
          <a:xfrm>
            <a:off x="4835525" y="3956844"/>
            <a:ext cx="147637" cy="9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7" name="AutoShape 128"/>
          <p:cNvCxnSpPr>
            <a:cxnSpLocks noChangeShapeType="1"/>
            <a:stCxn id="39" idx="2"/>
            <a:endCxn id="41" idx="6"/>
          </p:cNvCxnSpPr>
          <p:nvPr/>
        </p:nvCxnSpPr>
        <p:spPr bwMode="auto">
          <a:xfrm rot="10800000">
            <a:off x="7453313" y="5037932"/>
            <a:ext cx="6191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" name="AutoShape 129"/>
          <p:cNvCxnSpPr>
            <a:cxnSpLocks noChangeShapeType="1"/>
            <a:stCxn id="43" idx="6"/>
            <a:endCxn id="41" idx="2"/>
          </p:cNvCxnSpPr>
          <p:nvPr/>
        </p:nvCxnSpPr>
        <p:spPr bwMode="auto">
          <a:xfrm>
            <a:off x="2520950" y="4791869"/>
            <a:ext cx="4797425" cy="246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130"/>
          <p:cNvCxnSpPr>
            <a:cxnSpLocks noChangeShapeType="1"/>
            <a:stCxn id="40" idx="3"/>
            <a:endCxn id="42" idx="7"/>
          </p:cNvCxnSpPr>
          <p:nvPr/>
        </p:nvCxnSpPr>
        <p:spPr bwMode="auto">
          <a:xfrm rot="5400000">
            <a:off x="3816433" y="4370471"/>
            <a:ext cx="115722" cy="1744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131"/>
          <p:cNvCxnSpPr>
            <a:cxnSpLocks noChangeShapeType="1"/>
            <a:stCxn id="42" idx="2"/>
            <a:endCxn id="43" idx="6"/>
          </p:cNvCxnSpPr>
          <p:nvPr/>
        </p:nvCxnSpPr>
        <p:spPr bwMode="auto">
          <a:xfrm rot="10800000" flipV="1">
            <a:off x="2520951" y="4563269"/>
            <a:ext cx="1150937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1" name="AutoShape 132"/>
          <p:cNvCxnSpPr>
            <a:cxnSpLocks noChangeShapeType="1"/>
            <a:stCxn id="40" idx="6"/>
            <a:endCxn id="44" idx="2"/>
          </p:cNvCxnSpPr>
          <p:nvPr/>
        </p:nvCxnSpPr>
        <p:spPr bwMode="auto">
          <a:xfrm flipV="1">
            <a:off x="4076700" y="4199731"/>
            <a:ext cx="1414462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2" name="AutoShape 133"/>
          <p:cNvCxnSpPr>
            <a:cxnSpLocks noChangeShapeType="1"/>
            <a:stCxn id="44" idx="2"/>
            <a:endCxn id="45" idx="6"/>
          </p:cNvCxnSpPr>
          <p:nvPr/>
        </p:nvCxnSpPr>
        <p:spPr bwMode="auto">
          <a:xfrm rot="10800000">
            <a:off x="5118100" y="4047333"/>
            <a:ext cx="373062" cy="1523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Oval 121"/>
          <p:cNvSpPr>
            <a:spLocks noChangeArrowheads="1"/>
          </p:cNvSpPr>
          <p:nvPr/>
        </p:nvSpPr>
        <p:spPr bwMode="auto">
          <a:xfrm>
            <a:off x="3941762" y="4284662"/>
            <a:ext cx="134938" cy="134938"/>
          </a:xfrm>
          <a:prstGeom prst="ellipse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57200" y="1371600"/>
            <a:ext cx="7455567" cy="1538883"/>
          </a:xfrm>
          <a:prstGeom prst="rect">
            <a:avLst/>
          </a:prstGeom>
          <a:noFill/>
          <a:ln/>
        </p:spPr>
        <p:txBody>
          <a:bodyPr vert="horz" rIns="54000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800" dirty="0" err="1"/>
              <a:t>Chọn</a:t>
            </a:r>
            <a:r>
              <a:rPr lang="en-US" sz="2800" dirty="0"/>
              <a:t>  </a:t>
            </a:r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gần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800" dirty="0">
                <a:sym typeface="Wingdings" pitchFamily="2" charset="2"/>
              </a:rPr>
              <a:t> </a:t>
            </a:r>
            <a:r>
              <a:rPr lang="en-US" sz="2800" dirty="0" err="1">
                <a:sym typeface="Wingdings" pitchFamily="2" charset="2"/>
              </a:rPr>
              <a:t>Có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nhiều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yêu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cầu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chờ</a:t>
            </a:r>
            <a:r>
              <a:rPr lang="en-US" sz="2800" dirty="0">
                <a:sym typeface="Wingdings" pitchFamily="2" charset="2"/>
              </a:rPr>
              <a:t> ..</a:t>
            </a:r>
            <a:r>
              <a:rPr lang="en-US" sz="2800" dirty="0" err="1">
                <a:sym typeface="Wingdings" pitchFamily="2" charset="2"/>
              </a:rPr>
              <a:t>chờ</a:t>
            </a:r>
            <a:r>
              <a:rPr lang="en-US" sz="2800" dirty="0">
                <a:sym typeface="Wingdings" pitchFamily="2" charset="2"/>
              </a:rPr>
              <a:t>…</a:t>
            </a:r>
            <a:r>
              <a:rPr lang="en-US" sz="2800" dirty="0" err="1">
                <a:sym typeface="Wingdings" pitchFamily="2" charset="2"/>
              </a:rPr>
              <a:t>và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chờ</a:t>
            </a:r>
            <a:r>
              <a:rPr lang="en-US" sz="2800" dirty="0">
                <a:sym typeface="Wingdings" pitchFamily="2" charset="2"/>
              </a:rPr>
              <a:t>…</a:t>
            </a:r>
            <a:endParaRPr lang="en-US" sz="28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679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process</a:t>
            </a:r>
          </a:p>
          <a:p>
            <a:pPr lvl="1"/>
            <a:r>
              <a:rPr lang="en-US" dirty="0" err="1"/>
              <a:t>Nhiều</a:t>
            </a:r>
            <a:r>
              <a:rPr lang="en-US" dirty="0"/>
              <a:t> process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6" descr="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048000"/>
            <a:ext cx="1524000" cy="1524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124200"/>
            <a:ext cx="1355834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781800" y="3048000"/>
            <a:ext cx="914400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000" b="1" dirty="0">
                <a:ln w="1143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AX</a:t>
            </a:r>
          </a:p>
          <a:p>
            <a:r>
              <a:rPr lang="en-US" sz="3000" b="1" dirty="0">
                <a:ln w="1143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IP</a:t>
            </a:r>
          </a:p>
          <a:p>
            <a:r>
              <a:rPr lang="en-US" sz="3000" b="1" dirty="0">
                <a:ln w="1143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DS</a:t>
            </a:r>
          </a:p>
        </p:txBody>
      </p:sp>
      <p:pic>
        <p:nvPicPr>
          <p:cNvPr id="10" name="Picture 9" descr="j023826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5105400"/>
            <a:ext cx="1614153" cy="1343025"/>
          </a:xfrm>
          <a:prstGeom prst="rect">
            <a:avLst/>
          </a:prstGeom>
          <a:noFill/>
        </p:spPr>
      </p:pic>
      <p:pic>
        <p:nvPicPr>
          <p:cNvPr id="11" name="Picture 10" descr="fd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6400" y="5029200"/>
            <a:ext cx="20955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1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25975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en-US" dirty="0"/>
              <a:t>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block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kia</a:t>
            </a:r>
            <a:r>
              <a:rPr lang="en-US" dirty="0"/>
              <a:t>.</a:t>
            </a:r>
            <a:endParaRPr lang="en-US" sz="2000" dirty="0"/>
          </a:p>
          <a:p>
            <a:pPr lvl="0">
              <a:lnSpc>
                <a:spcPct val="90000"/>
              </a:lnSpc>
              <a:defRPr/>
            </a:pP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thang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8" name="Group 4"/>
          <p:cNvGraphicFramePr>
            <a:graphicFrameLocks/>
          </p:cNvGraphicFramePr>
          <p:nvPr/>
        </p:nvGraphicFramePr>
        <p:xfrm>
          <a:off x="1143000" y="3810000"/>
          <a:ext cx="6184900" cy="304800"/>
        </p:xfrm>
        <a:graphic>
          <a:graphicData uri="http://schemas.openxmlformats.org/drawingml/2006/table">
            <a:tbl>
              <a:tblPr/>
              <a:tblGrid>
                <a:gridCol w="24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87"/>
          <p:cNvSpPr txBox="1">
            <a:spLocks noChangeArrowheads="1"/>
          </p:cNvSpPr>
          <p:nvPr/>
        </p:nvSpPr>
        <p:spPr bwMode="auto">
          <a:xfrm>
            <a:off x="1101725" y="3367087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FF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11" name="Text Box 89"/>
          <p:cNvSpPr txBox="1">
            <a:spLocks noChangeArrowheads="1"/>
          </p:cNvSpPr>
          <p:nvPr/>
        </p:nvSpPr>
        <p:spPr bwMode="auto">
          <a:xfrm>
            <a:off x="1631950" y="3367087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folHlink"/>
                </a:solidFill>
                <a:latin typeface="Tahoma" pitchFamily="34" charset="0"/>
              </a:rPr>
              <a:t>14</a:t>
            </a:r>
          </a:p>
        </p:txBody>
      </p:sp>
      <p:sp>
        <p:nvSpPr>
          <p:cNvPr id="12" name="Text Box 90"/>
          <p:cNvSpPr txBox="1">
            <a:spLocks noChangeArrowheads="1"/>
          </p:cNvSpPr>
          <p:nvPr/>
        </p:nvSpPr>
        <p:spPr bwMode="auto">
          <a:xfrm>
            <a:off x="2162175" y="3367087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tx1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3" name="Text Box 91"/>
          <p:cNvSpPr txBox="1">
            <a:spLocks noChangeArrowheads="1"/>
          </p:cNvSpPr>
          <p:nvPr/>
        </p:nvSpPr>
        <p:spPr bwMode="auto">
          <a:xfrm>
            <a:off x="2566987" y="3367087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rgbClr val="FF66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4" name="Text Box 92"/>
          <p:cNvSpPr txBox="1">
            <a:spLocks noChangeArrowheads="1"/>
          </p:cNvSpPr>
          <p:nvPr/>
        </p:nvSpPr>
        <p:spPr bwMode="auto">
          <a:xfrm>
            <a:off x="2971800" y="3367087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rgbClr val="33CC33"/>
                </a:solidFill>
                <a:latin typeface="Tahoma" pitchFamily="34" charset="0"/>
              </a:rPr>
              <a:t>21</a:t>
            </a:r>
          </a:p>
        </p:txBody>
      </p:sp>
      <p:sp>
        <p:nvSpPr>
          <p:cNvPr id="15" name="Text Box 93"/>
          <p:cNvSpPr txBox="1">
            <a:spLocks noChangeArrowheads="1"/>
          </p:cNvSpPr>
          <p:nvPr/>
        </p:nvSpPr>
        <p:spPr bwMode="auto">
          <a:xfrm>
            <a:off x="3502025" y="3367087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rgbClr val="66CCFF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16" name="Text Box 94"/>
          <p:cNvSpPr txBox="1">
            <a:spLocks noChangeArrowheads="1"/>
          </p:cNvSpPr>
          <p:nvPr/>
        </p:nvSpPr>
        <p:spPr bwMode="auto">
          <a:xfrm>
            <a:off x="3906837" y="3367087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hlink"/>
                </a:solidFill>
                <a:latin typeface="Tahoma" pitchFamily="34" charset="0"/>
              </a:rPr>
              <a:t>24</a:t>
            </a:r>
          </a:p>
        </p:txBody>
      </p:sp>
      <p:sp>
        <p:nvSpPr>
          <p:cNvPr id="27" name="Oval 105"/>
          <p:cNvSpPr>
            <a:spLocks noChangeArrowheads="1"/>
          </p:cNvSpPr>
          <p:nvPr/>
        </p:nvSpPr>
        <p:spPr bwMode="auto">
          <a:xfrm>
            <a:off x="4398963" y="3886200"/>
            <a:ext cx="134937" cy="13493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6"/>
          <p:cNvSpPr>
            <a:spLocks noChangeArrowheads="1"/>
          </p:cNvSpPr>
          <p:nvPr/>
        </p:nvSpPr>
        <p:spPr bwMode="auto">
          <a:xfrm>
            <a:off x="1465263" y="3898900"/>
            <a:ext cx="134937" cy="134938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107"/>
          <p:cNvSpPr>
            <a:spLocks noChangeArrowheads="1"/>
          </p:cNvSpPr>
          <p:nvPr/>
        </p:nvSpPr>
        <p:spPr bwMode="auto">
          <a:xfrm>
            <a:off x="2722563" y="3898900"/>
            <a:ext cx="134937" cy="134938"/>
          </a:xfrm>
          <a:prstGeom prst="ellipse">
            <a:avLst/>
          </a:prstGeom>
          <a:solidFill>
            <a:srgbClr val="FF99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08"/>
          <p:cNvSpPr>
            <a:spLocks noChangeArrowheads="1"/>
          </p:cNvSpPr>
          <p:nvPr/>
        </p:nvSpPr>
        <p:spPr bwMode="auto">
          <a:xfrm>
            <a:off x="2951163" y="3898900"/>
            <a:ext cx="134937" cy="134938"/>
          </a:xfrm>
          <a:prstGeom prst="ellipse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109"/>
          <p:cNvSpPr>
            <a:spLocks noChangeArrowheads="1"/>
          </p:cNvSpPr>
          <p:nvPr/>
        </p:nvSpPr>
        <p:spPr bwMode="auto">
          <a:xfrm>
            <a:off x="6875463" y="3898900"/>
            <a:ext cx="134937" cy="134938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10"/>
          <p:cNvSpPr>
            <a:spLocks noChangeArrowheads="1"/>
          </p:cNvSpPr>
          <p:nvPr/>
        </p:nvSpPr>
        <p:spPr bwMode="auto">
          <a:xfrm>
            <a:off x="6172200" y="3898900"/>
            <a:ext cx="134938" cy="134938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11"/>
          <p:cNvSpPr>
            <a:spLocks noChangeArrowheads="1"/>
          </p:cNvSpPr>
          <p:nvPr/>
        </p:nvSpPr>
        <p:spPr bwMode="auto">
          <a:xfrm>
            <a:off x="3951288" y="3903663"/>
            <a:ext cx="134937" cy="134937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12"/>
          <p:cNvSpPr>
            <a:spLocks noChangeArrowheads="1"/>
          </p:cNvSpPr>
          <p:nvPr/>
        </p:nvSpPr>
        <p:spPr bwMode="auto">
          <a:xfrm>
            <a:off x="1362075" y="6067425"/>
            <a:ext cx="134938" cy="134938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13"/>
          <p:cNvSpPr>
            <a:spLocks noChangeShapeType="1"/>
          </p:cNvSpPr>
          <p:nvPr/>
        </p:nvSpPr>
        <p:spPr bwMode="auto">
          <a:xfrm>
            <a:off x="3609975" y="4181475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114"/>
          <p:cNvSpPr>
            <a:spLocks noChangeShapeType="1"/>
          </p:cNvSpPr>
          <p:nvPr/>
        </p:nvSpPr>
        <p:spPr bwMode="auto">
          <a:xfrm>
            <a:off x="3757613" y="4329113"/>
            <a:ext cx="265112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115"/>
          <p:cNvSpPr>
            <a:spLocks noChangeShapeType="1"/>
          </p:cNvSpPr>
          <p:nvPr/>
        </p:nvSpPr>
        <p:spPr bwMode="auto">
          <a:xfrm>
            <a:off x="4025901" y="4410075"/>
            <a:ext cx="431800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116"/>
          <p:cNvSpPr>
            <a:spLocks noChangeShapeType="1"/>
          </p:cNvSpPr>
          <p:nvPr/>
        </p:nvSpPr>
        <p:spPr bwMode="auto">
          <a:xfrm>
            <a:off x="4457701" y="4495801"/>
            <a:ext cx="17907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117"/>
          <p:cNvSpPr>
            <a:spLocks noChangeShapeType="1"/>
          </p:cNvSpPr>
          <p:nvPr/>
        </p:nvSpPr>
        <p:spPr bwMode="auto">
          <a:xfrm>
            <a:off x="6248400" y="49530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118"/>
          <p:cNvSpPr>
            <a:spLocks noChangeShapeType="1"/>
          </p:cNvSpPr>
          <p:nvPr/>
        </p:nvSpPr>
        <p:spPr bwMode="auto">
          <a:xfrm>
            <a:off x="6934200" y="5181601"/>
            <a:ext cx="6477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119"/>
          <p:cNvSpPr>
            <a:spLocks noChangeShapeType="1"/>
          </p:cNvSpPr>
          <p:nvPr/>
        </p:nvSpPr>
        <p:spPr bwMode="auto">
          <a:xfrm flipH="1">
            <a:off x="2979737" y="5334000"/>
            <a:ext cx="4602162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120"/>
          <p:cNvSpPr>
            <a:spLocks noChangeShapeType="1"/>
          </p:cNvSpPr>
          <p:nvPr/>
        </p:nvSpPr>
        <p:spPr bwMode="auto">
          <a:xfrm flipH="1">
            <a:off x="2735263" y="5884863"/>
            <a:ext cx="257175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121"/>
          <p:cNvSpPr>
            <a:spLocks noChangeShapeType="1"/>
          </p:cNvSpPr>
          <p:nvPr/>
        </p:nvSpPr>
        <p:spPr bwMode="auto">
          <a:xfrm flipH="1">
            <a:off x="1449388" y="5954713"/>
            <a:ext cx="1230312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Oval 123"/>
          <p:cNvSpPr>
            <a:spLocks noChangeArrowheads="1"/>
          </p:cNvSpPr>
          <p:nvPr/>
        </p:nvSpPr>
        <p:spPr bwMode="auto">
          <a:xfrm>
            <a:off x="3686175" y="4257675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24"/>
          <p:cNvSpPr>
            <a:spLocks noChangeArrowheads="1"/>
          </p:cNvSpPr>
          <p:nvPr/>
        </p:nvSpPr>
        <p:spPr bwMode="auto">
          <a:xfrm>
            <a:off x="6858000" y="5105400"/>
            <a:ext cx="134938" cy="13493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25"/>
          <p:cNvSpPr>
            <a:spLocks noChangeArrowheads="1"/>
          </p:cNvSpPr>
          <p:nvPr/>
        </p:nvSpPr>
        <p:spPr bwMode="auto">
          <a:xfrm>
            <a:off x="2914650" y="5822950"/>
            <a:ext cx="134938" cy="134938"/>
          </a:xfrm>
          <a:prstGeom prst="ellipse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126"/>
          <p:cNvSpPr>
            <a:spLocks noChangeArrowheads="1"/>
          </p:cNvSpPr>
          <p:nvPr/>
        </p:nvSpPr>
        <p:spPr bwMode="auto">
          <a:xfrm>
            <a:off x="6172200" y="4894262"/>
            <a:ext cx="134937" cy="134938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27"/>
          <p:cNvSpPr>
            <a:spLocks noChangeArrowheads="1"/>
          </p:cNvSpPr>
          <p:nvPr/>
        </p:nvSpPr>
        <p:spPr bwMode="auto">
          <a:xfrm>
            <a:off x="2647950" y="5868988"/>
            <a:ext cx="134938" cy="134937"/>
          </a:xfrm>
          <a:prstGeom prst="ellipse">
            <a:avLst/>
          </a:prstGeom>
          <a:solidFill>
            <a:srgbClr val="FF99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28"/>
          <p:cNvSpPr>
            <a:spLocks noChangeArrowheads="1"/>
          </p:cNvSpPr>
          <p:nvPr/>
        </p:nvSpPr>
        <p:spPr bwMode="auto">
          <a:xfrm>
            <a:off x="4381500" y="4419600"/>
            <a:ext cx="134938" cy="13493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129"/>
          <p:cNvSpPr>
            <a:spLocks noChangeArrowheads="1"/>
          </p:cNvSpPr>
          <p:nvPr/>
        </p:nvSpPr>
        <p:spPr bwMode="auto">
          <a:xfrm>
            <a:off x="3949700" y="4343400"/>
            <a:ext cx="134938" cy="134938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131"/>
          <p:cNvSpPr txBox="1">
            <a:spLocks noChangeArrowheads="1"/>
          </p:cNvSpPr>
          <p:nvPr/>
        </p:nvSpPr>
        <p:spPr bwMode="auto">
          <a:xfrm>
            <a:off x="381000" y="3032125"/>
            <a:ext cx="547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khối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đọc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đầu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đọc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vị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trí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11):</a:t>
            </a:r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 rot="16200000">
            <a:off x="611187" y="5748338"/>
            <a:ext cx="576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i="1" dirty="0">
                <a:solidFill>
                  <a:schemeClr val="tx1"/>
                </a:solidFill>
                <a:latin typeface="Tahoma" pitchFamily="34" charset="0"/>
              </a:rPr>
              <a:t>time</a:t>
            </a:r>
          </a:p>
        </p:txBody>
      </p:sp>
      <p:sp>
        <p:nvSpPr>
          <p:cNvPr id="54" name="Line 63"/>
          <p:cNvSpPr>
            <a:spLocks noChangeShapeType="1"/>
          </p:cNvSpPr>
          <p:nvPr/>
        </p:nvSpPr>
        <p:spPr bwMode="auto">
          <a:xfrm>
            <a:off x="914400" y="3962400"/>
            <a:ext cx="0" cy="171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/>
      <p:bldP spid="52" grpId="0"/>
      <p:bldP spid="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93038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SCAN vs. FCFS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436688"/>
            <a:ext cx="1981200" cy="49641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SCAN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FCFS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</a:p>
        </p:txBody>
      </p:sp>
      <p:sp>
        <p:nvSpPr>
          <p:cNvPr id="1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850F5376-3DE6-4EA9-AC14-6F0F258C0538}" type="slidenum">
              <a:rPr lang="en-US"/>
              <a:pPr/>
              <a:t>31</a:t>
            </a:fld>
            <a:endParaRPr lang="en-US"/>
          </a:p>
        </p:txBody>
      </p:sp>
      <p:graphicFrame>
        <p:nvGraphicFramePr>
          <p:cNvPr id="19364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71549"/>
              </p:ext>
            </p:extLst>
          </p:nvPr>
        </p:nvGraphicFramePr>
        <p:xfrm>
          <a:off x="2619375" y="1620838"/>
          <a:ext cx="6480175" cy="304800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594" name="Oval 58"/>
          <p:cNvSpPr>
            <a:spLocks noChangeArrowheads="1"/>
          </p:cNvSpPr>
          <p:nvPr/>
        </p:nvSpPr>
        <p:spPr bwMode="auto">
          <a:xfrm>
            <a:off x="6045200" y="1693863"/>
            <a:ext cx="134938" cy="13493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95" name="Oval 59"/>
          <p:cNvSpPr>
            <a:spLocks noChangeArrowheads="1"/>
          </p:cNvSpPr>
          <p:nvPr/>
        </p:nvSpPr>
        <p:spPr bwMode="auto">
          <a:xfrm>
            <a:off x="2940050" y="1693863"/>
            <a:ext cx="134938" cy="13493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96" name="Oval 60"/>
          <p:cNvSpPr>
            <a:spLocks noChangeArrowheads="1"/>
          </p:cNvSpPr>
          <p:nvPr/>
        </p:nvSpPr>
        <p:spPr bwMode="auto">
          <a:xfrm>
            <a:off x="4235450" y="1693863"/>
            <a:ext cx="134938" cy="134937"/>
          </a:xfrm>
          <a:prstGeom prst="ellipse">
            <a:avLst/>
          </a:prstGeom>
          <a:solidFill>
            <a:srgbClr val="FF99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97" name="Oval 61"/>
          <p:cNvSpPr>
            <a:spLocks noChangeArrowheads="1"/>
          </p:cNvSpPr>
          <p:nvPr/>
        </p:nvSpPr>
        <p:spPr bwMode="auto">
          <a:xfrm>
            <a:off x="4505325" y="1693863"/>
            <a:ext cx="134938" cy="134937"/>
          </a:xfrm>
          <a:prstGeom prst="ellipse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98" name="Oval 62"/>
          <p:cNvSpPr>
            <a:spLocks noChangeArrowheads="1"/>
          </p:cNvSpPr>
          <p:nvPr/>
        </p:nvSpPr>
        <p:spPr bwMode="auto">
          <a:xfrm>
            <a:off x="8636000" y="1693863"/>
            <a:ext cx="134938" cy="13493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99" name="Oval 63"/>
          <p:cNvSpPr>
            <a:spLocks noChangeArrowheads="1"/>
          </p:cNvSpPr>
          <p:nvPr/>
        </p:nvSpPr>
        <p:spPr bwMode="auto">
          <a:xfrm>
            <a:off x="7872413" y="1693863"/>
            <a:ext cx="134937" cy="134937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600" name="Oval 64"/>
          <p:cNvSpPr>
            <a:spLocks noChangeArrowheads="1"/>
          </p:cNvSpPr>
          <p:nvPr/>
        </p:nvSpPr>
        <p:spPr bwMode="auto">
          <a:xfrm>
            <a:off x="5537200" y="1698625"/>
            <a:ext cx="134938" cy="134938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601" name="Text Box 65"/>
          <p:cNvSpPr txBox="1">
            <a:spLocks noChangeArrowheads="1"/>
          </p:cNvSpPr>
          <p:nvPr/>
        </p:nvSpPr>
        <p:spPr bwMode="auto">
          <a:xfrm>
            <a:off x="7691438" y="1066800"/>
            <a:ext cx="13471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i="1" dirty="0">
                <a:solidFill>
                  <a:schemeClr val="folHlink"/>
                </a:solidFill>
                <a:latin typeface="Tahoma" pitchFamily="34" charset="0"/>
              </a:rPr>
              <a:t>Sector number</a:t>
            </a:r>
          </a:p>
        </p:txBody>
      </p:sp>
      <p:sp>
        <p:nvSpPr>
          <p:cNvPr id="193602" name="Text Box 66"/>
          <p:cNvSpPr txBox="1">
            <a:spLocks noChangeArrowheads="1"/>
          </p:cNvSpPr>
          <p:nvPr/>
        </p:nvSpPr>
        <p:spPr bwMode="auto">
          <a:xfrm>
            <a:off x="2619375" y="1371600"/>
            <a:ext cx="266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93603" name="Text Box 67"/>
          <p:cNvSpPr txBox="1">
            <a:spLocks noChangeArrowheads="1"/>
          </p:cNvSpPr>
          <p:nvPr/>
        </p:nvSpPr>
        <p:spPr bwMode="auto">
          <a:xfrm>
            <a:off x="3657600" y="1371600"/>
            <a:ext cx="266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93604" name="Text Box 68"/>
          <p:cNvSpPr txBox="1">
            <a:spLocks noChangeArrowheads="1"/>
          </p:cNvSpPr>
          <p:nvPr/>
        </p:nvSpPr>
        <p:spPr bwMode="auto">
          <a:xfrm>
            <a:off x="4900613" y="1371600"/>
            <a:ext cx="349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193605" name="Text Box 69"/>
          <p:cNvSpPr txBox="1">
            <a:spLocks noChangeArrowheads="1"/>
          </p:cNvSpPr>
          <p:nvPr/>
        </p:nvSpPr>
        <p:spPr bwMode="auto">
          <a:xfrm>
            <a:off x="6184900" y="1371600"/>
            <a:ext cx="349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15</a:t>
            </a:r>
          </a:p>
        </p:txBody>
      </p:sp>
      <p:sp>
        <p:nvSpPr>
          <p:cNvPr id="193606" name="Text Box 70"/>
          <p:cNvSpPr txBox="1">
            <a:spLocks noChangeArrowheads="1"/>
          </p:cNvSpPr>
          <p:nvPr/>
        </p:nvSpPr>
        <p:spPr bwMode="auto">
          <a:xfrm>
            <a:off x="7478713" y="1371600"/>
            <a:ext cx="349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20</a:t>
            </a:r>
          </a:p>
        </p:txBody>
      </p:sp>
      <p:sp>
        <p:nvSpPr>
          <p:cNvPr id="193607" name="Text Box 71"/>
          <p:cNvSpPr txBox="1">
            <a:spLocks noChangeArrowheads="1"/>
          </p:cNvSpPr>
          <p:nvPr/>
        </p:nvSpPr>
        <p:spPr bwMode="auto">
          <a:xfrm>
            <a:off x="8794750" y="1371600"/>
            <a:ext cx="349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chemeClr val="folHlink"/>
                </a:solidFill>
                <a:latin typeface="Tahoma" pitchFamily="34" charset="0"/>
              </a:rPr>
              <a:t>25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435225" y="4610100"/>
            <a:ext cx="6477000" cy="2241550"/>
            <a:chOff x="1421" y="2686"/>
            <a:chExt cx="4080" cy="1412"/>
          </a:xfrm>
        </p:grpSpPr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1421" y="2686"/>
              <a:ext cx="212" cy="1412"/>
              <a:chOff x="60" y="2755"/>
              <a:chExt cx="212" cy="1412"/>
            </a:xfrm>
          </p:grpSpPr>
          <p:sp>
            <p:nvSpPr>
              <p:cNvPr id="193610" name="Text Box 74"/>
              <p:cNvSpPr txBox="1">
                <a:spLocks noChangeArrowheads="1"/>
              </p:cNvSpPr>
              <p:nvPr/>
            </p:nvSpPr>
            <p:spPr bwMode="auto">
              <a:xfrm rot="16200000">
                <a:off x="-16" y="3880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 i="1">
                    <a:solidFill>
                      <a:schemeClr val="tx1"/>
                    </a:solidFill>
                    <a:latin typeface="Tahoma" pitchFamily="34" charset="0"/>
                  </a:rPr>
                  <a:t>time</a:t>
                </a:r>
              </a:p>
            </p:txBody>
          </p:sp>
          <p:sp>
            <p:nvSpPr>
              <p:cNvPr id="193611" name="Line 75"/>
              <p:cNvSpPr>
                <a:spLocks noChangeShapeType="1"/>
              </p:cNvSpPr>
              <p:nvPr/>
            </p:nvSpPr>
            <p:spPr bwMode="auto">
              <a:xfrm>
                <a:off x="175" y="2755"/>
                <a:ext cx="0" cy="10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76"/>
            <p:cNvGrpSpPr>
              <a:grpSpLocks/>
            </p:cNvGrpSpPr>
            <p:nvPr/>
          </p:nvGrpSpPr>
          <p:grpSpPr bwMode="auto">
            <a:xfrm>
              <a:off x="1744" y="2699"/>
              <a:ext cx="3757" cy="1225"/>
              <a:chOff x="1744" y="2699"/>
              <a:chExt cx="3757" cy="1225"/>
            </a:xfrm>
          </p:grpSpPr>
          <p:sp>
            <p:nvSpPr>
              <p:cNvPr id="193613" name="Line 77"/>
              <p:cNvSpPr>
                <a:spLocks noChangeShapeType="1"/>
              </p:cNvSpPr>
              <p:nvPr/>
            </p:nvSpPr>
            <p:spPr bwMode="auto">
              <a:xfrm>
                <a:off x="3253" y="2744"/>
                <a:ext cx="167" cy="55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14" name="Line 78"/>
              <p:cNvSpPr>
                <a:spLocks noChangeShapeType="1"/>
              </p:cNvSpPr>
              <p:nvPr/>
            </p:nvSpPr>
            <p:spPr bwMode="auto">
              <a:xfrm>
                <a:off x="3422" y="2795"/>
                <a:ext cx="322" cy="8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15" name="Line 79"/>
              <p:cNvSpPr>
                <a:spLocks noChangeShapeType="1"/>
              </p:cNvSpPr>
              <p:nvPr/>
            </p:nvSpPr>
            <p:spPr bwMode="auto">
              <a:xfrm>
                <a:off x="3740" y="2883"/>
                <a:ext cx="1140" cy="29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16" name="Line 80"/>
              <p:cNvSpPr>
                <a:spLocks noChangeShapeType="1"/>
              </p:cNvSpPr>
              <p:nvPr/>
            </p:nvSpPr>
            <p:spPr bwMode="auto">
              <a:xfrm>
                <a:off x="4891" y="3181"/>
                <a:ext cx="483" cy="14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17" name="Line 81"/>
              <p:cNvSpPr>
                <a:spLocks noChangeShapeType="1"/>
              </p:cNvSpPr>
              <p:nvPr/>
            </p:nvSpPr>
            <p:spPr bwMode="auto">
              <a:xfrm>
                <a:off x="5363" y="3315"/>
                <a:ext cx="136" cy="4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18" name="Line 82"/>
              <p:cNvSpPr>
                <a:spLocks noChangeShapeType="1"/>
              </p:cNvSpPr>
              <p:nvPr/>
            </p:nvSpPr>
            <p:spPr bwMode="auto">
              <a:xfrm flipH="1">
                <a:off x="2763" y="3357"/>
                <a:ext cx="2738" cy="37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19" name="Line 83"/>
              <p:cNvSpPr>
                <a:spLocks noChangeShapeType="1"/>
              </p:cNvSpPr>
              <p:nvPr/>
            </p:nvSpPr>
            <p:spPr bwMode="auto">
              <a:xfrm flipH="1">
                <a:off x="2609" y="3724"/>
                <a:ext cx="162" cy="3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20" name="Line 84"/>
              <p:cNvSpPr>
                <a:spLocks noChangeShapeType="1"/>
              </p:cNvSpPr>
              <p:nvPr/>
            </p:nvSpPr>
            <p:spPr bwMode="auto">
              <a:xfrm flipH="1">
                <a:off x="1799" y="3768"/>
                <a:ext cx="775" cy="105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21" name="Oval 85"/>
              <p:cNvSpPr>
                <a:spLocks noChangeArrowheads="1"/>
              </p:cNvSpPr>
              <p:nvPr/>
            </p:nvSpPr>
            <p:spPr bwMode="auto">
              <a:xfrm>
                <a:off x="3208" y="2699"/>
                <a:ext cx="85" cy="8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22" name="Oval 86"/>
              <p:cNvSpPr>
                <a:spLocks noChangeArrowheads="1"/>
              </p:cNvSpPr>
              <p:nvPr/>
            </p:nvSpPr>
            <p:spPr bwMode="auto">
              <a:xfrm>
                <a:off x="5332" y="3272"/>
                <a:ext cx="85" cy="85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23" name="Oval 87"/>
              <p:cNvSpPr>
                <a:spLocks noChangeArrowheads="1"/>
              </p:cNvSpPr>
              <p:nvPr/>
            </p:nvSpPr>
            <p:spPr bwMode="auto">
              <a:xfrm>
                <a:off x="2722" y="3685"/>
                <a:ext cx="85" cy="85"/>
              </a:xfrm>
              <a:prstGeom prst="ellipse">
                <a:avLst/>
              </a:prstGeom>
              <a:solidFill>
                <a:srgbClr val="66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24" name="Oval 88"/>
              <p:cNvSpPr>
                <a:spLocks noChangeArrowheads="1"/>
              </p:cNvSpPr>
              <p:nvPr/>
            </p:nvSpPr>
            <p:spPr bwMode="auto">
              <a:xfrm>
                <a:off x="4843" y="3141"/>
                <a:ext cx="85" cy="85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25" name="Oval 89"/>
              <p:cNvSpPr>
                <a:spLocks noChangeArrowheads="1"/>
              </p:cNvSpPr>
              <p:nvPr/>
            </p:nvSpPr>
            <p:spPr bwMode="auto">
              <a:xfrm>
                <a:off x="2554" y="3714"/>
                <a:ext cx="85" cy="85"/>
              </a:xfrm>
              <a:prstGeom prst="ellipse">
                <a:avLst/>
              </a:prstGeom>
              <a:solidFill>
                <a:srgbClr val="FF99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26" name="Oval 90"/>
              <p:cNvSpPr>
                <a:spLocks noChangeArrowheads="1"/>
              </p:cNvSpPr>
              <p:nvPr/>
            </p:nvSpPr>
            <p:spPr bwMode="auto">
              <a:xfrm>
                <a:off x="3692" y="2836"/>
                <a:ext cx="85" cy="85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27" name="Oval 91"/>
              <p:cNvSpPr>
                <a:spLocks noChangeArrowheads="1"/>
              </p:cNvSpPr>
              <p:nvPr/>
            </p:nvSpPr>
            <p:spPr bwMode="auto">
              <a:xfrm>
                <a:off x="3374" y="2753"/>
                <a:ext cx="85" cy="85"/>
              </a:xfrm>
              <a:prstGeom prst="ellipse">
                <a:avLst/>
              </a:pr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28" name="Oval 92"/>
              <p:cNvSpPr>
                <a:spLocks noChangeArrowheads="1"/>
              </p:cNvSpPr>
              <p:nvPr/>
            </p:nvSpPr>
            <p:spPr bwMode="auto">
              <a:xfrm>
                <a:off x="1744" y="3839"/>
                <a:ext cx="85" cy="85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2435225" y="1965325"/>
            <a:ext cx="6334125" cy="2241550"/>
            <a:chOff x="1534" y="1020"/>
            <a:chExt cx="3990" cy="1412"/>
          </a:xfrm>
        </p:grpSpPr>
        <p:cxnSp>
          <p:nvCxnSpPr>
            <p:cNvPr id="193630" name="AutoShape 94"/>
            <p:cNvCxnSpPr>
              <a:cxnSpLocks noChangeShapeType="1"/>
              <a:endCxn id="193648" idx="6"/>
            </p:cNvCxnSpPr>
            <p:nvPr/>
          </p:nvCxnSpPr>
          <p:spPr bwMode="auto">
            <a:xfrm flipH="1">
              <a:off x="3583" y="2205"/>
              <a:ext cx="235" cy="18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</p:cxn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1534" y="1020"/>
              <a:ext cx="212" cy="1412"/>
              <a:chOff x="60" y="2755"/>
              <a:chExt cx="212" cy="1412"/>
            </a:xfrm>
          </p:grpSpPr>
          <p:sp>
            <p:nvSpPr>
              <p:cNvPr id="193632" name="Text Box 96"/>
              <p:cNvSpPr txBox="1">
                <a:spLocks noChangeArrowheads="1"/>
              </p:cNvSpPr>
              <p:nvPr/>
            </p:nvSpPr>
            <p:spPr bwMode="auto">
              <a:xfrm rot="16200000">
                <a:off x="-16" y="3880"/>
                <a:ext cx="3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sz="1600" i="1">
                    <a:solidFill>
                      <a:schemeClr val="tx1"/>
                    </a:solidFill>
                    <a:latin typeface="Tahoma" pitchFamily="34" charset="0"/>
                  </a:rPr>
                  <a:t>time</a:t>
                </a:r>
              </a:p>
            </p:txBody>
          </p:sp>
          <p:sp>
            <p:nvSpPr>
              <p:cNvPr id="193633" name="Line 97"/>
              <p:cNvSpPr>
                <a:spLocks noChangeShapeType="1"/>
              </p:cNvSpPr>
              <p:nvPr/>
            </p:nvSpPr>
            <p:spPr bwMode="auto">
              <a:xfrm>
                <a:off x="175" y="2755"/>
                <a:ext cx="0" cy="10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98"/>
            <p:cNvGrpSpPr>
              <a:grpSpLocks/>
            </p:cNvGrpSpPr>
            <p:nvPr/>
          </p:nvGrpSpPr>
          <p:grpSpPr bwMode="auto">
            <a:xfrm>
              <a:off x="1857" y="1033"/>
              <a:ext cx="3667" cy="1194"/>
              <a:chOff x="1744" y="1033"/>
              <a:chExt cx="3667" cy="1194"/>
            </a:xfrm>
          </p:grpSpPr>
          <p:sp>
            <p:nvSpPr>
              <p:cNvPr id="193635" name="Oval 99"/>
              <p:cNvSpPr>
                <a:spLocks noChangeArrowheads="1"/>
              </p:cNvSpPr>
              <p:nvPr/>
            </p:nvSpPr>
            <p:spPr bwMode="auto">
              <a:xfrm>
                <a:off x="3202" y="1033"/>
                <a:ext cx="85" cy="8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36" name="Oval 100"/>
              <p:cNvSpPr>
                <a:spLocks noChangeArrowheads="1"/>
              </p:cNvSpPr>
              <p:nvPr/>
            </p:nvSpPr>
            <p:spPr bwMode="auto">
              <a:xfrm>
                <a:off x="5326" y="1217"/>
                <a:ext cx="85" cy="85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37" name="Oval 101"/>
              <p:cNvSpPr>
                <a:spLocks noChangeArrowheads="1"/>
              </p:cNvSpPr>
              <p:nvPr/>
            </p:nvSpPr>
            <p:spPr bwMode="auto">
              <a:xfrm>
                <a:off x="2724" y="1402"/>
                <a:ext cx="85" cy="85"/>
              </a:xfrm>
              <a:prstGeom prst="ellipse">
                <a:avLst/>
              </a:prstGeom>
              <a:solidFill>
                <a:srgbClr val="66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38" name="Oval 102"/>
              <p:cNvSpPr>
                <a:spLocks noChangeArrowheads="1"/>
              </p:cNvSpPr>
              <p:nvPr/>
            </p:nvSpPr>
            <p:spPr bwMode="auto">
              <a:xfrm>
                <a:off x="4851" y="1587"/>
                <a:ext cx="85" cy="85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39" name="Oval 103"/>
              <p:cNvSpPr>
                <a:spLocks noChangeArrowheads="1"/>
              </p:cNvSpPr>
              <p:nvPr/>
            </p:nvSpPr>
            <p:spPr bwMode="auto">
              <a:xfrm>
                <a:off x="2554" y="1772"/>
                <a:ext cx="85" cy="85"/>
              </a:xfrm>
              <a:prstGeom prst="ellipse">
                <a:avLst/>
              </a:prstGeom>
              <a:solidFill>
                <a:srgbClr val="FF99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0" name="Oval 104"/>
              <p:cNvSpPr>
                <a:spLocks noChangeArrowheads="1"/>
              </p:cNvSpPr>
              <p:nvPr/>
            </p:nvSpPr>
            <p:spPr bwMode="auto">
              <a:xfrm>
                <a:off x="1744" y="1957"/>
                <a:ext cx="85" cy="85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1" name="Oval 105"/>
              <p:cNvSpPr>
                <a:spLocks noChangeArrowheads="1"/>
              </p:cNvSpPr>
              <p:nvPr/>
            </p:nvSpPr>
            <p:spPr bwMode="auto">
              <a:xfrm>
                <a:off x="3700" y="2142"/>
                <a:ext cx="85" cy="85"/>
              </a:xfrm>
              <a:prstGeom prst="ellipse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3642" name="AutoShape 106"/>
              <p:cNvCxnSpPr>
                <a:cxnSpLocks noChangeShapeType="1"/>
                <a:stCxn id="193635" idx="6"/>
                <a:endCxn id="193636" idx="2"/>
              </p:cNvCxnSpPr>
              <p:nvPr/>
            </p:nvCxnSpPr>
            <p:spPr bwMode="auto">
              <a:xfrm>
                <a:off x="3287" y="1076"/>
                <a:ext cx="2039" cy="184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93643" name="AutoShape 107"/>
              <p:cNvCxnSpPr>
                <a:cxnSpLocks noChangeShapeType="1"/>
                <a:stCxn id="193636" idx="2"/>
                <a:endCxn id="193637" idx="6"/>
              </p:cNvCxnSpPr>
              <p:nvPr/>
            </p:nvCxnSpPr>
            <p:spPr bwMode="auto">
              <a:xfrm flipH="1">
                <a:off x="2809" y="1260"/>
                <a:ext cx="2517" cy="18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93644" name="AutoShape 108"/>
              <p:cNvCxnSpPr>
                <a:cxnSpLocks noChangeShapeType="1"/>
                <a:stCxn id="193637" idx="6"/>
                <a:endCxn id="193638" idx="2"/>
              </p:cNvCxnSpPr>
              <p:nvPr/>
            </p:nvCxnSpPr>
            <p:spPr bwMode="auto">
              <a:xfrm>
                <a:off x="2809" y="1445"/>
                <a:ext cx="2042" cy="18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93645" name="AutoShape 109"/>
              <p:cNvCxnSpPr>
                <a:cxnSpLocks noChangeShapeType="1"/>
                <a:stCxn id="193638" idx="2"/>
                <a:endCxn id="193639" idx="6"/>
              </p:cNvCxnSpPr>
              <p:nvPr/>
            </p:nvCxnSpPr>
            <p:spPr bwMode="auto">
              <a:xfrm flipH="1">
                <a:off x="2639" y="1630"/>
                <a:ext cx="2212" cy="18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93646" name="AutoShape 110"/>
              <p:cNvCxnSpPr>
                <a:cxnSpLocks noChangeShapeType="1"/>
                <a:stCxn id="193639" idx="2"/>
                <a:endCxn id="193640" idx="6"/>
              </p:cNvCxnSpPr>
              <p:nvPr/>
            </p:nvCxnSpPr>
            <p:spPr bwMode="auto">
              <a:xfrm flipH="1">
                <a:off x="1829" y="1815"/>
                <a:ext cx="725" cy="18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93647" name="AutoShape 111"/>
              <p:cNvCxnSpPr>
                <a:cxnSpLocks noChangeShapeType="1"/>
                <a:stCxn id="193640" idx="6"/>
                <a:endCxn id="193641" idx="2"/>
              </p:cNvCxnSpPr>
              <p:nvPr/>
            </p:nvCxnSpPr>
            <p:spPr bwMode="auto">
              <a:xfrm>
                <a:off x="1829" y="2000"/>
                <a:ext cx="1871" cy="18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93648" name="Oval 112"/>
            <p:cNvSpPr>
              <a:spLocks noChangeArrowheads="1"/>
            </p:cNvSpPr>
            <p:nvPr/>
          </p:nvSpPr>
          <p:spPr bwMode="auto">
            <a:xfrm>
              <a:off x="3498" y="2347"/>
              <a:ext cx="85" cy="85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2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C-SCAN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4625975"/>
          </a:xfrm>
        </p:spPr>
        <p:txBody>
          <a:bodyPr/>
          <a:lstStyle/>
          <a:p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SCAN.</a:t>
            </a:r>
          </a:p>
          <a:p>
            <a:pPr lvl="1"/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1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đĩa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trở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trí</a:t>
            </a:r>
            <a:r>
              <a:rPr lang="en-US" sz="1800" dirty="0"/>
              <a:t> </a:t>
            </a:r>
            <a:r>
              <a:rPr lang="en-US" sz="1800" dirty="0" err="1"/>
              <a:t>bắt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đĩa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B2642B3D-D460-4701-8FFE-DCCBDDA960ED}" type="slidenum">
              <a:rPr lang="en-US"/>
              <a:pPr/>
              <a:t>32</a:t>
            </a:fld>
            <a:endParaRPr lang="en-US"/>
          </a:p>
        </p:txBody>
      </p:sp>
      <p:graphicFrame>
        <p:nvGraphicFramePr>
          <p:cNvPr id="7" name="Group 4"/>
          <p:cNvGraphicFramePr>
            <a:graphicFrameLocks/>
          </p:cNvGraphicFramePr>
          <p:nvPr/>
        </p:nvGraphicFramePr>
        <p:xfrm>
          <a:off x="1282700" y="3657600"/>
          <a:ext cx="6184900" cy="304800"/>
        </p:xfrm>
        <a:graphic>
          <a:graphicData uri="http://schemas.openxmlformats.org/drawingml/2006/table">
            <a:tbl>
              <a:tblPr/>
              <a:tblGrid>
                <a:gridCol w="24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87"/>
          <p:cNvSpPr txBox="1">
            <a:spLocks noChangeArrowheads="1"/>
          </p:cNvSpPr>
          <p:nvPr/>
        </p:nvSpPr>
        <p:spPr bwMode="auto">
          <a:xfrm>
            <a:off x="1181100" y="3048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FF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10" name="Text Box 89"/>
          <p:cNvSpPr txBox="1">
            <a:spLocks noChangeArrowheads="1"/>
          </p:cNvSpPr>
          <p:nvPr/>
        </p:nvSpPr>
        <p:spPr bwMode="auto">
          <a:xfrm>
            <a:off x="1711325" y="3048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dirty="0">
                <a:solidFill>
                  <a:schemeClr val="folHlink"/>
                </a:solidFill>
                <a:latin typeface="Tahoma" pitchFamily="34" charset="0"/>
              </a:rPr>
              <a:t>14</a:t>
            </a:r>
          </a:p>
        </p:txBody>
      </p:sp>
      <p:sp>
        <p:nvSpPr>
          <p:cNvPr id="11" name="Text Box 90"/>
          <p:cNvSpPr txBox="1">
            <a:spLocks noChangeArrowheads="1"/>
          </p:cNvSpPr>
          <p:nvPr/>
        </p:nvSpPr>
        <p:spPr bwMode="auto">
          <a:xfrm>
            <a:off x="2241550" y="30480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tx1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2646362" y="3048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rgbClr val="FF66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3" name="Text Box 92"/>
          <p:cNvSpPr txBox="1">
            <a:spLocks noChangeArrowheads="1"/>
          </p:cNvSpPr>
          <p:nvPr/>
        </p:nvSpPr>
        <p:spPr bwMode="auto">
          <a:xfrm>
            <a:off x="3051175" y="3048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dirty="0">
                <a:solidFill>
                  <a:srgbClr val="33CC33"/>
                </a:solidFill>
                <a:latin typeface="Tahoma" pitchFamily="34" charset="0"/>
              </a:rPr>
              <a:t>21</a:t>
            </a:r>
          </a:p>
        </p:txBody>
      </p:sp>
      <p:sp>
        <p:nvSpPr>
          <p:cNvPr id="14" name="Text Box 93"/>
          <p:cNvSpPr txBox="1">
            <a:spLocks noChangeArrowheads="1"/>
          </p:cNvSpPr>
          <p:nvPr/>
        </p:nvSpPr>
        <p:spPr bwMode="auto">
          <a:xfrm>
            <a:off x="3581400" y="30480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rgbClr val="66CCFF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15" name="Text Box 94"/>
          <p:cNvSpPr txBox="1">
            <a:spLocks noChangeArrowheads="1"/>
          </p:cNvSpPr>
          <p:nvPr/>
        </p:nvSpPr>
        <p:spPr bwMode="auto">
          <a:xfrm>
            <a:off x="3986212" y="3048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hlink"/>
                </a:solidFill>
                <a:latin typeface="Tahoma" pitchFamily="34" charset="0"/>
              </a:rPr>
              <a:t>24</a:t>
            </a:r>
          </a:p>
        </p:txBody>
      </p:sp>
      <p:sp>
        <p:nvSpPr>
          <p:cNvPr id="26" name="Oval 105"/>
          <p:cNvSpPr>
            <a:spLocks noChangeArrowheads="1"/>
          </p:cNvSpPr>
          <p:nvPr/>
        </p:nvSpPr>
        <p:spPr bwMode="auto">
          <a:xfrm>
            <a:off x="4538663" y="3743324"/>
            <a:ext cx="134937" cy="13493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106"/>
          <p:cNvSpPr>
            <a:spLocks noChangeArrowheads="1"/>
          </p:cNvSpPr>
          <p:nvPr/>
        </p:nvSpPr>
        <p:spPr bwMode="auto">
          <a:xfrm>
            <a:off x="1566863" y="3743324"/>
            <a:ext cx="134937" cy="134938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7"/>
          <p:cNvSpPr>
            <a:spLocks noChangeArrowheads="1"/>
          </p:cNvSpPr>
          <p:nvPr/>
        </p:nvSpPr>
        <p:spPr bwMode="auto">
          <a:xfrm>
            <a:off x="2844800" y="3743324"/>
            <a:ext cx="134937" cy="134938"/>
          </a:xfrm>
          <a:prstGeom prst="ellipse">
            <a:avLst/>
          </a:prstGeom>
          <a:solidFill>
            <a:srgbClr val="FF99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108"/>
          <p:cNvSpPr>
            <a:spLocks noChangeArrowheads="1"/>
          </p:cNvSpPr>
          <p:nvPr/>
        </p:nvSpPr>
        <p:spPr bwMode="auto">
          <a:xfrm>
            <a:off x="3090863" y="3743324"/>
            <a:ext cx="134937" cy="134938"/>
          </a:xfrm>
          <a:prstGeom prst="ellipse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09"/>
          <p:cNvSpPr>
            <a:spLocks noChangeArrowheads="1"/>
          </p:cNvSpPr>
          <p:nvPr/>
        </p:nvSpPr>
        <p:spPr bwMode="auto">
          <a:xfrm>
            <a:off x="7035800" y="3743324"/>
            <a:ext cx="134937" cy="134938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110"/>
          <p:cNvSpPr>
            <a:spLocks noChangeArrowheads="1"/>
          </p:cNvSpPr>
          <p:nvPr/>
        </p:nvSpPr>
        <p:spPr bwMode="auto">
          <a:xfrm>
            <a:off x="6273800" y="3743324"/>
            <a:ext cx="134938" cy="134938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11"/>
          <p:cNvSpPr>
            <a:spLocks noChangeArrowheads="1"/>
          </p:cNvSpPr>
          <p:nvPr/>
        </p:nvSpPr>
        <p:spPr bwMode="auto">
          <a:xfrm>
            <a:off x="4090988" y="3743325"/>
            <a:ext cx="134937" cy="134937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12"/>
          <p:cNvSpPr>
            <a:spLocks noChangeArrowheads="1"/>
          </p:cNvSpPr>
          <p:nvPr/>
        </p:nvSpPr>
        <p:spPr bwMode="auto">
          <a:xfrm>
            <a:off x="1566862" y="5707062"/>
            <a:ext cx="134938" cy="134938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13"/>
          <p:cNvSpPr>
            <a:spLocks noChangeShapeType="1"/>
          </p:cNvSpPr>
          <p:nvPr/>
        </p:nvSpPr>
        <p:spPr bwMode="auto">
          <a:xfrm>
            <a:off x="3749675" y="3998912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14"/>
          <p:cNvSpPr>
            <a:spLocks noChangeShapeType="1"/>
          </p:cNvSpPr>
          <p:nvPr/>
        </p:nvSpPr>
        <p:spPr bwMode="auto">
          <a:xfrm>
            <a:off x="3897313" y="4146550"/>
            <a:ext cx="265112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115"/>
          <p:cNvSpPr>
            <a:spLocks noChangeShapeType="1"/>
          </p:cNvSpPr>
          <p:nvPr/>
        </p:nvSpPr>
        <p:spPr bwMode="auto">
          <a:xfrm>
            <a:off x="4165600" y="4227512"/>
            <a:ext cx="511175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116"/>
          <p:cNvSpPr>
            <a:spLocks noChangeShapeType="1"/>
          </p:cNvSpPr>
          <p:nvPr/>
        </p:nvSpPr>
        <p:spPr bwMode="auto">
          <a:xfrm>
            <a:off x="4670425" y="4367212"/>
            <a:ext cx="180975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117"/>
          <p:cNvSpPr>
            <a:spLocks noChangeShapeType="1"/>
          </p:cNvSpPr>
          <p:nvPr/>
        </p:nvSpPr>
        <p:spPr bwMode="auto">
          <a:xfrm>
            <a:off x="6497638" y="4840287"/>
            <a:ext cx="766762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118"/>
          <p:cNvSpPr>
            <a:spLocks noChangeShapeType="1"/>
          </p:cNvSpPr>
          <p:nvPr/>
        </p:nvSpPr>
        <p:spPr bwMode="auto">
          <a:xfrm>
            <a:off x="7246938" y="5053012"/>
            <a:ext cx="215900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119"/>
          <p:cNvSpPr>
            <a:spLocks noChangeShapeType="1"/>
          </p:cNvSpPr>
          <p:nvPr/>
        </p:nvSpPr>
        <p:spPr bwMode="auto">
          <a:xfrm flipH="1">
            <a:off x="1320799" y="5119687"/>
            <a:ext cx="6145212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Oval 123"/>
          <p:cNvSpPr>
            <a:spLocks noChangeArrowheads="1"/>
          </p:cNvSpPr>
          <p:nvPr/>
        </p:nvSpPr>
        <p:spPr bwMode="auto">
          <a:xfrm>
            <a:off x="3825875" y="4075112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24"/>
          <p:cNvSpPr>
            <a:spLocks noChangeArrowheads="1"/>
          </p:cNvSpPr>
          <p:nvPr/>
        </p:nvSpPr>
        <p:spPr bwMode="auto">
          <a:xfrm>
            <a:off x="7112000" y="4984750"/>
            <a:ext cx="134938" cy="13493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25"/>
          <p:cNvSpPr>
            <a:spLocks noChangeArrowheads="1"/>
          </p:cNvSpPr>
          <p:nvPr/>
        </p:nvSpPr>
        <p:spPr bwMode="auto">
          <a:xfrm>
            <a:off x="3073400" y="6105524"/>
            <a:ext cx="134938" cy="134938"/>
          </a:xfrm>
          <a:prstGeom prst="ellipse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26"/>
          <p:cNvSpPr>
            <a:spLocks noChangeArrowheads="1"/>
          </p:cNvSpPr>
          <p:nvPr/>
        </p:nvSpPr>
        <p:spPr bwMode="auto">
          <a:xfrm>
            <a:off x="6273800" y="4716462"/>
            <a:ext cx="134937" cy="134938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27"/>
          <p:cNvSpPr>
            <a:spLocks noChangeArrowheads="1"/>
          </p:cNvSpPr>
          <p:nvPr/>
        </p:nvSpPr>
        <p:spPr bwMode="auto">
          <a:xfrm>
            <a:off x="2787650" y="5953125"/>
            <a:ext cx="134938" cy="134937"/>
          </a:xfrm>
          <a:prstGeom prst="ellipse">
            <a:avLst/>
          </a:prstGeom>
          <a:solidFill>
            <a:srgbClr val="FF99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128"/>
          <p:cNvSpPr>
            <a:spLocks noChangeArrowheads="1"/>
          </p:cNvSpPr>
          <p:nvPr/>
        </p:nvSpPr>
        <p:spPr bwMode="auto">
          <a:xfrm>
            <a:off x="4594225" y="4292600"/>
            <a:ext cx="134938" cy="13493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29"/>
          <p:cNvSpPr>
            <a:spLocks noChangeArrowheads="1"/>
          </p:cNvSpPr>
          <p:nvPr/>
        </p:nvSpPr>
        <p:spPr bwMode="auto">
          <a:xfrm>
            <a:off x="4089400" y="4160837"/>
            <a:ext cx="134938" cy="134938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31"/>
          <p:cNvSpPr txBox="1">
            <a:spLocks noChangeArrowheads="1"/>
          </p:cNvSpPr>
          <p:nvPr/>
        </p:nvSpPr>
        <p:spPr bwMode="auto">
          <a:xfrm>
            <a:off x="76200" y="2667000"/>
            <a:ext cx="547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khối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đọc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đầu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đọc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vị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trí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11):</a:t>
            </a:r>
          </a:p>
        </p:txBody>
      </p:sp>
      <p:cxnSp>
        <p:nvCxnSpPr>
          <p:cNvPr id="52" name="Straight Connector 51"/>
          <p:cNvCxnSpPr>
            <a:stCxn id="40" idx="1"/>
            <a:endCxn id="33" idx="1"/>
          </p:cNvCxnSpPr>
          <p:nvPr/>
        </p:nvCxnSpPr>
        <p:spPr>
          <a:xfrm rot="16200000" flipH="1">
            <a:off x="1405730" y="5545930"/>
            <a:ext cx="95961" cy="26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3" idx="6"/>
            <a:endCxn id="47" idx="1"/>
          </p:cNvCxnSpPr>
          <p:nvPr/>
        </p:nvCxnSpPr>
        <p:spPr>
          <a:xfrm>
            <a:off x="1701800" y="5774531"/>
            <a:ext cx="1105611" cy="19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7" idx="6"/>
            <a:endCxn id="45" idx="1"/>
          </p:cNvCxnSpPr>
          <p:nvPr/>
        </p:nvCxnSpPr>
        <p:spPr>
          <a:xfrm>
            <a:off x="2922588" y="6020594"/>
            <a:ext cx="170573" cy="10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2"/>
          <p:cNvSpPr txBox="1">
            <a:spLocks noChangeArrowheads="1"/>
          </p:cNvSpPr>
          <p:nvPr/>
        </p:nvSpPr>
        <p:spPr bwMode="auto">
          <a:xfrm rot="16200000">
            <a:off x="611187" y="5748338"/>
            <a:ext cx="576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600" i="1" dirty="0">
                <a:solidFill>
                  <a:schemeClr val="tx1"/>
                </a:solidFill>
                <a:latin typeface="Tahoma" pitchFamily="34" charset="0"/>
              </a:rPr>
              <a:t>time</a:t>
            </a:r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914400" y="3962400"/>
            <a:ext cx="0" cy="171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65" grpId="0"/>
      <p:bldP spid="6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– C-LOOK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SCAN </a:t>
            </a:r>
            <a:r>
              <a:rPr lang="en-US" dirty="0" err="1"/>
              <a:t>và</a:t>
            </a:r>
            <a:r>
              <a:rPr lang="en-US" dirty="0"/>
              <a:t> C-SCAN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kia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.</a:t>
            </a:r>
          </a:p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Giống</a:t>
            </a:r>
            <a:r>
              <a:rPr lang="en-US" dirty="0"/>
              <a:t> SCAN </a:t>
            </a:r>
            <a:r>
              <a:rPr lang="en-US" dirty="0" err="1"/>
              <a:t>và</a:t>
            </a:r>
            <a:r>
              <a:rPr lang="en-US" dirty="0"/>
              <a:t> C-SCAN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CAD068A3-BDA8-4D6F-BAF7-E661CAAFAF06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– C-LOOK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96CA7B5A-1C52-48D5-B0E9-F2D84134DEEA}" type="slidenum">
              <a:rPr lang="en-US"/>
              <a:pPr/>
              <a:t>34</a:t>
            </a:fld>
            <a:endParaRPr lang="en-US"/>
          </a:p>
        </p:txBody>
      </p:sp>
      <p:graphicFrame>
        <p:nvGraphicFramePr>
          <p:cNvPr id="7" name="Group 4"/>
          <p:cNvGraphicFramePr>
            <a:graphicFrameLocks/>
          </p:cNvGraphicFramePr>
          <p:nvPr/>
        </p:nvGraphicFramePr>
        <p:xfrm>
          <a:off x="990600" y="3429000"/>
          <a:ext cx="6184900" cy="304800"/>
        </p:xfrm>
        <a:graphic>
          <a:graphicData uri="http://schemas.openxmlformats.org/drawingml/2006/table">
            <a:tbl>
              <a:tblPr/>
              <a:tblGrid>
                <a:gridCol w="24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0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23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val 105"/>
          <p:cNvSpPr>
            <a:spLocks noChangeArrowheads="1"/>
          </p:cNvSpPr>
          <p:nvPr/>
        </p:nvSpPr>
        <p:spPr bwMode="auto">
          <a:xfrm>
            <a:off x="4306888" y="3498849"/>
            <a:ext cx="134937" cy="134938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106"/>
          <p:cNvSpPr>
            <a:spLocks noChangeArrowheads="1"/>
          </p:cNvSpPr>
          <p:nvPr/>
        </p:nvSpPr>
        <p:spPr bwMode="auto">
          <a:xfrm>
            <a:off x="1274763" y="3498849"/>
            <a:ext cx="134937" cy="134938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7"/>
          <p:cNvSpPr>
            <a:spLocks noChangeArrowheads="1"/>
          </p:cNvSpPr>
          <p:nvPr/>
        </p:nvSpPr>
        <p:spPr bwMode="auto">
          <a:xfrm>
            <a:off x="2497138" y="3498849"/>
            <a:ext cx="134937" cy="134938"/>
          </a:xfrm>
          <a:prstGeom prst="ellipse">
            <a:avLst/>
          </a:prstGeom>
          <a:solidFill>
            <a:srgbClr val="FF99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108"/>
          <p:cNvSpPr>
            <a:spLocks noChangeArrowheads="1"/>
          </p:cNvSpPr>
          <p:nvPr/>
        </p:nvSpPr>
        <p:spPr bwMode="auto">
          <a:xfrm>
            <a:off x="2767013" y="3498849"/>
            <a:ext cx="134937" cy="134938"/>
          </a:xfrm>
          <a:prstGeom prst="ellipse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09"/>
          <p:cNvSpPr>
            <a:spLocks noChangeArrowheads="1"/>
          </p:cNvSpPr>
          <p:nvPr/>
        </p:nvSpPr>
        <p:spPr bwMode="auto">
          <a:xfrm>
            <a:off x="6743700" y="3498849"/>
            <a:ext cx="134937" cy="134938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110"/>
          <p:cNvSpPr>
            <a:spLocks noChangeArrowheads="1"/>
          </p:cNvSpPr>
          <p:nvPr/>
        </p:nvSpPr>
        <p:spPr bwMode="auto">
          <a:xfrm>
            <a:off x="5981700" y="3498849"/>
            <a:ext cx="134938" cy="134938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11"/>
          <p:cNvSpPr>
            <a:spLocks noChangeArrowheads="1"/>
          </p:cNvSpPr>
          <p:nvPr/>
        </p:nvSpPr>
        <p:spPr bwMode="auto">
          <a:xfrm>
            <a:off x="3798888" y="3498849"/>
            <a:ext cx="134937" cy="134937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12"/>
          <p:cNvSpPr>
            <a:spLocks noChangeArrowheads="1"/>
          </p:cNvSpPr>
          <p:nvPr/>
        </p:nvSpPr>
        <p:spPr bwMode="auto">
          <a:xfrm>
            <a:off x="1274762" y="5478462"/>
            <a:ext cx="134938" cy="134938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13"/>
          <p:cNvSpPr>
            <a:spLocks noChangeShapeType="1"/>
          </p:cNvSpPr>
          <p:nvPr/>
        </p:nvSpPr>
        <p:spPr bwMode="auto">
          <a:xfrm>
            <a:off x="3457575" y="3770312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14"/>
          <p:cNvSpPr>
            <a:spLocks noChangeShapeType="1"/>
          </p:cNvSpPr>
          <p:nvPr/>
        </p:nvSpPr>
        <p:spPr bwMode="auto">
          <a:xfrm>
            <a:off x="3605213" y="3917950"/>
            <a:ext cx="265112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115"/>
          <p:cNvSpPr>
            <a:spLocks noChangeShapeType="1"/>
          </p:cNvSpPr>
          <p:nvPr/>
        </p:nvSpPr>
        <p:spPr bwMode="auto">
          <a:xfrm>
            <a:off x="3873500" y="3998912"/>
            <a:ext cx="511175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116"/>
          <p:cNvSpPr>
            <a:spLocks noChangeShapeType="1"/>
          </p:cNvSpPr>
          <p:nvPr/>
        </p:nvSpPr>
        <p:spPr bwMode="auto">
          <a:xfrm>
            <a:off x="4378325" y="4138612"/>
            <a:ext cx="180975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117"/>
          <p:cNvSpPr>
            <a:spLocks noChangeShapeType="1"/>
          </p:cNvSpPr>
          <p:nvPr/>
        </p:nvSpPr>
        <p:spPr bwMode="auto">
          <a:xfrm>
            <a:off x="6205538" y="4611687"/>
            <a:ext cx="766762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119"/>
          <p:cNvSpPr>
            <a:spLocks noChangeShapeType="1"/>
          </p:cNvSpPr>
          <p:nvPr/>
        </p:nvSpPr>
        <p:spPr bwMode="auto">
          <a:xfrm flipH="1">
            <a:off x="1328736" y="4852987"/>
            <a:ext cx="5562601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Oval 123"/>
          <p:cNvSpPr>
            <a:spLocks noChangeArrowheads="1"/>
          </p:cNvSpPr>
          <p:nvPr/>
        </p:nvSpPr>
        <p:spPr bwMode="auto">
          <a:xfrm>
            <a:off x="3533775" y="3846512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24"/>
          <p:cNvSpPr>
            <a:spLocks noChangeArrowheads="1"/>
          </p:cNvSpPr>
          <p:nvPr/>
        </p:nvSpPr>
        <p:spPr bwMode="auto">
          <a:xfrm>
            <a:off x="6819900" y="4756150"/>
            <a:ext cx="134938" cy="13493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25"/>
          <p:cNvSpPr>
            <a:spLocks noChangeArrowheads="1"/>
          </p:cNvSpPr>
          <p:nvPr/>
        </p:nvSpPr>
        <p:spPr bwMode="auto">
          <a:xfrm>
            <a:off x="2776538" y="5784849"/>
            <a:ext cx="134938" cy="134938"/>
          </a:xfrm>
          <a:prstGeom prst="ellipse">
            <a:avLst/>
          </a:pr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26"/>
          <p:cNvSpPr>
            <a:spLocks noChangeArrowheads="1"/>
          </p:cNvSpPr>
          <p:nvPr/>
        </p:nvSpPr>
        <p:spPr bwMode="auto">
          <a:xfrm>
            <a:off x="5981700" y="4487862"/>
            <a:ext cx="134937" cy="134938"/>
          </a:xfrm>
          <a:prstGeom prst="ellipse">
            <a:avLst/>
          </a:prstGeom>
          <a:solidFill>
            <a:srgbClr val="33CC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27"/>
          <p:cNvSpPr>
            <a:spLocks noChangeArrowheads="1"/>
          </p:cNvSpPr>
          <p:nvPr/>
        </p:nvSpPr>
        <p:spPr bwMode="auto">
          <a:xfrm>
            <a:off x="2495550" y="5724525"/>
            <a:ext cx="134938" cy="134937"/>
          </a:xfrm>
          <a:prstGeom prst="ellipse">
            <a:avLst/>
          </a:prstGeom>
          <a:solidFill>
            <a:srgbClr val="FF993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28"/>
          <p:cNvSpPr>
            <a:spLocks noChangeArrowheads="1"/>
          </p:cNvSpPr>
          <p:nvPr/>
        </p:nvSpPr>
        <p:spPr bwMode="auto">
          <a:xfrm>
            <a:off x="4302125" y="4064000"/>
            <a:ext cx="134938" cy="134937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129"/>
          <p:cNvSpPr>
            <a:spLocks noChangeArrowheads="1"/>
          </p:cNvSpPr>
          <p:nvPr/>
        </p:nvSpPr>
        <p:spPr bwMode="auto">
          <a:xfrm>
            <a:off x="3797300" y="3932237"/>
            <a:ext cx="134938" cy="134938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31"/>
          <p:cNvSpPr txBox="1">
            <a:spLocks noChangeArrowheads="1"/>
          </p:cNvSpPr>
          <p:nvPr/>
        </p:nvSpPr>
        <p:spPr bwMode="auto">
          <a:xfrm>
            <a:off x="304800" y="1905000"/>
            <a:ext cx="547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khối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đọc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đầu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đọc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tại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vị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trí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11):</a:t>
            </a:r>
          </a:p>
        </p:txBody>
      </p:sp>
      <p:cxnSp>
        <p:nvCxnSpPr>
          <p:cNvPr id="50" name="Straight Connector 49"/>
          <p:cNvCxnSpPr>
            <a:stCxn id="40" idx="1"/>
            <a:endCxn id="45" idx="1"/>
          </p:cNvCxnSpPr>
          <p:nvPr/>
        </p:nvCxnSpPr>
        <p:spPr>
          <a:xfrm rot="16200000" flipH="1">
            <a:off x="1819273" y="5048249"/>
            <a:ext cx="205499" cy="11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6"/>
            <a:endCxn id="43" idx="2"/>
          </p:cNvCxnSpPr>
          <p:nvPr/>
        </p:nvCxnSpPr>
        <p:spPr>
          <a:xfrm>
            <a:off x="2630488" y="5791994"/>
            <a:ext cx="146050" cy="60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87"/>
          <p:cNvSpPr txBox="1">
            <a:spLocks noChangeArrowheads="1"/>
          </p:cNvSpPr>
          <p:nvPr/>
        </p:nvSpPr>
        <p:spPr bwMode="auto">
          <a:xfrm>
            <a:off x="1277938" y="2438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1800">
                <a:solidFill>
                  <a:srgbClr val="00FF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62" name="Text Box 89"/>
          <p:cNvSpPr txBox="1">
            <a:spLocks noChangeArrowheads="1"/>
          </p:cNvSpPr>
          <p:nvPr/>
        </p:nvSpPr>
        <p:spPr bwMode="auto">
          <a:xfrm>
            <a:off x="1808163" y="2438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1800" dirty="0">
                <a:solidFill>
                  <a:schemeClr val="folHlink"/>
                </a:solidFill>
                <a:latin typeface="Tahoma" pitchFamily="34" charset="0"/>
              </a:rPr>
              <a:t>14</a:t>
            </a:r>
          </a:p>
        </p:txBody>
      </p:sp>
      <p:sp>
        <p:nvSpPr>
          <p:cNvPr id="63" name="Text Box 90"/>
          <p:cNvSpPr txBox="1">
            <a:spLocks noChangeArrowheads="1"/>
          </p:cNvSpPr>
          <p:nvPr/>
        </p:nvSpPr>
        <p:spPr bwMode="auto">
          <a:xfrm>
            <a:off x="2338388" y="24384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tx1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64" name="Text Box 91"/>
          <p:cNvSpPr txBox="1">
            <a:spLocks noChangeArrowheads="1"/>
          </p:cNvSpPr>
          <p:nvPr/>
        </p:nvSpPr>
        <p:spPr bwMode="auto">
          <a:xfrm>
            <a:off x="2743200" y="2438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1800">
                <a:solidFill>
                  <a:srgbClr val="FF66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65" name="Text Box 92"/>
          <p:cNvSpPr txBox="1">
            <a:spLocks noChangeArrowheads="1"/>
          </p:cNvSpPr>
          <p:nvPr/>
        </p:nvSpPr>
        <p:spPr bwMode="auto">
          <a:xfrm>
            <a:off x="3148013" y="2438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1800" dirty="0">
                <a:solidFill>
                  <a:srgbClr val="33CC33"/>
                </a:solidFill>
                <a:latin typeface="Tahoma" pitchFamily="34" charset="0"/>
              </a:rPr>
              <a:t>21</a:t>
            </a:r>
          </a:p>
        </p:txBody>
      </p:sp>
      <p:sp>
        <p:nvSpPr>
          <p:cNvPr id="66" name="Text Box 93"/>
          <p:cNvSpPr txBox="1">
            <a:spLocks noChangeArrowheads="1"/>
          </p:cNvSpPr>
          <p:nvPr/>
        </p:nvSpPr>
        <p:spPr bwMode="auto">
          <a:xfrm>
            <a:off x="3678238" y="24384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1800">
                <a:solidFill>
                  <a:srgbClr val="66CCFF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67" name="Text Box 94"/>
          <p:cNvSpPr txBox="1">
            <a:spLocks noChangeArrowheads="1"/>
          </p:cNvSpPr>
          <p:nvPr/>
        </p:nvSpPr>
        <p:spPr bwMode="auto">
          <a:xfrm>
            <a:off x="4083050" y="2438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hlink"/>
                </a:solidFill>
                <a:latin typeface="Tahoma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20944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61" grpId="0"/>
      <p:bldP spid="62" grpId="0"/>
      <p:bldP spid="63" grpId="0"/>
      <p:bldP spid="64" grpId="0"/>
      <p:bldP spid="65" grpId="0"/>
      <p:bldP spid="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rot="10800000" flipV="1">
            <a:off x="609600" y="1905000"/>
            <a:ext cx="4419600" cy="24384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381000" y="1524000"/>
          <a:ext cx="7696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MBR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266700" y="2019300"/>
            <a:ext cx="685800" cy="4572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5000" y="1905000"/>
            <a:ext cx="3352800" cy="6858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8200" y="2590800"/>
          <a:ext cx="441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Boot</a:t>
                      </a:r>
                      <a:r>
                        <a:rPr lang="en-US" baseline="0" dirty="0"/>
                        <a:t> 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6200000" flipH="1">
            <a:off x="6172200" y="2286000"/>
            <a:ext cx="2438400" cy="16764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09600" y="4343400"/>
          <a:ext cx="76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Boot sector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905000" y="304800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Boot Record</a:t>
            </a:r>
          </a:p>
        </p:txBody>
      </p:sp>
    </p:spTree>
    <p:extLst>
      <p:ext uri="{BB962C8B-B14F-4D97-AF65-F5344CB8AC3E}">
        <p14:creationId xmlns:p14="http://schemas.microsoft.com/office/powerpoint/2010/main" val="7631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914400" y="1524000"/>
          <a:ext cx="7086600" cy="4248696"/>
        </p:xfrm>
        <a:graphic>
          <a:graphicData uri="http://schemas.openxmlformats.org/drawingml/2006/table">
            <a:tbl>
              <a:tblPr/>
              <a:tblGrid>
                <a:gridCol w="941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Address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dirty="0"/>
                        <a:t>Description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dirty="0"/>
                        <a:t>Size in</a:t>
                      </a:r>
                      <a:br>
                        <a:rPr lang="en-US" sz="1800" b="1" dirty="0"/>
                      </a:br>
                      <a:r>
                        <a:rPr lang="en-US" sz="1800" b="1" dirty="0">
                          <a:hlinkClick r:id="rId2" tooltip="Byte"/>
                        </a:rPr>
                        <a:t>bytes</a:t>
                      </a:r>
                      <a:endParaRPr lang="en-US" sz="1800" b="1" dirty="0"/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linkClick r:id="rId3" tooltip="Hexadecimal"/>
                        </a:rPr>
                        <a:t>Hex</a:t>
                      </a:r>
                      <a:endParaRPr lang="en-US" sz="1800" b="1" dirty="0"/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linkClick r:id="rId4" tooltip="Octal"/>
                        </a:rPr>
                        <a:t>Oct</a:t>
                      </a:r>
                      <a:endParaRPr lang="en-US" sz="1800" b="1" dirty="0"/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hlinkClick r:id="rId5" tooltip="Decimal"/>
                        </a:rPr>
                        <a:t>Dec</a:t>
                      </a:r>
                      <a:endParaRPr lang="en-US" sz="1800" b="1" dirty="0"/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Code Area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440</a:t>
                      </a:r>
                      <a:br>
                        <a:rPr lang="en-US" sz="1800"/>
                      </a:br>
                      <a:r>
                        <a:rPr lang="en-US" sz="1800"/>
                        <a:t>(max. 446)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01B8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0670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Optional Disk signature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01BC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0674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444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Usually Nulls; 0x0000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01BE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0676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446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Table of primary partitions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(Four 16-byte entries, IBM Partition Table scheme)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64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01FE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0776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510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55h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dirty="0"/>
                        <a:t>MBR signature;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0xAA55</a:t>
                      </a:r>
                      <a:r>
                        <a:rPr lang="en-US" sz="1800" baseline="30000" dirty="0">
                          <a:hlinkClick r:id="rId6"/>
                        </a:rPr>
                        <a:t>[1]</a:t>
                      </a:r>
                      <a:endParaRPr lang="en-US" sz="1800" dirty="0"/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01FF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0777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511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AAh</a:t>
                      </a:r>
                      <a:endParaRPr lang="en-US" sz="1800" dirty="0"/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MBR, total size: 446 + 64 + 2 =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512</a:t>
                      </a:r>
                    </a:p>
                  </a:txBody>
                  <a:tcPr marL="75113" marR="75113" marT="37556" marB="375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172200"/>
            <a:ext cx="16546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err="1"/>
              <a:t>Nguồn</a:t>
            </a:r>
            <a:r>
              <a:rPr lang="en-US" sz="1500" i="1" dirty="0"/>
              <a:t>: </a:t>
            </a:r>
            <a:r>
              <a:rPr lang="en-US" sz="1500" i="1" dirty="0" err="1"/>
              <a:t>wikipedia</a:t>
            </a: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3074282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- 1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09623217"/>
              </p:ext>
            </p:extLst>
          </p:nvPr>
        </p:nvGraphicFramePr>
        <p:xfrm>
          <a:off x="228600" y="1537476"/>
          <a:ext cx="7924798" cy="52443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7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Offset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Field length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(bytes)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Description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0x00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  <a:r>
                        <a:rPr lang="en-US" sz="1600" baseline="30000" dirty="0">
                          <a:hlinkClick r:id="rId2"/>
                        </a:rPr>
                        <a:t>[7]</a:t>
                      </a:r>
                      <a:r>
                        <a:rPr lang="en-US" sz="1600" dirty="0"/>
                        <a:t> (0x80 = bootable, 0x00 = non-bootable, other = invalid</a:t>
                      </a:r>
                      <a:r>
                        <a:rPr lang="en-US" sz="1600" baseline="30000" dirty="0">
                          <a:hlinkClick r:id="rId2"/>
                        </a:rPr>
                        <a:t>[8]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 tooltip="Cylinder-head-sector"/>
                        </a:rPr>
                        <a:t>CHS address</a:t>
                      </a:r>
                      <a:r>
                        <a:rPr lang="en-US" sz="1600" dirty="0"/>
                        <a:t> of first </a:t>
                      </a:r>
                      <a:r>
                        <a:rPr lang="en-US" sz="1600" dirty="0">
                          <a:hlinkClick r:id="rId3" tooltip="Cylinder-head-sector"/>
                        </a:rPr>
                        <a:t>block</a:t>
                      </a:r>
                      <a:r>
                        <a:rPr lang="en-US" sz="1600" dirty="0"/>
                        <a:t> in partition.</a:t>
                      </a:r>
                      <a:r>
                        <a:rPr lang="en-US" sz="1600" baseline="30000" dirty="0">
                          <a:hlinkClick r:id="rId2"/>
                        </a:rPr>
                        <a:t>[9]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The format is described in the next 3 bytes.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</a:t>
                      </a:r>
                      <a:r>
                        <a:rPr lang="en-US" sz="1600" baseline="30000" dirty="0">
                          <a:hlinkClick r:id="rId2"/>
                        </a:rPr>
                        <a:t>[10]</a:t>
                      </a:r>
                      <a:endParaRPr lang="en-US" sz="1600" dirty="0"/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0x02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sector is in bits 5–0</a:t>
                      </a:r>
                      <a:r>
                        <a:rPr lang="en-US" sz="1600" baseline="30000" dirty="0">
                          <a:hlinkClick r:id="rId2"/>
                        </a:rPr>
                        <a:t>[11]</a:t>
                      </a:r>
                      <a:r>
                        <a:rPr lang="en-US" sz="1600" dirty="0"/>
                        <a:t>; bits 9–8 of cylinder are in bits 7–6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0x03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bits 7–0 of cylinder</a:t>
                      </a:r>
                      <a:r>
                        <a:rPr lang="en-US" sz="1600" baseline="30000" dirty="0">
                          <a:hlinkClick r:id="rId2"/>
                        </a:rPr>
                        <a:t>[12]</a:t>
                      </a:r>
                      <a:endParaRPr lang="en-US" sz="1600" dirty="0"/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0x04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 tooltip="Partition type"/>
                        </a:rPr>
                        <a:t>partition type</a:t>
                      </a:r>
                      <a:r>
                        <a:rPr lang="en-US" sz="1600" baseline="30000" dirty="0">
                          <a:hlinkClick r:id="rId2"/>
                        </a:rPr>
                        <a:t>[13]</a:t>
                      </a:r>
                      <a:endParaRPr lang="en-US" sz="1600" dirty="0"/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0x05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 tooltip="Cylinder-head-sector"/>
                        </a:rPr>
                        <a:t>CHS address</a:t>
                      </a:r>
                      <a:r>
                        <a:rPr lang="en-US" sz="1600" dirty="0"/>
                        <a:t> of last </a:t>
                      </a:r>
                      <a:r>
                        <a:rPr lang="en-US" sz="1600" dirty="0">
                          <a:hlinkClick r:id="rId3" tooltip="Cylinder-head-sector"/>
                        </a:rPr>
                        <a:t>block</a:t>
                      </a:r>
                      <a:r>
                        <a:rPr lang="en-US" sz="1600" dirty="0"/>
                        <a:t> in partition.</a:t>
                      </a:r>
                      <a:r>
                        <a:rPr lang="en-US" sz="1600" baseline="30000" dirty="0">
                          <a:hlinkClick r:id="rId2"/>
                        </a:rPr>
                        <a:t>[14]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The format is described in the next 3 bytes.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0x05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0x06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sector is in bits 5–0; bits 9–8 of cylinder are in bits 7–6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0x07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bits 7–0 of cylinder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0x08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linkClick r:id="rId5" tooltip="Logical block addressing"/>
                        </a:rPr>
                        <a:t>LBA</a:t>
                      </a:r>
                      <a:r>
                        <a:rPr lang="en-US" sz="1600"/>
                        <a:t> of first sector in the partition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0x0C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</a:t>
                      </a:r>
                      <a:r>
                        <a:rPr lang="en-US" sz="1600" dirty="0">
                          <a:hlinkClick r:id="rId3" tooltip="Cylinder-head-sector"/>
                        </a:rPr>
                        <a:t>blocks</a:t>
                      </a:r>
                      <a:r>
                        <a:rPr lang="en-US" sz="1600" dirty="0"/>
                        <a:t> in partition, in little-endian format</a:t>
                      </a:r>
                    </a:p>
                  </a:txBody>
                  <a:tcPr marL="41227" marR="41227" marT="20614" marB="206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65580" y="6458635"/>
            <a:ext cx="16546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 err="1"/>
              <a:t>Nguồn</a:t>
            </a:r>
            <a:r>
              <a:rPr lang="en-US" sz="1500" i="1" dirty="0"/>
              <a:t>: </a:t>
            </a:r>
            <a:r>
              <a:rPr lang="en-US" sz="1500" i="1" dirty="0" err="1"/>
              <a:t>wikipedia</a:t>
            </a: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2435193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- 2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Content Placeholder 6"/>
          <p:cNvSpPr txBox="1">
            <a:spLocks noGrp="1"/>
          </p:cNvSpPr>
          <p:nvPr>
            <p:ph sz="quarter" idx="1"/>
          </p:nvPr>
        </p:nvSpPr>
        <p:spPr>
          <a:xfrm>
            <a:off x="457200" y="1575846"/>
            <a:ext cx="7696200" cy="314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</a:t>
            </a:r>
          </a:p>
          <a:p>
            <a:pPr lvl="1"/>
            <a:r>
              <a:rPr lang="en-US" dirty="0"/>
              <a:t>0x07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“Windows”</a:t>
            </a:r>
          </a:p>
          <a:p>
            <a:pPr lvl="1"/>
            <a:r>
              <a:rPr lang="en-US" dirty="0"/>
              <a:t>0x83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“Linux”</a:t>
            </a:r>
          </a:p>
          <a:p>
            <a:pPr lvl="1"/>
            <a:r>
              <a:rPr lang="en-US" dirty="0"/>
              <a:t>0x00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i="1" dirty="0" err="1"/>
              <a:t>Tham</a:t>
            </a:r>
            <a:r>
              <a:rPr lang="en-US" sz="2000" i="1" dirty="0"/>
              <a:t> </a:t>
            </a:r>
            <a:r>
              <a:rPr lang="en-US" sz="2000" i="1" dirty="0" err="1"/>
              <a:t>khảo</a:t>
            </a:r>
            <a:r>
              <a:rPr lang="en-US" sz="2000" i="1" dirty="0"/>
              <a:t> </a:t>
            </a:r>
            <a:r>
              <a:rPr lang="en-US" sz="2000" i="1" dirty="0" err="1"/>
              <a:t>thêm</a:t>
            </a:r>
            <a:r>
              <a:rPr lang="en-US" sz="2000" i="1" dirty="0"/>
              <a:t>: http://www.win.tue.nl/~aeb/partitions/partition_types-1.html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7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- 1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2953B444-F6F8-4DB8-8B20-86F536B5D31B}" type="slidenum">
              <a:rPr lang="en-US"/>
              <a:pPr/>
              <a:t>39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875" name="Picture 3" descr="D:\Teaching\HDH\MBR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408176"/>
            <a:ext cx="6434551" cy="5294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825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400175"/>
            <a:ext cx="7961372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Boot Record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- 2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1447800"/>
          <a:ext cx="868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39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46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Starting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 sector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Sector#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78140097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78140160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78156225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28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Đơn vị đọc ghi trên đĩa là sector, nhưng đơn vị lưu trữ nội dung tập tin không phải là một sector mà là một </a:t>
            </a:r>
            <a:r>
              <a:rPr lang="hr-HR" i="1" dirty="0"/>
              <a:t>cluster </a:t>
            </a:r>
            <a:r>
              <a:rPr lang="hr-HR" dirty="0"/>
              <a:t>gồm N sector liên tiếp (N≥1). </a:t>
            </a:r>
          </a:p>
          <a:p>
            <a:pPr lvl="1"/>
            <a:r>
              <a:rPr lang="hr-HR" dirty="0"/>
              <a:t>Mỗi vị trí để lưu giữ nội dung tập tin sẽ là 1 cluster. </a:t>
            </a:r>
          </a:p>
          <a:p>
            <a:pPr lvl="1"/>
            <a:r>
              <a:rPr lang="hr-HR" dirty="0"/>
              <a:t>Cluster chỉ tồn tại trên vùng dữ liệu (vùng DATA) – nơi chứa nội dung tập tin. </a:t>
            </a:r>
          </a:p>
        </p:txBody>
      </p:sp>
    </p:spTree>
    <p:extLst>
      <p:ext uri="{BB962C8B-B14F-4D97-AF65-F5344CB8AC3E}">
        <p14:creationId xmlns:p14="http://schemas.microsoft.com/office/powerpoint/2010/main" val="906780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endParaRPr lang="hr-HR" dirty="0"/>
          </a:p>
          <a:p>
            <a:r>
              <a:rPr lang="hr-HR" dirty="0"/>
              <a:t>Cluster C sẽ bắt đầu tại sector</a:t>
            </a:r>
          </a:p>
          <a:p>
            <a:pPr marL="119062" indent="0">
              <a:buNone/>
            </a:pPr>
            <a:r>
              <a:rPr lang="hr-HR" dirty="0"/>
              <a:t>	S</a:t>
            </a:r>
            <a:r>
              <a:rPr lang="hr-HR" baseline="-25000" dirty="0"/>
              <a:t>S </a:t>
            </a:r>
            <a:r>
              <a:rPr lang="hr-HR" dirty="0"/>
              <a:t>+ (C - F</a:t>
            </a:r>
            <a:r>
              <a:rPr lang="hr-HR" baseline="-25000" dirty="0"/>
              <a:t>C</a:t>
            </a:r>
            <a:r>
              <a:rPr lang="hr-HR" dirty="0"/>
              <a:t>) * S</a:t>
            </a:r>
            <a:r>
              <a:rPr lang="hr-HR" baseline="-25000" dirty="0"/>
              <a:t>C</a:t>
            </a:r>
          </a:p>
          <a:p>
            <a:pPr marL="119062" indent="0">
              <a:buNone/>
            </a:pPr>
            <a:r>
              <a:rPr lang="en-US" dirty="0"/>
              <a:t>T</a:t>
            </a:r>
            <a:r>
              <a:rPr lang="hr-HR" dirty="0"/>
              <a:t>rong đó,</a:t>
            </a:r>
          </a:p>
          <a:p>
            <a:pPr marL="119062" indent="0">
              <a:buNone/>
            </a:pPr>
            <a:r>
              <a:rPr lang="hr-HR" dirty="0"/>
              <a:t>	- S</a:t>
            </a:r>
            <a:r>
              <a:rPr lang="hr-HR" baseline="-25000" dirty="0"/>
              <a:t>S</a:t>
            </a:r>
            <a:r>
              <a:rPr lang="hr-HR" dirty="0"/>
              <a:t> là sector bắt đầu của vùng DATA</a:t>
            </a:r>
          </a:p>
          <a:p>
            <a:pPr marL="119062" indent="0">
              <a:buNone/>
            </a:pPr>
            <a:r>
              <a:rPr lang="hr-HR" dirty="0"/>
              <a:t>	- S</a:t>
            </a:r>
            <a:r>
              <a:rPr lang="hr-HR" baseline="-25000" dirty="0"/>
              <a:t>C</a:t>
            </a:r>
            <a:r>
              <a:rPr lang="hr-HR" dirty="0"/>
              <a:t> là số sector của một cluster</a:t>
            </a:r>
          </a:p>
          <a:p>
            <a:pPr marL="119062" indent="0">
              <a:buNone/>
            </a:pPr>
            <a:r>
              <a:rPr lang="hr-HR" dirty="0"/>
              <a:t>	- F</a:t>
            </a:r>
            <a:r>
              <a:rPr lang="hr-HR" baseline="-25000" dirty="0"/>
              <a:t>C</a:t>
            </a:r>
            <a:r>
              <a:rPr lang="hr-HR" dirty="0"/>
              <a:t> là chỉ số của cluster đầu tiên.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981200"/>
            <a:ext cx="1447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981200"/>
            <a:ext cx="54864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35373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dirty="0" err="1"/>
              <a:t>Nếu</a:t>
            </a:r>
            <a:endParaRPr lang="en-US" sz="2400" dirty="0"/>
          </a:p>
          <a:p>
            <a:pPr marL="119062" indent="0">
              <a:buNone/>
            </a:pPr>
            <a:r>
              <a:rPr lang="en-US" sz="2400" dirty="0"/>
              <a:t>	- Volume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4014 sector</a:t>
            </a:r>
          </a:p>
          <a:p>
            <a:pPr marL="119062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Vùng</a:t>
            </a:r>
            <a:r>
              <a:rPr lang="en-US" sz="2400" dirty="0"/>
              <a:t> SYSTEM </a:t>
            </a:r>
            <a:r>
              <a:rPr lang="en-US" sz="2400" dirty="0" err="1"/>
              <a:t>chiếm</a:t>
            </a:r>
            <a:r>
              <a:rPr lang="en-US" sz="2400" dirty="0"/>
              <a:t> 11 sector</a:t>
            </a:r>
          </a:p>
          <a:p>
            <a:pPr marL="119062" indent="0">
              <a:buNone/>
            </a:pPr>
            <a:r>
              <a:rPr lang="en-US" sz="2400" dirty="0"/>
              <a:t>	- </a:t>
            </a:r>
            <a:r>
              <a:rPr lang="en-US" sz="2400" dirty="0" err="1"/>
              <a:t>Mỗi</a:t>
            </a:r>
            <a:r>
              <a:rPr lang="en-US" sz="2400" dirty="0"/>
              <a:t> cluster </a:t>
            </a:r>
            <a:r>
              <a:rPr lang="en-US" sz="2400" dirty="0" err="1"/>
              <a:t>chiếm</a:t>
            </a:r>
            <a:r>
              <a:rPr lang="en-US" sz="2400" dirty="0"/>
              <a:t> 4 sector</a:t>
            </a:r>
          </a:p>
          <a:p>
            <a:pPr marL="119062" indent="0">
              <a:buNone/>
            </a:pPr>
            <a:r>
              <a:rPr lang="en-US" sz="2400" dirty="0"/>
              <a:t>	- Cluster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2</a:t>
            </a:r>
            <a:endParaRPr lang="en-US" dirty="0"/>
          </a:p>
          <a:p>
            <a:pPr marL="119062" indent="0">
              <a:buNone/>
            </a:pPr>
            <a:endParaRPr lang="en-US" dirty="0"/>
          </a:p>
          <a:p>
            <a:pPr marL="119062" indent="0">
              <a:buNone/>
            </a:pPr>
            <a:endParaRPr lang="en-US" dirty="0"/>
          </a:p>
          <a:p>
            <a:pPr marL="119062" indent="0">
              <a:buNone/>
            </a:pPr>
            <a:endParaRPr lang="en-US" dirty="0"/>
          </a:p>
          <a:p>
            <a:pPr marL="119062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3 sector 4011, 4012, 4013 </a:t>
            </a:r>
            <a:r>
              <a:rPr lang="en-US" sz="2800" dirty="0" err="1">
                <a:solidFill>
                  <a:srgbClr val="FF0000"/>
                </a:solidFill>
              </a:rPr>
              <a:t>sẽ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thuộc</a:t>
            </a:r>
            <a:r>
              <a:rPr lang="en-US" sz="2800" dirty="0">
                <a:solidFill>
                  <a:srgbClr val="FF0000"/>
                </a:solidFill>
              </a:rPr>
              <a:t> cluster </a:t>
            </a:r>
            <a:r>
              <a:rPr lang="en-US" sz="2800" dirty="0" err="1">
                <a:solidFill>
                  <a:srgbClr val="FF0000"/>
                </a:solidFill>
              </a:rPr>
              <a:t>nào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được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dụng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endParaRPr lang="hr-HR" sz="2800" dirty="0">
              <a:solidFill>
                <a:srgbClr val="FF0000"/>
              </a:solidFill>
            </a:endParaRPr>
          </a:p>
        </p:txBody>
      </p:sp>
      <p:pic>
        <p:nvPicPr>
          <p:cNvPr id="11" name="Picture 10" descr="Screen Shot 2012-10-22 at 6.4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1" y="3879544"/>
            <a:ext cx="9144000" cy="14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</p:txBody>
      </p:sp>
      <p:pic>
        <p:nvPicPr>
          <p:cNvPr id="9" name="Picture 8" descr="Screen Shot 2012-10-22 at 7.2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914400"/>
          </a:xfrm>
          <a:prstGeom prst="rect">
            <a:avLst/>
          </a:prstGeom>
        </p:spPr>
      </p:pic>
      <p:pic>
        <p:nvPicPr>
          <p:cNvPr id="10" name="Picture 9" descr="Screen Shot 2012-10-22 at 7.24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600"/>
            <a:ext cx="9144000" cy="15279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35930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1.44 Mb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600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FAT </a:t>
            </a:r>
            <a:r>
              <a:rPr lang="en-US" dirty="0" err="1"/>
              <a:t>trên</a:t>
            </a:r>
            <a:r>
              <a:rPr lang="en-US" dirty="0"/>
              <a:t> HĐH DOS:</a:t>
            </a:r>
          </a:p>
        </p:txBody>
      </p:sp>
    </p:spTree>
    <p:extLst>
      <p:ext uri="{BB962C8B-B14F-4D97-AF65-F5344CB8AC3E}">
        <p14:creationId xmlns:p14="http://schemas.microsoft.com/office/powerpoint/2010/main" val="3498343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Là một dãy các phần tử, mỗi phần tử thường là một con số nguyên biểu diễn trạng thái TRỐNG, HƯ, RỖNG hay đang chứa nội dung tập tin.</a:t>
            </a:r>
          </a:p>
        </p:txBody>
      </p:sp>
      <p:pic>
        <p:nvPicPr>
          <p:cNvPr id="4" name="Picture 3" descr="Screen Shot 2012-10-22 at 6.52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0328"/>
            <a:ext cx="9144000" cy="78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3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Hình thức tổ chức:</a:t>
            </a:r>
          </a:p>
          <a:p>
            <a:pPr lvl="1"/>
            <a:r>
              <a:rPr lang="hr-HR" sz="2400" dirty="0"/>
              <a:t>Lữu trữ nội dung tập tin trên dãy cluster liên tiếp</a:t>
            </a:r>
          </a:p>
          <a:p>
            <a:pPr lvl="1"/>
            <a:r>
              <a:rPr lang="hr-HR" sz="2400" dirty="0"/>
              <a:t>Sử dụng cấu trúc danh sách liên kết</a:t>
            </a:r>
          </a:p>
          <a:p>
            <a:pPr lvl="1"/>
            <a:r>
              <a:rPr lang="hr-HR" sz="2400" dirty="0"/>
              <a:t>Sử dụng cấu trúc DSLK kết hợp chỉ mục</a:t>
            </a:r>
          </a:p>
        </p:txBody>
      </p:sp>
    </p:spTree>
    <p:extLst>
      <p:ext uri="{BB962C8B-B14F-4D97-AF65-F5344CB8AC3E}">
        <p14:creationId xmlns:p14="http://schemas.microsoft.com/office/powerpoint/2010/main" val="2500159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Tổ chức quản lý cluster trên HĐH DOS &amp; Windows 9x:</a:t>
            </a:r>
          </a:p>
          <a:p>
            <a:pPr lvl="1"/>
            <a:r>
              <a:rPr lang="hr-HR" sz="2400" dirty="0"/>
              <a:t>FAT (File Allocation Table)</a:t>
            </a:r>
          </a:p>
          <a:p>
            <a:pPr lvl="1"/>
            <a:r>
              <a:rPr lang="hr-HR" sz="2400" dirty="0"/>
              <a:t>FAT12, FAT16, FAT32</a:t>
            </a:r>
          </a:p>
          <a:p>
            <a:pPr lvl="1"/>
            <a:endParaRPr lang="hr-HR" sz="2400" dirty="0"/>
          </a:p>
          <a:p>
            <a:pPr lvl="1"/>
            <a:endParaRPr lang="hr-HR" sz="2400" dirty="0"/>
          </a:p>
          <a:p>
            <a:pPr lvl="1"/>
            <a:endParaRPr lang="hr-HR" sz="2400" dirty="0"/>
          </a:p>
          <a:p>
            <a:pPr lvl="1"/>
            <a:endParaRPr lang="hr-HR" sz="2400" dirty="0"/>
          </a:p>
          <a:p>
            <a:pPr lvl="1"/>
            <a:endParaRPr lang="hr-HR" sz="2400" dirty="0"/>
          </a:p>
          <a:p>
            <a:pPr lvl="1"/>
            <a:r>
              <a:rPr lang="hr-HR" sz="2400" dirty="0"/>
              <a:t>Chỉ số cluster đầu tiên trên vùng dữ liệu là 2 (F</a:t>
            </a:r>
            <a:r>
              <a:rPr lang="hr-HR" sz="2400" baseline="-25000" dirty="0"/>
              <a:t>c</a:t>
            </a:r>
            <a:r>
              <a:rPr lang="hr-HR" sz="2400" dirty="0"/>
              <a:t> = 2)</a:t>
            </a:r>
          </a:p>
        </p:txBody>
      </p:sp>
      <p:pic>
        <p:nvPicPr>
          <p:cNvPr id="6" name="Picture 5" descr="Screen Shot 2012-10-22 at 6.5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81400"/>
            <a:ext cx="6705600" cy="23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63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Cluster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Bảng FAT12</a:t>
            </a:r>
          </a:p>
          <a:p>
            <a:pPr lvl="1"/>
            <a:r>
              <a:rPr lang="hr-HR" sz="2000" dirty="0"/>
              <a:t>Đơn vị truy xuất trên RAM là 1 byte</a:t>
            </a:r>
          </a:p>
          <a:p>
            <a:pPr lvl="1"/>
            <a:r>
              <a:rPr lang="hr-HR" sz="2000" dirty="0"/>
              <a:t>Mỗi phần tử trong bảng FAT12 có kích thước 12bit = 1.5 byte</a:t>
            </a:r>
          </a:p>
          <a:p>
            <a:pPr lvl="1"/>
            <a:endParaRPr lang="hr-HR" sz="2000" dirty="0"/>
          </a:p>
        </p:txBody>
      </p:sp>
      <p:pic>
        <p:nvPicPr>
          <p:cNvPr id="4" name="Picture 3" descr="Screen Shot 2012-10-22 at 7.0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4200"/>
            <a:ext cx="7162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5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Bảng RDET (Root Directory Entry Table)</a:t>
            </a:r>
          </a:p>
          <a:p>
            <a:r>
              <a:rPr lang="hr-HR" sz="2400" dirty="0"/>
              <a:t>Là một dãy các phần tử (entry), mỗi phần tử chứa tên và thuộc tính của tập tinh trên THƯ MỤC GỐC</a:t>
            </a:r>
          </a:p>
        </p:txBody>
      </p:sp>
    </p:spTree>
    <p:extLst>
      <p:ext uri="{BB962C8B-B14F-4D97-AF65-F5344CB8AC3E}">
        <p14:creationId xmlns:p14="http://schemas.microsoft.com/office/powerpoint/2010/main" val="415449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pic>
        <p:nvPicPr>
          <p:cNvPr id="7" name="Content Placeholder 6" descr="document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752600"/>
            <a:ext cx="2242868" cy="1828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505200" y="2209800"/>
            <a:ext cx="1524000" cy="533400"/>
          </a:xfrm>
          <a:prstGeom prst="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j02382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828800"/>
            <a:ext cx="2197996" cy="1828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600200" y="3962400"/>
            <a:ext cx="5739072" cy="147732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sz="20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Tìm</a:t>
            </a:r>
            <a:r>
              <a:rPr lang="en-U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kiếm</a:t>
            </a:r>
            <a:r>
              <a:rPr lang="en-U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thông</a:t>
            </a:r>
            <a:r>
              <a:rPr lang="en-U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tin???</a:t>
            </a:r>
          </a:p>
          <a:p>
            <a:pPr algn="ctr">
              <a:lnSpc>
                <a:spcPct val="150000"/>
              </a:lnSpc>
            </a:pPr>
            <a:r>
              <a:rPr lang="en-US" sz="20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Làm</a:t>
            </a:r>
            <a:r>
              <a:rPr lang="en-U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sao</a:t>
            </a:r>
            <a:r>
              <a:rPr lang="en-U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biết</a:t>
            </a:r>
            <a:r>
              <a:rPr lang="en-U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được</a:t>
            </a:r>
            <a:r>
              <a:rPr lang="en-U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block </a:t>
            </a:r>
            <a:r>
              <a:rPr lang="en-US" sz="20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nào</a:t>
            </a:r>
            <a:r>
              <a:rPr lang="en-U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còn</a:t>
            </a:r>
            <a:r>
              <a:rPr lang="en-U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trống</a:t>
            </a:r>
            <a:r>
              <a:rPr lang="en-U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???</a:t>
            </a:r>
          </a:p>
          <a:p>
            <a:pPr algn="ctr">
              <a:lnSpc>
                <a:spcPct val="150000"/>
              </a:lnSpc>
            </a:pPr>
            <a:r>
              <a:rPr lang="en-US" sz="20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Quyền</a:t>
            </a:r>
            <a:r>
              <a:rPr lang="en-U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b="1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hạn</a:t>
            </a:r>
            <a:r>
              <a:rPr lang="en-US" sz="20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56797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Cấu trúc entry chính trên HĐH DOS</a:t>
            </a:r>
          </a:p>
          <a:p>
            <a:pPr lvl="1"/>
            <a:r>
              <a:rPr lang="hr-HR" sz="2000" dirty="0"/>
              <a:t>Mỗi entry có kích thước 32 byte</a:t>
            </a:r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021126"/>
              </p:ext>
            </p:extLst>
          </p:nvPr>
        </p:nvGraphicFramePr>
        <p:xfrm>
          <a:off x="457200" y="2667000"/>
          <a:ext cx="82296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ĐỘ DÀI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(byte)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NỘI DUNG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0h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Tên chính của tập tin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8h (8)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Tên mở rộng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Bh (11)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Thuộc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tính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(0-0-A-D-V-S-H-R)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0x0F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thì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entry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này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sủ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dụng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cho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LFNs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Ch (12)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Không dùng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16h (22)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Giờ cập nhật tập tin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18h (24)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Ngày cập nhật tập tin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1Ah (26)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Cluster bắt đầu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1Ch (28)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Kích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thước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tập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tin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6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1600" dirty="0"/>
              <a:t>Thuộc tính:</a:t>
            </a:r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marL="119062" indent="0">
              <a:buNone/>
            </a:pPr>
            <a:endParaRPr lang="hr-HR" sz="2000" dirty="0"/>
          </a:p>
          <a:p>
            <a:pPr marL="119062" indent="0">
              <a:buNone/>
            </a:pPr>
            <a:endParaRPr lang="hr-HR" sz="2000" dirty="0"/>
          </a:p>
          <a:p>
            <a:pPr marL="119062" indent="0" algn="ctr">
              <a:buNone/>
            </a:pPr>
            <a:r>
              <a:rPr lang="hr-HR" sz="2400" dirty="0">
                <a:solidFill>
                  <a:srgbClr val="FF0000"/>
                </a:solidFill>
              </a:rPr>
              <a:t>Khi xoá tập tin, chỉ có byte đầu tiên của entry chuyển thành </a:t>
            </a:r>
            <a:r>
              <a:rPr lang="hr-HR" sz="3600" dirty="0">
                <a:solidFill>
                  <a:srgbClr val="FF0000"/>
                </a:solidFill>
                <a:latin typeface="Times New Roman"/>
                <a:cs typeface="Times New Roman"/>
              </a:rPr>
              <a:t>0xE5</a:t>
            </a:r>
            <a:endParaRPr lang="hr-HR"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 descr="Screen Shot 2012-10-22 at 7.1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540000"/>
            <a:ext cx="4826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441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1600" dirty="0"/>
              <a:t>Cấu trúc Entry phụ</a:t>
            </a:r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marL="119062" indent="0">
              <a:buNone/>
            </a:pPr>
            <a:endParaRPr lang="hr-HR" sz="2000" dirty="0"/>
          </a:p>
          <a:p>
            <a:pPr marL="119062" indent="0">
              <a:buNone/>
            </a:pPr>
            <a:endParaRPr lang="hr-HR" sz="2000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682088"/>
              </p:ext>
            </p:extLst>
          </p:nvPr>
        </p:nvGraphicFramePr>
        <p:xfrm>
          <a:off x="685800" y="2301240"/>
          <a:ext cx="7696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Byte Offset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Length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Số thứ tự của entry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Các ký tự của tên file (5 ký tự  </a:t>
                      </a:r>
                      <a:r>
                        <a:rPr lang="en-US" sz="20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Attributes (luôn luôn có giá trị là 0x0F)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Reserved (luôn luôn có giá trị là 0x00)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Checksum của tên file MS-DOS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Các ký tự của tên file (6 ký tự </a:t>
                      </a:r>
                      <a:r>
                        <a:rPr lang="en-US" sz="20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Cluster đầu tiên (luôn luôn có giá trị là 0x0000)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Các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ký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tự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tên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file (2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ký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tự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 tooltip="UTF-16"/>
                        </a:rPr>
                        <a:t>UTF-16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6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lvl="1"/>
            <a:endParaRPr lang="hr-HR" sz="1600" dirty="0"/>
          </a:p>
          <a:p>
            <a:pPr marL="119062" indent="0">
              <a:buNone/>
            </a:pPr>
            <a:endParaRPr lang="hr-HR" sz="2000" dirty="0"/>
          </a:p>
          <a:p>
            <a:pPr marL="119062" indent="0">
              <a:buNone/>
            </a:pPr>
            <a:endParaRPr lang="hr-HR" sz="20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6400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32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800" dirty="0"/>
              <a:t>Bảng SDET (Sub Directory Entry Table)</a:t>
            </a:r>
          </a:p>
          <a:p>
            <a:r>
              <a:rPr lang="hr-HR" sz="2800" dirty="0"/>
              <a:t>Mỗi thư mục trên DOS được lưu trữ như tập tin bình thường</a:t>
            </a:r>
          </a:p>
          <a:p>
            <a:pPr lvl="1"/>
            <a:r>
              <a:rPr lang="hr-HR" sz="2400" dirty="0"/>
              <a:t>Nội dung tập tin thư mục này là một dãy entry</a:t>
            </a:r>
          </a:p>
          <a:p>
            <a:pPr lvl="2"/>
            <a:r>
              <a:rPr lang="hr-HR" sz="1600" dirty="0"/>
              <a:t>Mỗi entry chứa tên &amp; thuộc tính của những tập tin, thư mục con thuộc thư mục đang xét giống như trên RDET</a:t>
            </a:r>
          </a:p>
          <a:p>
            <a:pPr lvl="1"/>
            <a:r>
              <a:rPr lang="hr-HR" sz="2400" dirty="0"/>
              <a:t>Bảng SDET trên DOS luôn có 2 entry “.” và “..” ở đầu bảng.</a:t>
            </a:r>
          </a:p>
        </p:txBody>
      </p:sp>
    </p:spTree>
    <p:extLst>
      <p:ext uri="{BB962C8B-B14F-4D97-AF65-F5344CB8AC3E}">
        <p14:creationId xmlns:p14="http://schemas.microsoft.com/office/powerpoint/2010/main" val="32984130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Là sector đầu tiên trong volume chứa:</a:t>
            </a:r>
          </a:p>
          <a:p>
            <a:pPr lvl="1"/>
            <a:r>
              <a:rPr lang="hr-HR" dirty="0"/>
              <a:t>Đoạn chương trình nhỏ để nạp HĐH khi khởi động</a:t>
            </a:r>
          </a:p>
          <a:p>
            <a:pPr lvl="1"/>
            <a:r>
              <a:rPr lang="hr-HR" dirty="0"/>
              <a:t>Các thông số quan trọng khác:</a:t>
            </a:r>
          </a:p>
          <a:p>
            <a:pPr lvl="2"/>
            <a:r>
              <a:rPr lang="hr-HR" sz="2000" dirty="0"/>
              <a:t>Kích thước cluster</a:t>
            </a:r>
          </a:p>
          <a:p>
            <a:pPr lvl="2"/>
            <a:r>
              <a:rPr lang="hr-HR" sz="2000" dirty="0"/>
              <a:t>Kích thước bảng thư mục</a:t>
            </a:r>
          </a:p>
          <a:p>
            <a:pPr lvl="2"/>
            <a:r>
              <a:rPr lang="hr-HR" sz="2000" dirty="0"/>
              <a:t>Kích thước bảng quản lý cluster</a:t>
            </a:r>
          </a:p>
          <a:p>
            <a:pPr lvl="2"/>
            <a:r>
              <a:rPr lang="hr-HR" sz="20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45538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000" dirty="0"/>
              <a:t>Hình thức tổ chức trên HĐH DOS</a:t>
            </a:r>
          </a:p>
          <a:p>
            <a:endParaRPr lang="hr-HR" sz="2000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45025"/>
              </p:ext>
            </p:extLst>
          </p:nvPr>
        </p:nvGraphicFramePr>
        <p:xfrm>
          <a:off x="457199" y="1552957"/>
          <a:ext cx="8153401" cy="515264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Offset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Hex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Size (bytes)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endParaRPr lang="en-US" sz="14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BS_jmpBoot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Lệnh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nhảy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đền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đoạn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boot code.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BS_OEMName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Version/tên HĐH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BPB_BytsPerSec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bytes/sector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Ví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dụ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: 512, 1024, 2048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hoặc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4096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BPB_SecPerClus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sectors/cluster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BPB_RsvdSecCnt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sector để dành (khác 0) (Số sector trước bảng FAT)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BPB_NumFATs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BPB_RootEntCnt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số entry trong bảng RDET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 có giá trị là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RDET</a:t>
                      </a:r>
                      <a:endParaRPr lang="en-US" sz="1400" b="1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tổng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giá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trị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là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BPB_Media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Voulme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BPB_FATSz16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FAT12, FAT16:  số sector trong 1 bảng FAT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FAT32: có giá trị là 0 (BPB_FATSz32)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BPB_SecPerTrk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sectors/track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BPB_NumHeads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heads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BPB_HiddSec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Số sector ẩn trước Volume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BPB_TotSec32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Volume.</a:t>
                      </a:r>
                    </a:p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Nếu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bằng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0, BPB_TotSec16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phải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khác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 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1400" b="1" baseline="-25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V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9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hr-HR" sz="2000" dirty="0"/>
              <a:t> </a:t>
            </a:r>
          </a:p>
        </p:txBody>
      </p:sp>
      <p:graphicFrame>
        <p:nvGraphicFramePr>
          <p:cNvPr id="9" name="Content Placeholder 9"/>
          <p:cNvGraphicFramePr>
            <a:graphicFrameLocks/>
          </p:cNvGraphicFramePr>
          <p:nvPr/>
        </p:nvGraphicFramePr>
        <p:xfrm>
          <a:off x="304800" y="1524000"/>
          <a:ext cx="8382001" cy="3084576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Offset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hexa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Size (bytes)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BS_DrvNum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24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vật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lý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đĩa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(0x00: floppy disks, 0x80: hard disks). </a:t>
                      </a:r>
                      <a:br>
                        <a:rPr lang="en-US" sz="1600" b="1" dirty="0">
                          <a:latin typeface="Times New Roman"/>
                          <a:ea typeface="Times New Roman"/>
                        </a:rPr>
                      </a:b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NOTE: This field is actually operating system specific.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BS_Reserved1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BS_BootSig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26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HĐH  (0x29).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BS_VolID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27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Volume serial number.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BS_VolLab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2B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Volume label.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BS_FilSysType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36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Chuỗi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loại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 FAT: </a:t>
                      </a:r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+mn-cs"/>
                        </a:rPr>
                        <a:t>“FAT12   ”, “FAT16   ”, “FAT     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Boot 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1FE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Dấu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Times New Roman"/>
                          <a:ea typeface="Times New Roman"/>
                        </a:rPr>
                        <a:t>kết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Times New Roman"/>
                          <a:ea typeface="Times New Roman"/>
                        </a:rPr>
                        <a:t>thúc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baseline="0" dirty="0" err="1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</a:rPr>
                        <a:t> (0x55AA)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0" y="4953000"/>
            <a:ext cx="658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FAT12, FAT16: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476 bytes </a:t>
            </a:r>
            <a:r>
              <a:rPr lang="en-US" b="1" dirty="0" err="1"/>
              <a:t>còn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Bootsector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448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hr-HR" sz="2000" dirty="0"/>
              <a:t> </a:t>
            </a:r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437483"/>
              </p:ext>
            </p:extLst>
          </p:nvPr>
        </p:nvGraphicFramePr>
        <p:xfrm>
          <a:off x="381000" y="990600"/>
          <a:ext cx="8382001" cy="5398007"/>
        </p:xfrm>
        <a:graphic>
          <a:graphicData uri="http://schemas.openxmlformats.org/drawingml/2006/table">
            <a:tbl>
              <a:tblPr/>
              <a:tblGrid>
                <a:gridCol w="1641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5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Offset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hexa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Size (bytes)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Description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BPB_FATSz32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24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trong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1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FAT 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BPB_FATSz16 must be 0. 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BPB_ExtFlags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28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2130" marR="0" indent="-5321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0-3: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FAT active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Bits 4-6: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7:  	0 –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cập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nhật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lên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tất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cả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các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FAT</a:t>
                      </a:r>
                    </a:p>
                    <a:p>
                      <a:pPr marL="532130" marR="0" indent="-5321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	1 –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cập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nhật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lên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bảng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FAT active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417830" marR="0" indent="-41783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783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8-15: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BPB_FSVer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2A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Version FAT32 (byte thấp mirror)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BPB_RootClus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2C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cluster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đầu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tiên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RDET (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: 2)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BPB_FSInfo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chứa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FSINFO –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tin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trống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. 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1)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BPB_BkBootSec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Chỉ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số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sector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chứa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bản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sao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của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thông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thường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6)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BPB_Reserved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Dành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riêng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BS_DrvNum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40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Ký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vật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lý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="1" dirty="0" err="1">
                          <a:latin typeface="Times New Roman"/>
                          <a:ea typeface="Times New Roman"/>
                        </a:rPr>
                        <a:t>đĩa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 (0x00: floppy disks, 0x80: hard disks).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BS_Reserved1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Dành riêng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BS_BootSig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Ký hiệu nhận diện HĐH  (0x29).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BS_VolID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Volume serial number..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BS_VolLab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47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Volume label.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BS_FilSysType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Chuỗi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nhận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diện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loại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FAT: ”</a:t>
                      </a:r>
                      <a:r>
                        <a:rPr lang="en-US" sz="1400" b="1" dirty="0">
                          <a:latin typeface="Courier"/>
                          <a:ea typeface="Times New Roman"/>
                        </a:rPr>
                        <a:t>FAT32   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”. 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Boot 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Dấu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hiệu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kết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thúc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</a:rPr>
                        <a:t>bootsector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</a:rPr>
                        <a:t> (0x55AA)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54468" y="6361034"/>
            <a:ext cx="578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FAT32: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476 bytes </a:t>
            </a:r>
            <a:r>
              <a:rPr lang="en-US" b="1" dirty="0" err="1"/>
              <a:t>còn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Bootsector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370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000" dirty="0"/>
              <a:t>Ví dụ</a:t>
            </a:r>
          </a:p>
        </p:txBody>
      </p:sp>
      <p:pic>
        <p:nvPicPr>
          <p:cNvPr id="4" name="Picture 3" descr="Screen Shot 2012-10-22 at 7.2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273300"/>
            <a:ext cx="86487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3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pPr lvl="1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đĩa</a:t>
            </a:r>
            <a:endParaRPr lang="en-US" dirty="0"/>
          </a:p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: </a:t>
            </a:r>
            <a:r>
              <a:rPr lang="en-US" dirty="0" err="1"/>
              <a:t>tập</a:t>
            </a:r>
            <a:r>
              <a:rPr lang="en-US" dirty="0"/>
              <a:t> tin (file)</a:t>
            </a:r>
          </a:p>
          <a:p>
            <a:pPr lvl="1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hiện</a:t>
            </a:r>
            <a:r>
              <a:rPr lang="en-US" dirty="0"/>
              <a:t> nay:</a:t>
            </a:r>
          </a:p>
          <a:p>
            <a:pPr lvl="1"/>
            <a:r>
              <a:rPr lang="en-US" dirty="0"/>
              <a:t>FAT: FAT12, FAT16, FAT32</a:t>
            </a:r>
          </a:p>
          <a:p>
            <a:pPr lvl="1"/>
            <a:r>
              <a:rPr lang="en-US" dirty="0"/>
              <a:t>NTFS</a:t>
            </a:r>
          </a:p>
          <a:p>
            <a:pPr lvl="1"/>
            <a:r>
              <a:rPr lang="en-US" dirty="0"/>
              <a:t>Ext2, ext</a:t>
            </a:r>
          </a:p>
          <a:p>
            <a:pPr lvl="1"/>
            <a:r>
              <a:rPr lang="en-US" dirty="0" err="1"/>
              <a:t>Vfat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tin (file)</a:t>
            </a:r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lvl="1"/>
            <a:r>
              <a:rPr lang="en-US" dirty="0" err="1"/>
              <a:t>Được</a:t>
            </a:r>
            <a:r>
              <a:rPr lang="en-US" dirty="0"/>
              <a:t> HĐH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bit, byte, record, …</a:t>
            </a:r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pPr lvl="2"/>
            <a:r>
              <a:rPr lang="en-US" dirty="0" err="1"/>
              <a:t>Example.c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tin –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1999" y="1082040"/>
          <a:ext cx="7467601" cy="524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Loại</a:t>
                      </a:r>
                      <a:r>
                        <a:rPr lang="en-US" sz="1400" b="1" baseline="0" dirty="0"/>
                        <a:t> file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Ví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dụ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Ý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nghĩa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Thực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file.exe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 </a:t>
                      </a:r>
                      <a:r>
                        <a:rPr lang="en-US" sz="1400" dirty="0" err="1"/>
                        <a:t>chứa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mã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lệnh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dùng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để</a:t>
                      </a:r>
                      <a:r>
                        <a:rPr lang="en-US" sz="1400" baseline="0" dirty="0"/>
                        <a:t> load </a:t>
                      </a:r>
                      <a:r>
                        <a:rPr lang="en-US" sz="1400" baseline="0" dirty="0" err="1"/>
                        <a:t>lên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bộ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nhớ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và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thực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Backup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File.bak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Backup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Nguồn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File.c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 </a:t>
                      </a:r>
                      <a:r>
                        <a:rPr lang="en-US" sz="1400" dirty="0" err="1"/>
                        <a:t>chứa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mã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nguồn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gồm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các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dòng</a:t>
                      </a:r>
                      <a:r>
                        <a:rPr lang="en-US" sz="1400" baseline="0" dirty="0"/>
                        <a:t> code, </a:t>
                      </a:r>
                      <a:r>
                        <a:rPr lang="en-US" sz="1400" baseline="0" dirty="0" err="1"/>
                        <a:t>hàm</a:t>
                      </a:r>
                      <a:r>
                        <a:rPr lang="en-US" sz="1400" baseline="0" dirty="0"/>
                        <a:t>,…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Đối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tượng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File.o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 </a:t>
                      </a:r>
                      <a:r>
                        <a:rPr lang="en-US" sz="1400" dirty="0" err="1"/>
                        <a:t>được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tổ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chức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thành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các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khối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được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trình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liên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kết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hiểu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File.sh</a:t>
                      </a:r>
                    </a:p>
                    <a:p>
                      <a:pPr algn="l"/>
                      <a:r>
                        <a:rPr lang="en-US" sz="1400" dirty="0"/>
                        <a:t>File.bat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 </a:t>
                      </a:r>
                      <a:r>
                        <a:rPr lang="en-US" sz="1400" dirty="0" err="1"/>
                        <a:t>chứa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tập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các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lệnh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Thư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viện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File.dll</a:t>
                      </a:r>
                    </a:p>
                    <a:p>
                      <a:pPr algn="l"/>
                      <a:r>
                        <a:rPr lang="en-US" sz="1400" dirty="0"/>
                        <a:t>File.lib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 </a:t>
                      </a:r>
                      <a:r>
                        <a:rPr lang="en-US" sz="1400" dirty="0" err="1"/>
                        <a:t>chứa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thư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viện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các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hàm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để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dùng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cho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các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chương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trình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Hình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 err="1"/>
                        <a:t>ảnh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File.jpg</a:t>
                      </a:r>
                    </a:p>
                    <a:p>
                      <a:pPr algn="l"/>
                      <a:r>
                        <a:rPr lang="en-US" sz="1400" baseline="0" dirty="0"/>
                        <a:t>file.bmp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 </a:t>
                      </a:r>
                      <a:r>
                        <a:rPr lang="en-US" sz="1400" dirty="0" err="1"/>
                        <a:t>hình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ảnh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được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mã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hóa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bằng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các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chuẩn</a:t>
                      </a:r>
                      <a:r>
                        <a:rPr lang="en-US" sz="1400" baseline="0" dirty="0"/>
                        <a:t> JPEG, RLE,…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Multimedia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File.mp3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File.wma</a:t>
                      </a:r>
                    </a:p>
                    <a:p>
                      <a:pPr algn="l"/>
                      <a:r>
                        <a:rPr lang="en-US" sz="1400" dirty="0"/>
                        <a:t>File.rm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 </a:t>
                      </a:r>
                      <a:r>
                        <a:rPr lang="en-US" sz="1400" dirty="0" err="1"/>
                        <a:t>âm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thanh</a:t>
                      </a:r>
                      <a:r>
                        <a:rPr lang="en-US" sz="1400" baseline="0" dirty="0"/>
                        <a:t>, video, ..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File.txt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Nén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File.zip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Tài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liệu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File.pdf</a:t>
                      </a:r>
                    </a:p>
                    <a:p>
                      <a:pPr algn="l"/>
                      <a:r>
                        <a:rPr lang="en-US" sz="1400" dirty="0"/>
                        <a:t>File.doc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24200" y="632460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file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7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tin –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- 1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/>
          <a:lstStyle/>
          <a:p>
            <a:fld id="{AE9F012D-5E39-4C30-9E0D-C3E8FE30521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219200"/>
            <a:ext cx="35718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513125" y="1764268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3340" y="2160657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6394" y="2667000"/>
            <a:ext cx="15408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3288268"/>
            <a:ext cx="18614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tin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352800" y="2819400"/>
            <a:ext cx="2133600" cy="381000"/>
          </a:xfrm>
          <a:prstGeom prst="wedgeRoundRectCallout">
            <a:avLst>
              <a:gd name="adj1" fmla="val 100325"/>
              <a:gd name="adj2" fmla="val -2416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3352800" y="2209800"/>
            <a:ext cx="2286000" cy="381000"/>
          </a:xfrm>
          <a:prstGeom prst="wedgeRoundRectCallout">
            <a:avLst>
              <a:gd name="adj1" fmla="val 87905"/>
              <a:gd name="adj2" fmla="val -83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3276600" y="1828800"/>
            <a:ext cx="1905000" cy="381000"/>
          </a:xfrm>
          <a:prstGeom prst="wedgeRoundRectCallout">
            <a:avLst>
              <a:gd name="adj1" fmla="val 122955"/>
              <a:gd name="adj2" fmla="val -416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>
            <a:off x="3352800" y="3200400"/>
            <a:ext cx="1752600" cy="457200"/>
          </a:xfrm>
          <a:prstGeom prst="wedgeRoundRectCallout">
            <a:avLst>
              <a:gd name="adj1" fmla="val 122349"/>
              <a:gd name="adj2" fmla="val -1083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00800" y="3962400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352800" y="3810000"/>
            <a:ext cx="1981200" cy="685800"/>
          </a:xfrm>
          <a:prstGeom prst="wedgeRoundRectCallout">
            <a:avLst>
              <a:gd name="adj1" fmla="val 103759"/>
              <a:gd name="adj2" fmla="val -898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63316" y="4572000"/>
            <a:ext cx="19948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276600" y="4636532"/>
            <a:ext cx="1447800" cy="316468"/>
          </a:xfrm>
          <a:prstGeom prst="wedgeRoundRectCallout">
            <a:avLst>
              <a:gd name="adj1" fmla="val 164454"/>
              <a:gd name="adj2" fmla="val -1083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3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3" grpId="0"/>
      <p:bldP spid="13" grpId="1"/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/>
      <p:bldP spid="20" grpId="1"/>
      <p:bldP spid="21" grpId="0" animBg="1"/>
      <p:bldP spid="22" grpId="0"/>
      <p:bldP spid="22" grpId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2527</TotalTime>
  <Words>3405</Words>
  <Application>Microsoft Macintosh PowerPoint</Application>
  <PresentationFormat>On-screen Show (4:3)</PresentationFormat>
  <Paragraphs>889</Paragraphs>
  <Slides>59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Arial Black</vt:lpstr>
      <vt:lpstr>Calibri</vt:lpstr>
      <vt:lpstr>Corbel</vt:lpstr>
      <vt:lpstr>Courier</vt:lpstr>
      <vt:lpstr>Helvetica</vt:lpstr>
      <vt:lpstr>Tahoma</vt:lpstr>
      <vt:lpstr>Times New Roman</vt:lpstr>
      <vt:lpstr>Wingdings</vt:lpstr>
      <vt:lpstr>Wingdings 2</vt:lpstr>
      <vt:lpstr>Wingdings 3</vt:lpstr>
      <vt:lpstr>Module</vt:lpstr>
      <vt:lpstr>PowerPoint Presentation</vt:lpstr>
      <vt:lpstr>Nội dung</vt:lpstr>
      <vt:lpstr>Giới thiệu</vt:lpstr>
      <vt:lpstr>Giới thiệu</vt:lpstr>
      <vt:lpstr>Giới thiệu</vt:lpstr>
      <vt:lpstr>Hệ thống tập tin</vt:lpstr>
      <vt:lpstr>Tập tin</vt:lpstr>
      <vt:lpstr>Tập tin – phân loại</vt:lpstr>
      <vt:lpstr>Tập tin – thuộc tính - 1 </vt:lpstr>
      <vt:lpstr>Tập tin – thuộc tính - 2</vt:lpstr>
      <vt:lpstr>Tập tin – thuộc tính - 3</vt:lpstr>
      <vt:lpstr>Tập tin – cấu trúc - 1 </vt:lpstr>
      <vt:lpstr>Tập tin – cấu trúc - 2</vt:lpstr>
      <vt:lpstr>Tập tin – thao tác </vt:lpstr>
      <vt:lpstr>Tập tin – phương pháp truy cập</vt:lpstr>
      <vt:lpstr>Nội dung</vt:lpstr>
      <vt:lpstr>Đĩa từ</vt:lpstr>
      <vt:lpstr>Đĩa từ - cấu trúc -  1</vt:lpstr>
      <vt:lpstr>Đĩa từ - cấu trúc - 2</vt:lpstr>
      <vt:lpstr>Đĩa từ - cấu trúc - 3</vt:lpstr>
      <vt:lpstr>Đĩa từ - cấu trúc - 4</vt:lpstr>
      <vt:lpstr>Đĩa từ - dung lượng đĩa</vt:lpstr>
      <vt:lpstr>Đĩa từ - tổ chức đĩa - 1</vt:lpstr>
      <vt:lpstr>Đĩa từ - tổ chức đĩa - 2</vt:lpstr>
      <vt:lpstr>Đĩa từ - tổ chức đĩa - 3</vt:lpstr>
      <vt:lpstr>Đĩa từ - tổ chức đĩa - 4</vt:lpstr>
      <vt:lpstr>Đĩa từ - thuật toán đọc đĩa</vt:lpstr>
      <vt:lpstr>First Come First Serve - FCFS</vt:lpstr>
      <vt:lpstr>Shortest Seek Time First - SSTF</vt:lpstr>
      <vt:lpstr>SCAN</vt:lpstr>
      <vt:lpstr>SCAN vs. FCFS</vt:lpstr>
      <vt:lpstr>C-SCAN</vt:lpstr>
      <vt:lpstr>LOOK – C-LOOK</vt:lpstr>
      <vt:lpstr>LOOK – C-LOOK</vt:lpstr>
      <vt:lpstr>Đĩa từ - Cấu trúc</vt:lpstr>
      <vt:lpstr>Master Boot Record</vt:lpstr>
      <vt:lpstr>Bảng mô tả các phân vùng - 1</vt:lpstr>
      <vt:lpstr>Bảng mô tả các phân vùng - 2</vt:lpstr>
      <vt:lpstr>Master Boot Record – Ví dụ - 1</vt:lpstr>
      <vt:lpstr>Master Boot Record – Ví dụ - 2</vt:lpstr>
      <vt:lpstr>Cluster</vt:lpstr>
      <vt:lpstr>Cluster</vt:lpstr>
      <vt:lpstr>Cluster</vt:lpstr>
      <vt:lpstr>Tổ chức hệ thống quản lý tập tin</vt:lpstr>
      <vt:lpstr>Bảng quản lý Cluster</vt:lpstr>
      <vt:lpstr>Bảng quản lý Cluster</vt:lpstr>
      <vt:lpstr>Bảng quản lý Cluster</vt:lpstr>
      <vt:lpstr>Bảng quản lý Cluster</vt:lpstr>
      <vt:lpstr>Bảng thư mục</vt:lpstr>
      <vt:lpstr>Bảng thư mục</vt:lpstr>
      <vt:lpstr>Bảng thư mục</vt:lpstr>
      <vt:lpstr>Bảng thư mục</vt:lpstr>
      <vt:lpstr>Bảng thư mục</vt:lpstr>
      <vt:lpstr>Bảng thư mục con</vt:lpstr>
      <vt:lpstr>Boot Sector</vt:lpstr>
      <vt:lpstr>Boot Sector</vt:lpstr>
      <vt:lpstr>Boot Sector</vt:lpstr>
      <vt:lpstr>Boot Sector</vt:lpstr>
      <vt:lpstr>Boot Sector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 OPERATING SYSTEMS</dc:title>
  <dc:creator>Tanja</dc:creator>
  <cp:lastModifiedBy>Microsoft Office User</cp:lastModifiedBy>
  <cp:revision>196</cp:revision>
  <dcterms:created xsi:type="dcterms:W3CDTF">2009-07-19T16:48:24Z</dcterms:created>
  <dcterms:modified xsi:type="dcterms:W3CDTF">2019-07-19T12:22:25Z</dcterms:modified>
</cp:coreProperties>
</file>