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4" autoAdjust="0"/>
    <p:restoredTop sz="94660"/>
  </p:normalViewPr>
  <p:slideViewPr>
    <p:cSldViewPr>
      <p:cViewPr varScale="1">
        <p:scale>
          <a:sx n="93" d="100"/>
          <a:sy n="93" d="100"/>
        </p:scale>
        <p:origin x="-14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66B59D99-B3DA-914A-AE21-6D191527B4FD}" type="datetimeFigureOut">
              <a:rPr lang="en-US"/>
              <a:pPr/>
              <a:t>9/5/12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910B0C8-6613-BB47-A9C4-0E5912B44B38}" type="slidenum">
              <a:rPr lang="en-US"/>
              <a:pPr/>
              <a:t>‹#›</a:t>
            </a:fld>
            <a:endParaRPr lang="en-US"/>
          </a:p>
        </p:txBody>
      </p:sp>
    </p:spTree>
    <p:extLst>
      <p:ext uri="{BB962C8B-B14F-4D97-AF65-F5344CB8AC3E}">
        <p14:creationId xmlns:p14="http://schemas.microsoft.com/office/powerpoint/2010/main" val="31450169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charset="0"/>
                <a:ea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fld id="{2D4B035E-005A-624B-A50D-038C0F58AFB6}" type="slidenum">
              <a:rPr lang="en-US">
                <a:latin typeface="Calibri" charset="0"/>
              </a:rPr>
              <a:pPr/>
              <a:t>1</a:t>
            </a:fld>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ea typeface="+mn-ea"/>
              </a:rPr>
              <a:t>Trong một chương trình ứng dụng, người dùng muốn đọc một khối từ một tập tin, hệ điều hành được kích hoạt để thực hiện yêu cầu này. Phần mềm độc lập thiết bị tìm kiếm trong cache, nếu khối cần đọc không có sẵn, nó sẽ gọi chương trình điều khiển thiết bị gửi yêu cầu đến phần cứng. Tiến trình bị ngưng lại cho đến khi thao tác đĩa hoàn tất. Khi thao tác này hoàn tất, phần cứng phát sinh một ngắt. Bộ phận kiểm soát ngắt kiểm tra biến cố này, ghi nhận trạng thái của thiết bị và đánh thức tiến trình bị ngưng để chấm dứt yêu cầu I/O và cho tiến trình của người sử dụng tiếp tục thực hiện.[TAN]</a:t>
            </a:r>
            <a:endParaRPr lang="en-US" dirty="0"/>
          </a:p>
        </p:txBody>
      </p:sp>
      <p:sp>
        <p:nvSpPr>
          <p:cNvPr id="4" name="Slide Number Placeholder 3"/>
          <p:cNvSpPr>
            <a:spLocks noGrp="1"/>
          </p:cNvSpPr>
          <p:nvPr>
            <p:ph type="sldNum" sz="quarter" idx="10"/>
          </p:nvPr>
        </p:nvSpPr>
        <p:spPr/>
        <p:txBody>
          <a:bodyPr/>
          <a:lstStyle/>
          <a:p>
            <a:fld id="{853470F1-6AD3-D04F-9FC7-939FEC5D33AF}" type="slidenum">
              <a:rPr lang="en-US" smtClean="0"/>
              <a:t>4</a:t>
            </a:fld>
            <a:endParaRPr lang="en-US"/>
          </a:p>
        </p:txBody>
      </p:sp>
    </p:spTree>
    <p:extLst>
      <p:ext uri="{BB962C8B-B14F-4D97-AF65-F5344CB8AC3E}">
        <p14:creationId xmlns:p14="http://schemas.microsoft.com/office/powerpoint/2010/main" val="113993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ea typeface="+mn-ea"/>
              </a:rPr>
              <a:t>bộ điều khiển cho màn hình đọc các byte của ký tự để hiển thị trong bộ nhớ và tổ chức các tín hiệu để điều khiển các tia của CRT để xuất trên màn ảnh bằng cách quét các tia dọc và ngang. Nếu không có bộ điều khiển, lập trình viên hệ điều hành phải tạo thêm chương trình điều khiển tín hiệu analog cho đèn hình. Với bộ điều khiển , hệ điều hành chỉ cần khởi động chúng với một số tham số như số ký tự trên một dòng, số dòng trên màn hình và bộ điều khiển sẽ thực hiện điều khiển các tia.</a:t>
            </a:r>
            <a:endParaRPr lang="en-US" dirty="0"/>
          </a:p>
        </p:txBody>
      </p:sp>
      <p:sp>
        <p:nvSpPr>
          <p:cNvPr id="4" name="Slide Number Placeholder 3"/>
          <p:cNvSpPr>
            <a:spLocks noGrp="1"/>
          </p:cNvSpPr>
          <p:nvPr>
            <p:ph type="sldNum" sz="quarter" idx="10"/>
          </p:nvPr>
        </p:nvSpPr>
        <p:spPr/>
        <p:txBody>
          <a:bodyPr/>
          <a:lstStyle/>
          <a:p>
            <a:fld id="{853470F1-6AD3-D04F-9FC7-939FEC5D33AF}" type="slidenum">
              <a:rPr lang="en-US" smtClean="0"/>
              <a:t>10</a:t>
            </a:fld>
            <a:endParaRPr lang="en-US"/>
          </a:p>
        </p:txBody>
      </p:sp>
    </p:spTree>
    <p:extLst>
      <p:ext uri="{BB962C8B-B14F-4D97-AF65-F5344CB8AC3E}">
        <p14:creationId xmlns:p14="http://schemas.microsoft.com/office/powerpoint/2010/main" val="92147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0" y="5127625"/>
            <a:ext cx="9144000" cy="46038"/>
          </a:xfrm>
          <a:prstGeom prst="rect">
            <a:avLst/>
          </a:prstGeom>
          <a:solidFill>
            <a:srgbClr val="FFFFFF"/>
          </a:solidFill>
          <a:ln>
            <a:noFill/>
          </a:ln>
          <a:effectLst>
            <a:outerShdw blurRad="63500" dist="10160" dir="5400000" algn="tl" rotWithShape="0">
              <a:srgbClr val="000000">
                <a:alpha val="59999"/>
              </a:srgbClr>
            </a:outerShdw>
          </a:effectLst>
          <a:extLst>
            <a:ext uri="{91240B29-F687-4f45-9708-019B960494DF}">
              <a14:hiddenLine xmlns:a14="http://schemas.microsoft.com/office/drawing/2010/main" w="48000" cmpd="thickThin">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solidFill>
                  <a:srgbClr val="FFFFFF"/>
                </a:solidFill>
              </a:defRPr>
            </a:lvl1pPr>
          </a:lstStyle>
          <a:p>
            <a:fld id="{E96274C4-21CF-6F49-8BBA-9D5D9807F71C}" type="datetimeFigureOut">
              <a:rPr lang="en-US"/>
              <a:pPr/>
              <a:t>9/5/12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FF9D8A37-DBCB-B949-90B7-B576A4F35C5F}" type="slidenum">
              <a:rPr lang="en-US"/>
              <a:pPr/>
              <a:t>‹#›</a:t>
            </a:fld>
            <a:endParaRPr lang="en-US"/>
          </a:p>
        </p:txBody>
      </p:sp>
    </p:spTree>
    <p:extLst>
      <p:ext uri="{BB962C8B-B14F-4D97-AF65-F5344CB8AC3E}">
        <p14:creationId xmlns:p14="http://schemas.microsoft.com/office/powerpoint/2010/main" val="36418668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83714D8-257B-B642-AE20-CD95386B35BC}" type="datetimeFigureOut">
              <a:rPr lang="en-US"/>
              <a:pPr/>
              <a:t>9/5/12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738E544-4563-BF43-9AEE-876F0A4B8962}" type="slidenum">
              <a:rPr lang="en-US"/>
              <a:pPr/>
              <a:t>‹#›</a:t>
            </a:fld>
            <a:endParaRPr lang="en-US"/>
          </a:p>
        </p:txBody>
      </p:sp>
    </p:spTree>
    <p:extLst>
      <p:ext uri="{BB962C8B-B14F-4D97-AF65-F5344CB8AC3E}">
        <p14:creationId xmlns:p14="http://schemas.microsoft.com/office/powerpoint/2010/main" val="113991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a:spLocks noChangeArrowheads="1"/>
          </p:cNvSpPr>
          <p:nvPr/>
        </p:nvSpPr>
        <p:spPr bwMode="invGray">
          <a:xfrm>
            <a:off x="6599238" y="0"/>
            <a:ext cx="46037" cy="6858000"/>
          </a:xfrm>
          <a:prstGeom prst="rect">
            <a:avLst/>
          </a:prstGeom>
          <a:solidFill>
            <a:srgbClr val="FFFFFF"/>
          </a:solidFill>
          <a:ln>
            <a:noFill/>
          </a:ln>
          <a:effectLst>
            <a:outerShdw blurRad="63500" dist="10160" dir="10800000" algn="tl" rotWithShape="0">
              <a:srgbClr val="000000">
                <a:alpha val="59999"/>
              </a:srgbClr>
            </a:outerShdw>
          </a:effectLst>
          <a:extLst>
            <a:ext uri="{91240B29-F687-4f45-9708-019B960494DF}">
              <a14:hiddenLine xmlns:a14="http://schemas.microsoft.com/office/drawing/2010/main" w="48000" cmpd="thickThin">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4730221E-B0E3-634E-8E03-8ACFA4CFE25A}" type="datetimeFigureOut">
              <a:rPr lang="en-US"/>
              <a:pPr/>
              <a:t>9/5/12</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BEB0F1E2-AEDC-D14E-AD42-4EBC9ADE974A}" type="slidenum">
              <a:rPr lang="en-US"/>
              <a:pPr/>
              <a:t>‹#›</a:t>
            </a:fld>
            <a:endParaRPr lang="en-US"/>
          </a:p>
        </p:txBody>
      </p:sp>
    </p:spTree>
    <p:extLst>
      <p:ext uri="{BB962C8B-B14F-4D97-AF65-F5344CB8AC3E}">
        <p14:creationId xmlns:p14="http://schemas.microsoft.com/office/powerpoint/2010/main" val="108512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253B49A-0D15-EB4C-9EDC-164F2DDB43C2}" type="datetimeFigureOut">
              <a:rPr lang="en-US"/>
              <a:pPr/>
              <a:t>9/5/12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767257-732A-2147-ACC6-8A74E6B0A66B}" type="slidenum">
              <a:rPr lang="en-US"/>
              <a:pPr/>
              <a:t>‹#›</a:t>
            </a:fld>
            <a:endParaRPr lang="en-US"/>
          </a:p>
        </p:txBody>
      </p:sp>
    </p:spTree>
    <p:extLst>
      <p:ext uri="{BB962C8B-B14F-4D97-AF65-F5344CB8AC3E}">
        <p14:creationId xmlns:p14="http://schemas.microsoft.com/office/powerpoint/2010/main" val="305018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0" y="2601913"/>
            <a:ext cx="9144000" cy="46037"/>
          </a:xfrm>
          <a:prstGeom prst="rect">
            <a:avLst/>
          </a:prstGeom>
          <a:solidFill>
            <a:srgbClr val="FFFFFF"/>
          </a:solidFill>
          <a:ln>
            <a:noFill/>
          </a:ln>
          <a:effectLst>
            <a:outerShdw blurRad="63500" dist="10160" dir="5400000" algn="tl" rotWithShape="0">
              <a:srgbClr val="000000">
                <a:alpha val="59999"/>
              </a:srgbClr>
            </a:outerShdw>
          </a:effectLst>
          <a:extLst>
            <a:ext uri="{91240B29-F687-4f45-9708-019B960494DF}">
              <a14:hiddenLine xmlns:a14="http://schemas.microsoft.com/office/drawing/2010/main" w="48000" cmpd="thickThin">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solidFill>
                  <a:srgbClr val="FFFFFF"/>
                </a:solidFill>
              </a:defRPr>
            </a:lvl1pPr>
          </a:lstStyle>
          <a:p>
            <a:fld id="{D93F6A11-363C-C04B-AC54-A186573E19E5}" type="datetimeFigureOut">
              <a:rPr lang="en-US"/>
              <a:pPr/>
              <a:t>9/5/12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FA26E50B-C16D-6140-B5E6-144B5DA729F4}" type="slidenum">
              <a:rPr lang="en-US"/>
              <a:pPr/>
              <a:t>‹#›</a:t>
            </a:fld>
            <a:endParaRPr lang="en-US"/>
          </a:p>
        </p:txBody>
      </p:sp>
    </p:spTree>
    <p:extLst>
      <p:ext uri="{BB962C8B-B14F-4D97-AF65-F5344CB8AC3E}">
        <p14:creationId xmlns:p14="http://schemas.microsoft.com/office/powerpoint/2010/main" val="4112253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D4F97A7C-090A-B843-9B91-9B28E6E9E030}" type="datetimeFigureOut">
              <a:rPr lang="en-US"/>
              <a:pPr/>
              <a:t>9/5/12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AD67795-B35C-7F46-9EBF-81BE2AF694D5}" type="slidenum">
              <a:rPr lang="en-US"/>
              <a:pPr/>
              <a:t>‹#›</a:t>
            </a:fld>
            <a:endParaRPr lang="en-US"/>
          </a:p>
        </p:txBody>
      </p:sp>
    </p:spTree>
    <p:extLst>
      <p:ext uri="{BB962C8B-B14F-4D97-AF65-F5344CB8AC3E}">
        <p14:creationId xmlns:p14="http://schemas.microsoft.com/office/powerpoint/2010/main" val="315628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F45AAA1-F8CD-7246-BCF9-540425A1C85B}" type="datetimeFigureOut">
              <a:rPr lang="en-US"/>
              <a:pPr/>
              <a:t>9/5/12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C044978-6B5E-A84F-B410-B1B171525FEF}" type="slidenum">
              <a:rPr lang="en-US"/>
              <a:pPr/>
              <a:t>‹#›</a:t>
            </a:fld>
            <a:endParaRPr lang="en-US"/>
          </a:p>
        </p:txBody>
      </p:sp>
    </p:spTree>
    <p:extLst>
      <p:ext uri="{BB962C8B-B14F-4D97-AF65-F5344CB8AC3E}">
        <p14:creationId xmlns:p14="http://schemas.microsoft.com/office/powerpoint/2010/main" val="161090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2AAD600-133D-C345-9A9E-F0A60CBD8B79}" type="datetimeFigureOut">
              <a:rPr lang="en-US"/>
              <a:pPr/>
              <a:t>9/5/12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FDE69D7-570F-8141-96B0-E240A302C5F4}" type="slidenum">
              <a:rPr lang="en-US"/>
              <a:pPr/>
              <a:t>‹#›</a:t>
            </a:fld>
            <a:endParaRPr lang="en-US"/>
          </a:p>
        </p:txBody>
      </p:sp>
    </p:spTree>
    <p:extLst>
      <p:ext uri="{BB962C8B-B14F-4D97-AF65-F5344CB8AC3E}">
        <p14:creationId xmlns:p14="http://schemas.microsoft.com/office/powerpoint/2010/main" val="71918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67F836E-1F82-2A4C-8D23-C255A19B4384}" type="datetimeFigureOut">
              <a:rPr lang="en-US"/>
              <a:pPr/>
              <a:t>9/5/12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0B387A7D-26FA-CC46-97EF-157991FC7957}" type="slidenum">
              <a:rPr lang="en-US"/>
              <a:pPr/>
              <a:t>‹#›</a:t>
            </a:fld>
            <a:endParaRPr lang="en-US"/>
          </a:p>
        </p:txBody>
      </p:sp>
    </p:spTree>
    <p:extLst>
      <p:ext uri="{BB962C8B-B14F-4D97-AF65-F5344CB8AC3E}">
        <p14:creationId xmlns:p14="http://schemas.microsoft.com/office/powerpoint/2010/main" val="89606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fld id="{D0C4DC37-ADDA-4D4A-BC1A-0C1088A4A62C}" type="datetimeFigureOut">
              <a:rPr lang="en-US"/>
              <a:pPr/>
              <a:t>9/5/12</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712DA868-B66E-0040-9275-EE1FD1B65C22}" type="slidenum">
              <a:rPr lang="en-US"/>
              <a:pPr/>
              <a:t>‹#›</a:t>
            </a:fld>
            <a:endParaRPr lang="en-US"/>
          </a:p>
        </p:txBody>
      </p:sp>
    </p:spTree>
    <p:extLst>
      <p:ext uri="{BB962C8B-B14F-4D97-AF65-F5344CB8AC3E}">
        <p14:creationId xmlns:p14="http://schemas.microsoft.com/office/powerpoint/2010/main" val="133245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fld id="{6AA16A38-C17C-E247-BC49-8A61580A63E2}" type="datetimeFigureOut">
              <a:rPr lang="en-US"/>
              <a:pPr/>
              <a:t>9/5/12</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fld id="{3CDCDEEF-CB28-A140-A869-299D52EFBC32}" type="slidenum">
              <a:rPr lang="en-US"/>
              <a:pPr/>
              <a:t>‹#›</a:t>
            </a:fld>
            <a:endParaRPr lang="en-US"/>
          </a:p>
        </p:txBody>
      </p:sp>
    </p:spTree>
    <p:extLst>
      <p:ext uri="{BB962C8B-B14F-4D97-AF65-F5344CB8AC3E}">
        <p14:creationId xmlns:p14="http://schemas.microsoft.com/office/powerpoint/2010/main" val="4846862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a:spLocks noChangeArrowheads="1"/>
          </p:cNvSpPr>
          <p:nvPr/>
        </p:nvSpPr>
        <p:spPr bwMode="invGray">
          <a:xfrm>
            <a:off x="0" y="1436688"/>
            <a:ext cx="9144000" cy="44450"/>
          </a:xfrm>
          <a:prstGeom prst="rect">
            <a:avLst/>
          </a:prstGeom>
          <a:solidFill>
            <a:srgbClr val="FFFFFF"/>
          </a:solidFill>
          <a:ln>
            <a:noFill/>
          </a:ln>
          <a:effectLst>
            <a:outerShdw blurRad="63500" dist="10160" dir="5400000" algn="tl" rotWithShape="0">
              <a:srgbClr val="000000">
                <a:alpha val="59999"/>
              </a:srgbClr>
            </a:outerShdw>
          </a:effectLst>
          <a:extLst>
            <a:ext uri="{91240B29-F687-4f45-9708-019B960494DF}">
              <a14:hiddenLine xmlns:a14="http://schemas.microsoft.com/office/drawing/2010/main" w="48000" cmpd="thickThin">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4864"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wrap="square" lIns="109728" tIns="45720" rIns="45720" bIns="0" numCol="1" anchor="b" anchorCtr="0" compatLnSpc="1">
            <a:prstTxWarp prst="textNoShape">
              <a:avLst/>
            </a:prstTxWarp>
          </a:bodyPr>
          <a:lstStyle>
            <a:lvl1pPr>
              <a:defRPr sz="1200">
                <a:solidFill>
                  <a:srgbClr val="3F3F3F"/>
                </a:solidFill>
                <a:latin typeface="Corbel" charset="0"/>
              </a:defRPr>
            </a:lvl1pPr>
          </a:lstStyle>
          <a:p>
            <a:fld id="{75C7AA3D-06F0-124C-89E5-5FDB8FF93980}" type="datetimeFigureOut">
              <a:rPr lang="en-US"/>
              <a:pPr/>
              <a:t>9/5/12</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mn-lt"/>
                <a:ea typeface="+mn-ea"/>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a:defRPr sz="1200">
                <a:solidFill>
                  <a:srgbClr val="3F3F3F"/>
                </a:solidFill>
                <a:latin typeface="Corbel" charset="0"/>
              </a:defRPr>
            </a:lvl1pPr>
          </a:lstStyle>
          <a:p>
            <a:fld id="{E037AAF0-CC5B-6E46-B4D1-51EBCCA6E84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0" r:id="rId2"/>
    <p:sldLayoutId id="2147483696" r:id="rId3"/>
    <p:sldLayoutId id="2147483691" r:id="rId4"/>
    <p:sldLayoutId id="2147483692" r:id="rId5"/>
    <p:sldLayoutId id="2147483693" r:id="rId6"/>
    <p:sldLayoutId id="2147483697" r:id="rId7"/>
    <p:sldLayoutId id="2147483698" r:id="rId8"/>
    <p:sldLayoutId id="2147483699" r:id="rId9"/>
    <p:sldLayoutId id="2147483694" r:id="rId10"/>
    <p:sldLayoutId id="2147483700" r:id="rId11"/>
  </p:sldLayoutIdLst>
  <p:txStyles>
    <p:titleStyle>
      <a:lvl1pPr algn="l" rtl="0" fontAlgn="base">
        <a:spcBef>
          <a:spcPct val="0"/>
        </a:spcBef>
        <a:spcAft>
          <a:spcPct val="0"/>
        </a:spcAft>
        <a:defRPr sz="4500" b="1" kern="1200">
          <a:solidFill>
            <a:srgbClr val="FFC800"/>
          </a:solidFill>
          <a:latin typeface="+mj-lt"/>
          <a:ea typeface="ＭＳ Ｐゴシック" charset="0"/>
          <a:cs typeface="+mj-cs"/>
        </a:defRPr>
      </a:lvl1pPr>
      <a:lvl2pPr algn="l" rtl="0" fontAlgn="base">
        <a:spcBef>
          <a:spcPct val="0"/>
        </a:spcBef>
        <a:spcAft>
          <a:spcPct val="0"/>
        </a:spcAft>
        <a:defRPr sz="4500" b="1">
          <a:solidFill>
            <a:srgbClr val="FFC800"/>
          </a:solidFill>
          <a:latin typeface="Corbel" charset="0"/>
          <a:ea typeface="ＭＳ Ｐゴシック" charset="0"/>
        </a:defRPr>
      </a:lvl2pPr>
      <a:lvl3pPr algn="l" rtl="0" fontAlgn="base">
        <a:spcBef>
          <a:spcPct val="0"/>
        </a:spcBef>
        <a:spcAft>
          <a:spcPct val="0"/>
        </a:spcAft>
        <a:defRPr sz="4500" b="1">
          <a:solidFill>
            <a:srgbClr val="FFC800"/>
          </a:solidFill>
          <a:latin typeface="Corbel" charset="0"/>
          <a:ea typeface="ＭＳ Ｐゴシック" charset="0"/>
        </a:defRPr>
      </a:lvl3pPr>
      <a:lvl4pPr algn="l" rtl="0" fontAlgn="base">
        <a:spcBef>
          <a:spcPct val="0"/>
        </a:spcBef>
        <a:spcAft>
          <a:spcPct val="0"/>
        </a:spcAft>
        <a:defRPr sz="4500" b="1">
          <a:solidFill>
            <a:srgbClr val="FFC800"/>
          </a:solidFill>
          <a:latin typeface="Corbel" charset="0"/>
          <a:ea typeface="ＭＳ Ｐゴシック" charset="0"/>
        </a:defRPr>
      </a:lvl4pPr>
      <a:lvl5pPr algn="l" rtl="0" fontAlgn="base">
        <a:spcBef>
          <a:spcPct val="0"/>
        </a:spcBef>
        <a:spcAft>
          <a:spcPct val="0"/>
        </a:spcAft>
        <a:defRPr sz="4500" b="1">
          <a:solidFill>
            <a:srgbClr val="FFC800"/>
          </a:solidFill>
          <a:latin typeface="Corbel" charset="0"/>
          <a:ea typeface="ＭＳ Ｐゴシック" charset="0"/>
        </a:defRPr>
      </a:lvl5pPr>
      <a:lvl6pPr marL="457200" algn="l" rtl="0" fontAlgn="base">
        <a:spcBef>
          <a:spcPct val="0"/>
        </a:spcBef>
        <a:spcAft>
          <a:spcPct val="0"/>
        </a:spcAft>
        <a:defRPr sz="4500" b="1">
          <a:solidFill>
            <a:srgbClr val="FFC800"/>
          </a:solidFill>
          <a:latin typeface="Corbel" charset="0"/>
          <a:ea typeface="ＭＳ Ｐゴシック" charset="0"/>
        </a:defRPr>
      </a:lvl6pPr>
      <a:lvl7pPr marL="914400" algn="l" rtl="0" fontAlgn="base">
        <a:spcBef>
          <a:spcPct val="0"/>
        </a:spcBef>
        <a:spcAft>
          <a:spcPct val="0"/>
        </a:spcAft>
        <a:defRPr sz="4500" b="1">
          <a:solidFill>
            <a:srgbClr val="FFC800"/>
          </a:solidFill>
          <a:latin typeface="Corbel" charset="0"/>
          <a:ea typeface="ＭＳ Ｐゴシック" charset="0"/>
        </a:defRPr>
      </a:lvl7pPr>
      <a:lvl8pPr marL="1371600" algn="l" rtl="0" fontAlgn="base">
        <a:spcBef>
          <a:spcPct val="0"/>
        </a:spcBef>
        <a:spcAft>
          <a:spcPct val="0"/>
        </a:spcAft>
        <a:defRPr sz="4500" b="1">
          <a:solidFill>
            <a:srgbClr val="FFC800"/>
          </a:solidFill>
          <a:latin typeface="Corbel" charset="0"/>
          <a:ea typeface="ＭＳ Ｐゴシック" charset="0"/>
        </a:defRPr>
      </a:lvl8pPr>
      <a:lvl9pPr marL="1828800" algn="l" rtl="0" fontAlgn="base">
        <a:spcBef>
          <a:spcPct val="0"/>
        </a:spcBef>
        <a:spcAft>
          <a:spcPct val="0"/>
        </a:spcAft>
        <a:defRPr sz="4500" b="1">
          <a:solidFill>
            <a:srgbClr val="FFC800"/>
          </a:solidFill>
          <a:latin typeface="Corbel" charset="0"/>
          <a:ea typeface="ＭＳ Ｐゴシック" charset="0"/>
        </a:defRPr>
      </a:lvl9pPr>
      <a:extLst/>
    </p:titleStyle>
    <p:bodyStyle>
      <a:lvl1pPr marL="438150" indent="-319088" algn="l" rtl="0" fontAlgn="base">
        <a:spcBef>
          <a:spcPct val="0"/>
        </a:spcBef>
        <a:spcAft>
          <a:spcPct val="0"/>
        </a:spcAft>
        <a:buClr>
          <a:schemeClr val="accent1"/>
        </a:buClr>
        <a:buSzPct val="80000"/>
        <a:buFont typeface="Wingdings 2" charset="0"/>
        <a:buChar char=""/>
        <a:defRPr sz="3200" kern="1200">
          <a:solidFill>
            <a:schemeClr val="tx1"/>
          </a:solidFill>
          <a:latin typeface="+mn-lt"/>
          <a:ea typeface="ＭＳ Ｐゴシック" charset="0"/>
          <a:cs typeface="+mn-cs"/>
        </a:defRPr>
      </a:lvl1pPr>
      <a:lvl2pPr marL="730250" indent="-273050" algn="l" rtl="0" fontAlgn="base">
        <a:spcBef>
          <a:spcPct val="20000"/>
        </a:spcBef>
        <a:spcAft>
          <a:spcPct val="0"/>
        </a:spcAft>
        <a:buClr>
          <a:schemeClr val="accent2"/>
        </a:buClr>
        <a:buSzPct val="90000"/>
        <a:buFont typeface="Wingdings" charset="0"/>
        <a:buChar char=""/>
        <a:defRPr sz="2800" kern="1200">
          <a:solidFill>
            <a:schemeClr val="tx1"/>
          </a:solidFill>
          <a:latin typeface="+mn-lt"/>
          <a:ea typeface="ＭＳ Ｐゴシック" charset="0"/>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ＭＳ Ｐゴシック" charset="0"/>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ＭＳ Ｐゴシック" charset="0"/>
          <a:cs typeface="+mn-cs"/>
        </a:defRPr>
      </a:lvl4pPr>
      <a:lvl5pPr marL="1425575" indent="-182563" algn="l" rtl="0" fontAlgn="base">
        <a:spcBef>
          <a:spcPct val="20000"/>
        </a:spcBef>
        <a:spcAft>
          <a:spcPct val="0"/>
        </a:spcAft>
        <a:buClr>
          <a:srgbClr val="E88651"/>
        </a:buClr>
        <a:buFont typeface="Wingdings 3" charset="0"/>
        <a:buChar char=""/>
        <a:defRPr lang="en-US" sz="2000" kern="1200">
          <a:solidFill>
            <a:schemeClr val="tx1"/>
          </a:solidFill>
          <a:latin typeface="+mn-lt"/>
          <a:ea typeface="ＭＳ Ｐゴシック" charset="0"/>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828800"/>
          </a:xfrm>
        </p:spPr>
        <p:txBody>
          <a:bodyPr/>
          <a:lstStyle/>
          <a:p>
            <a:pPr algn="ctr" fontAlgn="auto">
              <a:spcAft>
                <a:spcPts val="0"/>
              </a:spcAft>
              <a:defRPr/>
            </a:pPr>
            <a:endParaRPr lang="en-US" sz="6000" dirty="0">
              <a:ea typeface="+mj-ea"/>
            </a:endParaRPr>
          </a:p>
        </p:txBody>
      </p:sp>
      <p:sp>
        <p:nvSpPr>
          <p:cNvPr id="3" name="Subtitle 2"/>
          <p:cNvSpPr>
            <a:spLocks noGrp="1"/>
          </p:cNvSpPr>
          <p:nvPr>
            <p:ph type="subTitle" idx="1"/>
          </p:nvPr>
        </p:nvSpPr>
        <p:spPr>
          <a:xfrm>
            <a:off x="685800" y="2819400"/>
            <a:ext cx="7772400" cy="2209800"/>
          </a:xfrm>
        </p:spPr>
        <p:txBody>
          <a:bodyPr rtlCol="0" anchor="t">
            <a:normAutofit/>
          </a:bodyPr>
          <a:lstStyle/>
          <a:p>
            <a:pPr algn="ctr" fontAlgn="auto">
              <a:spcBef>
                <a:spcPts val="0"/>
              </a:spcBef>
              <a:spcAft>
                <a:spcPts val="0"/>
              </a:spcAft>
              <a:buFont typeface="Wingdings 2"/>
              <a:buNone/>
              <a:defRPr/>
            </a:pPr>
            <a:r>
              <a:rPr lang="en-US" sz="6400" dirty="0" smtClean="0">
                <a:solidFill>
                  <a:srgbClr val="FFC800"/>
                </a:solidFill>
                <a:ea typeface="+mn-ea"/>
              </a:rPr>
              <a:t>Q</a:t>
            </a:r>
            <a:r>
              <a:rPr lang="en-US" sz="6400" dirty="0" smtClean="0">
                <a:solidFill>
                  <a:srgbClr val="FFC800"/>
                </a:solidFill>
                <a:ea typeface="+mn-ea"/>
              </a:rPr>
              <a:t>UẢN LÝ NHẬP XUẤT</a:t>
            </a:r>
          </a:p>
          <a:p>
            <a:pPr algn="r" fontAlgn="auto">
              <a:spcBef>
                <a:spcPts val="0"/>
              </a:spcBef>
              <a:spcAft>
                <a:spcPts val="0"/>
              </a:spcAft>
              <a:buFont typeface="Wingdings 2"/>
              <a:buNone/>
              <a:defRPr/>
            </a:pPr>
            <a:r>
              <a:rPr lang="en-US" sz="2800" dirty="0" err="1" smtClean="0">
                <a:solidFill>
                  <a:schemeClr val="tx1"/>
                </a:solidFill>
                <a:ea typeface="+mn-ea"/>
              </a:rPr>
              <a:t>ThS</a:t>
            </a:r>
            <a:r>
              <a:rPr lang="en-US" sz="2800" dirty="0" smtClean="0">
                <a:solidFill>
                  <a:schemeClr val="tx1"/>
                </a:solidFill>
                <a:ea typeface="+mn-ea"/>
              </a:rPr>
              <a:t>. Cao </a:t>
            </a:r>
            <a:r>
              <a:rPr lang="en-US" sz="2800" dirty="0" err="1" smtClean="0">
                <a:solidFill>
                  <a:schemeClr val="tx1"/>
                </a:solidFill>
                <a:ea typeface="+mn-ea"/>
              </a:rPr>
              <a:t>Xuân</a:t>
            </a:r>
            <a:r>
              <a:rPr lang="en-US" sz="2800" dirty="0" smtClean="0">
                <a:solidFill>
                  <a:schemeClr val="tx1"/>
                </a:solidFill>
                <a:ea typeface="+mn-ea"/>
              </a:rPr>
              <a:t> Nam</a:t>
            </a:r>
            <a:endParaRPr lang="en-US" sz="2800" dirty="0">
              <a:solidFill>
                <a:schemeClr val="tx1"/>
              </a:solidFill>
              <a:ea typeface="+mn-e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Bộ</a:t>
            </a:r>
            <a:r>
              <a:rPr lang="en-US" dirty="0" smtClean="0">
                <a:latin typeface="Times New Roman"/>
                <a:cs typeface="Times New Roman"/>
              </a:rPr>
              <a:t> </a:t>
            </a:r>
            <a:r>
              <a:rPr lang="en-US" dirty="0" err="1" smtClean="0">
                <a:latin typeface="Times New Roman"/>
                <a:cs typeface="Times New Roman"/>
              </a:rPr>
              <a:t>điều</a:t>
            </a:r>
            <a:r>
              <a:rPr lang="en-US" dirty="0" smtClean="0">
                <a:latin typeface="Times New Roman"/>
                <a:cs typeface="Times New Roman"/>
              </a:rPr>
              <a:t> </a:t>
            </a:r>
            <a:r>
              <a:rPr lang="en-US" dirty="0" err="1" smtClean="0">
                <a:latin typeface="Times New Roman"/>
                <a:cs typeface="Times New Roman"/>
              </a:rPr>
              <a:t>khiển</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rgbClr val="2F2B20"/>
                </a:solidFill>
                <a:latin typeface="Times New Roman"/>
                <a:cs typeface="Times New Roman"/>
              </a:rPr>
              <a:t>Quá</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trình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a:t>
            </a:r>
          </a:p>
          <a:p>
            <a:pPr lvl="1">
              <a:buFontTx/>
              <a:buChar char="-"/>
            </a:pPr>
            <a:r>
              <a:rPr lang="en-US" dirty="0" smtClean="0">
                <a:solidFill>
                  <a:srgbClr val="2F2B20"/>
                </a:solidFill>
                <a:latin typeface="Times New Roman"/>
                <a:cs typeface="Times New Roman"/>
              </a:rPr>
              <a:t>HĐH </a:t>
            </a:r>
            <a:r>
              <a:rPr lang="en-US" dirty="0" err="1" smtClean="0">
                <a:solidFill>
                  <a:srgbClr val="2F2B20"/>
                </a:solidFill>
                <a:latin typeface="Times New Roman"/>
                <a:cs typeface="Times New Roman"/>
              </a:rPr>
              <a:t>thực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bằng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cách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ghi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lệnh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lênh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thanh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ghi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của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endParaRPr lang="en-US" dirty="0" smtClean="0">
              <a:solidFill>
                <a:srgbClr val="2F2B20"/>
              </a:solidFill>
              <a:latin typeface="Times New Roman"/>
              <a:cs typeface="Times New Roman"/>
            </a:endParaRPr>
          </a:p>
          <a:p>
            <a:pPr lvl="1">
              <a:buFontTx/>
              <a:buChar char="-"/>
            </a:pPr>
            <a:r>
              <a:rPr lang="en-US" dirty="0" err="1" smtClean="0">
                <a:solidFill>
                  <a:srgbClr val="2F2B20"/>
                </a:solidFill>
                <a:latin typeface="Times New Roman"/>
                <a:cs typeface="Times New Roman"/>
              </a:rPr>
              <a:t>Sau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lệnh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được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chấp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nhận</a:t>
            </a:r>
            <a:r>
              <a:rPr lang="en-US" dirty="0" smtClean="0">
                <a:solidFill>
                  <a:srgbClr val="2F2B20"/>
                </a:solidFill>
                <a:latin typeface="Times New Roman"/>
                <a:cs typeface="Times New Roman"/>
              </a:rPr>
              <a:t>, CPU </a:t>
            </a:r>
            <a:r>
              <a:rPr lang="en-US" dirty="0" err="1" smtClean="0">
                <a:solidFill>
                  <a:srgbClr val="2F2B20"/>
                </a:solidFill>
                <a:latin typeface="Times New Roman"/>
                <a:cs typeface="Times New Roman"/>
              </a:rPr>
              <a:t>rời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để</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thực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công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việc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khác</a:t>
            </a:r>
            <a:r>
              <a:rPr lang="en-US" dirty="0" smtClean="0">
                <a:solidFill>
                  <a:srgbClr val="2F2B20"/>
                </a:solidFill>
                <a:latin typeface="Times New Roman"/>
                <a:cs typeface="Times New Roman"/>
              </a:rPr>
              <a:t>.</a:t>
            </a:r>
          </a:p>
          <a:p>
            <a:pPr lvl="1">
              <a:buFontTx/>
              <a:buChar char="-"/>
            </a:pP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lệnh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và</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thực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endParaRPr lang="en-US" dirty="0" smtClean="0">
              <a:solidFill>
                <a:srgbClr val="2F2B20"/>
              </a:solidFill>
              <a:latin typeface="Times New Roman"/>
              <a:cs typeface="Times New Roman"/>
            </a:endParaRPr>
          </a:p>
          <a:p>
            <a:pPr lvl="1">
              <a:buFontTx/>
              <a:buChar char="-"/>
            </a:pPr>
            <a:r>
              <a:rPr lang="en-US" dirty="0" err="1" smtClean="0">
                <a:solidFill>
                  <a:srgbClr val="2F2B20"/>
                </a:solidFill>
                <a:latin typeface="Times New Roman"/>
                <a:cs typeface="Times New Roman"/>
              </a:rPr>
              <a:t>Sau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thực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xong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phát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sinh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ngắt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để</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báo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hiệu</a:t>
            </a:r>
            <a:r>
              <a:rPr lang="en-US" dirty="0" smtClean="0">
                <a:solidFill>
                  <a:srgbClr val="2F2B20"/>
                </a:solidFill>
                <a:latin typeface="Times New Roman"/>
                <a:cs typeface="Times New Roman"/>
              </a:rPr>
              <a:t> CPU </a:t>
            </a:r>
            <a:r>
              <a:rPr lang="en-US" dirty="0" err="1" smtClean="0">
                <a:solidFill>
                  <a:srgbClr val="2F2B20"/>
                </a:solidFill>
                <a:latin typeface="Times New Roman"/>
                <a:cs typeface="Times New Roman"/>
              </a:rPr>
              <a:t>biết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và</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đến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lấy</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quả</a:t>
            </a:r>
            <a:r>
              <a:rPr lang="en-US" dirty="0">
                <a:solidFill>
                  <a:srgbClr val="2F2B20"/>
                </a:solidFill>
                <a:latin typeface="Times New Roman"/>
                <a:cs typeface="Times New Roman"/>
              </a:rPr>
              <a:t>.</a:t>
            </a:r>
            <a:endParaRPr lang="en-US" dirty="0" smtClean="0">
              <a:solidFill>
                <a:srgbClr val="2F2B20"/>
              </a:solidFill>
              <a:latin typeface="Times New Roman"/>
              <a:cs typeface="Times New Roman"/>
            </a:endParaRPr>
          </a:p>
          <a:p>
            <a:pPr marL="114300" indent="0">
              <a:buNone/>
            </a:pPr>
            <a:r>
              <a:rPr lang="en-US" dirty="0" err="1" smtClean="0">
                <a:solidFill>
                  <a:srgbClr val="2F2B20"/>
                </a:solidFill>
                <a:latin typeface="Times New Roman"/>
                <a:cs typeface="Times New Roman"/>
              </a:rPr>
              <a:t>Ví</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dụ</a:t>
            </a:r>
            <a:r>
              <a:rPr lang="en-US" dirty="0" smtClean="0">
                <a:solidFill>
                  <a:srgbClr val="2F2B20"/>
                </a:solidFill>
                <a:latin typeface="Times New Roman"/>
                <a:cs typeface="Times New Roman"/>
              </a:rPr>
              <a:t>:</a:t>
            </a:r>
          </a:p>
          <a:p>
            <a:pPr>
              <a:buFontTx/>
              <a:buChar char="-"/>
            </a:pPr>
            <a:r>
              <a:rPr lang="en-US" dirty="0" smtClean="0">
                <a:solidFill>
                  <a:srgbClr val="2F2B20"/>
                </a:solidFill>
                <a:latin typeface="Times New Roman"/>
                <a:cs typeface="Times New Roman"/>
              </a:rPr>
              <a:t>HĐH </a:t>
            </a:r>
            <a:r>
              <a:rPr lang="en-US" dirty="0" err="1" smtClean="0">
                <a:solidFill>
                  <a:srgbClr val="2F2B20"/>
                </a:solidFill>
                <a:latin typeface="Times New Roman"/>
                <a:cs typeface="Times New Roman"/>
              </a:rPr>
              <a:t>yêu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cầu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đọc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khối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từ</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tập</a:t>
            </a:r>
            <a:r>
              <a:rPr lang="en-US" dirty="0" smtClean="0">
                <a:solidFill>
                  <a:srgbClr val="2F2B20"/>
                </a:solidFill>
                <a:latin typeface="Times New Roman"/>
                <a:cs typeface="Times New Roman"/>
              </a:rPr>
              <a:t> tin.</a:t>
            </a:r>
          </a:p>
          <a:p>
            <a:pPr>
              <a:buFontTx/>
              <a:buChar char="-"/>
            </a:pPr>
            <a:r>
              <a:rPr lang="en-US" dirty="0" smtClean="0">
                <a:solidFill>
                  <a:srgbClr val="2F2B20"/>
                </a:solidFill>
                <a:latin typeface="Times New Roman"/>
                <a:cs typeface="Times New Roman"/>
              </a:rPr>
              <a:t>HĐH </a:t>
            </a:r>
            <a:r>
              <a:rPr lang="en-US" dirty="0" err="1" smtClean="0">
                <a:solidFill>
                  <a:srgbClr val="2F2B20"/>
                </a:solidFill>
                <a:latin typeface="Times New Roman"/>
                <a:cs typeface="Times New Roman"/>
              </a:rPr>
              <a:t>yêu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cầu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kí</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tự</a:t>
            </a:r>
            <a:r>
              <a:rPr lang="en-US" dirty="0" smtClean="0">
                <a:solidFill>
                  <a:srgbClr val="2F2B20"/>
                </a:solidFill>
                <a:latin typeface="Times New Roman"/>
                <a:cs typeface="Times New Roman"/>
              </a:rPr>
              <a:t> “A” </a:t>
            </a:r>
            <a:r>
              <a:rPr lang="en-US" dirty="0" err="1" smtClean="0">
                <a:solidFill>
                  <a:srgbClr val="2F2B20"/>
                </a:solidFill>
                <a:latin typeface="Times New Roman"/>
                <a:cs typeface="Times New Roman"/>
              </a:rPr>
              <a:t>ra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màn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hình</a:t>
            </a:r>
            <a:r>
              <a:rPr lang="en-US" dirty="0" smtClean="0">
                <a:solidFill>
                  <a:srgbClr val="2F2B20"/>
                </a:solidFill>
                <a:latin typeface="Times New Roman"/>
                <a:cs typeface="Times New Roman"/>
              </a:rPr>
              <a:t>.</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208964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Tổ</a:t>
            </a:r>
            <a:r>
              <a:rPr lang="en-US" dirty="0" smtClean="0">
                <a:latin typeface="Times New Roman"/>
                <a:cs typeface="Times New Roman"/>
              </a:rPr>
              <a:t> </a:t>
            </a:r>
            <a:r>
              <a:rPr lang="en-US" dirty="0" err="1" smtClean="0">
                <a:latin typeface="Times New Roman"/>
                <a:cs typeface="Times New Roman"/>
              </a:rPr>
              <a:t>chức</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marL="114300" indent="0">
              <a:buNone/>
            </a:pPr>
            <a:r>
              <a:rPr lang="en-US" dirty="0" err="1" smtClean="0">
                <a:solidFill>
                  <a:srgbClr val="2F2B20"/>
                </a:solidFill>
                <a:latin typeface="Times New Roman"/>
                <a:cs typeface="Times New Roman"/>
              </a:rPr>
              <a:t>Có</a:t>
            </a:r>
            <a:r>
              <a:rPr lang="en-US" dirty="0" smtClean="0">
                <a:solidFill>
                  <a:srgbClr val="2F2B20"/>
                </a:solidFill>
                <a:latin typeface="Times New Roman"/>
                <a:cs typeface="Times New Roman"/>
              </a:rPr>
              <a:t> 3 </a:t>
            </a:r>
            <a:r>
              <a:rPr lang="en-US" dirty="0" err="1" smtClean="0">
                <a:solidFill>
                  <a:srgbClr val="2F2B20"/>
                </a:solidFill>
                <a:latin typeface="Times New Roman"/>
                <a:cs typeface="Times New Roman"/>
              </a:rPr>
              <a:t>cách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để</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thực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Đồng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(Synchronous)</a:t>
            </a:r>
          </a:p>
          <a:p>
            <a:pPr>
              <a:buFontTx/>
              <a:buChar char="-"/>
            </a:pPr>
            <a:r>
              <a:rPr lang="en-US" dirty="0" err="1" smtClean="0">
                <a:solidFill>
                  <a:srgbClr val="2F2B20"/>
                </a:solidFill>
                <a:latin typeface="Times New Roman"/>
                <a:cs typeface="Times New Roman"/>
              </a:rPr>
              <a:t>Bất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đồng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(Asynchronous)</a:t>
            </a:r>
          </a:p>
          <a:p>
            <a:pPr>
              <a:buFontTx/>
              <a:buChar char="-"/>
            </a:pPr>
            <a:r>
              <a:rPr lang="en-US" dirty="0" err="1" smtClean="0">
                <a:solidFill>
                  <a:srgbClr val="2F2B20"/>
                </a:solidFill>
                <a:latin typeface="Times New Roman"/>
                <a:cs typeface="Times New Roman"/>
              </a:rPr>
              <a:t>Cơ</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chế</a:t>
            </a:r>
            <a:r>
              <a:rPr lang="en-US" dirty="0" smtClean="0">
                <a:solidFill>
                  <a:srgbClr val="2F2B20"/>
                </a:solidFill>
                <a:latin typeface="Times New Roman"/>
                <a:cs typeface="Times New Roman"/>
              </a:rPr>
              <a:t> DMA (Direct Memory Access)</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11</a:t>
            </a:fld>
            <a:endParaRPr lang="en-US"/>
          </a:p>
        </p:txBody>
      </p:sp>
    </p:spTree>
    <p:extLst>
      <p:ext uri="{BB962C8B-B14F-4D97-AF65-F5344CB8AC3E}">
        <p14:creationId xmlns:p14="http://schemas.microsoft.com/office/powerpoint/2010/main" val="80877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Tổ</a:t>
            </a:r>
            <a:r>
              <a:rPr lang="en-US" dirty="0" smtClean="0">
                <a:latin typeface="Times New Roman"/>
                <a:cs typeface="Times New Roman"/>
              </a:rPr>
              <a:t> </a:t>
            </a:r>
            <a:r>
              <a:rPr lang="en-US" dirty="0" err="1" smtClean="0">
                <a:latin typeface="Times New Roman"/>
                <a:cs typeface="Times New Roman"/>
              </a:rPr>
              <a:t>chức</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a:buFontTx/>
              <a:buChar char="-"/>
            </a:pPr>
            <a:r>
              <a:rPr lang="en-US" dirty="0" err="1" smtClean="0">
                <a:solidFill>
                  <a:srgbClr val="2F2B20"/>
                </a:solidFill>
                <a:latin typeface="Times New Roman"/>
                <a:cs typeface="Times New Roman"/>
              </a:rPr>
              <a:t>Đồng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(Synchronous)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12</a:t>
            </a:fld>
            <a:endParaRPr lang="en-US"/>
          </a:p>
        </p:txBody>
      </p:sp>
      <p:cxnSp>
        <p:nvCxnSpPr>
          <p:cNvPr id="6" name="Straight Connector 5"/>
          <p:cNvCxnSpPr/>
          <p:nvPr/>
        </p:nvCxnSpPr>
        <p:spPr>
          <a:xfrm>
            <a:off x="1284111" y="2652889"/>
            <a:ext cx="0" cy="1199444"/>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212622" y="4004733"/>
            <a:ext cx="0" cy="1199444"/>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284111" y="5331178"/>
            <a:ext cx="0" cy="714022"/>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284111" y="3852333"/>
            <a:ext cx="928511" cy="1524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1284111" y="5204177"/>
            <a:ext cx="928511" cy="1524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72444" y="2300111"/>
            <a:ext cx="564445" cy="369332"/>
          </a:xfrm>
          <a:prstGeom prst="rect">
            <a:avLst/>
          </a:prstGeom>
          <a:noFill/>
        </p:spPr>
        <p:txBody>
          <a:bodyPr wrap="square" rtlCol="0">
            <a:spAutoFit/>
          </a:bodyPr>
          <a:lstStyle/>
          <a:p>
            <a:r>
              <a:rPr lang="en-US" dirty="0" smtClean="0"/>
              <a:t>CPU</a:t>
            </a:r>
            <a:endParaRPr lang="en-US" dirty="0"/>
          </a:p>
        </p:txBody>
      </p:sp>
      <p:sp>
        <p:nvSpPr>
          <p:cNvPr id="15" name="TextBox 14"/>
          <p:cNvSpPr txBox="1"/>
          <p:nvPr/>
        </p:nvSpPr>
        <p:spPr>
          <a:xfrm>
            <a:off x="1930399" y="3242733"/>
            <a:ext cx="564445" cy="369332"/>
          </a:xfrm>
          <a:prstGeom prst="rect">
            <a:avLst/>
          </a:prstGeom>
          <a:noFill/>
        </p:spPr>
        <p:txBody>
          <a:bodyPr wrap="square" rtlCol="0">
            <a:spAutoFit/>
          </a:bodyPr>
          <a:lstStyle/>
          <a:p>
            <a:r>
              <a:rPr lang="en-US" dirty="0" smtClean="0"/>
              <a:t>I/O</a:t>
            </a:r>
            <a:endParaRPr lang="en-US" dirty="0"/>
          </a:p>
        </p:txBody>
      </p:sp>
      <p:sp>
        <p:nvSpPr>
          <p:cNvPr id="17" name="TextBox 16"/>
          <p:cNvSpPr txBox="1"/>
          <p:nvPr/>
        </p:nvSpPr>
        <p:spPr>
          <a:xfrm>
            <a:off x="2494843" y="4303889"/>
            <a:ext cx="2952045" cy="646331"/>
          </a:xfrm>
          <a:prstGeom prst="rect">
            <a:avLst/>
          </a:prstGeom>
          <a:noFill/>
        </p:spPr>
        <p:txBody>
          <a:bodyPr wrap="square" rtlCol="0">
            <a:spAutoFit/>
          </a:bodyPr>
          <a:lstStyle/>
          <a:p>
            <a:r>
              <a:rPr lang="en-US" dirty="0" smtClean="0"/>
              <a:t>CPU </a:t>
            </a:r>
            <a:r>
              <a:rPr lang="en-US" dirty="0" err="1" smtClean="0"/>
              <a:t>đợi</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nhập</a:t>
            </a:r>
            <a:r>
              <a:rPr lang="en-US" dirty="0" smtClean="0"/>
              <a:t>/</a:t>
            </a:r>
            <a:r>
              <a:rPr lang="en-US" dirty="0" err="1" smtClean="0"/>
              <a:t>xuất</a:t>
            </a:r>
            <a:r>
              <a:rPr lang="en-US" dirty="0" smtClean="0"/>
              <a:t> </a:t>
            </a:r>
            <a:r>
              <a:rPr lang="en-US" dirty="0" err="1" smtClean="0"/>
              <a:t>hoàn</a:t>
            </a:r>
            <a:r>
              <a:rPr lang="en-US" dirty="0" smtClean="0"/>
              <a:t> </a:t>
            </a:r>
            <a:r>
              <a:rPr lang="en-US" dirty="0" err="1" smtClean="0"/>
              <a:t>tất</a:t>
            </a:r>
            <a:r>
              <a:rPr lang="en-US" dirty="0" smtClean="0"/>
              <a:t> </a:t>
            </a:r>
            <a:endParaRPr lang="en-US" dirty="0"/>
          </a:p>
        </p:txBody>
      </p:sp>
    </p:spTree>
    <p:extLst>
      <p:ext uri="{BB962C8B-B14F-4D97-AF65-F5344CB8AC3E}">
        <p14:creationId xmlns:p14="http://schemas.microsoft.com/office/powerpoint/2010/main" val="294510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Tổ</a:t>
            </a:r>
            <a:r>
              <a:rPr lang="en-US" dirty="0" smtClean="0">
                <a:latin typeface="Times New Roman"/>
                <a:cs typeface="Times New Roman"/>
              </a:rPr>
              <a:t> </a:t>
            </a:r>
            <a:r>
              <a:rPr lang="en-US" dirty="0" err="1" smtClean="0">
                <a:latin typeface="Times New Roman"/>
                <a:cs typeface="Times New Roman"/>
              </a:rPr>
              <a:t>chức</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a:buFontTx/>
              <a:buChar char="-"/>
            </a:pPr>
            <a:r>
              <a:rPr lang="en-US" dirty="0" err="1" smtClean="0">
                <a:solidFill>
                  <a:srgbClr val="2F2B20"/>
                </a:solidFill>
                <a:latin typeface="Times New Roman"/>
                <a:cs typeface="Times New Roman"/>
              </a:rPr>
              <a:t>Bất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đồng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(Asynchronous)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13</a:t>
            </a:fld>
            <a:endParaRPr lang="en-US"/>
          </a:p>
        </p:txBody>
      </p:sp>
      <p:cxnSp>
        <p:nvCxnSpPr>
          <p:cNvPr id="6" name="Straight Connector 5"/>
          <p:cNvCxnSpPr/>
          <p:nvPr/>
        </p:nvCxnSpPr>
        <p:spPr>
          <a:xfrm>
            <a:off x="1284111" y="2652889"/>
            <a:ext cx="0" cy="1199444"/>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212622" y="4004733"/>
            <a:ext cx="0" cy="558796"/>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284111" y="4667951"/>
            <a:ext cx="0" cy="714022"/>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284111" y="3852333"/>
            <a:ext cx="928511" cy="1524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1284111" y="5204177"/>
            <a:ext cx="928511" cy="1524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72444" y="2300111"/>
            <a:ext cx="564445" cy="369332"/>
          </a:xfrm>
          <a:prstGeom prst="rect">
            <a:avLst/>
          </a:prstGeom>
          <a:noFill/>
        </p:spPr>
        <p:txBody>
          <a:bodyPr wrap="square" rtlCol="0">
            <a:spAutoFit/>
          </a:bodyPr>
          <a:lstStyle/>
          <a:p>
            <a:r>
              <a:rPr lang="en-US" dirty="0" smtClean="0"/>
              <a:t>CPU</a:t>
            </a:r>
            <a:endParaRPr lang="en-US" dirty="0"/>
          </a:p>
        </p:txBody>
      </p:sp>
      <p:sp>
        <p:nvSpPr>
          <p:cNvPr id="15" name="TextBox 14"/>
          <p:cNvSpPr txBox="1"/>
          <p:nvPr/>
        </p:nvSpPr>
        <p:spPr>
          <a:xfrm>
            <a:off x="1930399" y="3242733"/>
            <a:ext cx="564445" cy="369332"/>
          </a:xfrm>
          <a:prstGeom prst="rect">
            <a:avLst/>
          </a:prstGeom>
          <a:noFill/>
        </p:spPr>
        <p:txBody>
          <a:bodyPr wrap="square" rtlCol="0">
            <a:spAutoFit/>
          </a:bodyPr>
          <a:lstStyle/>
          <a:p>
            <a:r>
              <a:rPr lang="en-US" dirty="0" smtClean="0"/>
              <a:t>I/O</a:t>
            </a:r>
            <a:endParaRPr lang="en-US" dirty="0"/>
          </a:p>
        </p:txBody>
      </p:sp>
      <p:sp>
        <p:nvSpPr>
          <p:cNvPr id="17" name="TextBox 16"/>
          <p:cNvSpPr txBox="1"/>
          <p:nvPr/>
        </p:nvSpPr>
        <p:spPr>
          <a:xfrm>
            <a:off x="2494843" y="3683005"/>
            <a:ext cx="5153379" cy="1569660"/>
          </a:xfrm>
          <a:prstGeom prst="rect">
            <a:avLst/>
          </a:prstGeom>
          <a:noFill/>
        </p:spPr>
        <p:txBody>
          <a:bodyPr wrap="square" rtlCol="0">
            <a:spAutoFit/>
          </a:bodyPr>
          <a:lstStyle/>
          <a:p>
            <a:r>
              <a:rPr lang="en-US" sz="2400" dirty="0" smtClean="0"/>
              <a:t>CPU </a:t>
            </a:r>
            <a:r>
              <a:rPr lang="en-US" sz="2400" dirty="0" err="1" smtClean="0"/>
              <a:t>sau</a:t>
            </a:r>
            <a:r>
              <a:rPr lang="en-US" sz="2400" dirty="0" smtClean="0"/>
              <a:t> </a:t>
            </a:r>
            <a:r>
              <a:rPr lang="en-US" sz="2400" dirty="0" err="1" smtClean="0"/>
              <a:t>khi</a:t>
            </a:r>
            <a:r>
              <a:rPr lang="en-US" sz="2400" dirty="0" smtClean="0"/>
              <a:t> </a:t>
            </a:r>
            <a:r>
              <a:rPr lang="en-US" sz="2400" dirty="0" err="1" smtClean="0"/>
              <a:t>gửi</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nhập</a:t>
            </a:r>
            <a:r>
              <a:rPr lang="en-US" sz="2400" dirty="0" smtClean="0"/>
              <a:t>/</a:t>
            </a:r>
            <a:r>
              <a:rPr lang="en-US" sz="2400" dirty="0" err="1" smtClean="0"/>
              <a:t>xuất</a:t>
            </a:r>
            <a:r>
              <a:rPr lang="en-US" sz="2400" dirty="0" smtClean="0"/>
              <a:t>, </a:t>
            </a:r>
            <a:r>
              <a:rPr lang="en-US" sz="2400" dirty="0" err="1" smtClean="0"/>
              <a:t>tiếp</a:t>
            </a:r>
            <a:r>
              <a:rPr lang="en-US" sz="2400" dirty="0" smtClean="0"/>
              <a:t> </a:t>
            </a:r>
            <a:r>
              <a:rPr lang="en-US" sz="2400" dirty="0" err="1" smtClean="0"/>
              <a:t>tục</a:t>
            </a:r>
            <a:r>
              <a:rPr lang="en-US" sz="2400" dirty="0" smtClean="0"/>
              <a:t> </a:t>
            </a:r>
            <a:r>
              <a:rPr lang="en-US" sz="2400" dirty="0" err="1" smtClean="0"/>
              <a:t>công</a:t>
            </a:r>
            <a:r>
              <a:rPr lang="en-US" sz="2400" dirty="0" smtClean="0"/>
              <a:t> </a:t>
            </a:r>
            <a:r>
              <a:rPr lang="en-US" sz="2400" dirty="0" err="1" smtClean="0"/>
              <a:t>việc</a:t>
            </a:r>
            <a:r>
              <a:rPr lang="en-US" sz="2400" dirty="0" smtClean="0"/>
              <a:t> </a:t>
            </a:r>
            <a:r>
              <a:rPr lang="en-US" sz="2400" dirty="0" err="1" smtClean="0"/>
              <a:t>cũ</a:t>
            </a:r>
            <a:r>
              <a:rPr lang="en-US" sz="2400" dirty="0" smtClean="0"/>
              <a:t> </a:t>
            </a:r>
            <a:r>
              <a:rPr lang="en-US" sz="2400" dirty="0" err="1" smtClean="0"/>
              <a:t>cho</a:t>
            </a:r>
            <a:r>
              <a:rPr lang="en-US" sz="2400" dirty="0" smtClean="0"/>
              <a:t> </a:t>
            </a:r>
            <a:r>
              <a:rPr lang="en-US" sz="2400" dirty="0" err="1" smtClean="0"/>
              <a:t>đến</a:t>
            </a:r>
            <a:r>
              <a:rPr lang="en-US" sz="2400" dirty="0" smtClean="0"/>
              <a:t> </a:t>
            </a:r>
            <a:r>
              <a:rPr lang="en-US" sz="2400" dirty="0" err="1" smtClean="0"/>
              <a:t>khi</a:t>
            </a:r>
            <a:r>
              <a:rPr lang="en-US" sz="2400" dirty="0" smtClean="0"/>
              <a:t> </a:t>
            </a:r>
            <a:r>
              <a:rPr lang="en-US" sz="2400" dirty="0" err="1" smtClean="0"/>
              <a:t>nhập</a:t>
            </a:r>
            <a:r>
              <a:rPr lang="en-US" sz="2400" dirty="0" smtClean="0"/>
              <a:t>/</a:t>
            </a:r>
            <a:r>
              <a:rPr lang="en-US" sz="2400" dirty="0" err="1" smtClean="0"/>
              <a:t>xuất</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xong</a:t>
            </a:r>
            <a:r>
              <a:rPr lang="en-US" sz="2400" dirty="0" smtClean="0"/>
              <a:t> </a:t>
            </a:r>
            <a:r>
              <a:rPr lang="en-US" sz="2400" dirty="0" err="1" smtClean="0"/>
              <a:t>và</a:t>
            </a:r>
            <a:r>
              <a:rPr lang="en-US" sz="2400" dirty="0" smtClean="0"/>
              <a:t> </a:t>
            </a:r>
            <a:r>
              <a:rPr lang="en-US" sz="2400" dirty="0" err="1" smtClean="0"/>
              <a:t>gửi</a:t>
            </a:r>
            <a:r>
              <a:rPr lang="en-US" sz="2400" dirty="0" smtClean="0"/>
              <a:t> </a:t>
            </a:r>
            <a:r>
              <a:rPr lang="en-US" sz="2400" dirty="0" err="1" smtClean="0"/>
              <a:t>một</a:t>
            </a:r>
            <a:r>
              <a:rPr lang="en-US" sz="2400" dirty="0" smtClean="0"/>
              <a:t> </a:t>
            </a:r>
            <a:r>
              <a:rPr lang="en-US" sz="2400" dirty="0" err="1" smtClean="0"/>
              <a:t>ngắt</a:t>
            </a:r>
            <a:r>
              <a:rPr lang="en-US" sz="2400" dirty="0" smtClean="0"/>
              <a:t> </a:t>
            </a:r>
            <a:r>
              <a:rPr lang="en-US" sz="2400" dirty="0" err="1" smtClean="0"/>
              <a:t>thông</a:t>
            </a:r>
            <a:r>
              <a:rPr lang="en-US" sz="2400" dirty="0" smtClean="0"/>
              <a:t> </a:t>
            </a:r>
            <a:r>
              <a:rPr lang="en-US" sz="2400" dirty="0" err="1" smtClean="0"/>
              <a:t>báo</a:t>
            </a:r>
            <a:r>
              <a:rPr lang="en-US" sz="2400" dirty="0" smtClean="0"/>
              <a:t> </a:t>
            </a:r>
            <a:r>
              <a:rPr lang="en-US" sz="2400" dirty="0" err="1" smtClean="0"/>
              <a:t>cho</a:t>
            </a:r>
            <a:r>
              <a:rPr lang="en-US" sz="2400" dirty="0" smtClean="0"/>
              <a:t> CPU </a:t>
            </a:r>
            <a:r>
              <a:rPr lang="en-US" sz="2400" dirty="0" err="1" smtClean="0"/>
              <a:t>biết</a:t>
            </a:r>
            <a:r>
              <a:rPr lang="en-US" sz="2400" dirty="0" smtClean="0"/>
              <a:t> </a:t>
            </a:r>
            <a:endParaRPr lang="en-US" sz="2400" dirty="0"/>
          </a:p>
        </p:txBody>
      </p:sp>
      <p:cxnSp>
        <p:nvCxnSpPr>
          <p:cNvPr id="13" name="Straight Arrow Connector 12"/>
          <p:cNvCxnSpPr/>
          <p:nvPr/>
        </p:nvCxnSpPr>
        <p:spPr>
          <a:xfrm flipH="1">
            <a:off x="1284111" y="4563529"/>
            <a:ext cx="928511" cy="1524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223912" y="4552241"/>
            <a:ext cx="0" cy="651936"/>
          </a:xfrm>
          <a:prstGeom prst="line">
            <a:avLst/>
          </a:prstGeom>
          <a:ln>
            <a:headEnd type="none"/>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60246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Tổ</a:t>
            </a:r>
            <a:r>
              <a:rPr lang="en-US" dirty="0" smtClean="0">
                <a:latin typeface="Times New Roman"/>
                <a:cs typeface="Times New Roman"/>
              </a:rPr>
              <a:t> </a:t>
            </a:r>
            <a:r>
              <a:rPr lang="en-US" dirty="0" err="1" smtClean="0">
                <a:latin typeface="Times New Roman"/>
                <a:cs typeface="Times New Roman"/>
              </a:rPr>
              <a:t>chức</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14</a:t>
            </a:fld>
            <a:endParaRPr lang="en-US"/>
          </a:p>
        </p:txBody>
      </p:sp>
      <p:sp>
        <p:nvSpPr>
          <p:cNvPr id="5" name="Content Placeholder 4"/>
          <p:cNvSpPr>
            <a:spLocks noGrp="1"/>
          </p:cNvSpPr>
          <p:nvPr>
            <p:ph idx="1"/>
          </p:nvPr>
        </p:nvSpPr>
        <p:spPr/>
        <p:txBody>
          <a:bodyPr/>
          <a:lstStyle/>
          <a:p>
            <a:r>
              <a:rPr lang="en-US" dirty="0" err="1" smtClean="0"/>
              <a:t>Quá</a:t>
            </a:r>
            <a:r>
              <a:rPr lang="en-US" dirty="0" smtClean="0"/>
              <a:t> </a:t>
            </a:r>
            <a:r>
              <a:rPr lang="en-US" dirty="0" err="1" smtClean="0"/>
              <a:t>trình</a:t>
            </a:r>
            <a:r>
              <a:rPr lang="en-US" dirty="0" smtClean="0"/>
              <a:t> </a:t>
            </a:r>
            <a:r>
              <a:rPr lang="en-US" dirty="0" err="1" smtClean="0"/>
              <a:t>đọc</a:t>
            </a:r>
            <a:r>
              <a:rPr lang="en-US" dirty="0" smtClean="0"/>
              <a:t> </a:t>
            </a:r>
            <a:r>
              <a:rPr lang="en-US" dirty="0" err="1" smtClean="0"/>
              <a:t>đĩa</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DMA (Direct Memory Access)</a:t>
            </a:r>
          </a:p>
          <a:p>
            <a:pPr marL="114300" indent="0">
              <a:buNone/>
            </a:pPr>
            <a:endParaRPr lang="en-US" dirty="0"/>
          </a:p>
          <a:p>
            <a:pPr marL="114300" indent="0">
              <a:buNone/>
            </a:pPr>
            <a:endParaRPr lang="en-US" dirty="0"/>
          </a:p>
        </p:txBody>
      </p:sp>
      <p:sp>
        <p:nvSpPr>
          <p:cNvPr id="9" name="Rectangle 8"/>
          <p:cNvSpPr/>
          <p:nvPr/>
        </p:nvSpPr>
        <p:spPr>
          <a:xfrm>
            <a:off x="1039990" y="3273777"/>
            <a:ext cx="1165578" cy="1382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2F2B20"/>
                </a:solidFill>
              </a:rPr>
              <a:t>CPU</a:t>
            </a:r>
            <a:endParaRPr lang="en-US" sz="3200" dirty="0">
              <a:solidFill>
                <a:srgbClr val="2F2B20"/>
              </a:solidFill>
            </a:endParaRPr>
          </a:p>
        </p:txBody>
      </p:sp>
      <p:sp>
        <p:nvSpPr>
          <p:cNvPr id="18" name="Rectangle 17"/>
          <p:cNvSpPr/>
          <p:nvPr/>
        </p:nvSpPr>
        <p:spPr>
          <a:xfrm>
            <a:off x="3591279" y="3273777"/>
            <a:ext cx="1165578" cy="1382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933723" y="3273777"/>
            <a:ext cx="1165578" cy="1382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142567" y="2130779"/>
            <a:ext cx="733778" cy="69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2F2B20"/>
                </a:solidFill>
              </a:rPr>
              <a:t>Ổ</a:t>
            </a:r>
            <a:r>
              <a:rPr lang="en-US" dirty="0" smtClean="0">
                <a:solidFill>
                  <a:srgbClr val="2F2B20"/>
                </a:solidFill>
              </a:rPr>
              <a:t> </a:t>
            </a:r>
            <a:r>
              <a:rPr lang="en-US" dirty="0" err="1" smtClean="0">
                <a:solidFill>
                  <a:srgbClr val="2F2B20"/>
                </a:solidFill>
              </a:rPr>
              <a:t>đĩa</a:t>
            </a:r>
            <a:endParaRPr lang="en-US" dirty="0">
              <a:solidFill>
                <a:srgbClr val="2F2B20"/>
              </a:solidFill>
            </a:endParaRPr>
          </a:p>
        </p:txBody>
      </p:sp>
      <p:cxnSp>
        <p:nvCxnSpPr>
          <p:cNvPr id="22" name="Straight Connector 21"/>
          <p:cNvCxnSpPr>
            <a:endCxn id="19" idx="0"/>
          </p:cNvCxnSpPr>
          <p:nvPr/>
        </p:nvCxnSpPr>
        <p:spPr>
          <a:xfrm>
            <a:off x="6516512" y="2822223"/>
            <a:ext cx="0" cy="451554"/>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41512" y="2864556"/>
            <a:ext cx="1608666" cy="369332"/>
          </a:xfrm>
          <a:prstGeom prst="rect">
            <a:avLst/>
          </a:prstGeom>
          <a:noFill/>
        </p:spPr>
        <p:txBody>
          <a:bodyPr wrap="square" rtlCol="0">
            <a:spAutoFit/>
          </a:bodyPr>
          <a:lstStyle/>
          <a:p>
            <a:pPr algn="ctr"/>
            <a:r>
              <a:rPr lang="en-US" dirty="0" err="1" smtClean="0"/>
              <a:t>Bộ</a:t>
            </a:r>
            <a:r>
              <a:rPr lang="en-US" dirty="0" smtClean="0"/>
              <a:t> </a:t>
            </a:r>
            <a:r>
              <a:rPr lang="en-US" dirty="0" err="1" smtClean="0"/>
              <a:t>nhớ</a:t>
            </a:r>
            <a:r>
              <a:rPr lang="en-US" dirty="0" smtClean="0"/>
              <a:t> </a:t>
            </a:r>
            <a:r>
              <a:rPr lang="en-US" dirty="0" err="1" smtClean="0"/>
              <a:t>chính</a:t>
            </a:r>
            <a:endParaRPr lang="en-US" dirty="0"/>
          </a:p>
        </p:txBody>
      </p:sp>
      <p:sp>
        <p:nvSpPr>
          <p:cNvPr id="28" name="TextBox 27"/>
          <p:cNvSpPr txBox="1"/>
          <p:nvPr/>
        </p:nvSpPr>
        <p:spPr>
          <a:xfrm>
            <a:off x="5692214" y="2881444"/>
            <a:ext cx="1829010" cy="369332"/>
          </a:xfrm>
          <a:prstGeom prst="rect">
            <a:avLst/>
          </a:prstGeom>
          <a:noFill/>
        </p:spPr>
        <p:txBody>
          <a:bodyPr wrap="square" rtlCol="0">
            <a:spAutoFit/>
          </a:bodyPr>
          <a:lstStyle/>
          <a:p>
            <a:r>
              <a:rPr lang="en-US" dirty="0" err="1" smtClean="0"/>
              <a:t>Bộ</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đĩa</a:t>
            </a:r>
            <a:endParaRPr lang="en-US" dirty="0"/>
          </a:p>
        </p:txBody>
      </p:sp>
      <p:sp>
        <p:nvSpPr>
          <p:cNvPr id="29" name="Rectangle 28"/>
          <p:cNvSpPr/>
          <p:nvPr/>
        </p:nvSpPr>
        <p:spPr>
          <a:xfrm>
            <a:off x="6516512" y="3372556"/>
            <a:ext cx="468488" cy="64633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p:cNvSpPr/>
          <p:nvPr/>
        </p:nvSpPr>
        <p:spPr>
          <a:xfrm>
            <a:off x="4145845" y="3695721"/>
            <a:ext cx="468488" cy="64633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p:cNvSpPr txBox="1"/>
          <p:nvPr/>
        </p:nvSpPr>
        <p:spPr>
          <a:xfrm>
            <a:off x="7230536" y="3145388"/>
            <a:ext cx="1067010" cy="646331"/>
          </a:xfrm>
          <a:prstGeom prst="rect">
            <a:avLst/>
          </a:prstGeom>
          <a:noFill/>
        </p:spPr>
        <p:txBody>
          <a:bodyPr wrap="square" rtlCol="0">
            <a:spAutoFit/>
          </a:bodyPr>
          <a:lstStyle/>
          <a:p>
            <a:r>
              <a:rPr lang="en-US" dirty="0" err="1" smtClean="0"/>
              <a:t>Bộ</a:t>
            </a:r>
            <a:r>
              <a:rPr lang="en-US" dirty="0" smtClean="0"/>
              <a:t> </a:t>
            </a:r>
            <a:r>
              <a:rPr lang="en-US" dirty="0" err="1" smtClean="0"/>
              <a:t>đệm</a:t>
            </a:r>
            <a:r>
              <a:rPr lang="en-US" dirty="0" smtClean="0"/>
              <a:t> (buffer)</a:t>
            </a:r>
            <a:endParaRPr lang="en-US" dirty="0"/>
          </a:p>
        </p:txBody>
      </p:sp>
      <p:cxnSp>
        <p:nvCxnSpPr>
          <p:cNvPr id="33" name="Straight Arrow Connector 32"/>
          <p:cNvCxnSpPr/>
          <p:nvPr/>
        </p:nvCxnSpPr>
        <p:spPr>
          <a:xfrm flipH="1">
            <a:off x="6876346" y="3584222"/>
            <a:ext cx="33443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Connector 35"/>
          <p:cNvCxnSpPr>
            <a:stCxn id="9" idx="2"/>
          </p:cNvCxnSpPr>
          <p:nvPr/>
        </p:nvCxnSpPr>
        <p:spPr>
          <a:xfrm>
            <a:off x="1622779" y="4656666"/>
            <a:ext cx="0" cy="63500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6516512" y="4656666"/>
            <a:ext cx="0" cy="63500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4145845" y="4656666"/>
            <a:ext cx="0" cy="63500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1622779" y="5291667"/>
            <a:ext cx="4893733" cy="0"/>
          </a:xfrm>
          <a:prstGeom prst="line">
            <a:avLst/>
          </a:prstGeom>
        </p:spPr>
        <p:style>
          <a:lnRef idx="2">
            <a:schemeClr val="dk1"/>
          </a:lnRef>
          <a:fillRef idx="0">
            <a:schemeClr val="dk1"/>
          </a:fillRef>
          <a:effectRef idx="1">
            <a:schemeClr val="dk1"/>
          </a:effectRef>
          <a:fontRef idx="minor">
            <a:schemeClr val="tx1"/>
          </a:fontRef>
        </p:style>
      </p:cxnSp>
      <p:grpSp>
        <p:nvGrpSpPr>
          <p:cNvPr id="52" name="Group 51"/>
          <p:cNvGrpSpPr/>
          <p:nvPr/>
        </p:nvGrpSpPr>
        <p:grpSpPr>
          <a:xfrm>
            <a:off x="6843889" y="2286000"/>
            <a:ext cx="1016000" cy="1227667"/>
            <a:chOff x="6843889" y="2286000"/>
            <a:chExt cx="1016000" cy="1227667"/>
          </a:xfrm>
        </p:grpSpPr>
        <p:sp>
          <p:nvSpPr>
            <p:cNvPr id="50" name="Freeform 49"/>
            <p:cNvSpPr/>
            <p:nvPr/>
          </p:nvSpPr>
          <p:spPr>
            <a:xfrm>
              <a:off x="6843889" y="2441222"/>
              <a:ext cx="805249" cy="1072445"/>
            </a:xfrm>
            <a:custGeom>
              <a:avLst/>
              <a:gdLst>
                <a:gd name="connsiteX0" fmla="*/ 127000 w 805249"/>
                <a:gd name="connsiteY0" fmla="*/ 0 h 1072445"/>
                <a:gd name="connsiteX1" fmla="*/ 804333 w 805249"/>
                <a:gd name="connsiteY1" fmla="*/ 409222 h 1072445"/>
                <a:gd name="connsiteX2" fmla="*/ 0 w 805249"/>
                <a:gd name="connsiteY2" fmla="*/ 1072445 h 1072445"/>
              </a:gdLst>
              <a:ahLst/>
              <a:cxnLst>
                <a:cxn ang="0">
                  <a:pos x="connsiteX0" y="connsiteY0"/>
                </a:cxn>
                <a:cxn ang="0">
                  <a:pos x="connsiteX1" y="connsiteY1"/>
                </a:cxn>
                <a:cxn ang="0">
                  <a:pos x="connsiteX2" y="connsiteY2"/>
                </a:cxn>
              </a:cxnLst>
              <a:rect l="l" t="t" r="r" b="b"/>
              <a:pathLst>
                <a:path w="805249" h="1072445">
                  <a:moveTo>
                    <a:pt x="127000" y="0"/>
                  </a:moveTo>
                  <a:cubicBezTo>
                    <a:pt x="476250" y="115240"/>
                    <a:pt x="825500" y="230481"/>
                    <a:pt x="804333" y="409222"/>
                  </a:cubicBezTo>
                  <a:cubicBezTo>
                    <a:pt x="783166" y="587963"/>
                    <a:pt x="0" y="1072445"/>
                    <a:pt x="0" y="1072445"/>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1" name="TextBox 50"/>
            <p:cNvSpPr txBox="1"/>
            <p:nvPr/>
          </p:nvSpPr>
          <p:spPr>
            <a:xfrm>
              <a:off x="7521224" y="2286000"/>
              <a:ext cx="338665" cy="369332"/>
            </a:xfrm>
            <a:prstGeom prst="rect">
              <a:avLst/>
            </a:prstGeom>
            <a:noFill/>
          </p:spPr>
          <p:txBody>
            <a:bodyPr wrap="square" rtlCol="0">
              <a:spAutoFit/>
            </a:bodyPr>
            <a:lstStyle/>
            <a:p>
              <a:r>
                <a:rPr lang="en-US" dirty="0" smtClean="0"/>
                <a:t>1</a:t>
              </a:r>
              <a:endParaRPr lang="en-US" dirty="0"/>
            </a:p>
          </p:txBody>
        </p:sp>
      </p:grpSp>
      <p:grpSp>
        <p:nvGrpSpPr>
          <p:cNvPr id="55" name="Group 54"/>
          <p:cNvGrpSpPr/>
          <p:nvPr/>
        </p:nvGrpSpPr>
        <p:grpSpPr>
          <a:xfrm>
            <a:off x="1481667" y="4953000"/>
            <a:ext cx="5305777" cy="1681665"/>
            <a:chOff x="1481667" y="4953000"/>
            <a:chExt cx="5305777" cy="1681665"/>
          </a:xfrm>
        </p:grpSpPr>
        <p:sp>
          <p:nvSpPr>
            <p:cNvPr id="53" name="Freeform 52"/>
            <p:cNvSpPr/>
            <p:nvPr/>
          </p:nvSpPr>
          <p:spPr>
            <a:xfrm>
              <a:off x="1481667" y="4953000"/>
              <a:ext cx="5305777" cy="1185361"/>
            </a:xfrm>
            <a:custGeom>
              <a:avLst/>
              <a:gdLst>
                <a:gd name="connsiteX0" fmla="*/ 5305777 w 5305777"/>
                <a:gd name="connsiteY0" fmla="*/ 28222 h 1185361"/>
                <a:gd name="connsiteX1" fmla="*/ 2878666 w 5305777"/>
                <a:gd name="connsiteY1" fmla="*/ 1185333 h 1185361"/>
                <a:gd name="connsiteX2" fmla="*/ 0 w 5305777"/>
                <a:gd name="connsiteY2" fmla="*/ 0 h 1185361"/>
              </a:gdLst>
              <a:ahLst/>
              <a:cxnLst>
                <a:cxn ang="0">
                  <a:pos x="connsiteX0" y="connsiteY0"/>
                </a:cxn>
                <a:cxn ang="0">
                  <a:pos x="connsiteX1" y="connsiteY1"/>
                </a:cxn>
                <a:cxn ang="0">
                  <a:pos x="connsiteX2" y="connsiteY2"/>
                </a:cxn>
              </a:cxnLst>
              <a:rect l="l" t="t" r="r" b="b"/>
              <a:pathLst>
                <a:path w="5305777" h="1185361">
                  <a:moveTo>
                    <a:pt x="5305777" y="28222"/>
                  </a:moveTo>
                  <a:cubicBezTo>
                    <a:pt x="4534369" y="609129"/>
                    <a:pt x="3762962" y="1190037"/>
                    <a:pt x="2878666" y="1185333"/>
                  </a:cubicBezTo>
                  <a:cubicBezTo>
                    <a:pt x="1994370" y="1180629"/>
                    <a:pt x="0" y="0"/>
                    <a:pt x="0" y="0"/>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4" name="TextBox 53"/>
            <p:cNvSpPr txBox="1"/>
            <p:nvPr/>
          </p:nvSpPr>
          <p:spPr>
            <a:xfrm>
              <a:off x="4007556" y="6265333"/>
              <a:ext cx="606777" cy="369332"/>
            </a:xfrm>
            <a:prstGeom prst="rect">
              <a:avLst/>
            </a:prstGeom>
            <a:noFill/>
          </p:spPr>
          <p:txBody>
            <a:bodyPr wrap="square" rtlCol="0">
              <a:spAutoFit/>
            </a:bodyPr>
            <a:lstStyle/>
            <a:p>
              <a:r>
                <a:rPr lang="en-US" dirty="0" smtClean="0"/>
                <a:t>2</a:t>
              </a:r>
              <a:endParaRPr lang="en-US" dirty="0"/>
            </a:p>
          </p:txBody>
        </p:sp>
      </p:grpSp>
      <p:grpSp>
        <p:nvGrpSpPr>
          <p:cNvPr id="60" name="Group 59"/>
          <p:cNvGrpSpPr/>
          <p:nvPr/>
        </p:nvGrpSpPr>
        <p:grpSpPr>
          <a:xfrm>
            <a:off x="4416778" y="3372556"/>
            <a:ext cx="2215444" cy="646331"/>
            <a:chOff x="4416778" y="3372556"/>
            <a:chExt cx="2215444" cy="646331"/>
          </a:xfrm>
        </p:grpSpPr>
        <p:cxnSp>
          <p:nvCxnSpPr>
            <p:cNvPr id="57" name="Straight Arrow Connector 56"/>
            <p:cNvCxnSpPr/>
            <p:nvPr/>
          </p:nvCxnSpPr>
          <p:spPr>
            <a:xfrm flipH="1">
              <a:off x="4416778" y="3695721"/>
              <a:ext cx="2215444" cy="3231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249333" y="3372556"/>
              <a:ext cx="338667" cy="369332"/>
            </a:xfrm>
            <a:prstGeom prst="rect">
              <a:avLst/>
            </a:prstGeom>
            <a:noFill/>
          </p:spPr>
          <p:txBody>
            <a:bodyPr wrap="square" rtlCol="0">
              <a:spAutoFit/>
            </a:bodyPr>
            <a:lstStyle/>
            <a:p>
              <a:r>
                <a:rPr lang="en-US" dirty="0" smtClean="0"/>
                <a:t>3</a:t>
              </a:r>
              <a:endParaRPr lang="en-US" dirty="0"/>
            </a:p>
          </p:txBody>
        </p:sp>
      </p:grpSp>
    </p:spTree>
    <p:extLst>
      <p:ext uri="{BB962C8B-B14F-4D97-AF65-F5344CB8AC3E}">
        <p14:creationId xmlns:p14="http://schemas.microsoft.com/office/powerpoint/2010/main" val="34307533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Tổ</a:t>
            </a:r>
            <a:r>
              <a:rPr lang="en-US" dirty="0" smtClean="0">
                <a:latin typeface="Times New Roman"/>
                <a:cs typeface="Times New Roman"/>
              </a:rPr>
              <a:t> </a:t>
            </a:r>
            <a:r>
              <a:rPr lang="en-US" dirty="0" err="1" smtClean="0">
                <a:latin typeface="Times New Roman"/>
                <a:cs typeface="Times New Roman"/>
              </a:rPr>
              <a:t>chức</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15</a:t>
            </a:fld>
            <a:endParaRPr lang="en-US"/>
          </a:p>
        </p:txBody>
      </p:sp>
      <p:sp>
        <p:nvSpPr>
          <p:cNvPr id="5" name="Content Placeholder 4"/>
          <p:cNvSpPr>
            <a:spLocks noGrp="1"/>
          </p:cNvSpPr>
          <p:nvPr>
            <p:ph idx="1"/>
          </p:nvPr>
        </p:nvSpPr>
        <p:spPr/>
        <p:txBody>
          <a:bodyPr/>
          <a:lstStyle/>
          <a:p>
            <a:r>
              <a:rPr lang="en-US" dirty="0" err="1" smtClean="0"/>
              <a:t>Cơ</a:t>
            </a:r>
            <a:r>
              <a:rPr lang="en-US" dirty="0" smtClean="0"/>
              <a:t> </a:t>
            </a:r>
            <a:r>
              <a:rPr lang="en-US" dirty="0" err="1" smtClean="0"/>
              <a:t>chế</a:t>
            </a:r>
            <a:r>
              <a:rPr lang="en-US" dirty="0" smtClean="0"/>
              <a:t> DMA (Direct Memory Access)</a:t>
            </a:r>
          </a:p>
          <a:p>
            <a:pPr marL="114300" indent="0">
              <a:buNone/>
            </a:pPr>
            <a:endParaRPr lang="en-US" dirty="0"/>
          </a:p>
          <a:p>
            <a:pPr marL="114300" indent="0">
              <a:buNone/>
            </a:pPr>
            <a:endParaRPr lang="en-US" dirty="0"/>
          </a:p>
        </p:txBody>
      </p:sp>
      <p:sp>
        <p:nvSpPr>
          <p:cNvPr id="9" name="Rectangle 8"/>
          <p:cNvSpPr/>
          <p:nvPr/>
        </p:nvSpPr>
        <p:spPr>
          <a:xfrm>
            <a:off x="1039990" y="3273777"/>
            <a:ext cx="1165578" cy="1382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2F2B20"/>
                </a:solidFill>
              </a:rPr>
              <a:t>CPU</a:t>
            </a:r>
            <a:endParaRPr lang="en-US" sz="3200" dirty="0">
              <a:solidFill>
                <a:srgbClr val="2F2B20"/>
              </a:solidFill>
            </a:endParaRPr>
          </a:p>
        </p:txBody>
      </p:sp>
      <p:sp>
        <p:nvSpPr>
          <p:cNvPr id="18" name="Rectangle 17"/>
          <p:cNvSpPr/>
          <p:nvPr/>
        </p:nvSpPr>
        <p:spPr>
          <a:xfrm>
            <a:off x="3591279" y="3273777"/>
            <a:ext cx="1165578" cy="1382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5933723" y="3273777"/>
            <a:ext cx="1165578" cy="1382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6142567" y="2130779"/>
            <a:ext cx="733778" cy="69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2F2B20"/>
                </a:solidFill>
              </a:rPr>
              <a:t>Ổ</a:t>
            </a:r>
            <a:r>
              <a:rPr lang="en-US" dirty="0" smtClean="0">
                <a:solidFill>
                  <a:srgbClr val="2F2B20"/>
                </a:solidFill>
              </a:rPr>
              <a:t> </a:t>
            </a:r>
            <a:r>
              <a:rPr lang="en-US" dirty="0" err="1" smtClean="0">
                <a:solidFill>
                  <a:srgbClr val="2F2B20"/>
                </a:solidFill>
              </a:rPr>
              <a:t>đĩa</a:t>
            </a:r>
            <a:endParaRPr lang="en-US" dirty="0">
              <a:solidFill>
                <a:srgbClr val="2F2B20"/>
              </a:solidFill>
            </a:endParaRPr>
          </a:p>
        </p:txBody>
      </p:sp>
      <p:cxnSp>
        <p:nvCxnSpPr>
          <p:cNvPr id="22" name="Straight Connector 21"/>
          <p:cNvCxnSpPr>
            <a:endCxn id="19" idx="0"/>
          </p:cNvCxnSpPr>
          <p:nvPr/>
        </p:nvCxnSpPr>
        <p:spPr>
          <a:xfrm>
            <a:off x="6516512" y="2822223"/>
            <a:ext cx="0" cy="451554"/>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41512" y="2864556"/>
            <a:ext cx="1608666" cy="369332"/>
          </a:xfrm>
          <a:prstGeom prst="rect">
            <a:avLst/>
          </a:prstGeom>
          <a:noFill/>
        </p:spPr>
        <p:txBody>
          <a:bodyPr wrap="square" rtlCol="0">
            <a:spAutoFit/>
          </a:bodyPr>
          <a:lstStyle/>
          <a:p>
            <a:pPr algn="ctr"/>
            <a:r>
              <a:rPr lang="en-US" dirty="0" err="1" smtClean="0"/>
              <a:t>Bộ</a:t>
            </a:r>
            <a:r>
              <a:rPr lang="en-US" dirty="0" smtClean="0"/>
              <a:t> </a:t>
            </a:r>
            <a:r>
              <a:rPr lang="en-US" dirty="0" err="1" smtClean="0"/>
              <a:t>nhớ</a:t>
            </a:r>
            <a:r>
              <a:rPr lang="en-US" dirty="0" smtClean="0"/>
              <a:t> </a:t>
            </a:r>
            <a:r>
              <a:rPr lang="en-US" dirty="0" err="1" smtClean="0"/>
              <a:t>chính</a:t>
            </a:r>
            <a:endParaRPr lang="en-US" dirty="0"/>
          </a:p>
        </p:txBody>
      </p:sp>
      <p:sp>
        <p:nvSpPr>
          <p:cNvPr id="28" name="TextBox 27"/>
          <p:cNvSpPr txBox="1"/>
          <p:nvPr/>
        </p:nvSpPr>
        <p:spPr>
          <a:xfrm>
            <a:off x="5692214" y="2881444"/>
            <a:ext cx="1829010" cy="369332"/>
          </a:xfrm>
          <a:prstGeom prst="rect">
            <a:avLst/>
          </a:prstGeom>
          <a:noFill/>
        </p:spPr>
        <p:txBody>
          <a:bodyPr wrap="square" rtlCol="0">
            <a:spAutoFit/>
          </a:bodyPr>
          <a:lstStyle/>
          <a:p>
            <a:r>
              <a:rPr lang="en-US" dirty="0" err="1" smtClean="0"/>
              <a:t>Bộ</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đĩa</a:t>
            </a:r>
            <a:endParaRPr lang="en-US" dirty="0"/>
          </a:p>
        </p:txBody>
      </p:sp>
      <p:sp>
        <p:nvSpPr>
          <p:cNvPr id="29" name="Rectangle 28"/>
          <p:cNvSpPr/>
          <p:nvPr/>
        </p:nvSpPr>
        <p:spPr>
          <a:xfrm>
            <a:off x="6516512" y="3372556"/>
            <a:ext cx="468488" cy="64633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p:cNvSpPr/>
          <p:nvPr/>
        </p:nvSpPr>
        <p:spPr>
          <a:xfrm>
            <a:off x="4145845" y="3695721"/>
            <a:ext cx="468488" cy="64633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p:cNvSpPr txBox="1"/>
          <p:nvPr/>
        </p:nvSpPr>
        <p:spPr>
          <a:xfrm>
            <a:off x="7230536" y="3145388"/>
            <a:ext cx="1067010" cy="646331"/>
          </a:xfrm>
          <a:prstGeom prst="rect">
            <a:avLst/>
          </a:prstGeom>
          <a:noFill/>
        </p:spPr>
        <p:txBody>
          <a:bodyPr wrap="square" rtlCol="0">
            <a:spAutoFit/>
          </a:bodyPr>
          <a:lstStyle/>
          <a:p>
            <a:r>
              <a:rPr lang="en-US" dirty="0" err="1" smtClean="0"/>
              <a:t>Bộ</a:t>
            </a:r>
            <a:r>
              <a:rPr lang="en-US" dirty="0" smtClean="0"/>
              <a:t> </a:t>
            </a:r>
            <a:r>
              <a:rPr lang="en-US" dirty="0" err="1" smtClean="0"/>
              <a:t>đệm</a:t>
            </a:r>
            <a:r>
              <a:rPr lang="en-US" dirty="0" smtClean="0"/>
              <a:t> (buffer)</a:t>
            </a:r>
            <a:endParaRPr lang="en-US" dirty="0"/>
          </a:p>
        </p:txBody>
      </p:sp>
      <p:cxnSp>
        <p:nvCxnSpPr>
          <p:cNvPr id="33" name="Straight Arrow Connector 32"/>
          <p:cNvCxnSpPr/>
          <p:nvPr/>
        </p:nvCxnSpPr>
        <p:spPr>
          <a:xfrm flipH="1">
            <a:off x="6876346" y="3584222"/>
            <a:ext cx="33443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Connector 35"/>
          <p:cNvCxnSpPr>
            <a:stCxn id="9" idx="2"/>
          </p:cNvCxnSpPr>
          <p:nvPr/>
        </p:nvCxnSpPr>
        <p:spPr>
          <a:xfrm>
            <a:off x="1622779" y="4656666"/>
            <a:ext cx="0" cy="63500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6516512" y="4656666"/>
            <a:ext cx="0" cy="63500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4145845" y="4656666"/>
            <a:ext cx="0" cy="63500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1622779" y="5291667"/>
            <a:ext cx="4893733" cy="0"/>
          </a:xfrm>
          <a:prstGeom prst="line">
            <a:avLst/>
          </a:prstGeom>
        </p:spPr>
        <p:style>
          <a:lnRef idx="2">
            <a:schemeClr val="dk1"/>
          </a:lnRef>
          <a:fillRef idx="0">
            <a:schemeClr val="dk1"/>
          </a:fillRef>
          <a:effectRef idx="1">
            <a:schemeClr val="dk1"/>
          </a:effectRef>
          <a:fontRef idx="minor">
            <a:schemeClr val="tx1"/>
          </a:fontRef>
        </p:style>
      </p:cxnSp>
      <p:grpSp>
        <p:nvGrpSpPr>
          <p:cNvPr id="52" name="Group 51"/>
          <p:cNvGrpSpPr/>
          <p:nvPr/>
        </p:nvGrpSpPr>
        <p:grpSpPr>
          <a:xfrm>
            <a:off x="6843889" y="2286000"/>
            <a:ext cx="1016000" cy="1227667"/>
            <a:chOff x="6843889" y="2286000"/>
            <a:chExt cx="1016000" cy="1227667"/>
          </a:xfrm>
        </p:grpSpPr>
        <p:sp>
          <p:nvSpPr>
            <p:cNvPr id="50" name="Freeform 49"/>
            <p:cNvSpPr/>
            <p:nvPr/>
          </p:nvSpPr>
          <p:spPr>
            <a:xfrm>
              <a:off x="6843889" y="2441222"/>
              <a:ext cx="805249" cy="1072445"/>
            </a:xfrm>
            <a:custGeom>
              <a:avLst/>
              <a:gdLst>
                <a:gd name="connsiteX0" fmla="*/ 127000 w 805249"/>
                <a:gd name="connsiteY0" fmla="*/ 0 h 1072445"/>
                <a:gd name="connsiteX1" fmla="*/ 804333 w 805249"/>
                <a:gd name="connsiteY1" fmla="*/ 409222 h 1072445"/>
                <a:gd name="connsiteX2" fmla="*/ 0 w 805249"/>
                <a:gd name="connsiteY2" fmla="*/ 1072445 h 1072445"/>
              </a:gdLst>
              <a:ahLst/>
              <a:cxnLst>
                <a:cxn ang="0">
                  <a:pos x="connsiteX0" y="connsiteY0"/>
                </a:cxn>
                <a:cxn ang="0">
                  <a:pos x="connsiteX1" y="connsiteY1"/>
                </a:cxn>
                <a:cxn ang="0">
                  <a:pos x="connsiteX2" y="connsiteY2"/>
                </a:cxn>
              </a:cxnLst>
              <a:rect l="l" t="t" r="r" b="b"/>
              <a:pathLst>
                <a:path w="805249" h="1072445">
                  <a:moveTo>
                    <a:pt x="127000" y="0"/>
                  </a:moveTo>
                  <a:cubicBezTo>
                    <a:pt x="476250" y="115240"/>
                    <a:pt x="825500" y="230481"/>
                    <a:pt x="804333" y="409222"/>
                  </a:cubicBezTo>
                  <a:cubicBezTo>
                    <a:pt x="783166" y="587963"/>
                    <a:pt x="0" y="1072445"/>
                    <a:pt x="0" y="1072445"/>
                  </a:cubicBezTo>
                </a:path>
              </a:pathLst>
            </a:custGeom>
            <a:ln>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1" name="TextBox 50"/>
            <p:cNvSpPr txBox="1"/>
            <p:nvPr/>
          </p:nvSpPr>
          <p:spPr>
            <a:xfrm>
              <a:off x="7521224" y="2286000"/>
              <a:ext cx="338665" cy="369332"/>
            </a:xfrm>
            <a:prstGeom prst="rect">
              <a:avLst/>
            </a:prstGeom>
            <a:noFill/>
          </p:spPr>
          <p:txBody>
            <a:bodyPr wrap="square" rtlCol="0">
              <a:spAutoFit/>
            </a:bodyPr>
            <a:lstStyle/>
            <a:p>
              <a:r>
                <a:rPr lang="en-US" dirty="0" smtClean="0"/>
                <a:t>1</a:t>
              </a:r>
              <a:endParaRPr lang="en-US" dirty="0"/>
            </a:p>
          </p:txBody>
        </p:sp>
      </p:grpSp>
      <p:grpSp>
        <p:nvGrpSpPr>
          <p:cNvPr id="55" name="Group 54"/>
          <p:cNvGrpSpPr/>
          <p:nvPr/>
        </p:nvGrpSpPr>
        <p:grpSpPr>
          <a:xfrm>
            <a:off x="1481667" y="4953000"/>
            <a:ext cx="5305777" cy="1681665"/>
            <a:chOff x="1481667" y="4953000"/>
            <a:chExt cx="5305777" cy="1681665"/>
          </a:xfrm>
        </p:grpSpPr>
        <p:sp>
          <p:nvSpPr>
            <p:cNvPr id="53" name="Freeform 52"/>
            <p:cNvSpPr/>
            <p:nvPr/>
          </p:nvSpPr>
          <p:spPr>
            <a:xfrm>
              <a:off x="1481667" y="4953000"/>
              <a:ext cx="5305777" cy="1185361"/>
            </a:xfrm>
            <a:custGeom>
              <a:avLst/>
              <a:gdLst>
                <a:gd name="connsiteX0" fmla="*/ 5305777 w 5305777"/>
                <a:gd name="connsiteY0" fmla="*/ 28222 h 1185361"/>
                <a:gd name="connsiteX1" fmla="*/ 2878666 w 5305777"/>
                <a:gd name="connsiteY1" fmla="*/ 1185333 h 1185361"/>
                <a:gd name="connsiteX2" fmla="*/ 0 w 5305777"/>
                <a:gd name="connsiteY2" fmla="*/ 0 h 1185361"/>
              </a:gdLst>
              <a:ahLst/>
              <a:cxnLst>
                <a:cxn ang="0">
                  <a:pos x="connsiteX0" y="connsiteY0"/>
                </a:cxn>
                <a:cxn ang="0">
                  <a:pos x="connsiteX1" y="connsiteY1"/>
                </a:cxn>
                <a:cxn ang="0">
                  <a:pos x="connsiteX2" y="connsiteY2"/>
                </a:cxn>
              </a:cxnLst>
              <a:rect l="l" t="t" r="r" b="b"/>
              <a:pathLst>
                <a:path w="5305777" h="1185361">
                  <a:moveTo>
                    <a:pt x="5305777" y="28222"/>
                  </a:moveTo>
                  <a:cubicBezTo>
                    <a:pt x="4534369" y="609129"/>
                    <a:pt x="3762962" y="1190037"/>
                    <a:pt x="2878666" y="1185333"/>
                  </a:cubicBezTo>
                  <a:cubicBezTo>
                    <a:pt x="1994370" y="1180629"/>
                    <a:pt x="0" y="0"/>
                    <a:pt x="0" y="0"/>
                  </a:cubicBezTo>
                </a:path>
              </a:pathLst>
            </a:custGeom>
            <a:ln w="38100">
              <a:headEnd type="none"/>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4" name="TextBox 53"/>
            <p:cNvSpPr txBox="1"/>
            <p:nvPr/>
          </p:nvSpPr>
          <p:spPr>
            <a:xfrm>
              <a:off x="4007556" y="6265333"/>
              <a:ext cx="606777" cy="369332"/>
            </a:xfrm>
            <a:prstGeom prst="rect">
              <a:avLst/>
            </a:prstGeom>
            <a:noFill/>
          </p:spPr>
          <p:txBody>
            <a:bodyPr wrap="square" rtlCol="0">
              <a:spAutoFit/>
            </a:bodyPr>
            <a:lstStyle/>
            <a:p>
              <a:r>
                <a:rPr lang="en-US" dirty="0"/>
                <a:t>3</a:t>
              </a:r>
            </a:p>
          </p:txBody>
        </p:sp>
      </p:grpSp>
      <p:cxnSp>
        <p:nvCxnSpPr>
          <p:cNvPr id="57" name="Straight Arrow Connector 56"/>
          <p:cNvCxnSpPr>
            <a:stCxn id="3" idx="1"/>
          </p:cNvCxnSpPr>
          <p:nvPr/>
        </p:nvCxnSpPr>
        <p:spPr>
          <a:xfrm flipH="1">
            <a:off x="4445000" y="4215748"/>
            <a:ext cx="169756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4950178" y="3866445"/>
            <a:ext cx="983545" cy="646331"/>
          </a:xfrm>
          <a:prstGeom prst="rect">
            <a:avLst/>
          </a:prstGeom>
          <a:noFill/>
        </p:spPr>
        <p:txBody>
          <a:bodyPr wrap="square" rtlCol="0">
            <a:spAutoFit/>
          </a:bodyPr>
          <a:lstStyle/>
          <a:p>
            <a:r>
              <a:rPr lang="en-US" dirty="0" smtClean="0"/>
              <a:t>Con </a:t>
            </a:r>
            <a:r>
              <a:rPr lang="en-US" dirty="0" err="1" smtClean="0"/>
              <a:t>trỏ</a:t>
            </a:r>
            <a:r>
              <a:rPr lang="en-US" dirty="0" smtClean="0"/>
              <a:t> </a:t>
            </a:r>
            <a:r>
              <a:rPr lang="en-US" dirty="0" err="1" smtClean="0"/>
              <a:t>bộ</a:t>
            </a:r>
            <a:r>
              <a:rPr lang="en-US" dirty="0" smtClean="0"/>
              <a:t> </a:t>
            </a:r>
            <a:r>
              <a:rPr lang="en-US" dirty="0" err="1" smtClean="0"/>
              <a:t>nhớ</a:t>
            </a:r>
            <a:endParaRPr lang="en-US" dirty="0"/>
          </a:p>
        </p:txBody>
      </p:sp>
      <p:sp>
        <p:nvSpPr>
          <p:cNvPr id="3" name="Rectangle 2"/>
          <p:cNvSpPr/>
          <p:nvPr/>
        </p:nvSpPr>
        <p:spPr>
          <a:xfrm>
            <a:off x="6142567" y="4089443"/>
            <a:ext cx="842433" cy="25261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p:cNvSpPr txBox="1"/>
          <p:nvPr/>
        </p:nvSpPr>
        <p:spPr>
          <a:xfrm>
            <a:off x="7241826" y="3862228"/>
            <a:ext cx="1067010" cy="646331"/>
          </a:xfrm>
          <a:prstGeom prst="rect">
            <a:avLst/>
          </a:prstGeom>
          <a:noFill/>
        </p:spPr>
        <p:txBody>
          <a:bodyPr wrap="square" rtlCol="0">
            <a:spAutoFit/>
          </a:bodyPr>
          <a:lstStyle/>
          <a:p>
            <a:r>
              <a:rPr lang="en-US" dirty="0" err="1" smtClean="0"/>
              <a:t>Địa</a:t>
            </a:r>
            <a:r>
              <a:rPr lang="en-US" dirty="0" smtClean="0"/>
              <a:t> </a:t>
            </a:r>
            <a:r>
              <a:rPr lang="en-US" dirty="0" err="1" smtClean="0"/>
              <a:t>chỉ</a:t>
            </a:r>
            <a:r>
              <a:rPr lang="en-US" dirty="0" smtClean="0"/>
              <a:t> </a:t>
            </a:r>
            <a:r>
              <a:rPr lang="en-US" dirty="0" err="1" smtClean="0"/>
              <a:t>bộ</a:t>
            </a:r>
            <a:r>
              <a:rPr lang="en-US" dirty="0" smtClean="0"/>
              <a:t> </a:t>
            </a:r>
            <a:r>
              <a:rPr lang="en-US" dirty="0" err="1" smtClean="0"/>
              <a:t>nhớ</a:t>
            </a:r>
            <a:endParaRPr lang="en-US" dirty="0"/>
          </a:p>
        </p:txBody>
      </p:sp>
      <p:cxnSp>
        <p:nvCxnSpPr>
          <p:cNvPr id="34" name="Straight Arrow Connector 33"/>
          <p:cNvCxnSpPr/>
          <p:nvPr/>
        </p:nvCxnSpPr>
        <p:spPr>
          <a:xfrm flipH="1">
            <a:off x="6887636" y="4216396"/>
            <a:ext cx="33443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4452057" y="3424828"/>
            <a:ext cx="2335387" cy="437400"/>
            <a:chOff x="4452057" y="3424828"/>
            <a:chExt cx="2335387" cy="437400"/>
          </a:xfrm>
        </p:grpSpPr>
        <p:cxnSp>
          <p:nvCxnSpPr>
            <p:cNvPr id="37" name="Straight Arrow Connector 36"/>
            <p:cNvCxnSpPr/>
            <p:nvPr/>
          </p:nvCxnSpPr>
          <p:spPr>
            <a:xfrm flipH="1">
              <a:off x="4452057" y="3584222"/>
              <a:ext cx="2335387" cy="2780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5324120" y="3424828"/>
              <a:ext cx="334433" cy="369332"/>
            </a:xfrm>
            <a:prstGeom prst="rect">
              <a:avLst/>
            </a:prstGeom>
            <a:noFill/>
          </p:spPr>
          <p:txBody>
            <a:bodyPr wrap="square" rtlCol="0">
              <a:spAutoFit/>
            </a:bodyPr>
            <a:lstStyle/>
            <a:p>
              <a:r>
                <a:rPr lang="en-US" dirty="0" smtClean="0"/>
                <a:t>2</a:t>
              </a:r>
              <a:endParaRPr lang="en-US" dirty="0"/>
            </a:p>
          </p:txBody>
        </p:sp>
      </p:grpSp>
    </p:spTree>
    <p:extLst>
      <p:ext uri="{BB962C8B-B14F-4D97-AF65-F5344CB8AC3E}">
        <p14:creationId xmlns:p14="http://schemas.microsoft.com/office/powerpoint/2010/main" val="2494660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độc</a:t>
            </a:r>
            <a:r>
              <a:rPr lang="en-US" dirty="0" smtClean="0">
                <a:latin typeface="Times New Roman"/>
                <a:cs typeface="Times New Roman"/>
              </a:rPr>
              <a:t> </a:t>
            </a:r>
            <a:r>
              <a:rPr lang="en-US" dirty="0" err="1" smtClean="0">
                <a:latin typeface="Times New Roman"/>
                <a:cs typeface="Times New Roman"/>
              </a:rPr>
              <a:t>lập</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3" name="Content Placeholder 2"/>
          <p:cNvSpPr>
            <a:spLocks noGrp="1"/>
          </p:cNvSpPr>
          <p:nvPr>
            <p:ph idx="1"/>
          </p:nvPr>
        </p:nvSpPr>
        <p:spPr/>
        <p:txBody>
          <a:bodyPr/>
          <a:lstStyle/>
          <a:p>
            <a:pPr marL="114300" indent="0">
              <a:buNone/>
            </a:pPr>
            <a:endParaRPr lang="en-US" dirty="0">
              <a:solidFill>
                <a:srgbClr val="2F2B20"/>
              </a:solidFill>
              <a:latin typeface="Times New Roman"/>
              <a:cs typeface="Times New Roman"/>
            </a:endParaRPr>
          </a:p>
        </p:txBody>
      </p:sp>
      <p:graphicFrame>
        <p:nvGraphicFramePr>
          <p:cNvPr id="19" name="Table 18"/>
          <p:cNvGraphicFramePr>
            <a:graphicFrameLocks noGrp="1"/>
          </p:cNvGraphicFramePr>
          <p:nvPr>
            <p:extLst>
              <p:ext uri="{D42A27DB-BD31-4B8C-83A1-F6EECF244321}">
                <p14:modId xmlns:p14="http://schemas.microsoft.com/office/powerpoint/2010/main" val="3658405862"/>
              </p:ext>
            </p:extLst>
          </p:nvPr>
        </p:nvGraphicFramePr>
        <p:xfrm>
          <a:off x="1086556" y="2511778"/>
          <a:ext cx="6096000" cy="3657600"/>
        </p:xfrm>
        <a:graphic>
          <a:graphicData uri="http://schemas.openxmlformats.org/drawingml/2006/table">
            <a:tbl>
              <a:tblPr firstRow="1" bandRow="1">
                <a:tableStyleId>{2D5ABB26-0587-4C30-8999-92F81FD0307C}</a:tableStyleId>
              </a:tblPr>
              <a:tblGrid>
                <a:gridCol w="6096000"/>
              </a:tblGrid>
              <a:tr h="731520">
                <a:tc>
                  <a:txBody>
                    <a:bodyPr/>
                    <a:lstStyle/>
                    <a:p>
                      <a:pPr algn="ctr"/>
                      <a:r>
                        <a:rPr lang="en-US" sz="2000" dirty="0" err="1" smtClean="0"/>
                        <a:t>Xử</a:t>
                      </a:r>
                      <a:r>
                        <a:rPr lang="en-US" sz="2000" dirty="0" smtClean="0"/>
                        <a:t> </a:t>
                      </a:r>
                      <a:r>
                        <a:rPr lang="en-US" sz="2000" dirty="0" err="1" smtClean="0"/>
                        <a:t>lý</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algn="ctr"/>
                      <a:r>
                        <a:rPr lang="en-US" sz="2000" dirty="0" smtClean="0"/>
                        <a:t>(User Processes)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Phần</a:t>
                      </a:r>
                      <a:r>
                        <a:rPr lang="en-US" sz="2000" dirty="0" smtClean="0"/>
                        <a:t> </a:t>
                      </a:r>
                      <a:r>
                        <a:rPr lang="en-US" sz="2000" dirty="0" err="1" smtClean="0"/>
                        <a:t>mềm</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Independent Software)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smtClean="0"/>
                        <a:t>Điều </a:t>
                      </a:r>
                      <a:r>
                        <a:rPr lang="en-US" sz="2000" dirty="0" err="1" smtClean="0"/>
                        <a:t>khiển</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Drivers)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Bộ</a:t>
                      </a:r>
                      <a:r>
                        <a:rPr lang="en-US" sz="2000" dirty="0" smtClean="0"/>
                        <a:t> </a:t>
                      </a:r>
                      <a:r>
                        <a:rPr lang="en-US" sz="2000" dirty="0" err="1" smtClean="0"/>
                        <a:t>kiểm</a:t>
                      </a:r>
                      <a:r>
                        <a:rPr lang="en-US" sz="2000" dirty="0" smtClean="0"/>
                        <a:t> </a:t>
                      </a:r>
                      <a:r>
                        <a:rPr lang="en-US" sz="2000" dirty="0" err="1" smtClean="0"/>
                        <a:t>soát</a:t>
                      </a:r>
                      <a:r>
                        <a:rPr lang="en-US" sz="2000" dirty="0" smtClean="0"/>
                        <a:t> </a:t>
                      </a:r>
                      <a:r>
                        <a:rPr lang="en-US" sz="2000" dirty="0" err="1" smtClean="0"/>
                        <a:t>ngắt</a:t>
                      </a:r>
                      <a:endParaRPr lang="en-US" sz="2000" dirty="0" smtClean="0"/>
                    </a:p>
                    <a:p>
                      <a:pPr algn="ctr"/>
                      <a:r>
                        <a:rPr lang="en-US" sz="2000" dirty="0" smtClean="0"/>
                        <a:t>(Interrupt Handler)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731520">
                <a:tc>
                  <a:txBody>
                    <a:bodyPr/>
                    <a:lstStyle/>
                    <a:p>
                      <a:pPr algn="ctr"/>
                      <a:r>
                        <a:rPr lang="en-US" sz="2000" dirty="0" err="1" smtClean="0"/>
                        <a:t>Phần</a:t>
                      </a:r>
                      <a:r>
                        <a:rPr lang="en-US" sz="2000" dirty="0" smtClean="0"/>
                        <a:t> </a:t>
                      </a:r>
                      <a:r>
                        <a:rPr lang="en-US" sz="2000" dirty="0" err="1" smtClean="0"/>
                        <a:t>cứng</a:t>
                      </a:r>
                      <a:endParaRPr lang="en-US" sz="2000" dirty="0" smtClean="0"/>
                    </a:p>
                    <a:p>
                      <a:pPr algn="ctr"/>
                      <a:r>
                        <a:rPr lang="en-US" sz="2000" dirty="0" smtClean="0"/>
                        <a:t>(Hardware)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r>
            </a:tbl>
          </a:graphicData>
        </a:graphic>
      </p:graphicFrame>
      <p:sp>
        <p:nvSpPr>
          <p:cNvPr id="4" name="Slide Number Placeholder 3"/>
          <p:cNvSpPr>
            <a:spLocks noGrp="1"/>
          </p:cNvSpPr>
          <p:nvPr>
            <p:ph type="sldNum" sz="quarter" idx="12"/>
          </p:nvPr>
        </p:nvSpPr>
        <p:spPr/>
        <p:txBody>
          <a:bodyPr/>
          <a:lstStyle/>
          <a:p>
            <a:fld id="{6E2D2B3B-882E-40F3-A32F-6DD516915044}" type="slidenum">
              <a:rPr lang="en-US" smtClean="0"/>
              <a:pPr/>
              <a:t>16</a:t>
            </a:fld>
            <a:endParaRPr lang="en-US"/>
          </a:p>
        </p:txBody>
      </p:sp>
      <p:cxnSp>
        <p:nvCxnSpPr>
          <p:cNvPr id="9" name="Straight Arrow Connector 8"/>
          <p:cNvCxnSpPr/>
          <p:nvPr/>
        </p:nvCxnSpPr>
        <p:spPr>
          <a:xfrm>
            <a:off x="1495778" y="2963330"/>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507067" y="3697107"/>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518356" y="4430884"/>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657622" y="2963330"/>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668911" y="3697107"/>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6680200" y="4430884"/>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086556" y="3245573"/>
            <a:ext cx="6096000" cy="736600"/>
          </a:xfrm>
          <a:prstGeom prst="rect">
            <a:avLst/>
          </a:prstGeom>
          <a:noFill/>
          <a:ln w="381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Arrow Connector 19"/>
          <p:cNvCxnSpPr/>
          <p:nvPr/>
        </p:nvCxnSpPr>
        <p:spPr>
          <a:xfrm>
            <a:off x="1529646" y="5133613"/>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6691490" y="5133613"/>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851748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độc</a:t>
            </a:r>
            <a:r>
              <a:rPr lang="en-US" dirty="0" smtClean="0">
                <a:latin typeface="Times New Roman"/>
                <a:cs typeface="Times New Roman"/>
              </a:rPr>
              <a:t> </a:t>
            </a:r>
            <a:r>
              <a:rPr lang="en-US" dirty="0" err="1" smtClean="0">
                <a:latin typeface="Times New Roman"/>
                <a:cs typeface="Times New Roman"/>
              </a:rPr>
              <a:t>lập</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3" name="Content Placeholder 2"/>
          <p:cNvSpPr>
            <a:spLocks noGrp="1"/>
          </p:cNvSpPr>
          <p:nvPr>
            <p:ph idx="1"/>
          </p:nvPr>
        </p:nvSpPr>
        <p:spPr/>
        <p:txBody>
          <a:bodyPr/>
          <a:lstStyle/>
          <a:p>
            <a:pPr marL="114300" indent="0">
              <a:buNone/>
            </a:pPr>
            <a:r>
              <a:rPr lang="en-US" b="1" dirty="0" err="1" smtClean="0">
                <a:solidFill>
                  <a:srgbClr val="FF0000"/>
                </a:solidFill>
                <a:latin typeface="Times New Roman"/>
                <a:cs typeface="Times New Roman"/>
              </a:rPr>
              <a:t>Chức</a:t>
            </a:r>
            <a:r>
              <a:rPr lang="en-US" b="1" dirty="0" smtClean="0">
                <a:solidFill>
                  <a:srgbClr val="FF0000"/>
                </a:solidFill>
                <a:latin typeface="Times New Roman"/>
                <a:cs typeface="Times New Roman"/>
              </a:rPr>
              <a:t> </a:t>
            </a:r>
            <a:r>
              <a:rPr lang="en-US" b="1" dirty="0" err="1" smtClean="0">
                <a:solidFill>
                  <a:srgbClr val="FF0000"/>
                </a:solidFill>
                <a:latin typeface="Times New Roman"/>
                <a:cs typeface="Times New Roman"/>
              </a:rPr>
              <a:t>năng</a:t>
            </a:r>
            <a:r>
              <a:rPr lang="en-US" b="1" dirty="0" smtClean="0">
                <a:solidFill>
                  <a:srgbClr val="FF0000"/>
                </a:solidFill>
                <a:latin typeface="Times New Roman"/>
                <a:cs typeface="Times New Roman"/>
              </a:rPr>
              <a:t>:</a:t>
            </a:r>
          </a:p>
          <a:p>
            <a:pPr>
              <a:buFontTx/>
              <a:buChar char="-"/>
            </a:pPr>
            <a:r>
              <a:rPr lang="en-US" dirty="0" err="1" smtClean="0">
                <a:solidFill>
                  <a:srgbClr val="2F2B20"/>
                </a:solidFill>
                <a:latin typeface="Times New Roman"/>
                <a:cs typeface="Times New Roman"/>
              </a:rPr>
              <a:t>Đặt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tên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endParaRPr lang="en-US" dirty="0" smtClean="0">
              <a:solidFill>
                <a:srgbClr val="2F2B20"/>
              </a:solidFill>
              <a:latin typeface="Times New Roman"/>
              <a:cs typeface="Times New Roman"/>
            </a:endParaRPr>
          </a:p>
          <a:p>
            <a:pPr>
              <a:buFontTx/>
              <a:buChar char="-"/>
            </a:pPr>
            <a:r>
              <a:rPr lang="en-US" dirty="0" err="1" smtClean="0">
                <a:solidFill>
                  <a:srgbClr val="2F2B20"/>
                </a:solidFill>
                <a:latin typeface="Times New Roman"/>
                <a:cs typeface="Times New Roman"/>
              </a:rPr>
              <a:t>Tạo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ra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giao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tiếp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chung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cả</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Bảo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vệ</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Cung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cấp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khối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dữ</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liệu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độc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lập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Cung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cấp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đệm</a:t>
            </a:r>
            <a:r>
              <a:rPr lang="en-US" dirty="0" smtClean="0">
                <a:solidFill>
                  <a:srgbClr val="2F2B20"/>
                </a:solidFill>
                <a:latin typeface="Times New Roman"/>
                <a:cs typeface="Times New Roman"/>
              </a:rPr>
              <a:t> (buffer) </a:t>
            </a:r>
            <a:r>
              <a:rPr lang="en-US" dirty="0" err="1" smtClean="0">
                <a:solidFill>
                  <a:srgbClr val="2F2B20"/>
                </a:solidFill>
                <a:latin typeface="Times New Roman"/>
                <a:cs typeface="Times New Roman"/>
              </a:rPr>
              <a:t>để</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hỗ</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trợ</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quá</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trình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đồng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hoá</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hoạt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động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của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hệ</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thống</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Cấp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phát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và</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giải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phóng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Thông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báo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lỗi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người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dùng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nếu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có</a:t>
            </a:r>
            <a:r>
              <a:rPr lang="en-US" dirty="0" smtClean="0">
                <a:solidFill>
                  <a:srgbClr val="2F2B20"/>
                </a:solidFill>
                <a:latin typeface="Times New Roman"/>
                <a:cs typeface="Times New Roman"/>
              </a:rPr>
              <a:t>).</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17</a:t>
            </a:fld>
            <a:endParaRPr lang="en-US"/>
          </a:p>
        </p:txBody>
      </p:sp>
    </p:spTree>
    <p:extLst>
      <p:ext uri="{BB962C8B-B14F-4D97-AF65-F5344CB8AC3E}">
        <p14:creationId xmlns:p14="http://schemas.microsoft.com/office/powerpoint/2010/main" val="32398953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Trình</a:t>
            </a:r>
            <a:r>
              <a:rPr lang="en-US" dirty="0" smtClean="0">
                <a:latin typeface="Times New Roman"/>
                <a:cs typeface="Times New Roman"/>
              </a:rPr>
              <a:t> </a:t>
            </a:r>
            <a:r>
              <a:rPr lang="en-US" dirty="0" err="1" smtClean="0">
                <a:latin typeface="Times New Roman"/>
                <a:cs typeface="Times New Roman"/>
              </a:rPr>
              <a:t>điều</a:t>
            </a:r>
            <a:r>
              <a:rPr lang="en-US" dirty="0" smtClean="0">
                <a:latin typeface="Times New Roman"/>
                <a:cs typeface="Times New Roman"/>
              </a:rPr>
              <a:t> </a:t>
            </a:r>
            <a:r>
              <a:rPr lang="en-US" dirty="0" err="1" smtClean="0">
                <a:latin typeface="Times New Roman"/>
                <a:cs typeface="Times New Roman"/>
              </a:rPr>
              <a:t>khiển</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3" name="Content Placeholder 2"/>
          <p:cNvSpPr>
            <a:spLocks noGrp="1"/>
          </p:cNvSpPr>
          <p:nvPr>
            <p:ph idx="1"/>
          </p:nvPr>
        </p:nvSpPr>
        <p:spPr/>
        <p:txBody>
          <a:bodyPr/>
          <a:lstStyle/>
          <a:p>
            <a:pPr marL="114300" indent="0">
              <a:buNone/>
            </a:pPr>
            <a:endParaRPr lang="en-US" dirty="0">
              <a:solidFill>
                <a:srgbClr val="2F2B20"/>
              </a:solidFill>
              <a:latin typeface="Times New Roman"/>
              <a:cs typeface="Times New Roman"/>
            </a:endParaRPr>
          </a:p>
        </p:txBody>
      </p:sp>
      <p:graphicFrame>
        <p:nvGraphicFramePr>
          <p:cNvPr id="19" name="Table 18"/>
          <p:cNvGraphicFramePr>
            <a:graphicFrameLocks noGrp="1"/>
          </p:cNvGraphicFramePr>
          <p:nvPr>
            <p:extLst>
              <p:ext uri="{D42A27DB-BD31-4B8C-83A1-F6EECF244321}">
                <p14:modId xmlns:p14="http://schemas.microsoft.com/office/powerpoint/2010/main" val="2644125712"/>
              </p:ext>
            </p:extLst>
          </p:nvPr>
        </p:nvGraphicFramePr>
        <p:xfrm>
          <a:off x="1086556" y="2511778"/>
          <a:ext cx="6096000" cy="3657600"/>
        </p:xfrm>
        <a:graphic>
          <a:graphicData uri="http://schemas.openxmlformats.org/drawingml/2006/table">
            <a:tbl>
              <a:tblPr firstRow="1" bandRow="1">
                <a:tableStyleId>{2D5ABB26-0587-4C30-8999-92F81FD0307C}</a:tableStyleId>
              </a:tblPr>
              <a:tblGrid>
                <a:gridCol w="6096000"/>
              </a:tblGrid>
              <a:tr h="731520">
                <a:tc>
                  <a:txBody>
                    <a:bodyPr/>
                    <a:lstStyle/>
                    <a:p>
                      <a:pPr algn="ctr"/>
                      <a:r>
                        <a:rPr lang="en-US" sz="2000" dirty="0" err="1" smtClean="0"/>
                        <a:t>Xử</a:t>
                      </a:r>
                      <a:r>
                        <a:rPr lang="en-US" sz="2000" dirty="0" smtClean="0"/>
                        <a:t> </a:t>
                      </a:r>
                      <a:r>
                        <a:rPr lang="en-US" sz="2000" dirty="0" err="1" smtClean="0"/>
                        <a:t>lý</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algn="ctr"/>
                      <a:r>
                        <a:rPr lang="en-US" sz="2000" dirty="0" smtClean="0"/>
                        <a:t>(User Processes)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Phần</a:t>
                      </a:r>
                      <a:r>
                        <a:rPr lang="en-US" sz="2000" dirty="0" smtClean="0"/>
                        <a:t> </a:t>
                      </a:r>
                      <a:r>
                        <a:rPr lang="en-US" sz="2000" dirty="0" err="1" smtClean="0"/>
                        <a:t>mềm</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Independent Software)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smtClean="0"/>
                        <a:t>Điều </a:t>
                      </a:r>
                      <a:r>
                        <a:rPr lang="en-US" sz="2000" dirty="0" err="1" smtClean="0"/>
                        <a:t>khiển</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Drivers)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Bộ</a:t>
                      </a:r>
                      <a:r>
                        <a:rPr lang="en-US" sz="2000" dirty="0" smtClean="0"/>
                        <a:t> </a:t>
                      </a:r>
                      <a:r>
                        <a:rPr lang="en-US" sz="2000" dirty="0" err="1" smtClean="0"/>
                        <a:t>kiểm</a:t>
                      </a:r>
                      <a:r>
                        <a:rPr lang="en-US" sz="2000" dirty="0" smtClean="0"/>
                        <a:t> </a:t>
                      </a:r>
                      <a:r>
                        <a:rPr lang="en-US" sz="2000" dirty="0" err="1" smtClean="0"/>
                        <a:t>soát</a:t>
                      </a:r>
                      <a:r>
                        <a:rPr lang="en-US" sz="2000" dirty="0" smtClean="0"/>
                        <a:t> </a:t>
                      </a:r>
                      <a:r>
                        <a:rPr lang="en-US" sz="2000" dirty="0" err="1" smtClean="0"/>
                        <a:t>ngắt</a:t>
                      </a:r>
                      <a:endParaRPr lang="en-US" sz="2000" dirty="0" smtClean="0"/>
                    </a:p>
                    <a:p>
                      <a:pPr algn="ctr"/>
                      <a:r>
                        <a:rPr lang="en-US" sz="2000" dirty="0" smtClean="0"/>
                        <a:t>(Interrupt Handler)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731520">
                <a:tc>
                  <a:txBody>
                    <a:bodyPr/>
                    <a:lstStyle/>
                    <a:p>
                      <a:pPr algn="ctr"/>
                      <a:r>
                        <a:rPr lang="en-US" sz="2000" dirty="0" err="1" smtClean="0"/>
                        <a:t>Phần</a:t>
                      </a:r>
                      <a:r>
                        <a:rPr lang="en-US" sz="2000" dirty="0" smtClean="0"/>
                        <a:t> </a:t>
                      </a:r>
                      <a:r>
                        <a:rPr lang="en-US" sz="2000" dirty="0" err="1" smtClean="0"/>
                        <a:t>cứng</a:t>
                      </a:r>
                      <a:endParaRPr lang="en-US" sz="2000" dirty="0" smtClean="0"/>
                    </a:p>
                    <a:p>
                      <a:pPr algn="ctr"/>
                      <a:r>
                        <a:rPr lang="en-US" sz="2000" dirty="0" smtClean="0"/>
                        <a:t>(Hardware)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r>
            </a:tbl>
          </a:graphicData>
        </a:graphic>
      </p:graphicFrame>
      <p:sp>
        <p:nvSpPr>
          <p:cNvPr id="4" name="Slide Number Placeholder 3"/>
          <p:cNvSpPr>
            <a:spLocks noGrp="1"/>
          </p:cNvSpPr>
          <p:nvPr>
            <p:ph type="sldNum" sz="quarter" idx="12"/>
          </p:nvPr>
        </p:nvSpPr>
        <p:spPr/>
        <p:txBody>
          <a:bodyPr/>
          <a:lstStyle/>
          <a:p>
            <a:fld id="{6E2D2B3B-882E-40F3-A32F-6DD516915044}" type="slidenum">
              <a:rPr lang="en-US" smtClean="0"/>
              <a:pPr/>
              <a:t>18</a:t>
            </a:fld>
            <a:endParaRPr lang="en-US"/>
          </a:p>
        </p:txBody>
      </p:sp>
      <p:cxnSp>
        <p:nvCxnSpPr>
          <p:cNvPr id="9" name="Straight Arrow Connector 8"/>
          <p:cNvCxnSpPr/>
          <p:nvPr/>
        </p:nvCxnSpPr>
        <p:spPr>
          <a:xfrm>
            <a:off x="1495778" y="2963330"/>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507067" y="3697107"/>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518356" y="4430884"/>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657622" y="2963330"/>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668911" y="3697107"/>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6680200" y="4430884"/>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086556" y="3965234"/>
            <a:ext cx="6096000" cy="736600"/>
          </a:xfrm>
          <a:prstGeom prst="rect">
            <a:avLst/>
          </a:prstGeom>
          <a:noFill/>
          <a:ln w="381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Arrow Connector 19"/>
          <p:cNvCxnSpPr/>
          <p:nvPr/>
        </p:nvCxnSpPr>
        <p:spPr>
          <a:xfrm>
            <a:off x="1529646" y="5133613"/>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6691490" y="5133613"/>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768802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Trình</a:t>
            </a:r>
            <a:r>
              <a:rPr lang="en-US" dirty="0" smtClean="0">
                <a:latin typeface="Times New Roman"/>
                <a:cs typeface="Times New Roman"/>
              </a:rPr>
              <a:t> </a:t>
            </a:r>
            <a:r>
              <a:rPr lang="en-US" dirty="0" err="1" smtClean="0">
                <a:latin typeface="Times New Roman"/>
                <a:cs typeface="Times New Roman"/>
              </a:rPr>
              <a:t>điều</a:t>
            </a:r>
            <a:r>
              <a:rPr lang="en-US" dirty="0" smtClean="0">
                <a:latin typeface="Times New Roman"/>
                <a:cs typeface="Times New Roman"/>
              </a:rPr>
              <a:t> </a:t>
            </a:r>
            <a:r>
              <a:rPr lang="en-US" dirty="0" err="1" smtClean="0">
                <a:latin typeface="Times New Roman"/>
                <a:cs typeface="Times New Roman"/>
              </a:rPr>
              <a:t>khiển</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3" name="Content Placeholder 2"/>
          <p:cNvSpPr>
            <a:spLocks noGrp="1"/>
          </p:cNvSpPr>
          <p:nvPr>
            <p:ph idx="1"/>
          </p:nvPr>
        </p:nvSpPr>
        <p:spPr/>
        <p:txBody>
          <a:bodyPr>
            <a:normAutofit fontScale="92500" lnSpcReduction="10000"/>
          </a:bodyPr>
          <a:lstStyle/>
          <a:p>
            <a:pPr marL="114300" indent="0">
              <a:buNone/>
            </a:pPr>
            <a:r>
              <a:rPr lang="en-US" b="1" dirty="0" err="1" smtClean="0">
                <a:solidFill>
                  <a:srgbClr val="FF0000"/>
                </a:solidFill>
                <a:latin typeface="Times New Roman"/>
                <a:cs typeface="Times New Roman"/>
              </a:rPr>
              <a:t>Chức</a:t>
            </a:r>
            <a:r>
              <a:rPr lang="en-US" b="1" dirty="0" smtClean="0">
                <a:solidFill>
                  <a:srgbClr val="FF0000"/>
                </a:solidFill>
                <a:latin typeface="Times New Roman"/>
                <a:cs typeface="Times New Roman"/>
              </a:rPr>
              <a:t> </a:t>
            </a:r>
            <a:r>
              <a:rPr lang="en-US" b="1" dirty="0" err="1" smtClean="0">
                <a:solidFill>
                  <a:srgbClr val="FF0000"/>
                </a:solidFill>
                <a:latin typeface="Times New Roman"/>
                <a:cs typeface="Times New Roman"/>
              </a:rPr>
              <a:t>năng</a:t>
            </a:r>
            <a:r>
              <a:rPr lang="en-US" b="1" dirty="0" smtClean="0">
                <a:solidFill>
                  <a:srgbClr val="FF0000"/>
                </a:solidFill>
                <a:latin typeface="Times New Roman"/>
                <a:cs typeface="Times New Roman"/>
              </a:rPr>
              <a:t>:</a:t>
            </a:r>
          </a:p>
          <a:p>
            <a:pPr>
              <a:buFontTx/>
              <a:buChar char="-"/>
            </a:pPr>
            <a:r>
              <a:rPr lang="en-US" dirty="0" err="1" smtClean="0">
                <a:solidFill>
                  <a:srgbClr val="2F2B20"/>
                </a:solidFill>
                <a:latin typeface="Times New Roman"/>
                <a:cs typeface="Times New Roman"/>
              </a:rPr>
              <a:t>Nhận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yêu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cầu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từ</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lớp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mềm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độc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lập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Chuyển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đổi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yêu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cầu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trừu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tượng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này</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thành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cụ</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thể</a:t>
            </a:r>
            <a:r>
              <a:rPr lang="en-US" dirty="0" smtClean="0">
                <a:solidFill>
                  <a:srgbClr val="2F2B20"/>
                </a:solidFill>
                <a:latin typeface="Times New Roman"/>
                <a:cs typeface="Times New Roman"/>
              </a:rPr>
              <a:t>.</a:t>
            </a:r>
          </a:p>
          <a:p>
            <a:pPr>
              <a:buFontTx/>
              <a:buChar char="-"/>
            </a:pPr>
            <a:r>
              <a:rPr lang="en-US" dirty="0" smtClean="0">
                <a:solidFill>
                  <a:srgbClr val="2F2B20"/>
                </a:solidFill>
                <a:latin typeface="Times New Roman"/>
                <a:cs typeface="Times New Roman"/>
              </a:rPr>
              <a:t>Điều </a:t>
            </a:r>
            <a:r>
              <a:rPr lang="en-US" dirty="0" err="1" smtClean="0">
                <a:solidFill>
                  <a:srgbClr val="2F2B20"/>
                </a:solidFill>
                <a:latin typeface="Times New Roman"/>
                <a:cs typeface="Times New Roman"/>
              </a:rPr>
              <a:t>phối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yêu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cầu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này</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(Device Controller).</a:t>
            </a:r>
          </a:p>
          <a:p>
            <a:pPr>
              <a:buFontTx/>
              <a:buChar char="-"/>
            </a:pPr>
            <a:r>
              <a:rPr lang="en-US" dirty="0" err="1" smtClean="0">
                <a:solidFill>
                  <a:srgbClr val="2F2B20"/>
                </a:solidFill>
                <a:latin typeface="Times New Roman"/>
                <a:cs typeface="Times New Roman"/>
              </a:rPr>
              <a:t>Giám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sát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thực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yêu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cầu</a:t>
            </a:r>
            <a:r>
              <a:rPr lang="en-US" dirty="0" smtClean="0">
                <a:solidFill>
                  <a:srgbClr val="2F2B20"/>
                </a:solidFill>
                <a:latin typeface="Times New Roman"/>
                <a:cs typeface="Times New Roman"/>
              </a:rPr>
              <a:t>.</a:t>
            </a:r>
          </a:p>
          <a:p>
            <a:pPr marL="114300" indent="0">
              <a:buNone/>
            </a:pPr>
            <a:r>
              <a:rPr lang="en-US" b="1" dirty="0" err="1" smtClean="0">
                <a:solidFill>
                  <a:srgbClr val="FF0000"/>
                </a:solidFill>
                <a:latin typeface="Times New Roman"/>
                <a:cs typeface="Times New Roman"/>
              </a:rPr>
              <a:t>Ví</a:t>
            </a:r>
            <a:r>
              <a:rPr lang="en-US" b="1" dirty="0" smtClean="0">
                <a:solidFill>
                  <a:srgbClr val="FF0000"/>
                </a:solidFill>
                <a:latin typeface="Times New Roman"/>
                <a:cs typeface="Times New Roman"/>
              </a:rPr>
              <a:t> </a:t>
            </a:r>
            <a:r>
              <a:rPr lang="en-US" b="1" dirty="0" err="1" smtClean="0">
                <a:solidFill>
                  <a:srgbClr val="FF0000"/>
                </a:solidFill>
                <a:latin typeface="Times New Roman"/>
                <a:cs typeface="Times New Roman"/>
              </a:rPr>
              <a:t>dụ</a:t>
            </a:r>
            <a:r>
              <a:rPr lang="en-US" b="1" dirty="0" smtClean="0">
                <a:solidFill>
                  <a:srgbClr val="FF0000"/>
                </a:solidFill>
                <a:latin typeface="Times New Roman"/>
                <a:cs typeface="Times New Roman"/>
              </a:rPr>
              <a:t>:</a:t>
            </a:r>
          </a:p>
          <a:p>
            <a:pPr>
              <a:buFontTx/>
              <a:buChar char="-"/>
            </a:pPr>
            <a:r>
              <a:rPr lang="en-US" sz="2200" dirty="0" smtClean="0">
                <a:latin typeface="Times New Roman"/>
                <a:cs typeface="Times New Roman"/>
              </a:rPr>
              <a:t>HĐH </a:t>
            </a:r>
            <a:r>
              <a:rPr lang="en-US" sz="2200" dirty="0" err="1">
                <a:latin typeface="Times New Roman"/>
                <a:cs typeface="Times New Roman"/>
              </a:rPr>
              <a:t>muốn</a:t>
            </a:r>
            <a:r>
              <a:rPr lang="en-US" sz="2200" dirty="0">
                <a:latin typeface="Times New Roman"/>
                <a:cs typeface="Times New Roman"/>
              </a:rPr>
              <a:t> </a:t>
            </a:r>
            <a:r>
              <a:rPr lang="en-US" sz="2200" dirty="0" err="1">
                <a:latin typeface="Times New Roman"/>
                <a:cs typeface="Times New Roman"/>
              </a:rPr>
              <a:t>đọc</a:t>
            </a:r>
            <a:r>
              <a:rPr lang="en-US" sz="2200" dirty="0">
                <a:latin typeface="Times New Roman"/>
                <a:cs typeface="Times New Roman"/>
              </a:rPr>
              <a:t> </a:t>
            </a:r>
            <a:r>
              <a:rPr lang="en-US" sz="2200" dirty="0" err="1">
                <a:latin typeface="Times New Roman"/>
                <a:cs typeface="Times New Roman"/>
              </a:rPr>
              <a:t>tập</a:t>
            </a:r>
            <a:r>
              <a:rPr lang="en-US" sz="2200" dirty="0">
                <a:latin typeface="Times New Roman"/>
                <a:cs typeface="Times New Roman"/>
              </a:rPr>
              <a:t> tin “</a:t>
            </a:r>
            <a:r>
              <a:rPr lang="en-US" sz="2200" dirty="0" err="1">
                <a:latin typeface="Times New Roman"/>
                <a:cs typeface="Times New Roman"/>
              </a:rPr>
              <a:t>io.sys</a:t>
            </a:r>
            <a:r>
              <a:rPr lang="en-US" sz="2200" dirty="0">
                <a:latin typeface="Times New Roman"/>
                <a:cs typeface="Times New Roman"/>
              </a:rPr>
              <a:t>” </a:t>
            </a:r>
            <a:r>
              <a:rPr lang="en-US" sz="2200" dirty="0" err="1">
                <a:latin typeface="Times New Roman"/>
                <a:cs typeface="Times New Roman"/>
              </a:rPr>
              <a:t>trên</a:t>
            </a:r>
            <a:r>
              <a:rPr lang="en-US" sz="2200" dirty="0">
                <a:latin typeface="Times New Roman"/>
                <a:cs typeface="Times New Roman"/>
              </a:rPr>
              <a:t> </a:t>
            </a:r>
            <a:r>
              <a:rPr lang="en-US" sz="2200" dirty="0" err="1">
                <a:latin typeface="Times New Roman"/>
                <a:cs typeface="Times New Roman"/>
              </a:rPr>
              <a:t>đĩa</a:t>
            </a:r>
            <a:r>
              <a:rPr lang="en-US" sz="2200" dirty="0">
                <a:latin typeface="Times New Roman"/>
                <a:cs typeface="Times New Roman"/>
              </a:rPr>
              <a:t> </a:t>
            </a:r>
            <a:r>
              <a:rPr lang="en-US" sz="2200" dirty="0" err="1">
                <a:latin typeface="Times New Roman"/>
                <a:cs typeface="Times New Roman"/>
              </a:rPr>
              <a:t>ở</a:t>
            </a:r>
            <a:r>
              <a:rPr lang="en-US" sz="2200" dirty="0">
                <a:latin typeface="Times New Roman"/>
                <a:cs typeface="Times New Roman"/>
              </a:rPr>
              <a:t> </a:t>
            </a:r>
            <a:r>
              <a:rPr lang="en-US" sz="2200" dirty="0" err="1">
                <a:latin typeface="Times New Roman"/>
                <a:cs typeface="Times New Roman"/>
              </a:rPr>
              <a:t>thư</a:t>
            </a:r>
            <a:r>
              <a:rPr lang="en-US" sz="2200" dirty="0">
                <a:latin typeface="Times New Roman"/>
                <a:cs typeface="Times New Roman"/>
              </a:rPr>
              <a:t> </a:t>
            </a:r>
            <a:r>
              <a:rPr lang="en-US" sz="2200" dirty="0" err="1">
                <a:latin typeface="Times New Roman"/>
                <a:cs typeface="Times New Roman"/>
              </a:rPr>
              <a:t>mục</a:t>
            </a:r>
            <a:r>
              <a:rPr lang="en-US" sz="2200" dirty="0">
                <a:latin typeface="Times New Roman"/>
                <a:cs typeface="Times New Roman"/>
              </a:rPr>
              <a:t> C:\</a:t>
            </a:r>
            <a:r>
              <a:rPr lang="en-US" sz="2200" dirty="0" smtClean="0">
                <a:latin typeface="Times New Roman"/>
                <a:cs typeface="Times New Roman"/>
              </a:rPr>
              <a:t>.</a:t>
            </a:r>
          </a:p>
          <a:p>
            <a:pPr>
              <a:buFontTx/>
              <a:buChar char="-"/>
            </a:pPr>
            <a:r>
              <a:rPr lang="en-US" sz="2200" dirty="0" err="1" smtClean="0">
                <a:latin typeface="Times New Roman"/>
                <a:cs typeface="Times New Roman"/>
              </a:rPr>
              <a:t>Trình</a:t>
            </a:r>
            <a:r>
              <a:rPr lang="en-US" sz="2200" dirty="0" smtClean="0">
                <a:latin typeface="Times New Roman"/>
                <a:cs typeface="Times New Roman"/>
              </a:rPr>
              <a:t> </a:t>
            </a:r>
            <a:r>
              <a:rPr lang="en-US" sz="2200" dirty="0" err="1">
                <a:latin typeface="Times New Roman"/>
                <a:cs typeface="Times New Roman"/>
              </a:rPr>
              <a:t>điều</a:t>
            </a:r>
            <a:r>
              <a:rPr lang="en-US" sz="2200" dirty="0">
                <a:latin typeface="Times New Roman"/>
                <a:cs typeface="Times New Roman"/>
              </a:rPr>
              <a:t> </a:t>
            </a:r>
            <a:r>
              <a:rPr lang="en-US" sz="2200" dirty="0" err="1">
                <a:latin typeface="Times New Roman"/>
                <a:cs typeface="Times New Roman"/>
              </a:rPr>
              <a:t>khiển</a:t>
            </a:r>
            <a:r>
              <a:rPr lang="en-US" sz="2200" dirty="0">
                <a:latin typeface="Times New Roman"/>
                <a:cs typeface="Times New Roman"/>
              </a:rPr>
              <a:t> </a:t>
            </a:r>
            <a:r>
              <a:rPr lang="en-US" sz="2200" dirty="0" err="1">
                <a:latin typeface="Times New Roman"/>
                <a:cs typeface="Times New Roman"/>
              </a:rPr>
              <a:t>đĩa</a:t>
            </a:r>
            <a:r>
              <a:rPr lang="en-US" sz="2200" dirty="0">
                <a:latin typeface="Times New Roman"/>
                <a:cs typeface="Times New Roman"/>
              </a:rPr>
              <a:t> </a:t>
            </a:r>
            <a:r>
              <a:rPr lang="en-US" sz="2200" dirty="0" err="1">
                <a:latin typeface="Times New Roman"/>
                <a:cs typeface="Times New Roman"/>
              </a:rPr>
              <a:t>phải</a:t>
            </a:r>
            <a:r>
              <a:rPr lang="en-US" sz="2200" dirty="0">
                <a:latin typeface="Times New Roman"/>
                <a:cs typeface="Times New Roman"/>
              </a:rPr>
              <a:t> </a:t>
            </a:r>
            <a:r>
              <a:rPr lang="en-US" sz="2200" dirty="0" err="1">
                <a:latin typeface="Times New Roman"/>
                <a:cs typeface="Times New Roman"/>
              </a:rPr>
              <a:t>hiểu</a:t>
            </a:r>
            <a:r>
              <a:rPr lang="en-US" sz="2200" dirty="0">
                <a:latin typeface="Times New Roman"/>
                <a:cs typeface="Times New Roman"/>
              </a:rPr>
              <a:t> </a:t>
            </a:r>
            <a:r>
              <a:rPr lang="en-US" sz="2200" dirty="0" err="1">
                <a:latin typeface="Times New Roman"/>
                <a:cs typeface="Times New Roman"/>
              </a:rPr>
              <a:t>là</a:t>
            </a:r>
            <a:r>
              <a:rPr lang="en-US" sz="2200" dirty="0">
                <a:latin typeface="Times New Roman"/>
                <a:cs typeface="Times New Roman"/>
              </a:rPr>
              <a:t> </a:t>
            </a:r>
            <a:r>
              <a:rPr lang="en-US" sz="2200" dirty="0" err="1">
                <a:latin typeface="Times New Roman"/>
                <a:cs typeface="Times New Roman"/>
              </a:rPr>
              <a:t>cần</a:t>
            </a:r>
            <a:r>
              <a:rPr lang="en-US" sz="2200" dirty="0">
                <a:latin typeface="Times New Roman"/>
                <a:cs typeface="Times New Roman"/>
              </a:rPr>
              <a:t> </a:t>
            </a:r>
            <a:r>
              <a:rPr lang="en-US" sz="2200" dirty="0" err="1">
                <a:latin typeface="Times New Roman"/>
                <a:cs typeface="Times New Roman"/>
              </a:rPr>
              <a:t>đọc</a:t>
            </a:r>
            <a:r>
              <a:rPr lang="en-US" sz="2200" dirty="0">
                <a:latin typeface="Times New Roman"/>
                <a:cs typeface="Times New Roman"/>
              </a:rPr>
              <a:t> </a:t>
            </a:r>
            <a:r>
              <a:rPr lang="en-US" sz="2200" dirty="0" err="1">
                <a:latin typeface="Times New Roman"/>
                <a:cs typeface="Times New Roman"/>
              </a:rPr>
              <a:t>khối</a:t>
            </a:r>
            <a:r>
              <a:rPr lang="en-US" sz="2200" dirty="0">
                <a:latin typeface="Times New Roman"/>
                <a:cs typeface="Times New Roman"/>
              </a:rPr>
              <a:t> </a:t>
            </a:r>
            <a:r>
              <a:rPr lang="en-US" sz="2200" dirty="0" err="1" smtClean="0">
                <a:latin typeface="Times New Roman"/>
                <a:cs typeface="Times New Roman"/>
              </a:rPr>
              <a:t>nào</a:t>
            </a:r>
            <a:r>
              <a:rPr lang="en-US" sz="2200" dirty="0" smtClean="0">
                <a:latin typeface="Times New Roman"/>
                <a:cs typeface="Times New Roman"/>
              </a:rPr>
              <a:t>.</a:t>
            </a:r>
          </a:p>
          <a:p>
            <a:pPr>
              <a:buFontTx/>
              <a:buChar char="-"/>
            </a:pPr>
            <a:r>
              <a:rPr lang="en-US" sz="2200" dirty="0" err="1" smtClean="0">
                <a:latin typeface="Times New Roman"/>
                <a:cs typeface="Times New Roman"/>
              </a:rPr>
              <a:t>Trình</a:t>
            </a:r>
            <a:r>
              <a:rPr lang="en-US" sz="2200" dirty="0" smtClean="0">
                <a:latin typeface="Times New Roman"/>
                <a:cs typeface="Times New Roman"/>
              </a:rPr>
              <a:t> </a:t>
            </a:r>
            <a:r>
              <a:rPr lang="en-US" sz="2200" dirty="0" err="1">
                <a:latin typeface="Times New Roman"/>
                <a:cs typeface="Times New Roman"/>
              </a:rPr>
              <a:t>điều</a:t>
            </a:r>
            <a:r>
              <a:rPr lang="en-US" sz="2200" dirty="0">
                <a:latin typeface="Times New Roman"/>
                <a:cs typeface="Times New Roman"/>
              </a:rPr>
              <a:t> </a:t>
            </a:r>
            <a:r>
              <a:rPr lang="en-US" sz="2200" dirty="0" err="1">
                <a:latin typeface="Times New Roman"/>
                <a:cs typeface="Times New Roman"/>
              </a:rPr>
              <a:t>khiển</a:t>
            </a:r>
            <a:r>
              <a:rPr lang="en-US" sz="2200" dirty="0">
                <a:latin typeface="Times New Roman"/>
                <a:cs typeface="Times New Roman"/>
              </a:rPr>
              <a:t> </a:t>
            </a:r>
            <a:r>
              <a:rPr lang="en-US" sz="2200" dirty="0" err="1">
                <a:latin typeface="Times New Roman"/>
                <a:cs typeface="Times New Roman"/>
              </a:rPr>
              <a:t>đĩa</a:t>
            </a:r>
            <a:r>
              <a:rPr lang="en-US" sz="2200" dirty="0">
                <a:latin typeface="Times New Roman"/>
                <a:cs typeface="Times New Roman"/>
              </a:rPr>
              <a:t> </a:t>
            </a:r>
            <a:r>
              <a:rPr lang="en-US" sz="2200" dirty="0" err="1">
                <a:latin typeface="Times New Roman"/>
                <a:cs typeface="Times New Roman"/>
              </a:rPr>
              <a:t>chuyển</a:t>
            </a:r>
            <a:r>
              <a:rPr lang="en-US" sz="2200" dirty="0">
                <a:latin typeface="Times New Roman"/>
                <a:cs typeface="Times New Roman"/>
              </a:rPr>
              <a:t> </a:t>
            </a:r>
            <a:r>
              <a:rPr lang="en-US" sz="2200" dirty="0" err="1">
                <a:latin typeface="Times New Roman"/>
                <a:cs typeface="Times New Roman"/>
              </a:rPr>
              <a:t>yêu</a:t>
            </a:r>
            <a:r>
              <a:rPr lang="en-US" sz="2200" dirty="0">
                <a:latin typeface="Times New Roman"/>
                <a:cs typeface="Times New Roman"/>
              </a:rPr>
              <a:t> </a:t>
            </a:r>
            <a:r>
              <a:rPr lang="en-US" sz="2200" dirty="0" err="1">
                <a:latin typeface="Times New Roman"/>
                <a:cs typeface="Times New Roman"/>
              </a:rPr>
              <a:t>cầu</a:t>
            </a:r>
            <a:r>
              <a:rPr lang="en-US" sz="2200" dirty="0">
                <a:latin typeface="Times New Roman"/>
                <a:cs typeface="Times New Roman"/>
              </a:rPr>
              <a:t> </a:t>
            </a:r>
            <a:r>
              <a:rPr lang="en-US" sz="2200" dirty="0" err="1">
                <a:latin typeface="Times New Roman"/>
                <a:cs typeface="Times New Roman"/>
              </a:rPr>
              <a:t>này</a:t>
            </a:r>
            <a:r>
              <a:rPr lang="en-US" sz="2200" dirty="0">
                <a:latin typeface="Times New Roman"/>
                <a:cs typeface="Times New Roman"/>
              </a:rPr>
              <a:t> </a:t>
            </a:r>
            <a:r>
              <a:rPr lang="en-US" sz="2200" dirty="0" err="1">
                <a:latin typeface="Times New Roman"/>
                <a:cs typeface="Times New Roman"/>
              </a:rPr>
              <a:t>cho</a:t>
            </a:r>
            <a:r>
              <a:rPr lang="en-US" sz="2200" dirty="0">
                <a:latin typeface="Times New Roman"/>
                <a:cs typeface="Times New Roman"/>
              </a:rPr>
              <a:t> </a:t>
            </a:r>
            <a:r>
              <a:rPr lang="en-US" sz="2200" dirty="0" err="1">
                <a:latin typeface="Times New Roman"/>
                <a:cs typeface="Times New Roman"/>
              </a:rPr>
              <a:t>bộ</a:t>
            </a:r>
            <a:r>
              <a:rPr lang="en-US" sz="2200" dirty="0">
                <a:latin typeface="Times New Roman"/>
                <a:cs typeface="Times New Roman"/>
              </a:rPr>
              <a:t> </a:t>
            </a:r>
            <a:r>
              <a:rPr lang="en-US" sz="2200" dirty="0" err="1">
                <a:latin typeface="Times New Roman"/>
                <a:cs typeface="Times New Roman"/>
              </a:rPr>
              <a:t>điều</a:t>
            </a:r>
            <a:r>
              <a:rPr lang="en-US" sz="2200" dirty="0">
                <a:latin typeface="Times New Roman"/>
                <a:cs typeface="Times New Roman"/>
              </a:rPr>
              <a:t> </a:t>
            </a:r>
            <a:r>
              <a:rPr lang="en-US" sz="2200" dirty="0" err="1">
                <a:latin typeface="Times New Roman"/>
                <a:cs typeface="Times New Roman"/>
              </a:rPr>
              <a:t>khiển</a:t>
            </a:r>
            <a:r>
              <a:rPr lang="en-US" sz="2200" dirty="0">
                <a:latin typeface="Times New Roman"/>
                <a:cs typeface="Times New Roman"/>
              </a:rPr>
              <a:t> </a:t>
            </a:r>
            <a:r>
              <a:rPr lang="en-US" sz="2200" dirty="0" err="1" smtClean="0">
                <a:latin typeface="Times New Roman"/>
                <a:cs typeface="Times New Roman"/>
              </a:rPr>
              <a:t>đĩa</a:t>
            </a:r>
            <a:r>
              <a:rPr lang="en-US" sz="2200" dirty="0" smtClean="0">
                <a:latin typeface="Times New Roman"/>
                <a:cs typeface="Times New Roman"/>
              </a:rPr>
              <a:t>.</a:t>
            </a:r>
          </a:p>
          <a:p>
            <a:pPr>
              <a:buFontTx/>
              <a:buChar char="-"/>
            </a:pPr>
            <a:r>
              <a:rPr lang="en-US" sz="2200" dirty="0" err="1" smtClean="0">
                <a:latin typeface="Times New Roman"/>
                <a:cs typeface="Times New Roman"/>
              </a:rPr>
              <a:t>Bộ</a:t>
            </a:r>
            <a:r>
              <a:rPr lang="en-US" sz="2200" dirty="0" smtClean="0">
                <a:latin typeface="Times New Roman"/>
                <a:cs typeface="Times New Roman"/>
              </a:rPr>
              <a:t> </a:t>
            </a:r>
            <a:r>
              <a:rPr lang="en-US" sz="2200" dirty="0" err="1">
                <a:latin typeface="Times New Roman"/>
                <a:cs typeface="Times New Roman"/>
              </a:rPr>
              <a:t>điều</a:t>
            </a:r>
            <a:r>
              <a:rPr lang="en-US" sz="2200" dirty="0">
                <a:latin typeface="Times New Roman"/>
                <a:cs typeface="Times New Roman"/>
              </a:rPr>
              <a:t> </a:t>
            </a:r>
            <a:r>
              <a:rPr lang="en-US" sz="2200" dirty="0" err="1">
                <a:latin typeface="Times New Roman"/>
                <a:cs typeface="Times New Roman"/>
              </a:rPr>
              <a:t>khiển</a:t>
            </a:r>
            <a:r>
              <a:rPr lang="en-US" sz="2200" dirty="0">
                <a:latin typeface="Times New Roman"/>
                <a:cs typeface="Times New Roman"/>
              </a:rPr>
              <a:t> </a:t>
            </a:r>
            <a:r>
              <a:rPr lang="en-US" sz="2200" dirty="0" err="1">
                <a:latin typeface="Times New Roman"/>
                <a:cs typeface="Times New Roman"/>
              </a:rPr>
              <a:t>đĩa</a:t>
            </a:r>
            <a:r>
              <a:rPr lang="en-US" sz="2200" dirty="0">
                <a:latin typeface="Times New Roman"/>
                <a:cs typeface="Times New Roman"/>
              </a:rPr>
              <a:t> </a:t>
            </a:r>
            <a:r>
              <a:rPr lang="en-US" sz="2200" dirty="0" err="1">
                <a:latin typeface="Times New Roman"/>
                <a:cs typeface="Times New Roman"/>
              </a:rPr>
              <a:t>phải</a:t>
            </a:r>
            <a:r>
              <a:rPr lang="en-US" sz="2200" dirty="0">
                <a:latin typeface="Times New Roman"/>
                <a:cs typeface="Times New Roman"/>
              </a:rPr>
              <a:t> </a:t>
            </a:r>
            <a:r>
              <a:rPr lang="en-US" sz="2200" dirty="0" err="1">
                <a:latin typeface="Times New Roman"/>
                <a:cs typeface="Times New Roman"/>
              </a:rPr>
              <a:t>kiểm</a:t>
            </a:r>
            <a:r>
              <a:rPr lang="en-US" sz="2200" dirty="0">
                <a:latin typeface="Times New Roman"/>
                <a:cs typeface="Times New Roman"/>
              </a:rPr>
              <a:t> </a:t>
            </a:r>
            <a:r>
              <a:rPr lang="en-US" sz="2200" dirty="0" err="1">
                <a:latin typeface="Times New Roman"/>
                <a:cs typeface="Times New Roman"/>
              </a:rPr>
              <a:t>tra</a:t>
            </a:r>
            <a:r>
              <a:rPr lang="en-US" sz="2200" dirty="0">
                <a:latin typeface="Times New Roman"/>
                <a:cs typeface="Times New Roman"/>
              </a:rPr>
              <a:t> </a:t>
            </a:r>
            <a:r>
              <a:rPr lang="en-US" sz="2200" dirty="0" err="1">
                <a:latin typeface="Times New Roman"/>
                <a:cs typeface="Times New Roman"/>
              </a:rPr>
              <a:t>hoạt</a:t>
            </a:r>
            <a:r>
              <a:rPr lang="en-US" sz="2200" dirty="0">
                <a:latin typeface="Times New Roman"/>
                <a:cs typeface="Times New Roman"/>
              </a:rPr>
              <a:t> </a:t>
            </a:r>
            <a:r>
              <a:rPr lang="en-US" sz="2200" dirty="0" err="1">
                <a:latin typeface="Times New Roman"/>
                <a:cs typeface="Times New Roman"/>
              </a:rPr>
              <a:t>động</a:t>
            </a:r>
            <a:r>
              <a:rPr lang="en-US" sz="2200" dirty="0">
                <a:latin typeface="Times New Roman"/>
                <a:cs typeface="Times New Roman"/>
              </a:rPr>
              <a:t> </a:t>
            </a:r>
            <a:r>
              <a:rPr lang="en-US" sz="2200" dirty="0" err="1">
                <a:latin typeface="Times New Roman"/>
                <a:cs typeface="Times New Roman"/>
              </a:rPr>
              <a:t>của</a:t>
            </a:r>
            <a:r>
              <a:rPr lang="en-US" sz="2200" dirty="0">
                <a:latin typeface="Times New Roman"/>
                <a:cs typeface="Times New Roman"/>
              </a:rPr>
              <a:t> motor </a:t>
            </a:r>
            <a:r>
              <a:rPr lang="en-US" sz="2200" dirty="0" err="1">
                <a:latin typeface="Times New Roman"/>
                <a:cs typeface="Times New Roman"/>
              </a:rPr>
              <a:t>đĩa</a:t>
            </a:r>
            <a:r>
              <a:rPr lang="en-US" sz="2200" dirty="0">
                <a:latin typeface="Times New Roman"/>
                <a:cs typeface="Times New Roman"/>
              </a:rPr>
              <a:t>, </a:t>
            </a:r>
            <a:r>
              <a:rPr lang="en-US" sz="2200" dirty="0" err="1">
                <a:latin typeface="Times New Roman"/>
                <a:cs typeface="Times New Roman"/>
              </a:rPr>
              <a:t>xác</a:t>
            </a:r>
            <a:r>
              <a:rPr lang="en-US" sz="2200" dirty="0">
                <a:latin typeface="Times New Roman"/>
                <a:cs typeface="Times New Roman"/>
              </a:rPr>
              <a:t> </a:t>
            </a:r>
            <a:r>
              <a:rPr lang="en-US" sz="2200" dirty="0" err="1">
                <a:latin typeface="Times New Roman"/>
                <a:cs typeface="Times New Roman"/>
              </a:rPr>
              <a:t>định</a:t>
            </a:r>
            <a:r>
              <a:rPr lang="en-US" sz="2200" dirty="0">
                <a:latin typeface="Times New Roman"/>
                <a:cs typeface="Times New Roman"/>
              </a:rPr>
              <a:t> </a:t>
            </a:r>
            <a:r>
              <a:rPr lang="en-US" sz="2200" dirty="0" err="1">
                <a:latin typeface="Times New Roman"/>
                <a:cs typeface="Times New Roman"/>
              </a:rPr>
              <a:t>đầu</a:t>
            </a:r>
            <a:r>
              <a:rPr lang="en-US" sz="2200" dirty="0">
                <a:latin typeface="Times New Roman"/>
                <a:cs typeface="Times New Roman"/>
              </a:rPr>
              <a:t> </a:t>
            </a:r>
            <a:r>
              <a:rPr lang="en-US" sz="2200" dirty="0" err="1">
                <a:latin typeface="Times New Roman"/>
                <a:cs typeface="Times New Roman"/>
              </a:rPr>
              <a:t>đọc</a:t>
            </a:r>
            <a:r>
              <a:rPr lang="en-US" sz="2200" dirty="0">
                <a:latin typeface="Times New Roman"/>
                <a:cs typeface="Times New Roman"/>
              </a:rPr>
              <a:t> </a:t>
            </a:r>
            <a:r>
              <a:rPr lang="en-US" sz="2200" dirty="0" err="1">
                <a:latin typeface="Times New Roman"/>
                <a:cs typeface="Times New Roman"/>
              </a:rPr>
              <a:t>đã</a:t>
            </a:r>
            <a:r>
              <a:rPr lang="en-US" sz="2200" dirty="0">
                <a:latin typeface="Times New Roman"/>
                <a:cs typeface="Times New Roman"/>
              </a:rPr>
              <a:t> </a:t>
            </a:r>
            <a:r>
              <a:rPr lang="en-US" sz="2200" dirty="0" err="1">
                <a:latin typeface="Times New Roman"/>
                <a:cs typeface="Times New Roman"/>
              </a:rPr>
              <a:t>đúng</a:t>
            </a:r>
            <a:r>
              <a:rPr lang="en-US" sz="2200" dirty="0">
                <a:latin typeface="Times New Roman"/>
                <a:cs typeface="Times New Roman"/>
              </a:rPr>
              <a:t> </a:t>
            </a:r>
            <a:r>
              <a:rPr lang="en-US" sz="2200" dirty="0" err="1">
                <a:latin typeface="Times New Roman"/>
                <a:cs typeface="Times New Roman"/>
              </a:rPr>
              <a:t>vị</a:t>
            </a:r>
            <a:r>
              <a:rPr lang="en-US" sz="2200" dirty="0">
                <a:latin typeface="Times New Roman"/>
                <a:cs typeface="Times New Roman"/>
              </a:rPr>
              <a:t> </a:t>
            </a:r>
            <a:r>
              <a:rPr lang="en-US" sz="2200" dirty="0" err="1">
                <a:latin typeface="Times New Roman"/>
                <a:cs typeface="Times New Roman"/>
              </a:rPr>
              <a:t>trí</a:t>
            </a:r>
            <a:r>
              <a:rPr lang="en-US" sz="2200" dirty="0">
                <a:latin typeface="Times New Roman"/>
                <a:cs typeface="Times New Roman"/>
              </a:rPr>
              <a:t> </a:t>
            </a:r>
            <a:r>
              <a:rPr lang="en-US" sz="2200" dirty="0" err="1">
                <a:latin typeface="Times New Roman"/>
                <a:cs typeface="Times New Roman"/>
              </a:rPr>
              <a:t>chưa</a:t>
            </a:r>
            <a:r>
              <a:rPr lang="en-US" sz="2200" dirty="0">
                <a:latin typeface="Times New Roman"/>
                <a:cs typeface="Times New Roman"/>
              </a:rPr>
              <a:t>.</a:t>
            </a:r>
            <a:endParaRPr lang="en-US" sz="2200"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19</a:t>
            </a:fld>
            <a:endParaRPr lang="en-US"/>
          </a:p>
        </p:txBody>
      </p:sp>
    </p:spTree>
    <p:extLst>
      <p:ext uri="{BB962C8B-B14F-4D97-AF65-F5344CB8AC3E}">
        <p14:creationId xmlns:p14="http://schemas.microsoft.com/office/powerpoint/2010/main" val="28713968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a:cs typeface="Times New Roman"/>
              </a:rPr>
              <a:t>Nội</a:t>
            </a:r>
            <a:r>
              <a:rPr lang="en-US" dirty="0" smtClean="0">
                <a:latin typeface="Times New Roman"/>
                <a:cs typeface="Times New Roman"/>
              </a:rPr>
              <a:t> dung</a:t>
            </a:r>
            <a:endParaRPr lang="en-US" dirty="0">
              <a:latin typeface="Times New Roman"/>
              <a:cs typeface="Times New Roman"/>
            </a:endParaRPr>
          </a:p>
        </p:txBody>
      </p:sp>
      <p:sp>
        <p:nvSpPr>
          <p:cNvPr id="3" name="Content Placeholder 2"/>
          <p:cNvSpPr>
            <a:spLocks noGrp="1"/>
          </p:cNvSpPr>
          <p:nvPr>
            <p:ph idx="1"/>
          </p:nvPr>
        </p:nvSpPr>
        <p:spPr/>
        <p:txBody>
          <a:bodyPr/>
          <a:lstStyle/>
          <a:p>
            <a:pPr marL="571500" indent="-457200">
              <a:buAutoNum type="arabicPeriod"/>
            </a:pPr>
            <a:r>
              <a:rPr lang="en-US" dirty="0" err="1" smtClean="0">
                <a:solidFill>
                  <a:srgbClr val="2F2B20"/>
                </a:solidFill>
                <a:latin typeface="Times New Roman"/>
                <a:cs typeface="Times New Roman"/>
              </a:rPr>
              <a:t>Khái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niệm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về</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hệ</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thống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quản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lý</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a:t>
            </a:r>
          </a:p>
          <a:p>
            <a:pPr marL="571500" indent="-457200">
              <a:buAutoNum type="arabicPeriod"/>
            </a:pPr>
            <a:r>
              <a:rPr lang="en-US" dirty="0" err="1" smtClean="0">
                <a:solidFill>
                  <a:srgbClr val="2F2B20"/>
                </a:solidFill>
                <a:latin typeface="Times New Roman"/>
                <a:cs typeface="Times New Roman"/>
              </a:rPr>
              <a:t>Phần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cứng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endParaRPr lang="en-US" dirty="0" smtClean="0">
              <a:solidFill>
                <a:srgbClr val="2F2B20"/>
              </a:solidFill>
              <a:latin typeface="Times New Roman"/>
              <a:cs typeface="Times New Roman"/>
            </a:endParaRPr>
          </a:p>
          <a:p>
            <a:pPr marL="571500" indent="-457200">
              <a:buAutoNum type="arabicPeriod"/>
            </a:pPr>
            <a:r>
              <a:rPr lang="en-US" dirty="0" err="1" smtClean="0">
                <a:solidFill>
                  <a:srgbClr val="2F2B20"/>
                </a:solidFill>
                <a:latin typeface="Times New Roman"/>
                <a:cs typeface="Times New Roman"/>
              </a:rPr>
              <a:t>Phần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mềm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endParaRPr lang="en-US" dirty="0" smtClean="0">
              <a:solidFill>
                <a:srgbClr val="2F2B20"/>
              </a:solidFill>
              <a:latin typeface="Times New Roman"/>
              <a:cs typeface="Times New Roman"/>
            </a:endParaRPr>
          </a:p>
          <a:p>
            <a:pPr marL="571500" indent="-457200">
              <a:buAutoNum type="arabicPeriod"/>
            </a:pPr>
            <a:r>
              <a:rPr lang="en-US" dirty="0" err="1" smtClean="0">
                <a:solidFill>
                  <a:srgbClr val="2F2B20"/>
                </a:solidFill>
                <a:latin typeface="Times New Roman"/>
                <a:cs typeface="Times New Roman"/>
              </a:rPr>
              <a:t>Quản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lý</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lỗi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và</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bảo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vệ</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quá</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trình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xuất</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133094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normAutofit/>
          </a:bodyPr>
          <a:lstStyle/>
          <a:p>
            <a:r>
              <a:rPr lang="en-US" sz="4000" dirty="0" smtClean="0"/>
              <a:t>Device driver  vs. Device controller ?</a:t>
            </a:r>
            <a:endParaRPr lang="en-US" sz="4000" dirty="0"/>
          </a:p>
        </p:txBody>
      </p:sp>
      <p:sp>
        <p:nvSpPr>
          <p:cNvPr id="4" name="Slide Number Placeholder 5"/>
          <p:cNvSpPr>
            <a:spLocks noGrp="1"/>
          </p:cNvSpPr>
          <p:nvPr>
            <p:ph type="sldNum" sz="quarter" idx="12"/>
          </p:nvPr>
        </p:nvSpPr>
        <p:spPr/>
        <p:txBody>
          <a:bodyPr/>
          <a:lstStyle/>
          <a:p>
            <a:fld id="{B4E9D8BF-3508-4017-B60E-E962893F9F51}" type="slidenum">
              <a:rPr lang="en-US"/>
              <a:pPr/>
              <a:t>20</a:t>
            </a:fld>
            <a:endParaRPr lang="en-US"/>
          </a:p>
        </p:txBody>
      </p:sp>
      <p:pic>
        <p:nvPicPr>
          <p:cNvPr id="7" name="Picture 6" descr="C:\B\b4\JPG\foo\5-11.jpg"/>
          <p:cNvPicPr>
            <a:picLocks noChangeAspect="1" noChangeArrowheads="1"/>
          </p:cNvPicPr>
          <p:nvPr/>
        </p:nvPicPr>
        <p:blipFill>
          <a:blip r:embed="rId2"/>
          <a:srcRect/>
          <a:stretch>
            <a:fillRect/>
          </a:stretch>
        </p:blipFill>
        <p:spPr bwMode="auto">
          <a:xfrm>
            <a:off x="606779" y="1295400"/>
            <a:ext cx="6632222" cy="5410200"/>
          </a:xfrm>
          <a:prstGeom prst="rect">
            <a:avLst/>
          </a:prstGeom>
          <a:noFill/>
        </p:spPr>
      </p:pic>
    </p:spTree>
    <p:extLst>
      <p:ext uri="{BB962C8B-B14F-4D97-AF65-F5344CB8AC3E}">
        <p14:creationId xmlns:p14="http://schemas.microsoft.com/office/powerpoint/2010/main" val="3330630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Bộ</a:t>
            </a:r>
            <a:r>
              <a:rPr lang="en-US" dirty="0" smtClean="0">
                <a:latin typeface="Times New Roman"/>
                <a:cs typeface="Times New Roman"/>
              </a:rPr>
              <a:t> </a:t>
            </a:r>
            <a:r>
              <a:rPr lang="en-US" dirty="0" err="1" smtClean="0">
                <a:latin typeface="Times New Roman"/>
                <a:cs typeface="Times New Roman"/>
              </a:rPr>
              <a:t>kiểm</a:t>
            </a:r>
            <a:r>
              <a:rPr lang="en-US" dirty="0" smtClean="0">
                <a:latin typeface="Times New Roman"/>
                <a:cs typeface="Times New Roman"/>
              </a:rPr>
              <a:t> </a:t>
            </a:r>
            <a:r>
              <a:rPr lang="en-US" dirty="0" err="1" smtClean="0">
                <a:latin typeface="Times New Roman"/>
                <a:cs typeface="Times New Roman"/>
              </a:rPr>
              <a:t>soát</a:t>
            </a:r>
            <a:r>
              <a:rPr lang="en-US" dirty="0" smtClean="0">
                <a:latin typeface="Times New Roman"/>
                <a:cs typeface="Times New Roman"/>
              </a:rPr>
              <a:t> </a:t>
            </a:r>
            <a:r>
              <a:rPr lang="en-US" dirty="0" err="1" smtClean="0">
                <a:latin typeface="Times New Roman"/>
                <a:cs typeface="Times New Roman"/>
              </a:rPr>
              <a:t>ngắt</a:t>
            </a:r>
            <a:endParaRPr lang="en-US" dirty="0">
              <a:latin typeface="Times New Roman"/>
              <a:cs typeface="Times New Roman"/>
            </a:endParaRPr>
          </a:p>
        </p:txBody>
      </p:sp>
      <p:sp>
        <p:nvSpPr>
          <p:cNvPr id="3" name="Content Placeholder 2"/>
          <p:cNvSpPr>
            <a:spLocks noGrp="1"/>
          </p:cNvSpPr>
          <p:nvPr>
            <p:ph idx="1"/>
          </p:nvPr>
        </p:nvSpPr>
        <p:spPr/>
        <p:txBody>
          <a:bodyPr/>
          <a:lstStyle/>
          <a:p>
            <a:pPr marL="114300" indent="0">
              <a:buNone/>
            </a:pPr>
            <a:endParaRPr lang="en-US" dirty="0">
              <a:solidFill>
                <a:srgbClr val="2F2B20"/>
              </a:solidFill>
              <a:latin typeface="Times New Roman"/>
              <a:cs typeface="Times New Roman"/>
            </a:endParaRPr>
          </a:p>
        </p:txBody>
      </p:sp>
      <p:graphicFrame>
        <p:nvGraphicFramePr>
          <p:cNvPr id="19" name="Table 18"/>
          <p:cNvGraphicFramePr>
            <a:graphicFrameLocks noGrp="1"/>
          </p:cNvGraphicFramePr>
          <p:nvPr>
            <p:extLst>
              <p:ext uri="{D42A27DB-BD31-4B8C-83A1-F6EECF244321}">
                <p14:modId xmlns:p14="http://schemas.microsoft.com/office/powerpoint/2010/main" val="1326502532"/>
              </p:ext>
            </p:extLst>
          </p:nvPr>
        </p:nvGraphicFramePr>
        <p:xfrm>
          <a:off x="1086556" y="2511778"/>
          <a:ext cx="6096000" cy="3657600"/>
        </p:xfrm>
        <a:graphic>
          <a:graphicData uri="http://schemas.openxmlformats.org/drawingml/2006/table">
            <a:tbl>
              <a:tblPr firstRow="1" bandRow="1">
                <a:tableStyleId>{2D5ABB26-0587-4C30-8999-92F81FD0307C}</a:tableStyleId>
              </a:tblPr>
              <a:tblGrid>
                <a:gridCol w="6096000"/>
              </a:tblGrid>
              <a:tr h="731520">
                <a:tc>
                  <a:txBody>
                    <a:bodyPr/>
                    <a:lstStyle/>
                    <a:p>
                      <a:pPr algn="ctr"/>
                      <a:r>
                        <a:rPr lang="en-US" sz="2000" dirty="0" err="1" smtClean="0"/>
                        <a:t>Xử</a:t>
                      </a:r>
                      <a:r>
                        <a:rPr lang="en-US" sz="2000" dirty="0" smtClean="0"/>
                        <a:t> </a:t>
                      </a:r>
                      <a:r>
                        <a:rPr lang="en-US" sz="2000" dirty="0" err="1" smtClean="0"/>
                        <a:t>lý</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algn="ctr"/>
                      <a:r>
                        <a:rPr lang="en-US" sz="2000" dirty="0" smtClean="0"/>
                        <a:t>(User Processes)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Phần</a:t>
                      </a:r>
                      <a:r>
                        <a:rPr lang="en-US" sz="2000" dirty="0" smtClean="0"/>
                        <a:t> </a:t>
                      </a:r>
                      <a:r>
                        <a:rPr lang="en-US" sz="2000" dirty="0" err="1" smtClean="0"/>
                        <a:t>mềm</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Independent Software)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smtClean="0"/>
                        <a:t>Điều </a:t>
                      </a:r>
                      <a:r>
                        <a:rPr lang="en-US" sz="2000" dirty="0" err="1" smtClean="0"/>
                        <a:t>khiển</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Drivers)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Bộ</a:t>
                      </a:r>
                      <a:r>
                        <a:rPr lang="en-US" sz="2000" dirty="0" smtClean="0"/>
                        <a:t> </a:t>
                      </a:r>
                      <a:r>
                        <a:rPr lang="en-US" sz="2000" dirty="0" err="1" smtClean="0"/>
                        <a:t>kiểm</a:t>
                      </a:r>
                      <a:r>
                        <a:rPr lang="en-US" sz="2000" dirty="0" smtClean="0"/>
                        <a:t> </a:t>
                      </a:r>
                      <a:r>
                        <a:rPr lang="en-US" sz="2000" dirty="0" err="1" smtClean="0"/>
                        <a:t>soát</a:t>
                      </a:r>
                      <a:r>
                        <a:rPr lang="en-US" sz="2000" dirty="0" smtClean="0"/>
                        <a:t> </a:t>
                      </a:r>
                      <a:r>
                        <a:rPr lang="en-US" sz="2000" dirty="0" err="1" smtClean="0"/>
                        <a:t>ngắt</a:t>
                      </a:r>
                      <a:endParaRPr lang="en-US" sz="2000" dirty="0" smtClean="0"/>
                    </a:p>
                    <a:p>
                      <a:pPr algn="ctr"/>
                      <a:r>
                        <a:rPr lang="en-US" sz="2000" dirty="0" smtClean="0"/>
                        <a:t>(Interrupt Handler)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731520">
                <a:tc>
                  <a:txBody>
                    <a:bodyPr/>
                    <a:lstStyle/>
                    <a:p>
                      <a:pPr algn="ctr"/>
                      <a:r>
                        <a:rPr lang="en-US" sz="2000" dirty="0" err="1" smtClean="0"/>
                        <a:t>Phần</a:t>
                      </a:r>
                      <a:r>
                        <a:rPr lang="en-US" sz="2000" dirty="0" smtClean="0"/>
                        <a:t> </a:t>
                      </a:r>
                      <a:r>
                        <a:rPr lang="en-US" sz="2000" dirty="0" err="1" smtClean="0"/>
                        <a:t>cứng</a:t>
                      </a:r>
                      <a:endParaRPr lang="en-US" sz="2000" dirty="0" smtClean="0"/>
                    </a:p>
                    <a:p>
                      <a:pPr algn="ctr"/>
                      <a:r>
                        <a:rPr lang="en-US" sz="2000" dirty="0" smtClean="0"/>
                        <a:t>(Hardware)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r>
            </a:tbl>
          </a:graphicData>
        </a:graphic>
      </p:graphicFrame>
      <p:sp>
        <p:nvSpPr>
          <p:cNvPr id="4" name="Slide Number Placeholder 3"/>
          <p:cNvSpPr>
            <a:spLocks noGrp="1"/>
          </p:cNvSpPr>
          <p:nvPr>
            <p:ph type="sldNum" sz="quarter" idx="12"/>
          </p:nvPr>
        </p:nvSpPr>
        <p:spPr/>
        <p:txBody>
          <a:bodyPr/>
          <a:lstStyle/>
          <a:p>
            <a:fld id="{6E2D2B3B-882E-40F3-A32F-6DD516915044}" type="slidenum">
              <a:rPr lang="en-US" smtClean="0"/>
              <a:pPr/>
              <a:t>21</a:t>
            </a:fld>
            <a:endParaRPr lang="en-US"/>
          </a:p>
        </p:txBody>
      </p:sp>
      <p:cxnSp>
        <p:nvCxnSpPr>
          <p:cNvPr id="9" name="Straight Arrow Connector 8"/>
          <p:cNvCxnSpPr/>
          <p:nvPr/>
        </p:nvCxnSpPr>
        <p:spPr>
          <a:xfrm>
            <a:off x="1495778" y="2963330"/>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507067" y="3697107"/>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518356" y="4430884"/>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657622" y="2963330"/>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668911" y="3697107"/>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6680200" y="4430884"/>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086556" y="4699006"/>
            <a:ext cx="6096000" cy="736600"/>
          </a:xfrm>
          <a:prstGeom prst="rect">
            <a:avLst/>
          </a:prstGeom>
          <a:noFill/>
          <a:ln w="381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Arrow Connector 19"/>
          <p:cNvCxnSpPr/>
          <p:nvPr/>
        </p:nvCxnSpPr>
        <p:spPr>
          <a:xfrm>
            <a:off x="1529646" y="5133613"/>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6691490" y="5133613"/>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111946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mềm</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Bộ</a:t>
            </a:r>
            <a:r>
              <a:rPr lang="en-US" dirty="0" smtClean="0">
                <a:latin typeface="Times New Roman"/>
                <a:cs typeface="Times New Roman"/>
              </a:rPr>
              <a:t> </a:t>
            </a:r>
            <a:r>
              <a:rPr lang="en-US" dirty="0" err="1" smtClean="0">
                <a:latin typeface="Times New Roman"/>
                <a:cs typeface="Times New Roman"/>
              </a:rPr>
              <a:t>kiểm</a:t>
            </a:r>
            <a:r>
              <a:rPr lang="en-US" dirty="0" smtClean="0">
                <a:latin typeface="Times New Roman"/>
                <a:cs typeface="Times New Roman"/>
              </a:rPr>
              <a:t> </a:t>
            </a:r>
            <a:r>
              <a:rPr lang="en-US" dirty="0" err="1" smtClean="0">
                <a:latin typeface="Times New Roman"/>
                <a:cs typeface="Times New Roman"/>
              </a:rPr>
              <a:t>soát</a:t>
            </a:r>
            <a:r>
              <a:rPr lang="en-US" dirty="0" smtClean="0">
                <a:latin typeface="Times New Roman"/>
                <a:cs typeface="Times New Roman"/>
              </a:rPr>
              <a:t> </a:t>
            </a:r>
            <a:r>
              <a:rPr lang="en-US" dirty="0" err="1" smtClean="0">
                <a:latin typeface="Times New Roman"/>
                <a:cs typeface="Times New Roman"/>
              </a:rPr>
              <a:t>ngắt</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a:lnSpc>
                <a:spcPct val="90000"/>
              </a:lnSpc>
            </a:pPr>
            <a:r>
              <a:rPr lang="en-US" sz="2400" dirty="0" err="1">
                <a:solidFill>
                  <a:srgbClr val="FF0000"/>
                </a:solidFill>
                <a:latin typeface="Times New Roman"/>
                <a:cs typeface="Times New Roman"/>
              </a:rPr>
              <a:t>Tương</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tác</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giữa</a:t>
            </a:r>
            <a:r>
              <a:rPr lang="en-US" sz="2400" dirty="0">
                <a:solidFill>
                  <a:srgbClr val="FF0000"/>
                </a:solidFill>
                <a:latin typeface="Times New Roman"/>
                <a:cs typeface="Times New Roman"/>
              </a:rPr>
              <a:t> HĐH </a:t>
            </a:r>
            <a:r>
              <a:rPr lang="en-US" sz="2400" dirty="0" err="1">
                <a:solidFill>
                  <a:srgbClr val="FF0000"/>
                </a:solidFill>
                <a:latin typeface="Times New Roman"/>
                <a:cs typeface="Times New Roman"/>
              </a:rPr>
              <a:t>và</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các</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thiết</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bị</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phần</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cứng</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đều</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được</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thực</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hiện</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thông</a:t>
            </a:r>
            <a:r>
              <a:rPr lang="en-US" sz="2400" dirty="0">
                <a:solidFill>
                  <a:srgbClr val="FF0000"/>
                </a:solidFill>
                <a:latin typeface="Times New Roman"/>
                <a:cs typeface="Times New Roman"/>
              </a:rPr>
              <a:t> qua </a:t>
            </a:r>
            <a:r>
              <a:rPr lang="en-US" sz="2400" dirty="0" err="1">
                <a:solidFill>
                  <a:srgbClr val="FF0000"/>
                </a:solidFill>
                <a:latin typeface="Times New Roman"/>
                <a:cs typeface="Times New Roman"/>
              </a:rPr>
              <a:t>cơ</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chế</a:t>
            </a:r>
            <a:r>
              <a:rPr lang="en-US" sz="2400" dirty="0">
                <a:solidFill>
                  <a:srgbClr val="FF0000"/>
                </a:solidFill>
                <a:latin typeface="Times New Roman"/>
                <a:cs typeface="Times New Roman"/>
              </a:rPr>
              <a:t> </a:t>
            </a:r>
            <a:r>
              <a:rPr lang="en-US" sz="2400" dirty="0" err="1">
                <a:solidFill>
                  <a:srgbClr val="FF0000"/>
                </a:solidFill>
                <a:latin typeface="Times New Roman"/>
                <a:cs typeface="Times New Roman"/>
              </a:rPr>
              <a:t>ngắt</a:t>
            </a:r>
            <a:r>
              <a:rPr lang="en-US" sz="2400" dirty="0">
                <a:solidFill>
                  <a:srgbClr val="FF0000"/>
                </a:solidFill>
                <a:latin typeface="Times New Roman"/>
                <a:cs typeface="Times New Roman"/>
              </a:rPr>
              <a:t> (interrupt).</a:t>
            </a:r>
          </a:p>
          <a:p>
            <a:pPr>
              <a:lnSpc>
                <a:spcPct val="90000"/>
              </a:lnSpc>
            </a:pPr>
            <a:r>
              <a:rPr lang="en-US" sz="2400" dirty="0" err="1">
                <a:latin typeface="Times New Roman"/>
                <a:cs typeface="Times New Roman"/>
              </a:rPr>
              <a:t>Bộ</a:t>
            </a:r>
            <a:r>
              <a:rPr lang="en-US" sz="2400" dirty="0">
                <a:latin typeface="Times New Roman"/>
                <a:cs typeface="Times New Roman"/>
              </a:rPr>
              <a:t> </a:t>
            </a:r>
            <a:r>
              <a:rPr lang="en-US" sz="2400" dirty="0" err="1">
                <a:latin typeface="Times New Roman"/>
                <a:cs typeface="Times New Roman"/>
              </a:rPr>
              <a:t>kiểm</a:t>
            </a:r>
            <a:r>
              <a:rPr lang="en-US" sz="2400" dirty="0">
                <a:latin typeface="Times New Roman"/>
                <a:cs typeface="Times New Roman"/>
              </a:rPr>
              <a:t> </a:t>
            </a:r>
            <a:r>
              <a:rPr lang="en-US" sz="2400" dirty="0" err="1">
                <a:latin typeface="Times New Roman"/>
                <a:cs typeface="Times New Roman"/>
              </a:rPr>
              <a:t>soát</a:t>
            </a:r>
            <a:r>
              <a:rPr lang="en-US" sz="2400" dirty="0">
                <a:latin typeface="Times New Roman"/>
                <a:cs typeface="Times New Roman"/>
              </a:rPr>
              <a:t> </a:t>
            </a:r>
            <a:r>
              <a:rPr lang="en-US" sz="2400" dirty="0" err="1">
                <a:latin typeface="Times New Roman"/>
                <a:cs typeface="Times New Roman"/>
              </a:rPr>
              <a:t>ngắt</a:t>
            </a:r>
            <a:r>
              <a:rPr lang="en-US" sz="2400" dirty="0">
                <a:latin typeface="Times New Roman"/>
                <a:cs typeface="Times New Roman"/>
              </a:rPr>
              <a:t> </a:t>
            </a:r>
            <a:r>
              <a:rPr lang="en-US" sz="2400" dirty="0" err="1">
                <a:latin typeface="Times New Roman"/>
                <a:cs typeface="Times New Roman"/>
              </a:rPr>
              <a:t>sẽ</a:t>
            </a:r>
            <a:r>
              <a:rPr lang="en-US" sz="2400" dirty="0">
                <a:latin typeface="Times New Roman"/>
                <a:cs typeface="Times New Roman"/>
              </a:rPr>
              <a:t> </a:t>
            </a:r>
            <a:r>
              <a:rPr lang="en-US" sz="2400" dirty="0" err="1">
                <a:latin typeface="Times New Roman"/>
                <a:cs typeface="Times New Roman"/>
              </a:rPr>
              <a:t>tiếp</a:t>
            </a:r>
            <a:r>
              <a:rPr lang="en-US" sz="2400" dirty="0">
                <a:latin typeface="Times New Roman"/>
                <a:cs typeface="Times New Roman"/>
              </a:rPr>
              <a:t> </a:t>
            </a:r>
            <a:r>
              <a:rPr lang="en-US" sz="2400" dirty="0" err="1">
                <a:latin typeface="Times New Roman"/>
                <a:cs typeface="Times New Roman"/>
              </a:rPr>
              <a:t>nhận</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ngắt</a:t>
            </a:r>
            <a:r>
              <a:rPr lang="en-US" sz="2400" dirty="0">
                <a:latin typeface="Times New Roman"/>
                <a:cs typeface="Times New Roman"/>
              </a:rPr>
              <a:t> </a:t>
            </a:r>
            <a:r>
              <a:rPr lang="en-US" sz="2400" dirty="0" err="1">
                <a:latin typeface="Times New Roman"/>
                <a:cs typeface="Times New Roman"/>
              </a:rPr>
              <a:t>từ</a:t>
            </a:r>
            <a:r>
              <a:rPr lang="en-US" sz="2400" dirty="0">
                <a:latin typeface="Times New Roman"/>
                <a:cs typeface="Times New Roman"/>
              </a:rPr>
              <a:t> HĐH </a:t>
            </a:r>
            <a:r>
              <a:rPr lang="en-US" sz="2400" dirty="0" err="1">
                <a:latin typeface="Times New Roman"/>
                <a:cs typeface="Times New Roman"/>
              </a:rPr>
              <a:t>và</a:t>
            </a:r>
            <a:r>
              <a:rPr lang="en-US" sz="2400" dirty="0">
                <a:latin typeface="Times New Roman"/>
                <a:cs typeface="Times New Roman"/>
              </a:rPr>
              <a:t> </a:t>
            </a:r>
            <a:r>
              <a:rPr lang="en-US" sz="2400" dirty="0" err="1">
                <a:latin typeface="Times New Roman"/>
                <a:cs typeface="Times New Roman"/>
              </a:rPr>
              <a:t>ứng</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của</a:t>
            </a:r>
            <a:r>
              <a:rPr lang="en-US" sz="2400" dirty="0">
                <a:latin typeface="Times New Roman"/>
                <a:cs typeface="Times New Roman"/>
              </a:rPr>
              <a:t> </a:t>
            </a:r>
            <a:r>
              <a:rPr lang="en-US" sz="2400" dirty="0" err="1">
                <a:latin typeface="Times New Roman"/>
                <a:cs typeface="Times New Roman"/>
              </a:rPr>
              <a:t>người</a:t>
            </a:r>
            <a:r>
              <a:rPr lang="en-US" sz="2400" dirty="0">
                <a:latin typeface="Times New Roman"/>
                <a:cs typeface="Times New Roman"/>
              </a:rPr>
              <a:t> </a:t>
            </a:r>
            <a:r>
              <a:rPr lang="en-US" sz="2400" dirty="0" err="1">
                <a:latin typeface="Times New Roman"/>
                <a:cs typeface="Times New Roman"/>
              </a:rPr>
              <a:t>dùng</a:t>
            </a:r>
            <a:r>
              <a:rPr lang="en-US" sz="2400" dirty="0">
                <a:latin typeface="Times New Roman"/>
                <a:cs typeface="Times New Roman"/>
              </a:rPr>
              <a:t> </a:t>
            </a:r>
            <a:r>
              <a:rPr lang="en-US" sz="2400" dirty="0" err="1">
                <a:latin typeface="Times New Roman"/>
                <a:cs typeface="Times New Roman"/>
              </a:rPr>
              <a:t>cuối</a:t>
            </a:r>
            <a:r>
              <a:rPr lang="en-US" sz="2400" dirty="0">
                <a:latin typeface="Times New Roman"/>
                <a:cs typeface="Times New Roman"/>
              </a:rPr>
              <a:t>.</a:t>
            </a:r>
          </a:p>
          <a:p>
            <a:pPr>
              <a:lnSpc>
                <a:spcPct val="90000"/>
              </a:lnSpc>
            </a:pPr>
            <a:r>
              <a:rPr lang="en-US" sz="2400" dirty="0" err="1">
                <a:latin typeface="Times New Roman"/>
                <a:cs typeface="Times New Roman"/>
              </a:rPr>
              <a:t>Dựa</a:t>
            </a:r>
            <a:r>
              <a:rPr lang="en-US" sz="2400" dirty="0">
                <a:latin typeface="Times New Roman"/>
                <a:cs typeface="Times New Roman"/>
              </a:rPr>
              <a:t> </a:t>
            </a:r>
            <a:r>
              <a:rPr lang="en-US" sz="2400" dirty="0" err="1">
                <a:latin typeface="Times New Roman"/>
                <a:cs typeface="Times New Roman"/>
              </a:rPr>
              <a:t>trên</a:t>
            </a:r>
            <a:r>
              <a:rPr lang="en-US" sz="2400" dirty="0">
                <a:latin typeface="Times New Roman"/>
                <a:cs typeface="Times New Roman"/>
              </a:rPr>
              <a:t> </a:t>
            </a:r>
            <a:r>
              <a:rPr lang="en-US" sz="2400" dirty="0" err="1">
                <a:latin typeface="Times New Roman"/>
                <a:cs typeface="Times New Roman"/>
              </a:rPr>
              <a:t>bảng</a:t>
            </a:r>
            <a:r>
              <a:rPr lang="en-US" sz="2400" dirty="0">
                <a:latin typeface="Times New Roman"/>
                <a:cs typeface="Times New Roman"/>
              </a:rPr>
              <a:t> “Interrupt vector”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phân</a:t>
            </a:r>
            <a:r>
              <a:rPr lang="en-US" sz="2400" dirty="0">
                <a:latin typeface="Times New Roman"/>
                <a:cs typeface="Times New Roman"/>
              </a:rPr>
              <a:t> </a:t>
            </a:r>
            <a:r>
              <a:rPr lang="en-US" sz="2400" dirty="0" err="1">
                <a:latin typeface="Times New Roman"/>
                <a:cs typeface="Times New Roman"/>
              </a:rPr>
              <a:t>phối</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ngắt</a:t>
            </a:r>
            <a:r>
              <a:rPr lang="en-US" sz="2400" dirty="0">
                <a:latin typeface="Times New Roman"/>
                <a:cs typeface="Times New Roman"/>
              </a:rPr>
              <a:t> </a:t>
            </a:r>
            <a:r>
              <a:rPr lang="en-US" sz="2400" dirty="0" err="1">
                <a:latin typeface="Times New Roman"/>
                <a:cs typeface="Times New Roman"/>
              </a:rPr>
              <a:t>đến</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bộ</a:t>
            </a:r>
            <a:r>
              <a:rPr lang="en-US" sz="2400" dirty="0">
                <a:latin typeface="Times New Roman"/>
                <a:cs typeface="Times New Roman"/>
              </a:rPr>
              <a:t> </a:t>
            </a:r>
            <a:r>
              <a:rPr lang="en-US" sz="2400" dirty="0" err="1">
                <a:latin typeface="Times New Roman"/>
                <a:cs typeface="Times New Roman"/>
              </a:rPr>
              <a:t>điều</a:t>
            </a:r>
            <a:r>
              <a:rPr lang="en-US" sz="2400" dirty="0">
                <a:latin typeface="Times New Roman"/>
                <a:cs typeface="Times New Roman"/>
              </a:rPr>
              <a:t> </a:t>
            </a:r>
            <a:r>
              <a:rPr lang="en-US" sz="2400" dirty="0" err="1">
                <a:latin typeface="Times New Roman"/>
                <a:cs typeface="Times New Roman"/>
              </a:rPr>
              <a:t>khiển</a:t>
            </a:r>
            <a:r>
              <a:rPr lang="en-US" sz="2400" dirty="0">
                <a:latin typeface="Times New Roman"/>
                <a:cs typeface="Times New Roman"/>
              </a:rPr>
              <a:t> </a:t>
            </a:r>
            <a:r>
              <a:rPr lang="en-US" sz="2400" dirty="0" err="1">
                <a:latin typeface="Times New Roman"/>
                <a:cs typeface="Times New Roman"/>
              </a:rPr>
              <a:t>thiết</a:t>
            </a:r>
            <a:r>
              <a:rPr lang="en-US" sz="2400" dirty="0">
                <a:latin typeface="Times New Roman"/>
                <a:cs typeface="Times New Roman"/>
              </a:rPr>
              <a:t> </a:t>
            </a:r>
            <a:r>
              <a:rPr lang="en-US" sz="2400" dirty="0" err="1">
                <a:latin typeface="Times New Roman"/>
                <a:cs typeface="Times New Roman"/>
              </a:rPr>
              <a:t>bị</a:t>
            </a:r>
            <a:r>
              <a:rPr lang="en-US" sz="2400" dirty="0">
                <a:latin typeface="Times New Roman"/>
                <a:cs typeface="Times New Roman"/>
              </a:rPr>
              <a:t> </a:t>
            </a:r>
            <a:r>
              <a:rPr lang="en-US" sz="2400" dirty="0" err="1">
                <a:latin typeface="Times New Roman"/>
                <a:cs typeface="Times New Roman"/>
              </a:rPr>
              <a:t>tương</a:t>
            </a:r>
            <a:r>
              <a:rPr lang="en-US" sz="2400" dirty="0">
                <a:latin typeface="Times New Roman"/>
                <a:cs typeface="Times New Roman"/>
              </a:rPr>
              <a:t> </a:t>
            </a:r>
            <a:r>
              <a:rPr lang="en-US" sz="2400" dirty="0" err="1">
                <a:latin typeface="Times New Roman"/>
                <a:cs typeface="Times New Roman"/>
              </a:rPr>
              <a:t>ứng</a:t>
            </a:r>
            <a:r>
              <a:rPr lang="en-US" sz="2400" dirty="0">
                <a:latin typeface="Times New Roman"/>
                <a:cs typeface="Times New Roman"/>
              </a:rPr>
              <a:t>.</a:t>
            </a:r>
          </a:p>
          <a:p>
            <a:pPr>
              <a:lnSpc>
                <a:spcPct val="90000"/>
              </a:lnSpc>
            </a:pPr>
            <a:r>
              <a:rPr lang="en-US" sz="2400" dirty="0" err="1">
                <a:latin typeface="Times New Roman"/>
                <a:cs typeface="Times New Roman"/>
              </a:rPr>
              <a:t>Quản</a:t>
            </a:r>
            <a:r>
              <a:rPr lang="en-US" sz="2400" dirty="0">
                <a:latin typeface="Times New Roman"/>
                <a:cs typeface="Times New Roman"/>
              </a:rPr>
              <a:t> </a:t>
            </a:r>
            <a:r>
              <a:rPr lang="en-US" sz="2400" dirty="0" err="1">
                <a:latin typeface="Times New Roman"/>
                <a:cs typeface="Times New Roman"/>
              </a:rPr>
              <a:t>lý</a:t>
            </a:r>
            <a:r>
              <a:rPr lang="en-US" sz="2400" dirty="0">
                <a:latin typeface="Times New Roman"/>
                <a:cs typeface="Times New Roman"/>
              </a:rPr>
              <a:t> </a:t>
            </a:r>
            <a:r>
              <a:rPr lang="en-US" sz="2400" dirty="0" err="1">
                <a:latin typeface="Times New Roman"/>
                <a:cs typeface="Times New Roman"/>
              </a:rPr>
              <a:t>và</a:t>
            </a:r>
            <a:r>
              <a:rPr lang="en-US" sz="2400" dirty="0">
                <a:latin typeface="Times New Roman"/>
                <a:cs typeface="Times New Roman"/>
              </a:rPr>
              <a:t> </a:t>
            </a:r>
            <a:r>
              <a:rPr lang="en-US" sz="2400" dirty="0" err="1">
                <a:latin typeface="Times New Roman"/>
                <a:cs typeface="Times New Roman"/>
              </a:rPr>
              <a:t>giám</a:t>
            </a:r>
            <a:r>
              <a:rPr lang="en-US" sz="2400" dirty="0">
                <a:latin typeface="Times New Roman"/>
                <a:cs typeface="Times New Roman"/>
              </a:rPr>
              <a:t> </a:t>
            </a:r>
            <a:r>
              <a:rPr lang="en-US" sz="2400" dirty="0" err="1">
                <a:latin typeface="Times New Roman"/>
                <a:cs typeface="Times New Roman"/>
              </a:rPr>
              <a:t>sát</a:t>
            </a:r>
            <a:r>
              <a:rPr lang="en-US" sz="2400" dirty="0">
                <a:latin typeface="Times New Roman"/>
                <a:cs typeface="Times New Roman"/>
              </a:rPr>
              <a:t> </a:t>
            </a:r>
            <a:r>
              <a:rPr lang="en-US" sz="2400" dirty="0" err="1">
                <a:latin typeface="Times New Roman"/>
                <a:cs typeface="Times New Roman"/>
              </a:rPr>
              <a:t>quá</a:t>
            </a:r>
            <a:r>
              <a:rPr lang="en-US" sz="2400" dirty="0">
                <a:latin typeface="Times New Roman"/>
                <a:cs typeface="Times New Roman"/>
              </a:rPr>
              <a:t> </a:t>
            </a:r>
            <a:r>
              <a:rPr lang="en-US" sz="2400" dirty="0" err="1">
                <a:latin typeface="Times New Roman"/>
                <a:cs typeface="Times New Roman"/>
              </a:rPr>
              <a:t>trình</a:t>
            </a:r>
            <a:r>
              <a:rPr lang="en-US" sz="2400" dirty="0">
                <a:latin typeface="Times New Roman"/>
                <a:cs typeface="Times New Roman"/>
              </a:rPr>
              <a:t> </a:t>
            </a:r>
            <a:r>
              <a:rPr lang="en-US" sz="2400" dirty="0" err="1">
                <a:latin typeface="Times New Roman"/>
                <a:cs typeface="Times New Roman"/>
              </a:rPr>
              <a:t>thực</a:t>
            </a:r>
            <a:r>
              <a:rPr lang="en-US" sz="2400" dirty="0">
                <a:latin typeface="Times New Roman"/>
                <a:cs typeface="Times New Roman"/>
              </a:rPr>
              <a:t> </a:t>
            </a:r>
            <a:r>
              <a:rPr lang="en-US" sz="2400" dirty="0" err="1">
                <a:latin typeface="Times New Roman"/>
                <a:cs typeface="Times New Roman"/>
              </a:rPr>
              <a:t>hiện</a:t>
            </a:r>
            <a:r>
              <a:rPr lang="en-US" sz="2400" dirty="0">
                <a:latin typeface="Times New Roman"/>
                <a:cs typeface="Times New Roman"/>
              </a:rPr>
              <a:t> </a:t>
            </a:r>
            <a:r>
              <a:rPr lang="en-US" sz="2400" dirty="0" err="1">
                <a:latin typeface="Times New Roman"/>
                <a:cs typeface="Times New Roman"/>
              </a:rPr>
              <a:t>ngắt</a:t>
            </a:r>
            <a:r>
              <a:rPr lang="en-US" sz="2400" dirty="0">
                <a:latin typeface="Times New Roman"/>
                <a:cs typeface="Times New Roman"/>
              </a:rPr>
              <a:t>.</a:t>
            </a:r>
          </a:p>
          <a:p>
            <a:pPr>
              <a:lnSpc>
                <a:spcPct val="90000"/>
              </a:lnSpc>
            </a:pPr>
            <a:r>
              <a:rPr lang="en-US" sz="2400" dirty="0" err="1">
                <a:latin typeface="Times New Roman"/>
                <a:cs typeface="Times New Roman"/>
              </a:rPr>
              <a:t>Nhận</a:t>
            </a:r>
            <a:r>
              <a:rPr lang="en-US" sz="2400" dirty="0">
                <a:latin typeface="Times New Roman"/>
                <a:cs typeface="Times New Roman"/>
              </a:rPr>
              <a:t> </a:t>
            </a:r>
            <a:r>
              <a:rPr lang="en-US" sz="2400" dirty="0" err="1">
                <a:latin typeface="Times New Roman"/>
                <a:cs typeface="Times New Roman"/>
              </a:rPr>
              <a:t>ngắt</a:t>
            </a:r>
            <a:r>
              <a:rPr lang="en-US" sz="2400" dirty="0">
                <a:latin typeface="Times New Roman"/>
                <a:cs typeface="Times New Roman"/>
              </a:rPr>
              <a:t> </a:t>
            </a:r>
            <a:r>
              <a:rPr lang="en-US" sz="2400" dirty="0" err="1">
                <a:latin typeface="Times New Roman"/>
                <a:cs typeface="Times New Roman"/>
              </a:rPr>
              <a:t>thông</a:t>
            </a:r>
            <a:r>
              <a:rPr lang="en-US" sz="2400" dirty="0">
                <a:latin typeface="Times New Roman"/>
                <a:cs typeface="Times New Roman"/>
              </a:rPr>
              <a:t> </a:t>
            </a:r>
            <a:r>
              <a:rPr lang="en-US" sz="2400" dirty="0" err="1">
                <a:latin typeface="Times New Roman"/>
                <a:cs typeface="Times New Roman"/>
              </a:rPr>
              <a:t>báo</a:t>
            </a:r>
            <a:r>
              <a:rPr lang="en-US" sz="2400" dirty="0">
                <a:latin typeface="Times New Roman"/>
                <a:cs typeface="Times New Roman"/>
              </a:rPr>
              <a:t> </a:t>
            </a:r>
            <a:r>
              <a:rPr lang="en-US" sz="2400" dirty="0" err="1">
                <a:latin typeface="Times New Roman"/>
                <a:cs typeface="Times New Roman"/>
              </a:rPr>
              <a:t>quá</a:t>
            </a:r>
            <a:r>
              <a:rPr lang="en-US" sz="2400" dirty="0">
                <a:latin typeface="Times New Roman"/>
                <a:cs typeface="Times New Roman"/>
              </a:rPr>
              <a:t> </a:t>
            </a:r>
            <a:r>
              <a:rPr lang="en-US" sz="2400" dirty="0" err="1">
                <a:latin typeface="Times New Roman"/>
                <a:cs typeface="Times New Roman"/>
              </a:rPr>
              <a:t>trình</a:t>
            </a:r>
            <a:r>
              <a:rPr lang="en-US" sz="2400" dirty="0">
                <a:latin typeface="Times New Roman"/>
                <a:cs typeface="Times New Roman"/>
              </a:rPr>
              <a:t> </a:t>
            </a:r>
            <a:r>
              <a:rPr lang="en-US" sz="2400" dirty="0" err="1">
                <a:latin typeface="Times New Roman"/>
                <a:cs typeface="Times New Roman"/>
              </a:rPr>
              <a:t>nhập</a:t>
            </a:r>
            <a:r>
              <a:rPr lang="en-US" sz="2400" dirty="0">
                <a:latin typeface="Times New Roman"/>
                <a:cs typeface="Times New Roman"/>
              </a:rPr>
              <a:t> </a:t>
            </a:r>
            <a:r>
              <a:rPr lang="en-US" sz="2400" dirty="0" err="1">
                <a:latin typeface="Times New Roman"/>
                <a:cs typeface="Times New Roman"/>
              </a:rPr>
              <a:t>xuất</a:t>
            </a:r>
            <a:r>
              <a:rPr lang="en-US" sz="2400" dirty="0">
                <a:latin typeface="Times New Roman"/>
                <a:cs typeface="Times New Roman"/>
              </a:rPr>
              <a:t> </a:t>
            </a:r>
            <a:r>
              <a:rPr lang="en-US" sz="2400" dirty="0" err="1">
                <a:latin typeface="Times New Roman"/>
                <a:cs typeface="Times New Roman"/>
              </a:rPr>
              <a:t>hoàn</a:t>
            </a:r>
            <a:r>
              <a:rPr lang="en-US" sz="2400" dirty="0">
                <a:latin typeface="Times New Roman"/>
                <a:cs typeface="Times New Roman"/>
              </a:rPr>
              <a:t> </a:t>
            </a:r>
            <a:r>
              <a:rPr lang="en-US" sz="2400" dirty="0" err="1">
                <a:latin typeface="Times New Roman"/>
                <a:cs typeface="Times New Roman"/>
              </a:rPr>
              <a:t>tất</a:t>
            </a:r>
            <a:r>
              <a:rPr lang="en-US" sz="2400" dirty="0">
                <a:latin typeface="Times New Roman"/>
                <a:cs typeface="Times New Roman"/>
              </a:rPr>
              <a:t> </a:t>
            </a:r>
            <a:r>
              <a:rPr lang="en-US" sz="2400" dirty="0" err="1">
                <a:latin typeface="Times New Roman"/>
                <a:cs typeface="Times New Roman"/>
              </a:rPr>
              <a:t>hoặc</a:t>
            </a:r>
            <a:r>
              <a:rPr lang="en-US" sz="2400" dirty="0">
                <a:latin typeface="Times New Roman"/>
                <a:cs typeface="Times New Roman"/>
              </a:rPr>
              <a:t> </a:t>
            </a:r>
            <a:r>
              <a:rPr lang="en-US" sz="2400" dirty="0" err="1">
                <a:latin typeface="Times New Roman"/>
                <a:cs typeface="Times New Roman"/>
              </a:rPr>
              <a:t>có</a:t>
            </a:r>
            <a:r>
              <a:rPr lang="en-US" sz="2400" dirty="0">
                <a:latin typeface="Times New Roman"/>
                <a:cs typeface="Times New Roman"/>
              </a:rPr>
              <a:t> </a:t>
            </a:r>
            <a:r>
              <a:rPr lang="en-US" sz="2400" dirty="0" err="1">
                <a:latin typeface="Times New Roman"/>
                <a:cs typeface="Times New Roman"/>
              </a:rPr>
              <a:t>lỗi</a:t>
            </a:r>
            <a:r>
              <a:rPr lang="en-US" sz="2400" dirty="0">
                <a:latin typeface="Times New Roman"/>
                <a:cs typeface="Times New Roman"/>
              </a:rPr>
              <a:t> </a:t>
            </a:r>
            <a:r>
              <a:rPr lang="en-US" sz="2400" dirty="0" err="1">
                <a:latin typeface="Times New Roman"/>
                <a:cs typeface="Times New Roman"/>
              </a:rPr>
              <a:t>xảy</a:t>
            </a:r>
            <a:r>
              <a:rPr lang="en-US" sz="2400" dirty="0">
                <a:latin typeface="Times New Roman"/>
                <a:cs typeface="Times New Roman"/>
              </a:rPr>
              <a:t> </a:t>
            </a:r>
            <a:r>
              <a:rPr lang="en-US" sz="2400" dirty="0" err="1">
                <a:latin typeface="Times New Roman"/>
                <a:cs typeface="Times New Roman"/>
              </a:rPr>
              <a:t>ra</a:t>
            </a:r>
            <a:r>
              <a:rPr lang="en-US" sz="2400" dirty="0">
                <a:latin typeface="Times New Roman"/>
                <a:cs typeface="Times New Roman"/>
              </a:rPr>
              <a:t>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quá</a:t>
            </a:r>
            <a:r>
              <a:rPr lang="en-US" sz="2400" dirty="0">
                <a:latin typeface="Times New Roman"/>
                <a:cs typeface="Times New Roman"/>
              </a:rPr>
              <a:t> </a:t>
            </a:r>
            <a:r>
              <a:rPr lang="en-US" sz="2400" dirty="0" err="1">
                <a:latin typeface="Times New Roman"/>
                <a:cs typeface="Times New Roman"/>
              </a:rPr>
              <a:t>trình</a:t>
            </a:r>
            <a:r>
              <a:rPr lang="en-US" sz="2400" dirty="0">
                <a:latin typeface="Times New Roman"/>
                <a:cs typeface="Times New Roman"/>
              </a:rPr>
              <a:t> </a:t>
            </a:r>
            <a:r>
              <a:rPr lang="en-US" sz="2400" dirty="0" err="1">
                <a:latin typeface="Times New Roman"/>
                <a:cs typeface="Times New Roman"/>
              </a:rPr>
              <a:t>nhập</a:t>
            </a:r>
            <a:r>
              <a:rPr lang="en-US" sz="2400" dirty="0">
                <a:latin typeface="Times New Roman"/>
                <a:cs typeface="Times New Roman"/>
              </a:rPr>
              <a:t> </a:t>
            </a:r>
            <a:r>
              <a:rPr lang="en-US" sz="2400" dirty="0" err="1">
                <a:latin typeface="Times New Roman"/>
                <a:cs typeface="Times New Roman"/>
              </a:rPr>
              <a:t>xuất</a:t>
            </a:r>
            <a:r>
              <a:rPr lang="en-US" sz="2400" dirty="0">
                <a:latin typeface="Times New Roman"/>
                <a:cs typeface="Times New Roman"/>
              </a:rPr>
              <a:t> </a:t>
            </a:r>
            <a:r>
              <a:rPr lang="en-US" sz="2400" dirty="0" err="1">
                <a:latin typeface="Times New Roman"/>
                <a:cs typeface="Times New Roman"/>
              </a:rPr>
              <a:t>từ</a:t>
            </a:r>
            <a:r>
              <a:rPr lang="en-US" sz="2400" dirty="0">
                <a:latin typeface="Times New Roman"/>
                <a:cs typeface="Times New Roman"/>
              </a:rPr>
              <a:t> </a:t>
            </a:r>
            <a:r>
              <a:rPr lang="en-US" sz="2400" dirty="0" err="1">
                <a:latin typeface="Times New Roman"/>
                <a:cs typeface="Times New Roman"/>
              </a:rPr>
              <a:t>bộ</a:t>
            </a:r>
            <a:r>
              <a:rPr lang="en-US" sz="2400" dirty="0">
                <a:latin typeface="Times New Roman"/>
                <a:cs typeface="Times New Roman"/>
              </a:rPr>
              <a:t> </a:t>
            </a:r>
            <a:r>
              <a:rPr lang="en-US" sz="2400" dirty="0" err="1">
                <a:latin typeface="Times New Roman"/>
                <a:cs typeface="Times New Roman"/>
              </a:rPr>
              <a:t>điều</a:t>
            </a:r>
            <a:r>
              <a:rPr lang="en-US" sz="2400" dirty="0">
                <a:latin typeface="Times New Roman"/>
                <a:cs typeface="Times New Roman"/>
              </a:rPr>
              <a:t> </a:t>
            </a:r>
            <a:r>
              <a:rPr lang="en-US" sz="2400" dirty="0" err="1">
                <a:latin typeface="Times New Roman"/>
                <a:cs typeface="Times New Roman"/>
              </a:rPr>
              <a:t>khiển</a:t>
            </a:r>
            <a:r>
              <a:rPr lang="en-US" sz="2400" dirty="0">
                <a:latin typeface="Times New Roman"/>
                <a:cs typeface="Times New Roman"/>
              </a:rPr>
              <a:t> </a:t>
            </a:r>
            <a:r>
              <a:rPr lang="en-US" sz="2400" dirty="0" err="1">
                <a:latin typeface="Times New Roman"/>
                <a:cs typeface="Times New Roman"/>
              </a:rPr>
              <a:t>thiết</a:t>
            </a:r>
            <a:r>
              <a:rPr lang="en-US" sz="2400" dirty="0">
                <a:latin typeface="Times New Roman"/>
                <a:cs typeface="Times New Roman"/>
              </a:rPr>
              <a:t> </a:t>
            </a:r>
            <a:r>
              <a:rPr lang="en-US" sz="2400" dirty="0" err="1">
                <a:latin typeface="Times New Roman"/>
                <a:cs typeface="Times New Roman"/>
              </a:rPr>
              <a:t>bị</a:t>
            </a:r>
            <a:r>
              <a:rPr lang="en-US" sz="2400" dirty="0">
                <a:latin typeface="Times New Roman"/>
                <a:cs typeface="Times New Roman"/>
              </a:rPr>
              <a:t>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chuyển</a:t>
            </a:r>
            <a:r>
              <a:rPr lang="en-US" sz="2400" dirty="0">
                <a:latin typeface="Times New Roman"/>
                <a:cs typeface="Times New Roman"/>
              </a:rPr>
              <a:t> </a:t>
            </a:r>
            <a:r>
              <a:rPr lang="en-US" sz="2400" dirty="0" err="1">
                <a:latin typeface="Times New Roman"/>
                <a:cs typeface="Times New Roman"/>
              </a:rPr>
              <a:t>lên</a:t>
            </a:r>
            <a:r>
              <a:rPr lang="en-US" sz="2400" dirty="0">
                <a:latin typeface="Times New Roman"/>
                <a:cs typeface="Times New Roman"/>
              </a:rPr>
              <a:t> </a:t>
            </a:r>
            <a:r>
              <a:rPr lang="en-US" sz="2400" dirty="0" err="1">
                <a:latin typeface="Times New Roman"/>
                <a:cs typeface="Times New Roman"/>
              </a:rPr>
              <a:t>cho</a:t>
            </a:r>
            <a:r>
              <a:rPr lang="en-US" sz="2400" dirty="0">
                <a:latin typeface="Times New Roman"/>
                <a:cs typeface="Times New Roman"/>
              </a:rPr>
              <a:t> HĐH.</a:t>
            </a:r>
            <a:endParaRPr lang="en-US" sz="1900"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22</a:t>
            </a:fld>
            <a:endParaRPr lang="en-US"/>
          </a:p>
        </p:txBody>
      </p:sp>
    </p:spTree>
    <p:extLst>
      <p:ext uri="{BB962C8B-B14F-4D97-AF65-F5344CB8AC3E}">
        <p14:creationId xmlns:p14="http://schemas.microsoft.com/office/powerpoint/2010/main" val="12889097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Quản</a:t>
            </a:r>
            <a:r>
              <a:rPr lang="en-US" dirty="0" smtClean="0">
                <a:latin typeface="Times New Roman"/>
                <a:cs typeface="Times New Roman"/>
              </a:rPr>
              <a:t> </a:t>
            </a:r>
            <a:r>
              <a:rPr lang="en-US" dirty="0" err="1" smtClean="0">
                <a:latin typeface="Times New Roman"/>
                <a:cs typeface="Times New Roman"/>
              </a:rPr>
              <a:t>lý</a:t>
            </a:r>
            <a:r>
              <a:rPr lang="en-US" dirty="0" smtClean="0">
                <a:latin typeface="Times New Roman"/>
                <a:cs typeface="Times New Roman"/>
              </a:rPr>
              <a:t> </a:t>
            </a:r>
            <a:r>
              <a:rPr lang="en-US" dirty="0" err="1" smtClean="0">
                <a:latin typeface="Times New Roman"/>
                <a:cs typeface="Times New Roman"/>
              </a:rPr>
              <a:t>lỗi</a:t>
            </a:r>
            <a:r>
              <a:rPr lang="en-US" dirty="0" smtClean="0">
                <a:latin typeface="Times New Roman"/>
                <a:cs typeface="Times New Roman"/>
              </a:rPr>
              <a:t> </a:t>
            </a:r>
            <a:r>
              <a:rPr lang="en-US" dirty="0" err="1" smtClean="0">
                <a:latin typeface="Times New Roman"/>
                <a:cs typeface="Times New Roman"/>
              </a:rPr>
              <a:t>và</a:t>
            </a:r>
            <a:r>
              <a:rPr lang="en-US" dirty="0" smtClean="0">
                <a:latin typeface="Times New Roman"/>
                <a:cs typeface="Times New Roman"/>
              </a:rPr>
              <a:t> </a:t>
            </a:r>
            <a:r>
              <a:rPr lang="en-US" dirty="0" err="1" smtClean="0">
                <a:latin typeface="Times New Roman"/>
                <a:cs typeface="Times New Roman"/>
              </a:rPr>
              <a:t>bảo</a:t>
            </a:r>
            <a:r>
              <a:rPr lang="en-US" dirty="0" smtClean="0">
                <a:latin typeface="Times New Roman"/>
                <a:cs typeface="Times New Roman"/>
              </a:rPr>
              <a:t> </a:t>
            </a:r>
            <a:r>
              <a:rPr lang="en-US" dirty="0" err="1" smtClean="0">
                <a:latin typeface="Times New Roman"/>
                <a:cs typeface="Times New Roman"/>
              </a:rPr>
              <a:t>vệ</a:t>
            </a:r>
            <a:r>
              <a:rPr lang="en-US" dirty="0" smtClean="0">
                <a:latin typeface="Times New Roman"/>
                <a:cs typeface="Times New Roman"/>
              </a:rPr>
              <a:t> </a:t>
            </a:r>
            <a:r>
              <a:rPr lang="en-US" dirty="0" err="1" smtClean="0">
                <a:latin typeface="Times New Roman"/>
                <a:cs typeface="Times New Roman"/>
              </a:rPr>
              <a:t>quá</a:t>
            </a:r>
            <a:r>
              <a:rPr lang="en-US" dirty="0" smtClean="0">
                <a:latin typeface="Times New Roman"/>
                <a:cs typeface="Times New Roman"/>
              </a:rPr>
              <a:t> </a:t>
            </a:r>
            <a:r>
              <a:rPr lang="en-US" dirty="0" err="1" smtClean="0">
                <a:latin typeface="Times New Roman"/>
                <a:cs typeface="Times New Roman"/>
              </a:rPr>
              <a:t>trình</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endParaRPr lang="en-US" dirty="0">
              <a:latin typeface="Times New Roman"/>
              <a:cs typeface="Times New Roman"/>
            </a:endParaRPr>
          </a:p>
        </p:txBody>
      </p:sp>
      <p:sp>
        <p:nvSpPr>
          <p:cNvPr id="3" name="Content Placeholder 2"/>
          <p:cNvSpPr>
            <a:spLocks noGrp="1"/>
          </p:cNvSpPr>
          <p:nvPr>
            <p:ph idx="1"/>
          </p:nvPr>
        </p:nvSpPr>
        <p:spPr/>
        <p:txBody>
          <a:bodyPr>
            <a:noAutofit/>
          </a:bodyPr>
          <a:lstStyle/>
          <a:p>
            <a:r>
              <a:rPr lang="en-US" sz="2400" dirty="0" err="1">
                <a:solidFill>
                  <a:srgbClr val="FF0000"/>
                </a:solidFill>
              </a:rPr>
              <a:t>Nguyên</a:t>
            </a:r>
            <a:r>
              <a:rPr lang="en-US" sz="2400" dirty="0">
                <a:solidFill>
                  <a:srgbClr val="FF0000"/>
                </a:solidFill>
              </a:rPr>
              <a:t> </a:t>
            </a:r>
            <a:r>
              <a:rPr lang="en-US" sz="2400" dirty="0" err="1">
                <a:solidFill>
                  <a:srgbClr val="FF0000"/>
                </a:solidFill>
              </a:rPr>
              <a:t>nhân</a:t>
            </a:r>
            <a:r>
              <a:rPr lang="en-US" sz="2400" dirty="0">
                <a:solidFill>
                  <a:srgbClr val="FF0000"/>
                </a:solidFill>
              </a:rPr>
              <a:t>:</a:t>
            </a:r>
          </a:p>
          <a:p>
            <a:pPr lvl="1"/>
            <a:r>
              <a:rPr lang="en-US" sz="2400" dirty="0" err="1"/>
              <a:t>Người</a:t>
            </a:r>
            <a:r>
              <a:rPr lang="en-US" sz="2400" dirty="0"/>
              <a:t> </a:t>
            </a:r>
            <a:r>
              <a:rPr lang="en-US" sz="2400" dirty="0" err="1"/>
              <a:t>dùng</a:t>
            </a:r>
            <a:r>
              <a:rPr lang="en-US" sz="2400" dirty="0"/>
              <a:t> hay HĐH </a:t>
            </a:r>
            <a:r>
              <a:rPr lang="en-US" sz="2400" dirty="0" err="1"/>
              <a:t>có</a:t>
            </a:r>
            <a:r>
              <a:rPr lang="en-US" sz="2400" dirty="0"/>
              <a:t> </a:t>
            </a:r>
            <a:r>
              <a:rPr lang="en-US" sz="2400" dirty="0" err="1"/>
              <a:t>thể</a:t>
            </a:r>
            <a:r>
              <a:rPr lang="en-US" sz="2400" dirty="0"/>
              <a:t> </a:t>
            </a:r>
            <a:r>
              <a:rPr lang="en-US" sz="2400" dirty="0" err="1"/>
              <a:t>vô</a:t>
            </a:r>
            <a:r>
              <a:rPr lang="en-US" sz="2400" dirty="0"/>
              <a:t> </a:t>
            </a:r>
            <a:r>
              <a:rPr lang="en-US" sz="2400" dirty="0" err="1"/>
              <a:t>tình</a:t>
            </a:r>
            <a:r>
              <a:rPr lang="en-US" sz="2400" dirty="0"/>
              <a:t> hay </a:t>
            </a:r>
            <a:r>
              <a:rPr lang="en-US" sz="2400" dirty="0" err="1"/>
              <a:t>cố</a:t>
            </a:r>
            <a:r>
              <a:rPr lang="en-US" sz="2400" dirty="0"/>
              <a:t> </a:t>
            </a:r>
            <a:r>
              <a:rPr lang="en-US" sz="2400" dirty="0" err="1"/>
              <a:t>ý</a:t>
            </a:r>
            <a:r>
              <a:rPr lang="en-US" sz="2400" dirty="0"/>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lệnh</a:t>
            </a:r>
            <a:r>
              <a:rPr lang="en-US" sz="2400" dirty="0"/>
              <a:t>/</a:t>
            </a:r>
            <a:r>
              <a:rPr lang="en-US" sz="2400" dirty="0" err="1"/>
              <a:t>thao</a:t>
            </a:r>
            <a:r>
              <a:rPr lang="en-US" sz="2400" dirty="0"/>
              <a:t> </a:t>
            </a:r>
            <a:r>
              <a:rPr lang="en-US" sz="2400" dirty="0" err="1"/>
              <a:t>tác</a:t>
            </a:r>
            <a:r>
              <a:rPr lang="en-US" sz="2400" dirty="0"/>
              <a:t> </a:t>
            </a:r>
            <a:r>
              <a:rPr lang="en-US" sz="2400" dirty="0" err="1"/>
              <a:t>nhập</a:t>
            </a:r>
            <a:r>
              <a:rPr lang="en-US" sz="2400" dirty="0"/>
              <a:t> </a:t>
            </a:r>
            <a:r>
              <a:rPr lang="en-US" sz="2400" dirty="0" err="1"/>
              <a:t>xuất</a:t>
            </a:r>
            <a:r>
              <a:rPr lang="en-US" sz="2400" dirty="0"/>
              <a:t> </a:t>
            </a:r>
            <a:r>
              <a:rPr lang="en-US" sz="2400" dirty="0" err="1"/>
              <a:t>bất</a:t>
            </a:r>
            <a:r>
              <a:rPr lang="en-US" sz="2400" dirty="0"/>
              <a:t> </a:t>
            </a:r>
            <a:r>
              <a:rPr lang="en-US" sz="2400" dirty="0" err="1"/>
              <a:t>hợp</a:t>
            </a:r>
            <a:r>
              <a:rPr lang="en-US" sz="2400" dirty="0"/>
              <a:t> </a:t>
            </a:r>
            <a:r>
              <a:rPr lang="en-US" sz="2400" dirty="0" err="1"/>
              <a:t>pháp</a:t>
            </a:r>
            <a:r>
              <a:rPr lang="en-US" sz="2400" dirty="0"/>
              <a:t> </a:t>
            </a:r>
            <a:r>
              <a:rPr lang="en-US" sz="2400" dirty="0" err="1"/>
              <a:t>gây</a:t>
            </a:r>
            <a:r>
              <a:rPr lang="en-US" sz="2400" dirty="0"/>
              <a:t> </a:t>
            </a:r>
            <a:r>
              <a:rPr lang="en-US" sz="2400" dirty="0" err="1"/>
              <a:t>hại</a:t>
            </a:r>
            <a:r>
              <a:rPr lang="en-US" sz="2400" dirty="0"/>
              <a:t> </a:t>
            </a:r>
            <a:r>
              <a:rPr lang="en-US" sz="2400" dirty="0" err="1"/>
              <a:t>cho</a:t>
            </a:r>
            <a:r>
              <a:rPr lang="en-US" sz="2400" dirty="0"/>
              <a:t> </a:t>
            </a:r>
            <a:r>
              <a:rPr lang="en-US" sz="2400" dirty="0" err="1"/>
              <a:t>hệ</a:t>
            </a:r>
            <a:r>
              <a:rPr lang="en-US" sz="2400" dirty="0"/>
              <a:t> </a:t>
            </a:r>
            <a:r>
              <a:rPr lang="en-US" sz="2400" dirty="0" err="1"/>
              <a:t>thống</a:t>
            </a:r>
            <a:r>
              <a:rPr lang="en-US" sz="2400" dirty="0"/>
              <a:t> </a:t>
            </a:r>
            <a:r>
              <a:rPr lang="en-US" sz="2400" dirty="0" err="1"/>
              <a:t>và</a:t>
            </a:r>
            <a:r>
              <a:rPr lang="en-US" sz="2400" dirty="0"/>
              <a:t> </a:t>
            </a:r>
            <a:r>
              <a:rPr lang="en-US" sz="2400" dirty="0" err="1"/>
              <a:t>thiết</a:t>
            </a:r>
            <a:r>
              <a:rPr lang="en-US" sz="2400" dirty="0"/>
              <a:t> </a:t>
            </a:r>
            <a:r>
              <a:rPr lang="en-US" sz="2400" dirty="0" err="1"/>
              <a:t>bị</a:t>
            </a:r>
            <a:r>
              <a:rPr lang="en-US" sz="2400" dirty="0"/>
              <a:t>.</a:t>
            </a:r>
          </a:p>
          <a:p>
            <a:pPr lvl="1"/>
            <a:r>
              <a:rPr lang="en-US" sz="2400" dirty="0"/>
              <a:t>VD: </a:t>
            </a:r>
            <a:r>
              <a:rPr lang="en-US" sz="2400" dirty="0" err="1"/>
              <a:t>đọc</a:t>
            </a:r>
            <a:r>
              <a:rPr lang="en-US" sz="2400" dirty="0"/>
              <a:t> </a:t>
            </a:r>
            <a:r>
              <a:rPr lang="en-US" sz="2400" dirty="0" err="1"/>
              <a:t>dữ</a:t>
            </a:r>
            <a:r>
              <a:rPr lang="en-US" sz="2400" dirty="0"/>
              <a:t> </a:t>
            </a:r>
            <a:r>
              <a:rPr lang="en-US" sz="2400" dirty="0" err="1"/>
              <a:t>liệu</a:t>
            </a:r>
            <a:r>
              <a:rPr lang="en-US" sz="2400" dirty="0"/>
              <a:t> </a:t>
            </a:r>
            <a:r>
              <a:rPr lang="en-US" sz="2400" dirty="0" err="1"/>
              <a:t>trong</a:t>
            </a:r>
            <a:r>
              <a:rPr lang="en-US" sz="2400" dirty="0"/>
              <a:t> </a:t>
            </a:r>
            <a:r>
              <a:rPr lang="en-US" sz="2400" dirty="0" err="1"/>
              <a:t>khi</a:t>
            </a:r>
            <a:r>
              <a:rPr lang="en-US" sz="2400" dirty="0"/>
              <a:t> </a:t>
            </a:r>
            <a:r>
              <a:rPr lang="en-US" sz="2400" dirty="0" err="1"/>
              <a:t>đang</a:t>
            </a:r>
            <a:r>
              <a:rPr lang="en-US" sz="2400" dirty="0"/>
              <a:t> </a:t>
            </a:r>
            <a:r>
              <a:rPr lang="en-US" sz="2400" dirty="0" err="1"/>
              <a:t>ghi</a:t>
            </a:r>
            <a:endParaRPr lang="en-US" sz="2400" dirty="0"/>
          </a:p>
          <a:p>
            <a:r>
              <a:rPr lang="en-US" sz="2400" dirty="0" err="1">
                <a:solidFill>
                  <a:srgbClr val="FF0000"/>
                </a:solidFill>
              </a:rPr>
              <a:t>Khắc</a:t>
            </a:r>
            <a:r>
              <a:rPr lang="en-US" sz="2400" dirty="0">
                <a:solidFill>
                  <a:srgbClr val="FF0000"/>
                </a:solidFill>
              </a:rPr>
              <a:t> </a:t>
            </a:r>
            <a:r>
              <a:rPr lang="en-US" sz="2400" dirty="0" err="1">
                <a:solidFill>
                  <a:srgbClr val="FF0000"/>
                </a:solidFill>
              </a:rPr>
              <a:t>phục</a:t>
            </a:r>
            <a:r>
              <a:rPr lang="en-US" sz="2400" dirty="0">
                <a:solidFill>
                  <a:srgbClr val="FF0000"/>
                </a:solidFill>
              </a:rPr>
              <a:t>:</a:t>
            </a:r>
          </a:p>
          <a:p>
            <a:pPr lvl="1"/>
            <a:r>
              <a:rPr lang="en-US" sz="2400" dirty="0" err="1"/>
              <a:t>Định</a:t>
            </a:r>
            <a:r>
              <a:rPr lang="en-US" sz="2400" dirty="0"/>
              <a:t> </a:t>
            </a:r>
            <a:r>
              <a:rPr lang="en-US" sz="2400" dirty="0" err="1"/>
              <a:t>nghĩa</a:t>
            </a:r>
            <a:r>
              <a:rPr lang="en-US" sz="2400" dirty="0"/>
              <a:t> </a:t>
            </a:r>
            <a:r>
              <a:rPr lang="en-US" sz="2400" dirty="0" err="1"/>
              <a:t>trước</a:t>
            </a:r>
            <a:r>
              <a:rPr lang="en-US" sz="2400" dirty="0"/>
              <a:t> </a:t>
            </a:r>
            <a:r>
              <a:rPr lang="en-US" sz="2400" dirty="0" err="1"/>
              <a:t>và</a:t>
            </a:r>
            <a:r>
              <a:rPr lang="en-US" sz="2400" dirty="0"/>
              <a:t> </a:t>
            </a:r>
            <a:r>
              <a:rPr lang="en-US" sz="2400" dirty="0" err="1"/>
              <a:t>gán</a:t>
            </a:r>
            <a:r>
              <a:rPr lang="en-US" sz="2400" dirty="0"/>
              <a:t> </a:t>
            </a:r>
            <a:r>
              <a:rPr lang="en-US" sz="2400" dirty="0" err="1"/>
              <a:t>đặc</a:t>
            </a:r>
            <a:r>
              <a:rPr lang="en-US" sz="2400" dirty="0"/>
              <a:t> </a:t>
            </a:r>
            <a:r>
              <a:rPr lang="en-US" sz="2400" dirty="0" err="1"/>
              <a:t>quyền</a:t>
            </a:r>
            <a:r>
              <a:rPr lang="en-US" sz="2400" dirty="0"/>
              <a:t> </a:t>
            </a:r>
            <a:r>
              <a:rPr lang="en-US" sz="2400" dirty="0" err="1"/>
              <a:t>cho</a:t>
            </a:r>
            <a:r>
              <a:rPr lang="en-US" sz="2400" dirty="0"/>
              <a:t> </a:t>
            </a:r>
            <a:r>
              <a:rPr lang="en-US" sz="2400" dirty="0" err="1"/>
              <a:t>các</a:t>
            </a:r>
            <a:r>
              <a:rPr lang="en-US" sz="2400" dirty="0"/>
              <a:t> </a:t>
            </a:r>
            <a:r>
              <a:rPr lang="en-US" sz="2400" dirty="0" err="1"/>
              <a:t>lệnh</a:t>
            </a:r>
            <a:r>
              <a:rPr lang="en-US" sz="2400" dirty="0"/>
              <a:t> </a:t>
            </a:r>
            <a:r>
              <a:rPr lang="en-US" sz="2400" dirty="0" err="1"/>
              <a:t>nhập</a:t>
            </a:r>
            <a:r>
              <a:rPr lang="en-US" sz="2400" dirty="0"/>
              <a:t> </a:t>
            </a:r>
            <a:r>
              <a:rPr lang="en-US" sz="2400" dirty="0" err="1"/>
              <a:t>xuất</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dưới</a:t>
            </a:r>
            <a:r>
              <a:rPr lang="en-US" sz="2400" dirty="0"/>
              <a:t> </a:t>
            </a:r>
            <a:r>
              <a:rPr lang="en-US" sz="2400" dirty="0" err="1"/>
              <a:t>dạng</a:t>
            </a:r>
            <a:r>
              <a:rPr lang="en-US" sz="2400" dirty="0"/>
              <a:t> </a:t>
            </a:r>
            <a:r>
              <a:rPr lang="en-US" sz="2400" dirty="0" err="1"/>
              <a:t>các</a:t>
            </a:r>
            <a:r>
              <a:rPr lang="en-US" sz="2400" dirty="0"/>
              <a:t> </a:t>
            </a:r>
            <a:r>
              <a:rPr lang="en-US" sz="2400" dirty="0" err="1"/>
              <a:t>lời</a:t>
            </a:r>
            <a:r>
              <a:rPr lang="en-US" sz="2400" dirty="0"/>
              <a:t> </a:t>
            </a:r>
            <a:r>
              <a:rPr lang="en-US" sz="2400" dirty="0" err="1"/>
              <a:t>gọi</a:t>
            </a:r>
            <a:r>
              <a:rPr lang="en-US" sz="2400" dirty="0"/>
              <a:t> </a:t>
            </a:r>
            <a:r>
              <a:rPr lang="en-US" sz="2400" dirty="0" err="1"/>
              <a:t>hệ</a:t>
            </a:r>
            <a:r>
              <a:rPr lang="en-US" sz="2400" dirty="0"/>
              <a:t> </a:t>
            </a:r>
            <a:r>
              <a:rPr lang="en-US" sz="2400" dirty="0" err="1"/>
              <a:t>thống</a:t>
            </a:r>
            <a:r>
              <a:rPr lang="en-US" sz="2400" dirty="0"/>
              <a:t> (system call).</a:t>
            </a:r>
          </a:p>
          <a:p>
            <a:pPr lvl="1"/>
            <a:r>
              <a:rPr lang="en-US" sz="2400" dirty="0" err="1"/>
              <a:t>Giám</a:t>
            </a:r>
            <a:r>
              <a:rPr lang="en-US" sz="2400" dirty="0"/>
              <a:t> </a:t>
            </a:r>
            <a:r>
              <a:rPr lang="en-US" sz="2400" dirty="0" err="1"/>
              <a:t>sát</a:t>
            </a:r>
            <a:r>
              <a:rPr lang="en-US" sz="2400" dirty="0"/>
              <a:t> </a:t>
            </a:r>
            <a:r>
              <a:rPr lang="en-US" sz="2400" dirty="0" err="1"/>
              <a:t>quá</a:t>
            </a:r>
            <a:r>
              <a:rPr lang="en-US" sz="2400" dirty="0"/>
              <a:t> </a:t>
            </a:r>
            <a:r>
              <a:rPr lang="en-US" sz="2400" dirty="0" err="1"/>
              <a:t>trình</a:t>
            </a:r>
            <a:r>
              <a:rPr lang="en-US" sz="2400" dirty="0"/>
              <a:t> </a:t>
            </a:r>
            <a:r>
              <a:rPr lang="en-US" sz="2400" dirty="0" err="1"/>
              <a:t>nhập</a:t>
            </a:r>
            <a:r>
              <a:rPr lang="en-US" sz="2400" dirty="0"/>
              <a:t> </a:t>
            </a:r>
            <a:r>
              <a:rPr lang="en-US" sz="2400" dirty="0" err="1"/>
              <a:t>xuất</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 </a:t>
            </a:r>
            <a:r>
              <a:rPr lang="en-US" sz="2400" dirty="0" err="1"/>
              <a:t>cuối</a:t>
            </a:r>
            <a:r>
              <a:rPr lang="en-US" sz="2400" dirty="0"/>
              <a:t>.</a:t>
            </a:r>
          </a:p>
          <a:p>
            <a:pPr lvl="1"/>
            <a:r>
              <a:rPr lang="en-US" sz="2400" dirty="0" err="1"/>
              <a:t>Tất</a:t>
            </a:r>
            <a:r>
              <a:rPr lang="en-US" sz="2400" dirty="0"/>
              <a:t> </a:t>
            </a:r>
            <a:r>
              <a:rPr lang="en-US" sz="2400" dirty="0" err="1"/>
              <a:t>cả</a:t>
            </a:r>
            <a:r>
              <a:rPr lang="en-US" sz="2400" dirty="0"/>
              <a:t> </a:t>
            </a:r>
            <a:r>
              <a:rPr lang="en-US" sz="2400" dirty="0" err="1"/>
              <a:t>quá</a:t>
            </a:r>
            <a:r>
              <a:rPr lang="en-US" sz="2400" dirty="0"/>
              <a:t> </a:t>
            </a:r>
            <a:r>
              <a:rPr lang="en-US" sz="2400" dirty="0" err="1"/>
              <a:t>trình</a:t>
            </a:r>
            <a:r>
              <a:rPr lang="en-US" sz="2400" dirty="0"/>
              <a:t> </a:t>
            </a:r>
            <a:r>
              <a:rPr lang="en-US" sz="2400" dirty="0" err="1"/>
              <a:t>nhập</a:t>
            </a:r>
            <a:r>
              <a:rPr lang="en-US" sz="2400" dirty="0"/>
              <a:t> </a:t>
            </a:r>
            <a:r>
              <a:rPr lang="en-US" sz="2400" dirty="0" err="1"/>
              <a:t>xuất</a:t>
            </a:r>
            <a:r>
              <a:rPr lang="en-US" sz="2400" dirty="0"/>
              <a:t> </a:t>
            </a:r>
            <a:r>
              <a:rPr lang="en-US" sz="2400" dirty="0" err="1"/>
              <a:t>của</a:t>
            </a:r>
            <a:r>
              <a:rPr lang="en-US" sz="2400" dirty="0"/>
              <a:t> ƯD </a:t>
            </a:r>
            <a:r>
              <a:rPr lang="en-US" sz="2400" dirty="0" err="1"/>
              <a:t>phải</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thông</a:t>
            </a:r>
            <a:r>
              <a:rPr lang="en-US" sz="2400" dirty="0"/>
              <a:t> qua </a:t>
            </a:r>
            <a:r>
              <a:rPr lang="en-US" sz="2400" dirty="0" err="1"/>
              <a:t>các</a:t>
            </a:r>
            <a:r>
              <a:rPr lang="en-US" sz="2400" dirty="0"/>
              <a:t> </a:t>
            </a:r>
            <a:r>
              <a:rPr lang="en-US" sz="2400" dirty="0" err="1"/>
              <a:t>lời</a:t>
            </a:r>
            <a:r>
              <a:rPr lang="en-US" sz="2400" dirty="0"/>
              <a:t> </a:t>
            </a:r>
            <a:r>
              <a:rPr lang="en-US" sz="2400" dirty="0" err="1"/>
              <a:t>gọi</a:t>
            </a:r>
            <a:r>
              <a:rPr lang="en-US" sz="2400" dirty="0"/>
              <a:t> </a:t>
            </a:r>
            <a:r>
              <a:rPr lang="en-US" sz="2400" dirty="0" err="1"/>
              <a:t>hệ</a:t>
            </a:r>
            <a:r>
              <a:rPr lang="en-US" sz="2400" dirty="0"/>
              <a:t> </a:t>
            </a:r>
            <a:r>
              <a:rPr lang="en-US" sz="2400" dirty="0" err="1"/>
              <a:t>thống</a:t>
            </a:r>
            <a:r>
              <a:rPr lang="en-US" sz="2400" dirty="0"/>
              <a:t>.</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23</a:t>
            </a:fld>
            <a:endParaRPr lang="en-US"/>
          </a:p>
        </p:txBody>
      </p:sp>
    </p:spTree>
    <p:extLst>
      <p:ext uri="{BB962C8B-B14F-4D97-AF65-F5344CB8AC3E}">
        <p14:creationId xmlns:p14="http://schemas.microsoft.com/office/powerpoint/2010/main" val="22430684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Quản</a:t>
            </a:r>
            <a:r>
              <a:rPr lang="en-US" dirty="0" smtClean="0">
                <a:latin typeface="Times New Roman"/>
                <a:cs typeface="Times New Roman"/>
              </a:rPr>
              <a:t> </a:t>
            </a:r>
            <a:r>
              <a:rPr lang="en-US" dirty="0" err="1" smtClean="0">
                <a:latin typeface="Times New Roman"/>
                <a:cs typeface="Times New Roman"/>
              </a:rPr>
              <a:t>lý</a:t>
            </a:r>
            <a:r>
              <a:rPr lang="en-US" dirty="0" smtClean="0">
                <a:latin typeface="Times New Roman"/>
                <a:cs typeface="Times New Roman"/>
              </a:rPr>
              <a:t> </a:t>
            </a:r>
            <a:r>
              <a:rPr lang="en-US" dirty="0" err="1" smtClean="0">
                <a:latin typeface="Times New Roman"/>
                <a:cs typeface="Times New Roman"/>
              </a:rPr>
              <a:t>lỗi</a:t>
            </a:r>
            <a:r>
              <a:rPr lang="en-US" dirty="0" smtClean="0">
                <a:latin typeface="Times New Roman"/>
                <a:cs typeface="Times New Roman"/>
              </a:rPr>
              <a:t> </a:t>
            </a:r>
            <a:r>
              <a:rPr lang="en-US" dirty="0" err="1" smtClean="0">
                <a:latin typeface="Times New Roman"/>
                <a:cs typeface="Times New Roman"/>
              </a:rPr>
              <a:t>và</a:t>
            </a:r>
            <a:r>
              <a:rPr lang="en-US" dirty="0" smtClean="0">
                <a:latin typeface="Times New Roman"/>
                <a:cs typeface="Times New Roman"/>
              </a:rPr>
              <a:t> </a:t>
            </a:r>
            <a:r>
              <a:rPr lang="en-US" dirty="0" err="1" smtClean="0">
                <a:latin typeface="Times New Roman"/>
                <a:cs typeface="Times New Roman"/>
              </a:rPr>
              <a:t>bảo</a:t>
            </a:r>
            <a:r>
              <a:rPr lang="en-US" dirty="0" smtClean="0">
                <a:latin typeface="Times New Roman"/>
                <a:cs typeface="Times New Roman"/>
              </a:rPr>
              <a:t> </a:t>
            </a:r>
            <a:r>
              <a:rPr lang="en-US" dirty="0" err="1" smtClean="0">
                <a:latin typeface="Times New Roman"/>
                <a:cs typeface="Times New Roman"/>
              </a:rPr>
              <a:t>vệ</a:t>
            </a:r>
            <a:r>
              <a:rPr lang="en-US" dirty="0" smtClean="0">
                <a:latin typeface="Times New Roman"/>
                <a:cs typeface="Times New Roman"/>
              </a:rPr>
              <a:t> </a:t>
            </a:r>
            <a:r>
              <a:rPr lang="en-US" dirty="0" err="1" smtClean="0">
                <a:latin typeface="Times New Roman"/>
                <a:cs typeface="Times New Roman"/>
              </a:rPr>
              <a:t>quá</a:t>
            </a:r>
            <a:r>
              <a:rPr lang="en-US" dirty="0" smtClean="0">
                <a:latin typeface="Times New Roman"/>
                <a:cs typeface="Times New Roman"/>
              </a:rPr>
              <a:t> </a:t>
            </a:r>
            <a:r>
              <a:rPr lang="en-US" dirty="0" err="1" smtClean="0">
                <a:latin typeface="Times New Roman"/>
                <a:cs typeface="Times New Roman"/>
              </a:rPr>
              <a:t>trình</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endParaRPr lang="en-US" dirty="0">
              <a:latin typeface="Times New Roman"/>
              <a:cs typeface="Times New Roman"/>
            </a:endParaRPr>
          </a:p>
        </p:txBody>
      </p:sp>
      <p:sp>
        <p:nvSpPr>
          <p:cNvPr id="3" name="Content Placeholder 2"/>
          <p:cNvSpPr>
            <a:spLocks noGrp="1"/>
          </p:cNvSpPr>
          <p:nvPr>
            <p:ph idx="1"/>
          </p:nvPr>
        </p:nvSpPr>
        <p:spPr/>
        <p:txBody>
          <a:bodyPr>
            <a:noAutofit/>
          </a:bodyPr>
          <a:lstStyle/>
          <a:p>
            <a:pPr>
              <a:lnSpc>
                <a:spcPct val="90000"/>
              </a:lnSpc>
            </a:pPr>
            <a:r>
              <a:rPr lang="en-US" sz="2800" dirty="0" err="1"/>
              <a:t>Khi</a:t>
            </a:r>
            <a:r>
              <a:rPr lang="en-US" sz="2800" dirty="0"/>
              <a:t> </a:t>
            </a:r>
            <a:r>
              <a:rPr lang="en-US" sz="2800" dirty="0" err="1"/>
              <a:t>gặp</a:t>
            </a:r>
            <a:r>
              <a:rPr lang="en-US" sz="2800" dirty="0"/>
              <a:t> </a:t>
            </a:r>
            <a:r>
              <a:rPr lang="en-US" sz="2800" dirty="0" err="1"/>
              <a:t>lỗi</a:t>
            </a:r>
            <a:r>
              <a:rPr lang="en-US" sz="2800" dirty="0"/>
              <a:t> </a:t>
            </a:r>
            <a:r>
              <a:rPr lang="en-US" sz="2800" dirty="0" err="1"/>
              <a:t>trong</a:t>
            </a:r>
            <a:r>
              <a:rPr lang="en-US" sz="2800" dirty="0"/>
              <a:t> </a:t>
            </a:r>
            <a:r>
              <a:rPr lang="en-US" sz="2800" dirty="0" err="1"/>
              <a:t>quá</a:t>
            </a:r>
            <a:r>
              <a:rPr lang="en-US" sz="2800" dirty="0"/>
              <a:t> </a:t>
            </a:r>
            <a:r>
              <a:rPr lang="en-US" sz="2800" dirty="0" err="1"/>
              <a:t>trình</a:t>
            </a:r>
            <a:r>
              <a:rPr lang="en-US" sz="2800" dirty="0"/>
              <a:t> </a:t>
            </a:r>
            <a:r>
              <a:rPr lang="en-US" sz="2800" dirty="0" err="1"/>
              <a:t>nhập</a:t>
            </a:r>
            <a:r>
              <a:rPr lang="en-US" sz="2800" dirty="0"/>
              <a:t> </a:t>
            </a:r>
            <a:r>
              <a:rPr lang="en-US" sz="2800" dirty="0" err="1"/>
              <a:t>xuất</a:t>
            </a:r>
            <a:r>
              <a:rPr lang="en-US" sz="2800" dirty="0"/>
              <a:t>, </a:t>
            </a:r>
            <a:r>
              <a:rPr lang="en-US" sz="2800" dirty="0" err="1"/>
              <a:t>các</a:t>
            </a:r>
            <a:r>
              <a:rPr lang="en-US" sz="2800" dirty="0"/>
              <a:t> </a:t>
            </a:r>
            <a:r>
              <a:rPr lang="en-US" sz="2800" dirty="0" err="1"/>
              <a:t>bộ</a:t>
            </a:r>
            <a:r>
              <a:rPr lang="en-US" sz="2800" dirty="0"/>
              <a:t> </a:t>
            </a:r>
            <a:r>
              <a:rPr lang="en-US" sz="2800" dirty="0" err="1"/>
              <a:t>điều</a:t>
            </a:r>
            <a:r>
              <a:rPr lang="en-US" sz="2800" dirty="0"/>
              <a:t> </a:t>
            </a:r>
            <a:r>
              <a:rPr lang="en-US" sz="2800" dirty="0" err="1"/>
              <a:t>khiển</a:t>
            </a:r>
            <a:r>
              <a:rPr lang="en-US" sz="2800" dirty="0"/>
              <a:t> </a:t>
            </a:r>
            <a:r>
              <a:rPr lang="en-US" sz="2800" dirty="0" err="1"/>
              <a:t>thiết</a:t>
            </a:r>
            <a:r>
              <a:rPr lang="en-US" sz="2800" dirty="0"/>
              <a:t> </a:t>
            </a:r>
            <a:r>
              <a:rPr lang="en-US" sz="2800" dirty="0" err="1"/>
              <a:t>bị</a:t>
            </a:r>
            <a:r>
              <a:rPr lang="en-US" sz="2800" dirty="0"/>
              <a:t> </a:t>
            </a:r>
            <a:r>
              <a:rPr lang="en-US" sz="2800" dirty="0" err="1"/>
              <a:t>sẽ</a:t>
            </a:r>
            <a:r>
              <a:rPr lang="en-US" sz="2800" dirty="0"/>
              <a:t> </a:t>
            </a:r>
            <a:r>
              <a:rPr lang="en-US" sz="2800" dirty="0" err="1"/>
              <a:t>trả</a:t>
            </a:r>
            <a:r>
              <a:rPr lang="en-US" sz="2800" dirty="0"/>
              <a:t> </a:t>
            </a:r>
            <a:r>
              <a:rPr lang="en-US" sz="2800" dirty="0" err="1"/>
              <a:t>về</a:t>
            </a:r>
            <a:r>
              <a:rPr lang="en-US" sz="2800" dirty="0"/>
              <a:t> </a:t>
            </a:r>
            <a:r>
              <a:rPr lang="en-US" sz="2800" dirty="0" err="1"/>
              <a:t>cho</a:t>
            </a:r>
            <a:r>
              <a:rPr lang="en-US" sz="2800" dirty="0"/>
              <a:t> HĐH </a:t>
            </a:r>
            <a:r>
              <a:rPr lang="en-US" sz="2800" dirty="0" err="1"/>
              <a:t>mã</a:t>
            </a:r>
            <a:r>
              <a:rPr lang="en-US" sz="2800" dirty="0"/>
              <a:t> </a:t>
            </a:r>
            <a:r>
              <a:rPr lang="en-US" sz="2800" dirty="0" err="1"/>
              <a:t>lỗi</a:t>
            </a:r>
            <a:r>
              <a:rPr lang="en-US" sz="2800" dirty="0"/>
              <a:t> </a:t>
            </a:r>
            <a:r>
              <a:rPr lang="en-US" sz="2800" dirty="0" err="1"/>
              <a:t>tương</a:t>
            </a:r>
            <a:r>
              <a:rPr lang="en-US" sz="2800" dirty="0"/>
              <a:t> </a:t>
            </a:r>
            <a:r>
              <a:rPr lang="en-US" sz="2800" dirty="0" err="1"/>
              <a:t>ứng</a:t>
            </a:r>
            <a:endParaRPr lang="en-US" sz="2800" dirty="0"/>
          </a:p>
          <a:p>
            <a:pPr>
              <a:lnSpc>
                <a:spcPct val="90000"/>
              </a:lnSpc>
            </a:pPr>
            <a:r>
              <a:rPr lang="en-US" sz="2800" dirty="0"/>
              <a:t>HĐH </a:t>
            </a:r>
            <a:r>
              <a:rPr lang="en-US" sz="2800" dirty="0" err="1"/>
              <a:t>diễn</a:t>
            </a:r>
            <a:r>
              <a:rPr lang="en-US" sz="2800" dirty="0"/>
              <a:t> </a:t>
            </a:r>
            <a:r>
              <a:rPr lang="en-US" sz="2800" dirty="0" err="1"/>
              <a:t>dịch</a:t>
            </a:r>
            <a:r>
              <a:rPr lang="en-US" sz="2800" dirty="0"/>
              <a:t> </a:t>
            </a:r>
            <a:r>
              <a:rPr lang="en-US" sz="2800" dirty="0" err="1"/>
              <a:t>mã</a:t>
            </a:r>
            <a:r>
              <a:rPr lang="en-US" sz="2800" dirty="0"/>
              <a:t> </a:t>
            </a:r>
            <a:r>
              <a:rPr lang="en-US" sz="2800" dirty="0" err="1"/>
              <a:t>lỗi</a:t>
            </a:r>
            <a:r>
              <a:rPr lang="en-US" sz="2800" dirty="0"/>
              <a:t> </a:t>
            </a:r>
            <a:r>
              <a:rPr lang="en-US" sz="2800" dirty="0" err="1"/>
              <a:t>trả</a:t>
            </a:r>
            <a:r>
              <a:rPr lang="en-US" sz="2800" dirty="0"/>
              <a:t> </a:t>
            </a:r>
            <a:r>
              <a:rPr lang="en-US" sz="2800" dirty="0" err="1"/>
              <a:t>về</a:t>
            </a:r>
            <a:r>
              <a:rPr lang="en-US" sz="2800" dirty="0"/>
              <a:t> </a:t>
            </a:r>
            <a:r>
              <a:rPr lang="en-US" sz="2800" dirty="0" err="1"/>
              <a:t>để</a:t>
            </a:r>
            <a:r>
              <a:rPr lang="en-US" sz="2800" dirty="0"/>
              <a:t> </a:t>
            </a:r>
            <a:r>
              <a:rPr lang="en-US" sz="2800" dirty="0" err="1"/>
              <a:t>có</a:t>
            </a:r>
            <a:r>
              <a:rPr lang="en-US" sz="2800" dirty="0"/>
              <a:t> </a:t>
            </a:r>
            <a:r>
              <a:rPr lang="en-US" sz="2800" dirty="0" err="1"/>
              <a:t>phương</a:t>
            </a:r>
            <a:r>
              <a:rPr lang="en-US" sz="2800" dirty="0"/>
              <a:t> </a:t>
            </a:r>
            <a:r>
              <a:rPr lang="en-US" sz="2800" dirty="0" err="1"/>
              <a:t>án</a:t>
            </a:r>
            <a:r>
              <a:rPr lang="en-US" sz="2800" dirty="0"/>
              <a:t> </a:t>
            </a:r>
            <a:r>
              <a:rPr lang="en-US" sz="2800" dirty="0" err="1"/>
              <a:t>giải</a:t>
            </a:r>
            <a:r>
              <a:rPr lang="en-US" sz="2800" dirty="0"/>
              <a:t> </a:t>
            </a:r>
            <a:r>
              <a:rPr lang="en-US" sz="2800" dirty="0" err="1"/>
              <a:t>quyết</a:t>
            </a:r>
            <a:r>
              <a:rPr lang="en-US" sz="2800" dirty="0"/>
              <a:t> </a:t>
            </a:r>
            <a:r>
              <a:rPr lang="en-US" sz="2800" dirty="0" err="1"/>
              <a:t>thích</a:t>
            </a:r>
            <a:r>
              <a:rPr lang="en-US" sz="2800" dirty="0"/>
              <a:t> </a:t>
            </a:r>
            <a:r>
              <a:rPr lang="en-US" sz="2800" dirty="0" err="1"/>
              <a:t>hợp</a:t>
            </a:r>
            <a:r>
              <a:rPr lang="en-US" sz="2800" dirty="0"/>
              <a:t>.</a:t>
            </a:r>
          </a:p>
          <a:p>
            <a:pPr>
              <a:lnSpc>
                <a:spcPct val="90000"/>
              </a:lnSpc>
            </a:pPr>
            <a:r>
              <a:rPr lang="en-US" sz="2800" dirty="0"/>
              <a:t>HĐH </a:t>
            </a:r>
            <a:r>
              <a:rPr lang="en-US" sz="2800" dirty="0" err="1"/>
              <a:t>cũng</a:t>
            </a:r>
            <a:r>
              <a:rPr lang="en-US" sz="2800" dirty="0"/>
              <a:t> </a:t>
            </a:r>
            <a:r>
              <a:rPr lang="en-US" sz="2800" dirty="0" err="1"/>
              <a:t>diễn</a:t>
            </a:r>
            <a:r>
              <a:rPr lang="en-US" sz="2800" dirty="0"/>
              <a:t> </a:t>
            </a:r>
            <a:r>
              <a:rPr lang="en-US" sz="2800" dirty="0" err="1"/>
              <a:t>dịch</a:t>
            </a:r>
            <a:r>
              <a:rPr lang="en-US" sz="2800" dirty="0"/>
              <a:t> </a:t>
            </a:r>
            <a:r>
              <a:rPr lang="en-US" sz="2800" dirty="0" err="1"/>
              <a:t>và</a:t>
            </a:r>
            <a:r>
              <a:rPr lang="en-US" sz="2800" dirty="0"/>
              <a:t> </a:t>
            </a:r>
            <a:r>
              <a:rPr lang="en-US" sz="2800" dirty="0" err="1"/>
              <a:t>lưu</a:t>
            </a:r>
            <a:r>
              <a:rPr lang="en-US" sz="2800" dirty="0"/>
              <a:t> </a:t>
            </a:r>
            <a:r>
              <a:rPr lang="en-US" sz="2800" dirty="0" err="1"/>
              <a:t>vào</a:t>
            </a:r>
            <a:r>
              <a:rPr lang="en-US" sz="2800" dirty="0"/>
              <a:t> </a:t>
            </a:r>
            <a:r>
              <a:rPr lang="en-US" sz="2800" dirty="0" err="1"/>
              <a:t>nhật</a:t>
            </a:r>
            <a:r>
              <a:rPr lang="en-US" sz="2800" dirty="0"/>
              <a:t> </a:t>
            </a:r>
            <a:r>
              <a:rPr lang="en-US" sz="2800" dirty="0" err="1"/>
              <a:t>ký</a:t>
            </a:r>
            <a:r>
              <a:rPr lang="en-US" sz="2800" dirty="0"/>
              <a:t> </a:t>
            </a:r>
            <a:r>
              <a:rPr lang="en-US" sz="2800" dirty="0" err="1"/>
              <a:t>hệ</a:t>
            </a:r>
            <a:r>
              <a:rPr lang="en-US" sz="2800" dirty="0"/>
              <a:t> </a:t>
            </a:r>
            <a:r>
              <a:rPr lang="en-US" sz="2800" dirty="0" err="1"/>
              <a:t>thống</a:t>
            </a:r>
            <a:r>
              <a:rPr lang="en-US" sz="2800" dirty="0"/>
              <a:t> (system log) </a:t>
            </a:r>
            <a:r>
              <a:rPr lang="en-US" sz="2800" dirty="0" err="1"/>
              <a:t>các</a:t>
            </a:r>
            <a:r>
              <a:rPr lang="en-US" sz="2800" dirty="0"/>
              <a:t> </a:t>
            </a:r>
            <a:r>
              <a:rPr lang="en-US" sz="2800" dirty="0" err="1"/>
              <a:t>lỗi</a:t>
            </a:r>
            <a:r>
              <a:rPr lang="en-US" sz="2800" dirty="0"/>
              <a:t> </a:t>
            </a:r>
            <a:r>
              <a:rPr lang="en-US" sz="2800" dirty="0" err="1"/>
              <a:t>tương</a:t>
            </a:r>
            <a:r>
              <a:rPr lang="en-US" sz="2800" dirty="0"/>
              <a:t> </a:t>
            </a:r>
            <a:r>
              <a:rPr lang="en-US" sz="2800" dirty="0" err="1"/>
              <a:t>ứng</a:t>
            </a:r>
            <a:r>
              <a:rPr lang="en-US" sz="2800" dirty="0"/>
              <a:t> </a:t>
            </a:r>
            <a:r>
              <a:rPr lang="en-US" sz="2800" dirty="0" err="1"/>
              <a:t>để</a:t>
            </a:r>
            <a:r>
              <a:rPr lang="en-US" sz="2800" dirty="0"/>
              <a:t> </a:t>
            </a:r>
            <a:r>
              <a:rPr lang="en-US" sz="2800" dirty="0" err="1"/>
              <a:t>giúp</a:t>
            </a:r>
            <a:r>
              <a:rPr lang="en-US" sz="2800" dirty="0"/>
              <a:t> </a:t>
            </a:r>
            <a:r>
              <a:rPr lang="en-US" sz="2800" dirty="0" err="1"/>
              <a:t>người</a:t>
            </a:r>
            <a:r>
              <a:rPr lang="en-US" sz="2800" dirty="0"/>
              <a:t> </a:t>
            </a:r>
            <a:r>
              <a:rPr lang="en-US" sz="2800" dirty="0" err="1"/>
              <a:t>quản</a:t>
            </a:r>
            <a:r>
              <a:rPr lang="en-US" sz="2800" dirty="0"/>
              <a:t> </a:t>
            </a:r>
            <a:r>
              <a:rPr lang="en-US" sz="2800" dirty="0" err="1"/>
              <a:t>trị</a:t>
            </a:r>
            <a:r>
              <a:rPr lang="en-US" sz="2800" dirty="0"/>
              <a:t> </a:t>
            </a:r>
            <a:r>
              <a:rPr lang="en-US" sz="2800" dirty="0" err="1"/>
              <a:t>hệ</a:t>
            </a:r>
            <a:r>
              <a:rPr lang="en-US" sz="2800" dirty="0"/>
              <a:t> </a:t>
            </a:r>
            <a:r>
              <a:rPr lang="en-US" sz="2800" dirty="0" err="1"/>
              <a:t>thống</a:t>
            </a:r>
            <a:r>
              <a:rPr lang="en-US" sz="2800" dirty="0"/>
              <a:t> </a:t>
            </a:r>
            <a:r>
              <a:rPr lang="en-US" sz="2800" dirty="0" err="1"/>
              <a:t>giám</a:t>
            </a:r>
            <a:r>
              <a:rPr lang="en-US" sz="2800" dirty="0"/>
              <a:t> </a:t>
            </a:r>
            <a:r>
              <a:rPr lang="en-US" sz="2800" dirty="0" err="1"/>
              <a:t>sát</a:t>
            </a:r>
            <a:r>
              <a:rPr lang="en-US" sz="2800" dirty="0"/>
              <a:t> </a:t>
            </a:r>
            <a:r>
              <a:rPr lang="en-US" sz="2800" dirty="0" err="1"/>
              <a:t>lỗi</a:t>
            </a:r>
            <a:r>
              <a:rPr lang="en-US" sz="2800" dirty="0"/>
              <a:t> </a:t>
            </a:r>
            <a:r>
              <a:rPr lang="en-US" sz="2800" dirty="0" err="1"/>
              <a:t>và</a:t>
            </a:r>
            <a:r>
              <a:rPr lang="en-US" sz="2800" dirty="0"/>
              <a:t> </a:t>
            </a:r>
            <a:r>
              <a:rPr lang="en-US" sz="2800" dirty="0" err="1"/>
              <a:t>phục</a:t>
            </a:r>
            <a:r>
              <a:rPr lang="en-US" sz="2800" dirty="0"/>
              <a:t> </a:t>
            </a:r>
            <a:r>
              <a:rPr lang="en-US" sz="2800" dirty="0" err="1"/>
              <a:t>hồi</a:t>
            </a:r>
            <a:r>
              <a:rPr lang="en-US" sz="2800" dirty="0"/>
              <a:t>.</a:t>
            </a:r>
            <a:endParaRPr lang="en-US" sz="2400"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24</a:t>
            </a:fld>
            <a:endParaRPr lang="en-US"/>
          </a:p>
        </p:txBody>
      </p:sp>
    </p:spTree>
    <p:extLst>
      <p:ext uri="{BB962C8B-B14F-4D97-AF65-F5344CB8AC3E}">
        <p14:creationId xmlns:p14="http://schemas.microsoft.com/office/powerpoint/2010/main" val="26833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latin typeface="Times New Roman"/>
                <a:cs typeface="Times New Roman"/>
              </a:rPr>
              <a:t>Khái</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niệm</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về</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hệ</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thống</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quản</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lý</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nhập</a:t>
            </a:r>
            <a:r>
              <a:rPr lang="en-US" dirty="0" smtClean="0">
                <a:solidFill>
                  <a:srgbClr val="FF0000"/>
                </a:solidFill>
                <a:latin typeface="Times New Roman"/>
                <a:cs typeface="Times New Roman"/>
              </a:rPr>
              <a:t>/</a:t>
            </a:r>
            <a:r>
              <a:rPr lang="en-US" dirty="0" err="1" smtClean="0">
                <a:solidFill>
                  <a:srgbClr val="FF0000"/>
                </a:solidFill>
                <a:latin typeface="Times New Roman"/>
                <a:cs typeface="Times New Roman"/>
              </a:rPr>
              <a:t>xuất</a:t>
            </a:r>
            <a:endParaRPr lang="en-US" dirty="0">
              <a:solidFill>
                <a:srgbClr val="FF0000"/>
              </a:solidFill>
              <a:latin typeface="Times New Roman"/>
              <a:cs typeface="Times New Roman"/>
            </a:endParaRPr>
          </a:p>
        </p:txBody>
      </p:sp>
      <p:sp>
        <p:nvSpPr>
          <p:cNvPr id="3" name="Content Placeholder 2"/>
          <p:cNvSpPr>
            <a:spLocks noGrp="1"/>
          </p:cNvSpPr>
          <p:nvPr>
            <p:ph idx="1"/>
          </p:nvPr>
        </p:nvSpPr>
        <p:spPr/>
        <p:txBody>
          <a:bodyPr/>
          <a:lstStyle/>
          <a:p>
            <a:pPr marL="114300" indent="0">
              <a:buNone/>
            </a:pPr>
            <a:r>
              <a:rPr lang="en-US" sz="2800" dirty="0" err="1" smtClean="0">
                <a:solidFill>
                  <a:srgbClr val="2F2B20"/>
                </a:solidFill>
                <a:latin typeface="Times New Roman"/>
                <a:cs typeface="Times New Roman"/>
              </a:rPr>
              <a:t>Hệ</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thống</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quản</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lý</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nhập</a:t>
            </a:r>
            <a:r>
              <a:rPr lang="en-US" sz="2800" dirty="0" smtClean="0">
                <a:solidFill>
                  <a:srgbClr val="2F2B20"/>
                </a:solidFill>
                <a:latin typeface="Times New Roman"/>
                <a:cs typeface="Times New Roman"/>
              </a:rPr>
              <a:t>/</a:t>
            </a:r>
            <a:r>
              <a:rPr lang="en-US" sz="2800" dirty="0" err="1" smtClean="0">
                <a:solidFill>
                  <a:srgbClr val="2F2B20"/>
                </a:solidFill>
                <a:latin typeface="Times New Roman"/>
                <a:cs typeface="Times New Roman"/>
              </a:rPr>
              <a:t>xuất</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được</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tổ</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chức</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theo</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từng</a:t>
            </a:r>
            <a:r>
              <a:rPr lang="en-US" sz="2800" dirty="0" smtClean="0">
                <a:solidFill>
                  <a:srgbClr val="2F2B20"/>
                </a:solidFill>
                <a:latin typeface="Times New Roman"/>
                <a:cs typeface="Times New Roman"/>
              </a:rPr>
              <a:t> </a:t>
            </a:r>
            <a:r>
              <a:rPr lang="en-US" sz="2800" dirty="0" err="1" smtClean="0">
                <a:solidFill>
                  <a:srgbClr val="2F2B20"/>
                </a:solidFill>
                <a:latin typeface="Times New Roman"/>
                <a:cs typeface="Times New Roman"/>
              </a:rPr>
              <a:t>lớp</a:t>
            </a:r>
            <a:endParaRPr lang="en-US" sz="2800"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44613116"/>
              </p:ext>
            </p:extLst>
          </p:nvPr>
        </p:nvGraphicFramePr>
        <p:xfrm>
          <a:off x="1086556" y="2511778"/>
          <a:ext cx="6096000" cy="3657600"/>
        </p:xfrm>
        <a:graphic>
          <a:graphicData uri="http://schemas.openxmlformats.org/drawingml/2006/table">
            <a:tbl>
              <a:tblPr firstRow="1" bandRow="1">
                <a:tableStyleId>{2D5ABB26-0587-4C30-8999-92F81FD0307C}</a:tableStyleId>
              </a:tblPr>
              <a:tblGrid>
                <a:gridCol w="6096000"/>
              </a:tblGrid>
              <a:tr h="731520">
                <a:tc>
                  <a:txBody>
                    <a:bodyPr/>
                    <a:lstStyle/>
                    <a:p>
                      <a:pPr algn="ctr"/>
                      <a:r>
                        <a:rPr lang="en-US" sz="2000" dirty="0" err="1" smtClean="0"/>
                        <a:t>Xử</a:t>
                      </a:r>
                      <a:r>
                        <a:rPr lang="en-US" sz="2000" dirty="0" smtClean="0"/>
                        <a:t> </a:t>
                      </a:r>
                      <a:r>
                        <a:rPr lang="en-US" sz="2000" dirty="0" err="1" smtClean="0"/>
                        <a:t>lý</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algn="ctr"/>
                      <a:r>
                        <a:rPr lang="en-US" sz="2000" dirty="0" smtClean="0"/>
                        <a:t>(User Processes)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Phần</a:t>
                      </a:r>
                      <a:r>
                        <a:rPr lang="en-US" sz="2000" dirty="0" smtClean="0"/>
                        <a:t> </a:t>
                      </a:r>
                      <a:r>
                        <a:rPr lang="en-US" sz="2000" dirty="0" err="1" smtClean="0"/>
                        <a:t>mềm</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Independent Software)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smtClean="0"/>
                        <a:t>Điều </a:t>
                      </a:r>
                      <a:r>
                        <a:rPr lang="en-US" sz="2000" dirty="0" err="1" smtClean="0"/>
                        <a:t>khiển</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Drivers)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Bộ</a:t>
                      </a:r>
                      <a:r>
                        <a:rPr lang="en-US" sz="2000" dirty="0" smtClean="0"/>
                        <a:t> </a:t>
                      </a:r>
                      <a:r>
                        <a:rPr lang="en-US" sz="2000" dirty="0" err="1" smtClean="0"/>
                        <a:t>kiểm</a:t>
                      </a:r>
                      <a:r>
                        <a:rPr lang="en-US" sz="2000" dirty="0" smtClean="0"/>
                        <a:t> </a:t>
                      </a:r>
                      <a:r>
                        <a:rPr lang="en-US" sz="2000" dirty="0" err="1" smtClean="0"/>
                        <a:t>soát</a:t>
                      </a:r>
                      <a:r>
                        <a:rPr lang="en-US" sz="2000" dirty="0" smtClean="0"/>
                        <a:t> </a:t>
                      </a:r>
                      <a:r>
                        <a:rPr lang="en-US" sz="2000" dirty="0" err="1" smtClean="0"/>
                        <a:t>ngắt</a:t>
                      </a:r>
                      <a:endParaRPr lang="en-US" sz="2000" dirty="0" smtClean="0"/>
                    </a:p>
                    <a:p>
                      <a:pPr algn="ctr"/>
                      <a:r>
                        <a:rPr lang="en-US" sz="2000" dirty="0" smtClean="0"/>
                        <a:t>(Interrupt Handler)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731520">
                <a:tc>
                  <a:txBody>
                    <a:bodyPr/>
                    <a:lstStyle/>
                    <a:p>
                      <a:pPr algn="ctr"/>
                      <a:r>
                        <a:rPr lang="en-US" sz="2000" dirty="0" err="1" smtClean="0"/>
                        <a:t>Phần</a:t>
                      </a:r>
                      <a:r>
                        <a:rPr lang="en-US" sz="2000" dirty="0" smtClean="0"/>
                        <a:t> </a:t>
                      </a:r>
                      <a:r>
                        <a:rPr lang="en-US" sz="2000" dirty="0" err="1" smtClean="0"/>
                        <a:t>cứng</a:t>
                      </a:r>
                      <a:endParaRPr lang="en-US" sz="2000" dirty="0" smtClean="0"/>
                    </a:p>
                    <a:p>
                      <a:pPr algn="ctr"/>
                      <a:r>
                        <a:rPr lang="en-US" sz="2000" dirty="0" smtClean="0"/>
                        <a:t>(Hardware)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r>
            </a:tbl>
          </a:graphicData>
        </a:graphic>
      </p:graphicFrame>
      <p:cxnSp>
        <p:nvCxnSpPr>
          <p:cNvPr id="9" name="Straight Arrow Connector 8"/>
          <p:cNvCxnSpPr/>
          <p:nvPr/>
        </p:nvCxnSpPr>
        <p:spPr>
          <a:xfrm>
            <a:off x="1495778" y="2963330"/>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507067" y="3697107"/>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518356" y="4430884"/>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657622" y="2963330"/>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668911" y="3697107"/>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6680200" y="4430884"/>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1529646" y="5133613"/>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6691490" y="5133613"/>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44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Khái</a:t>
            </a:r>
            <a:r>
              <a:rPr lang="en-US" dirty="0" smtClean="0">
                <a:latin typeface="Times New Roman"/>
                <a:cs typeface="Times New Roman"/>
              </a:rPr>
              <a:t> </a:t>
            </a:r>
            <a:r>
              <a:rPr lang="en-US" dirty="0" err="1" smtClean="0">
                <a:latin typeface="Times New Roman"/>
                <a:cs typeface="Times New Roman"/>
              </a:rPr>
              <a:t>niệm</a:t>
            </a:r>
            <a:r>
              <a:rPr lang="en-US" dirty="0" smtClean="0">
                <a:latin typeface="Times New Roman"/>
                <a:cs typeface="Times New Roman"/>
              </a:rPr>
              <a:t> </a:t>
            </a:r>
            <a:r>
              <a:rPr lang="en-US" dirty="0" err="1" smtClean="0">
                <a:latin typeface="Times New Roman"/>
                <a:cs typeface="Times New Roman"/>
              </a:rPr>
              <a:t>về</a:t>
            </a:r>
            <a:r>
              <a:rPr lang="en-US" dirty="0" smtClean="0">
                <a:latin typeface="Times New Roman"/>
                <a:cs typeface="Times New Roman"/>
              </a:rPr>
              <a:t> </a:t>
            </a:r>
            <a:r>
              <a:rPr lang="en-US" dirty="0" err="1" smtClean="0">
                <a:latin typeface="Times New Roman"/>
                <a:cs typeface="Times New Roman"/>
              </a:rPr>
              <a:t>hệ</a:t>
            </a:r>
            <a:r>
              <a:rPr lang="en-US" dirty="0" smtClean="0">
                <a:latin typeface="Times New Roman"/>
                <a:cs typeface="Times New Roman"/>
              </a:rPr>
              <a:t> </a:t>
            </a:r>
            <a:r>
              <a:rPr lang="en-US" dirty="0" err="1" smtClean="0">
                <a:latin typeface="Times New Roman"/>
                <a:cs typeface="Times New Roman"/>
              </a:rPr>
              <a:t>thống</a:t>
            </a:r>
            <a:r>
              <a:rPr lang="en-US" dirty="0" smtClean="0">
                <a:latin typeface="Times New Roman"/>
                <a:cs typeface="Times New Roman"/>
              </a:rPr>
              <a:t> </a:t>
            </a:r>
            <a:r>
              <a:rPr lang="en-US" dirty="0" err="1" smtClean="0">
                <a:latin typeface="Times New Roman"/>
                <a:cs typeface="Times New Roman"/>
              </a:rPr>
              <a:t>quản</a:t>
            </a:r>
            <a:r>
              <a:rPr lang="en-US" dirty="0" smtClean="0">
                <a:latin typeface="Times New Roman"/>
                <a:cs typeface="Times New Roman"/>
              </a:rPr>
              <a:t> </a:t>
            </a:r>
            <a:r>
              <a:rPr lang="en-US" dirty="0" err="1" smtClean="0">
                <a:latin typeface="Times New Roman"/>
                <a:cs typeface="Times New Roman"/>
              </a:rPr>
              <a:t>lý</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endParaRPr lang="en-US" dirty="0">
              <a:latin typeface="Times New Roman"/>
              <a:cs typeface="Times New Roman"/>
            </a:endParaRPr>
          </a:p>
        </p:txBody>
      </p:sp>
      <p:sp>
        <p:nvSpPr>
          <p:cNvPr id="3" name="Content Placeholder 2"/>
          <p:cNvSpPr>
            <a:spLocks noGrp="1"/>
          </p:cNvSpPr>
          <p:nvPr>
            <p:ph idx="1"/>
          </p:nvPr>
        </p:nvSpPr>
        <p:spPr/>
        <p:txBody>
          <a:bodyPr/>
          <a:lstStyle/>
          <a:p>
            <a:pPr marL="114300" indent="0">
              <a:buNone/>
            </a:pPr>
            <a:endParaRPr lang="en-US" dirty="0" smtClean="0">
              <a:solidFill>
                <a:srgbClr val="2F2B20"/>
              </a:solidFill>
              <a:latin typeface="Times New Roman"/>
              <a:cs typeface="Times New Roman"/>
            </a:endParaRPr>
          </a:p>
          <a:p>
            <a:pPr marL="114300" indent="0">
              <a:buNone/>
            </a:pPr>
            <a:r>
              <a:rPr lang="en-US" dirty="0" err="1" smtClean="0">
                <a:solidFill>
                  <a:srgbClr val="2F2B20"/>
                </a:solidFill>
                <a:latin typeface="Times New Roman"/>
                <a:cs typeface="Times New Roman"/>
              </a:rPr>
              <a:t>Xét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ví</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dụ</a:t>
            </a:r>
            <a:r>
              <a:rPr lang="en-US" dirty="0" smtClean="0">
                <a:solidFill>
                  <a:srgbClr val="2F2B20"/>
                </a:solidFill>
                <a:latin typeface="Times New Roman"/>
                <a:cs typeface="Times New Roman"/>
              </a:rPr>
              <a:t>:</a:t>
            </a:r>
            <a:endParaRPr lang="en-US" dirty="0">
              <a:solidFill>
                <a:srgbClr val="2F2B20"/>
              </a:solidFill>
              <a:latin typeface="Times New Roman"/>
              <a:cs typeface="Times New Roman"/>
            </a:endParaRPr>
          </a:p>
          <a:p>
            <a:pPr marL="114300" indent="0">
              <a:buNone/>
            </a:pPr>
            <a:endParaRPr lang="en-US" dirty="0" smtClean="0">
              <a:solidFill>
                <a:srgbClr val="2F2B20"/>
              </a:solidFill>
              <a:latin typeface="Times New Roman"/>
              <a:cs typeface="Times New Roman"/>
            </a:endParaRPr>
          </a:p>
          <a:p>
            <a:pPr marL="114300" indent="0">
              <a:buNone/>
            </a:pPr>
            <a:r>
              <a:rPr lang="en-US" dirty="0" err="1" smtClean="0">
                <a:solidFill>
                  <a:srgbClr val="2F2B20"/>
                </a:solidFill>
                <a:latin typeface="Times New Roman"/>
                <a:cs typeface="Times New Roman"/>
              </a:rPr>
              <a:t>Trong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chương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trình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ứng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dụng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người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dùng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muốn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đọc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khối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từ</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tập</a:t>
            </a:r>
            <a:r>
              <a:rPr lang="en-US" dirty="0" smtClean="0">
                <a:solidFill>
                  <a:srgbClr val="2F2B20"/>
                </a:solidFill>
                <a:latin typeface="Times New Roman"/>
                <a:cs typeface="Times New Roman"/>
              </a:rPr>
              <a:t> tin</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221769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a:cs typeface="Times New Roman"/>
              </a:rPr>
              <a:t>Phần</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cứng</a:t>
            </a:r>
            <a:r>
              <a:rPr lang="en-US" dirty="0" smtClean="0">
                <a:solidFill>
                  <a:srgbClr val="FF0000"/>
                </a:solidFill>
                <a:latin typeface="Times New Roman"/>
                <a:cs typeface="Times New Roman"/>
              </a:rPr>
              <a:t> </a:t>
            </a:r>
            <a:r>
              <a:rPr lang="en-US" dirty="0" err="1" smtClean="0">
                <a:solidFill>
                  <a:srgbClr val="FF0000"/>
                </a:solidFill>
                <a:latin typeface="Times New Roman"/>
                <a:cs typeface="Times New Roman"/>
              </a:rPr>
              <a:t>nhập</a:t>
            </a:r>
            <a:r>
              <a:rPr lang="en-US" dirty="0">
                <a:solidFill>
                  <a:srgbClr val="FF0000"/>
                </a:solidFill>
                <a:latin typeface="Times New Roman"/>
                <a:cs typeface="Times New Roman"/>
              </a:rPr>
              <a:t>/</a:t>
            </a:r>
            <a:r>
              <a:rPr lang="en-US" dirty="0" err="1" smtClean="0">
                <a:solidFill>
                  <a:srgbClr val="FF0000"/>
                </a:solidFill>
                <a:latin typeface="Times New Roman"/>
                <a:cs typeface="Times New Roman"/>
              </a:rPr>
              <a:t>xuất</a:t>
            </a:r>
            <a:endParaRPr lang="en-US" dirty="0">
              <a:solidFill>
                <a:srgbClr val="FF0000"/>
              </a:solidFill>
              <a:latin typeface="Times New Roman"/>
              <a:cs typeface="Times New Roman"/>
            </a:endParaRPr>
          </a:p>
        </p:txBody>
      </p:sp>
      <p:sp>
        <p:nvSpPr>
          <p:cNvPr id="3" name="Content Placeholder 2"/>
          <p:cNvSpPr>
            <a:spLocks noGrp="1"/>
          </p:cNvSpPr>
          <p:nvPr>
            <p:ph idx="1"/>
          </p:nvPr>
        </p:nvSpPr>
        <p:spPr/>
        <p:txBody>
          <a:bodyPr/>
          <a:lstStyle/>
          <a:p>
            <a:pPr marL="114300" indent="0">
              <a:buNone/>
            </a:pPr>
            <a:endParaRPr lang="en-US" dirty="0">
              <a:solidFill>
                <a:srgbClr val="2F2B20"/>
              </a:solidFill>
              <a:latin typeface="Times New Roman"/>
              <a:cs typeface="Times New Roman"/>
            </a:endParaRPr>
          </a:p>
        </p:txBody>
      </p:sp>
      <p:graphicFrame>
        <p:nvGraphicFramePr>
          <p:cNvPr id="22" name="Table 21"/>
          <p:cNvGraphicFramePr>
            <a:graphicFrameLocks noGrp="1"/>
          </p:cNvGraphicFramePr>
          <p:nvPr>
            <p:extLst>
              <p:ext uri="{D42A27DB-BD31-4B8C-83A1-F6EECF244321}">
                <p14:modId xmlns:p14="http://schemas.microsoft.com/office/powerpoint/2010/main" val="1754863163"/>
              </p:ext>
            </p:extLst>
          </p:nvPr>
        </p:nvGraphicFramePr>
        <p:xfrm>
          <a:off x="1086556" y="2511778"/>
          <a:ext cx="6096000" cy="3657600"/>
        </p:xfrm>
        <a:graphic>
          <a:graphicData uri="http://schemas.openxmlformats.org/drawingml/2006/table">
            <a:tbl>
              <a:tblPr firstRow="1" bandRow="1">
                <a:tableStyleId>{2D5ABB26-0587-4C30-8999-92F81FD0307C}</a:tableStyleId>
              </a:tblPr>
              <a:tblGrid>
                <a:gridCol w="6096000"/>
              </a:tblGrid>
              <a:tr h="731520">
                <a:tc>
                  <a:txBody>
                    <a:bodyPr/>
                    <a:lstStyle/>
                    <a:p>
                      <a:pPr algn="ctr"/>
                      <a:r>
                        <a:rPr lang="en-US" sz="2000" dirty="0" err="1" smtClean="0"/>
                        <a:t>Xử</a:t>
                      </a:r>
                      <a:r>
                        <a:rPr lang="en-US" sz="2000" dirty="0" smtClean="0"/>
                        <a:t> </a:t>
                      </a:r>
                      <a:r>
                        <a:rPr lang="en-US" sz="2000" dirty="0" err="1" smtClean="0"/>
                        <a:t>lý</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algn="ctr"/>
                      <a:r>
                        <a:rPr lang="en-US" sz="2000" dirty="0" smtClean="0"/>
                        <a:t>(User Processes)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Phần</a:t>
                      </a:r>
                      <a:r>
                        <a:rPr lang="en-US" sz="2000" dirty="0" smtClean="0"/>
                        <a:t> </a:t>
                      </a:r>
                      <a:r>
                        <a:rPr lang="en-US" sz="2000" dirty="0" err="1" smtClean="0"/>
                        <a:t>mềm</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Independent Software)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smtClean="0"/>
                        <a:t>Điều </a:t>
                      </a:r>
                      <a:r>
                        <a:rPr lang="en-US" sz="2000" dirty="0" err="1" smtClean="0"/>
                        <a:t>khiển</a:t>
                      </a:r>
                      <a:r>
                        <a:rPr lang="en-US" sz="2000" dirty="0" smtClean="0"/>
                        <a:t> </a:t>
                      </a:r>
                      <a:r>
                        <a:rPr lang="en-US" sz="2000" dirty="0" err="1" smtClean="0"/>
                        <a:t>thiết</a:t>
                      </a:r>
                      <a:r>
                        <a:rPr lang="en-US" sz="2000" dirty="0" smtClean="0"/>
                        <a:t> </a:t>
                      </a:r>
                      <a:r>
                        <a:rPr lang="en-US" sz="2000" dirty="0" err="1" smtClean="0"/>
                        <a:t>bị</a:t>
                      </a:r>
                      <a:endParaRPr lang="en-US" sz="2000" dirty="0" smtClean="0"/>
                    </a:p>
                    <a:p>
                      <a:pPr algn="ctr"/>
                      <a:r>
                        <a:rPr lang="en-US" sz="2000" dirty="0" smtClean="0"/>
                        <a:t>(Device Drivers)</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r>
              <a:tr h="731520">
                <a:tc>
                  <a:txBody>
                    <a:bodyPr/>
                    <a:lstStyle/>
                    <a:p>
                      <a:pPr algn="ctr"/>
                      <a:r>
                        <a:rPr lang="en-US" sz="2000" dirty="0" err="1" smtClean="0"/>
                        <a:t>Bộ</a:t>
                      </a:r>
                      <a:r>
                        <a:rPr lang="en-US" sz="2000" dirty="0" smtClean="0"/>
                        <a:t> </a:t>
                      </a:r>
                      <a:r>
                        <a:rPr lang="en-US" sz="2000" dirty="0" err="1" smtClean="0"/>
                        <a:t>kiểm</a:t>
                      </a:r>
                      <a:r>
                        <a:rPr lang="en-US" sz="2000" dirty="0" smtClean="0"/>
                        <a:t> </a:t>
                      </a:r>
                      <a:r>
                        <a:rPr lang="en-US" sz="2000" dirty="0" err="1" smtClean="0"/>
                        <a:t>soát</a:t>
                      </a:r>
                      <a:r>
                        <a:rPr lang="en-US" sz="2000" dirty="0" smtClean="0"/>
                        <a:t> </a:t>
                      </a:r>
                      <a:r>
                        <a:rPr lang="en-US" sz="2000" dirty="0" err="1" smtClean="0"/>
                        <a:t>ngắt</a:t>
                      </a:r>
                      <a:endParaRPr lang="en-US" sz="2000" dirty="0" smtClean="0"/>
                    </a:p>
                    <a:p>
                      <a:pPr algn="ctr"/>
                      <a:r>
                        <a:rPr lang="en-US" sz="2000" dirty="0" smtClean="0"/>
                        <a:t>(Interrupt Handler)</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r>
              <a:tr h="731520">
                <a:tc>
                  <a:txBody>
                    <a:bodyPr/>
                    <a:lstStyle/>
                    <a:p>
                      <a:pPr algn="ctr"/>
                      <a:r>
                        <a:rPr lang="en-US" sz="2000" dirty="0" err="1" smtClean="0"/>
                        <a:t>Phần</a:t>
                      </a:r>
                      <a:r>
                        <a:rPr lang="en-US" sz="2000" dirty="0" smtClean="0"/>
                        <a:t> </a:t>
                      </a:r>
                      <a:r>
                        <a:rPr lang="en-US" sz="2000" dirty="0" err="1" smtClean="0"/>
                        <a:t>cứng</a:t>
                      </a:r>
                      <a:endParaRPr lang="en-US" sz="2000" dirty="0" smtClean="0"/>
                    </a:p>
                    <a:p>
                      <a:pPr algn="ctr"/>
                      <a:r>
                        <a:rPr lang="en-US" sz="2000" dirty="0" smtClean="0"/>
                        <a:t>(Hardware)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r>
            </a:tbl>
          </a:graphicData>
        </a:graphic>
      </p:graphicFrame>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a:p>
        </p:txBody>
      </p:sp>
      <p:cxnSp>
        <p:nvCxnSpPr>
          <p:cNvPr id="9" name="Straight Arrow Connector 8"/>
          <p:cNvCxnSpPr/>
          <p:nvPr/>
        </p:nvCxnSpPr>
        <p:spPr>
          <a:xfrm>
            <a:off x="1495778" y="2963330"/>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507067" y="3697107"/>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1518356" y="4430884"/>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657622" y="2963330"/>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668911" y="3697107"/>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6680200" y="4430884"/>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086556" y="5432778"/>
            <a:ext cx="6096000" cy="736600"/>
          </a:xfrm>
          <a:prstGeom prst="rect">
            <a:avLst/>
          </a:prstGeom>
          <a:noFill/>
          <a:ln w="38100"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Arrow Connector 22"/>
          <p:cNvCxnSpPr/>
          <p:nvPr/>
        </p:nvCxnSpPr>
        <p:spPr>
          <a:xfrm>
            <a:off x="1515535" y="5133613"/>
            <a:ext cx="0" cy="6773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6677379" y="5133613"/>
            <a:ext cx="0" cy="677333"/>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07261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Phân</a:t>
            </a:r>
            <a:r>
              <a:rPr lang="en-US" dirty="0" smtClean="0">
                <a:latin typeface="Times New Roman"/>
                <a:cs typeface="Times New Roman"/>
              </a:rPr>
              <a:t> </a:t>
            </a:r>
            <a:r>
              <a:rPr lang="en-US" dirty="0" err="1" smtClean="0">
                <a:latin typeface="Times New Roman"/>
                <a:cs typeface="Times New Roman"/>
              </a:rPr>
              <a:t>loại</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marL="114300" indent="0">
              <a:buNone/>
            </a:pPr>
            <a:r>
              <a:rPr lang="en-US" dirty="0" smtClean="0">
                <a:solidFill>
                  <a:srgbClr val="2F2B20"/>
                </a:solidFill>
                <a:latin typeface="Times New Roman"/>
                <a:cs typeface="Times New Roman"/>
              </a:rPr>
              <a:t>1. </a:t>
            </a:r>
            <a:r>
              <a:rPr lang="en-US" dirty="0" err="1" smtClean="0">
                <a:solidFill>
                  <a:srgbClr val="2F2B20"/>
                </a:solidFill>
                <a:latin typeface="Times New Roman"/>
                <a:cs typeface="Times New Roman"/>
              </a:rPr>
              <a:t>Phân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loại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theo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mục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đích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sử</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dụng</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giao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tiếp</a:t>
            </a:r>
            <a:r>
              <a:rPr lang="en-US" dirty="0" smtClean="0">
                <a:solidFill>
                  <a:srgbClr val="2F2B20"/>
                </a:solidFill>
                <a:latin typeface="Times New Roman"/>
                <a:cs typeface="Times New Roman"/>
              </a:rPr>
              <a:t>:</a:t>
            </a:r>
          </a:p>
          <a:p>
            <a:pPr lvl="1">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chỉ</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bàn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phím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chuột</a:t>
            </a:r>
            <a:r>
              <a:rPr lang="en-US" dirty="0" smtClean="0">
                <a:solidFill>
                  <a:srgbClr val="2F2B20"/>
                </a:solidFill>
                <a:latin typeface="Times New Roman"/>
                <a:cs typeface="Times New Roman"/>
              </a:rPr>
              <a:t> ,joystick….</a:t>
            </a:r>
          </a:p>
          <a:p>
            <a:pPr lvl="1">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chỉ</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màn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hình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máy</a:t>
            </a:r>
            <a:r>
              <a:rPr lang="en-US" dirty="0" smtClean="0">
                <a:solidFill>
                  <a:srgbClr val="2F2B20"/>
                </a:solidFill>
                <a:latin typeface="Times New Roman"/>
                <a:cs typeface="Times New Roman"/>
              </a:rPr>
              <a:t> in…</a:t>
            </a:r>
          </a:p>
          <a:p>
            <a:pPr lvl="1">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vừa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vừa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card </a:t>
            </a:r>
            <a:r>
              <a:rPr lang="en-US" dirty="0" err="1" smtClean="0">
                <a:solidFill>
                  <a:srgbClr val="2F2B20"/>
                </a:solidFill>
                <a:latin typeface="Times New Roman"/>
                <a:cs typeface="Times New Roman"/>
              </a:rPr>
              <a:t>mạng</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lưu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trữ</a:t>
            </a:r>
            <a:r>
              <a:rPr lang="en-US" dirty="0" smtClean="0">
                <a:solidFill>
                  <a:srgbClr val="2F2B20"/>
                </a:solidFill>
                <a:latin typeface="Times New Roman"/>
                <a:cs typeface="Times New Roman"/>
              </a:rPr>
              <a:t>:</a:t>
            </a:r>
          </a:p>
          <a:p>
            <a:pPr lvl="1">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vừa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vừa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đĩa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cứng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đĩa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mềm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băng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từ</a:t>
            </a:r>
            <a:r>
              <a:rPr lang="en-US" dirty="0" smtClean="0">
                <a:solidFill>
                  <a:srgbClr val="2F2B20"/>
                </a:solidFill>
                <a:latin typeface="Times New Roman"/>
                <a:cs typeface="Times New Roman"/>
              </a:rPr>
              <a:t>…</a:t>
            </a:r>
          </a:p>
          <a:p>
            <a:pPr lvl="1">
              <a:buFontTx/>
              <a:buChar char="-"/>
            </a:pPr>
            <a:r>
              <a:rPr lang="en-US" dirty="0" err="1" smtClean="0">
                <a:solidFill>
                  <a:srgbClr val="2F2B20"/>
                </a:solidFill>
                <a:latin typeface="Times New Roman"/>
                <a:cs typeface="Times New Roman"/>
              </a:rPr>
              <a:t>Các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chỉ</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CD-ROM</a:t>
            </a:r>
          </a:p>
        </p:txBody>
      </p:sp>
      <p:sp>
        <p:nvSpPr>
          <p:cNvPr id="4" name="Slide Number Placeholder 3"/>
          <p:cNvSpPr>
            <a:spLocks noGrp="1"/>
          </p:cNvSpPr>
          <p:nvPr>
            <p:ph type="sldNum" sz="quarter" idx="12"/>
          </p:nvPr>
        </p:nvSpPr>
        <p:spPr/>
        <p:txBody>
          <a:bodyPr/>
          <a:lstStyle/>
          <a:p>
            <a:fld id="{6E2D2B3B-882E-40F3-A32F-6DD516915044}" type="slidenum">
              <a:rPr lang="en-US" smtClean="0"/>
              <a:pPr/>
              <a:t>6</a:t>
            </a:fld>
            <a:endParaRPr lang="en-US"/>
          </a:p>
        </p:txBody>
      </p:sp>
    </p:spTree>
    <p:extLst>
      <p:ext uri="{BB962C8B-B14F-4D97-AF65-F5344CB8AC3E}">
        <p14:creationId xmlns:p14="http://schemas.microsoft.com/office/powerpoint/2010/main" val="189323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Phân</a:t>
            </a:r>
            <a:r>
              <a:rPr lang="en-US" dirty="0" smtClean="0">
                <a:latin typeface="Times New Roman"/>
                <a:cs typeface="Times New Roman"/>
              </a:rPr>
              <a:t> </a:t>
            </a:r>
            <a:r>
              <a:rPr lang="en-US" dirty="0" err="1" smtClean="0">
                <a:latin typeface="Times New Roman"/>
                <a:cs typeface="Times New Roman"/>
              </a:rPr>
              <a:t>loại</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marL="114300" indent="0">
              <a:buNone/>
            </a:pPr>
            <a:r>
              <a:rPr lang="en-US" dirty="0" smtClean="0">
                <a:solidFill>
                  <a:srgbClr val="2F2B20"/>
                </a:solidFill>
                <a:latin typeface="Times New Roman"/>
                <a:cs typeface="Times New Roman"/>
              </a:rPr>
              <a:t>2. </a:t>
            </a:r>
            <a:r>
              <a:rPr lang="en-US" dirty="0" err="1" smtClean="0">
                <a:solidFill>
                  <a:srgbClr val="2F2B20"/>
                </a:solidFill>
                <a:latin typeface="Times New Roman"/>
                <a:cs typeface="Times New Roman"/>
              </a:rPr>
              <a:t>Phân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loại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theo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phương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pháp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truy</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khối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tổ</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chức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theo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từng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khối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riêng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biệt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và</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truy</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ngẫu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nhiên</a:t>
            </a:r>
            <a:r>
              <a:rPr lang="en-US" dirty="0" smtClean="0">
                <a:solidFill>
                  <a:srgbClr val="2F2B20"/>
                </a:solidFill>
                <a:latin typeface="Times New Roman"/>
                <a:cs typeface="Times New Roman"/>
              </a:rPr>
              <a:t> (VD: CDROM, HDD…)</a:t>
            </a:r>
          </a:p>
          <a:p>
            <a:pPr>
              <a:buFontTx/>
              <a:buChar char="-"/>
            </a:pP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tuần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tự</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gởi</a:t>
            </a:r>
            <a:r>
              <a:rPr lang="en-US" dirty="0" smtClean="0">
                <a:solidFill>
                  <a:srgbClr val="2F2B20"/>
                </a:solidFill>
                <a:latin typeface="Times New Roman"/>
                <a:cs typeface="Times New Roman"/>
              </a:rPr>
              <a:t>/</a:t>
            </a:r>
            <a:r>
              <a:rPr lang="en-US" dirty="0" err="1" smtClean="0">
                <a:solidFill>
                  <a:srgbClr val="2F2B20"/>
                </a:solidFill>
                <a:latin typeface="Times New Roman"/>
                <a:cs typeface="Times New Roman"/>
              </a:rPr>
              <a:t>nhận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theo</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chuỗi</a:t>
            </a:r>
            <a:r>
              <a:rPr lang="en-US" dirty="0" smtClean="0">
                <a:solidFill>
                  <a:srgbClr val="2F2B20"/>
                </a:solidFill>
                <a:latin typeface="Times New Roman"/>
                <a:cs typeface="Times New Roman"/>
              </a:rPr>
              <a:t> bit </a:t>
            </a:r>
            <a:r>
              <a:rPr lang="en-US" dirty="0" err="1" smtClean="0">
                <a:solidFill>
                  <a:srgbClr val="2F2B20"/>
                </a:solidFill>
                <a:latin typeface="Times New Roman"/>
                <a:cs typeface="Times New Roman"/>
              </a:rPr>
              <a:t>và</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phải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truy</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tuần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tự</a:t>
            </a:r>
            <a:r>
              <a:rPr lang="en-US" dirty="0" smtClean="0">
                <a:solidFill>
                  <a:srgbClr val="2F2B20"/>
                </a:solidFill>
                <a:latin typeface="Times New Roman"/>
                <a:cs typeface="Times New Roman"/>
              </a:rPr>
              <a:t> (VD: card </a:t>
            </a:r>
            <a:r>
              <a:rPr lang="en-US" dirty="0" err="1" smtClean="0">
                <a:solidFill>
                  <a:srgbClr val="2F2B20"/>
                </a:solidFill>
                <a:latin typeface="Times New Roman"/>
                <a:cs typeface="Times New Roman"/>
              </a:rPr>
              <a:t>mạng</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bàn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phím</a:t>
            </a:r>
            <a:r>
              <a:rPr lang="en-US" dirty="0" smtClean="0">
                <a:solidFill>
                  <a:srgbClr val="2F2B20"/>
                </a:solidFill>
                <a:latin typeface="Times New Roman"/>
                <a:cs typeface="Times New Roman"/>
              </a:rPr>
              <a:t>…)</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100739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Bộ</a:t>
            </a:r>
            <a:r>
              <a:rPr lang="en-US" dirty="0" smtClean="0">
                <a:latin typeface="Times New Roman"/>
                <a:cs typeface="Times New Roman"/>
              </a:rPr>
              <a:t> </a:t>
            </a:r>
            <a:r>
              <a:rPr lang="en-US" dirty="0" err="1" smtClean="0">
                <a:latin typeface="Times New Roman"/>
                <a:cs typeface="Times New Roman"/>
              </a:rPr>
              <a:t>điều</a:t>
            </a:r>
            <a:r>
              <a:rPr lang="en-US" dirty="0" smtClean="0">
                <a:latin typeface="Times New Roman"/>
                <a:cs typeface="Times New Roman"/>
              </a:rPr>
              <a:t> </a:t>
            </a:r>
            <a:r>
              <a:rPr lang="en-US" dirty="0" err="1" smtClean="0">
                <a:latin typeface="Times New Roman"/>
                <a:cs typeface="Times New Roman"/>
              </a:rPr>
              <a:t>khiển</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8</a:t>
            </a:fld>
            <a:endParaRPr lang="en-US"/>
          </a:p>
        </p:txBody>
      </p:sp>
      <p:grpSp>
        <p:nvGrpSpPr>
          <p:cNvPr id="13" name="Group 12"/>
          <p:cNvGrpSpPr/>
          <p:nvPr/>
        </p:nvGrpSpPr>
        <p:grpSpPr>
          <a:xfrm>
            <a:off x="278570" y="1778000"/>
            <a:ext cx="7437387" cy="2909332"/>
            <a:chOff x="278570" y="1778000"/>
            <a:chExt cx="7437387" cy="2909332"/>
          </a:xfrm>
        </p:grpSpPr>
        <p:pic>
          <p:nvPicPr>
            <p:cNvPr id="6" name="Picture 5"/>
            <p:cNvPicPr>
              <a:picLocks noChangeAspect="1"/>
            </p:cNvPicPr>
            <p:nvPr/>
          </p:nvPicPr>
          <p:blipFill>
            <a:blip r:embed="rId2"/>
            <a:stretch>
              <a:fillRect/>
            </a:stretch>
          </p:blipFill>
          <p:spPr>
            <a:xfrm>
              <a:off x="278570" y="1778000"/>
              <a:ext cx="7437387" cy="2889956"/>
            </a:xfrm>
            <a:prstGeom prst="rect">
              <a:avLst/>
            </a:prstGeom>
          </p:spPr>
        </p:pic>
        <p:sp>
          <p:nvSpPr>
            <p:cNvPr id="8" name="TextBox 7"/>
            <p:cNvSpPr txBox="1"/>
            <p:nvPr/>
          </p:nvSpPr>
          <p:spPr>
            <a:xfrm>
              <a:off x="278570" y="4318000"/>
              <a:ext cx="1033763" cy="369332"/>
            </a:xfrm>
            <a:prstGeom prst="rect">
              <a:avLst/>
            </a:prstGeom>
            <a:solidFill>
              <a:srgbClr val="FFFFFF"/>
            </a:solidFill>
          </p:spPr>
          <p:txBody>
            <a:bodyPr wrap="square" rtlCol="0">
              <a:spAutoFit/>
            </a:bodyPr>
            <a:lstStyle/>
            <a:p>
              <a:endParaRPr lang="en-US" dirty="0"/>
            </a:p>
          </p:txBody>
        </p:sp>
      </p:grpSp>
    </p:spTree>
    <p:extLst>
      <p:ext uri="{BB962C8B-B14F-4D97-AF65-F5344CB8AC3E}">
        <p14:creationId xmlns:p14="http://schemas.microsoft.com/office/powerpoint/2010/main" val="41609114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a:cs typeface="Times New Roman"/>
              </a:rPr>
              <a:t>Phần</a:t>
            </a:r>
            <a:r>
              <a:rPr lang="en-US" dirty="0" smtClean="0">
                <a:latin typeface="Times New Roman"/>
                <a:cs typeface="Times New Roman"/>
              </a:rPr>
              <a:t> </a:t>
            </a:r>
            <a:r>
              <a:rPr lang="en-US" dirty="0" err="1" smtClean="0">
                <a:latin typeface="Times New Roman"/>
                <a:cs typeface="Times New Roman"/>
              </a:rPr>
              <a:t>cứng</a:t>
            </a:r>
            <a:r>
              <a:rPr lang="en-US" dirty="0" smtClean="0">
                <a:latin typeface="Times New Roman"/>
                <a:cs typeface="Times New Roman"/>
              </a:rPr>
              <a:t> </a:t>
            </a:r>
            <a:r>
              <a:rPr lang="en-US" dirty="0" err="1" smtClean="0">
                <a:latin typeface="Times New Roman"/>
                <a:cs typeface="Times New Roman"/>
              </a:rPr>
              <a:t>nhập</a:t>
            </a:r>
            <a:r>
              <a:rPr lang="en-US" dirty="0" smtClean="0">
                <a:latin typeface="Times New Roman"/>
                <a:cs typeface="Times New Roman"/>
              </a:rPr>
              <a:t>/</a:t>
            </a:r>
            <a:r>
              <a:rPr lang="en-US" dirty="0" err="1" smtClean="0">
                <a:latin typeface="Times New Roman"/>
                <a:cs typeface="Times New Roman"/>
              </a:rPr>
              <a:t>xuất</a:t>
            </a:r>
            <a:r>
              <a:rPr lang="en-US" dirty="0" smtClean="0">
                <a:latin typeface="Times New Roman"/>
                <a:cs typeface="Times New Roman"/>
              </a:rPr>
              <a:t> – </a:t>
            </a:r>
            <a:r>
              <a:rPr lang="en-US" dirty="0" err="1" smtClean="0">
                <a:latin typeface="Times New Roman"/>
                <a:cs typeface="Times New Roman"/>
              </a:rPr>
              <a:t>Bộ</a:t>
            </a:r>
            <a:r>
              <a:rPr lang="en-US" dirty="0" smtClean="0">
                <a:latin typeface="Times New Roman"/>
                <a:cs typeface="Times New Roman"/>
              </a:rPr>
              <a:t> </a:t>
            </a:r>
            <a:r>
              <a:rPr lang="en-US" dirty="0" err="1" smtClean="0">
                <a:latin typeface="Times New Roman"/>
                <a:cs typeface="Times New Roman"/>
              </a:rPr>
              <a:t>điều</a:t>
            </a:r>
            <a:r>
              <a:rPr lang="en-US" dirty="0" smtClean="0">
                <a:latin typeface="Times New Roman"/>
                <a:cs typeface="Times New Roman"/>
              </a:rPr>
              <a:t> </a:t>
            </a:r>
            <a:r>
              <a:rPr lang="en-US" dirty="0" err="1" smtClean="0">
                <a:latin typeface="Times New Roman"/>
                <a:cs typeface="Times New Roman"/>
              </a:rPr>
              <a:t>khiển</a:t>
            </a:r>
            <a:r>
              <a:rPr lang="en-US" dirty="0" smtClean="0">
                <a:latin typeface="Times New Roman"/>
                <a:cs typeface="Times New Roman"/>
              </a:rPr>
              <a:t> </a:t>
            </a:r>
            <a:r>
              <a:rPr lang="en-US" dirty="0" err="1" smtClean="0">
                <a:latin typeface="Times New Roman"/>
                <a:cs typeface="Times New Roman"/>
              </a:rPr>
              <a:t>thiết</a:t>
            </a:r>
            <a:r>
              <a:rPr lang="en-US" dirty="0" smtClean="0">
                <a:latin typeface="Times New Roman"/>
                <a:cs typeface="Times New Roman"/>
              </a:rPr>
              <a:t> </a:t>
            </a:r>
            <a:r>
              <a:rPr lang="en-US" dirty="0" err="1" smtClean="0">
                <a:latin typeface="Times New Roman"/>
                <a:cs typeface="Times New Roman"/>
              </a:rPr>
              <a:t>bị</a:t>
            </a:r>
            <a:endParaRPr lang="en-US" dirty="0">
              <a:latin typeface="Times New Roman"/>
              <a:cs typeface="Times New Roman"/>
            </a:endParaRPr>
          </a:p>
        </p:txBody>
      </p:sp>
      <p:sp>
        <p:nvSpPr>
          <p:cNvPr id="3" name="Content Placeholder 2"/>
          <p:cNvSpPr>
            <a:spLocks noGrp="1"/>
          </p:cNvSpPr>
          <p:nvPr>
            <p:ph idx="1"/>
          </p:nvPr>
        </p:nvSpPr>
        <p:spPr/>
        <p:txBody>
          <a:bodyPr>
            <a:normAutofit/>
          </a:bodyPr>
          <a:lstStyle/>
          <a:p>
            <a:pPr marL="114300" indent="0">
              <a:buNone/>
            </a:pPr>
            <a:r>
              <a:rPr lang="en-US" dirty="0" err="1" smtClean="0">
                <a:solidFill>
                  <a:srgbClr val="2F2B20"/>
                </a:solidFill>
                <a:latin typeface="Times New Roman"/>
                <a:cs typeface="Times New Roman"/>
              </a:rPr>
              <a:t>Mỗi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nhập</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xuất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gồm</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Thành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cơ</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bản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thân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Thành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phần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điện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tử</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a:t>
            </a:r>
          </a:p>
          <a:p>
            <a:pPr marL="114300" indent="0">
              <a:buNone/>
            </a:pPr>
            <a:endParaRPr lang="en-US" dirty="0" smtClean="0">
              <a:solidFill>
                <a:srgbClr val="2F2B20"/>
              </a:solidFill>
              <a:latin typeface="Times New Roman"/>
              <a:cs typeface="Times New Roman"/>
            </a:endParaRPr>
          </a:p>
          <a:p>
            <a:pPr marL="114300" indent="0">
              <a:buNone/>
            </a:pPr>
            <a:r>
              <a:rPr lang="en-US" dirty="0" err="1" smtClean="0">
                <a:solidFill>
                  <a:srgbClr val="2F2B20"/>
                </a:solidFill>
                <a:latin typeface="Times New Roman"/>
                <a:cs typeface="Times New Roman"/>
              </a:rPr>
              <a:t>Mỗi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điều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khiển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thiết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bị</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có</a:t>
            </a:r>
            <a:r>
              <a:rPr lang="en-US" dirty="0" smtClean="0">
                <a:solidFill>
                  <a:srgbClr val="2F2B20"/>
                </a:solidFill>
                <a:latin typeface="Times New Roman"/>
                <a:cs typeface="Times New Roman"/>
              </a:rPr>
              <a:t>:</a:t>
            </a:r>
          </a:p>
          <a:p>
            <a:pPr>
              <a:buFontTx/>
              <a:buChar char="-"/>
            </a:pP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bộ</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đệm</a:t>
            </a:r>
            <a:r>
              <a:rPr lang="en-US" dirty="0" smtClean="0">
                <a:solidFill>
                  <a:srgbClr val="2F2B20"/>
                </a:solidFill>
                <a:latin typeface="Times New Roman"/>
                <a:cs typeface="Times New Roman"/>
              </a:rPr>
              <a:t> (buffer) </a:t>
            </a:r>
            <a:r>
              <a:rPr lang="en-US" dirty="0" err="1" smtClean="0">
                <a:solidFill>
                  <a:srgbClr val="2F2B20"/>
                </a:solidFill>
                <a:latin typeface="Times New Roman"/>
                <a:cs typeface="Times New Roman"/>
              </a:rPr>
              <a:t>để</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chứa</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dữ</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liệu</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tạm</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thời</a:t>
            </a:r>
            <a:endParaRPr lang="en-US" dirty="0" smtClean="0">
              <a:solidFill>
                <a:srgbClr val="2F2B20"/>
              </a:solidFill>
              <a:latin typeface="Times New Roman"/>
              <a:cs typeface="Times New Roman"/>
            </a:endParaRPr>
          </a:p>
          <a:p>
            <a:pPr>
              <a:buFontTx/>
              <a:buChar char="-"/>
            </a:pPr>
            <a:r>
              <a:rPr lang="en-US" dirty="0" err="1" smtClean="0">
                <a:solidFill>
                  <a:srgbClr val="2F2B20"/>
                </a:solidFill>
                <a:latin typeface="Times New Roman"/>
                <a:cs typeface="Times New Roman"/>
              </a:rPr>
              <a:t>Một</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vài</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thanh</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ghi</a:t>
            </a:r>
            <a:r>
              <a:rPr lang="en-US" dirty="0" smtClean="0">
                <a:solidFill>
                  <a:srgbClr val="2F2B20"/>
                </a:solidFill>
                <a:latin typeface="Times New Roman"/>
                <a:cs typeface="Times New Roman"/>
              </a:rPr>
              <a:t> (register) </a:t>
            </a:r>
            <a:r>
              <a:rPr lang="en-US" dirty="0" err="1" smtClean="0">
                <a:solidFill>
                  <a:srgbClr val="2F2B20"/>
                </a:solidFill>
                <a:latin typeface="Times New Roman"/>
                <a:cs typeface="Times New Roman"/>
              </a:rPr>
              <a:t>để</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liên</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lạc</a:t>
            </a:r>
            <a:r>
              <a:rPr lang="en-US" dirty="0" smtClean="0">
                <a:solidFill>
                  <a:srgbClr val="2F2B20"/>
                </a:solidFill>
                <a:latin typeface="Times New Roman"/>
                <a:cs typeface="Times New Roman"/>
              </a:rPr>
              <a:t> </a:t>
            </a:r>
            <a:r>
              <a:rPr lang="en-US" dirty="0" err="1" smtClean="0">
                <a:solidFill>
                  <a:srgbClr val="2F2B20"/>
                </a:solidFill>
                <a:latin typeface="Times New Roman"/>
                <a:cs typeface="Times New Roman"/>
              </a:rPr>
              <a:t>với</a:t>
            </a:r>
            <a:r>
              <a:rPr lang="en-US" dirty="0" smtClean="0">
                <a:solidFill>
                  <a:srgbClr val="2F2B20"/>
                </a:solidFill>
                <a:latin typeface="Times New Roman"/>
                <a:cs typeface="Times New Roman"/>
              </a:rPr>
              <a:t> CPU</a:t>
            </a:r>
            <a:endParaRPr lang="en-US" dirty="0">
              <a:solidFill>
                <a:srgbClr val="2F2B20"/>
              </a:solidFill>
              <a:latin typeface="Times New Roman"/>
              <a:cs typeface="Times New Roman"/>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331946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742</TotalTime>
  <Words>1717</Words>
  <Application>Microsoft Macintosh PowerPoint</Application>
  <PresentationFormat>On-screen Show (4:3)</PresentationFormat>
  <Paragraphs>203</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Module</vt:lpstr>
      <vt:lpstr>PowerPoint Presentation</vt:lpstr>
      <vt:lpstr>Nội dung</vt:lpstr>
      <vt:lpstr>Khái niệm về hệ thống quản lý nhập/xuất</vt:lpstr>
      <vt:lpstr>Khái niệm về hệ thống quản lý nhập/xuất</vt:lpstr>
      <vt:lpstr>Phần cứng nhập/xuất</vt:lpstr>
      <vt:lpstr>Phần cứng nhập/xuất – Phân loại</vt:lpstr>
      <vt:lpstr>Phần cứng nhập/xuất – Phân loại</vt:lpstr>
      <vt:lpstr>Phần cứng nhập/xuất – Bộ điều khiển thiết bị</vt:lpstr>
      <vt:lpstr>Phần cứng nhập/xuất – Bộ điều khiển thiết bị</vt:lpstr>
      <vt:lpstr>Phần cứng nhập/xuất – Bộ điều khiển thiết bị</vt:lpstr>
      <vt:lpstr>Phần cứng nhập/xuất – Tổ chức</vt:lpstr>
      <vt:lpstr>Phần cứng nhập/xuất – Tổ chức</vt:lpstr>
      <vt:lpstr>Phần cứng nhập/xuất – Tổ chức</vt:lpstr>
      <vt:lpstr>Phần cứng nhập/xuất – Tổ chức</vt:lpstr>
      <vt:lpstr>Phần cứng nhập/xuất – Tổ chức</vt:lpstr>
      <vt:lpstr>Phần mềm nhập/xuất – Phần mềm độc lập thiết bị</vt:lpstr>
      <vt:lpstr>Phần mềm nhập/xuất – Phần mềm độc lập thiết bị</vt:lpstr>
      <vt:lpstr>Phần mềm nhập/xuất – Trình điều khiển thiết bị</vt:lpstr>
      <vt:lpstr>Phần mềm nhập/xuất – Trình điều khiển thiết bị</vt:lpstr>
      <vt:lpstr>Device driver  vs. Device controller ?</vt:lpstr>
      <vt:lpstr>Phần mềm nhập/xuất – Bộ kiểm soát ngắt</vt:lpstr>
      <vt:lpstr>Phần mềm nhập/xuất – Bộ kiểm soát ngắt</vt:lpstr>
      <vt:lpstr>Quản lý lỗi và bảo vệ quá trình nhập/xuất</vt:lpstr>
      <vt:lpstr>Quản lý lỗi và bảo vệ quá trình nhập/xuất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OPERATING SYSTEMS</dc:title>
  <dc:creator>Tanja</dc:creator>
  <cp:lastModifiedBy>admin cao nam</cp:lastModifiedBy>
  <cp:revision>158</cp:revision>
  <dcterms:created xsi:type="dcterms:W3CDTF">2009-07-19T16:48:24Z</dcterms:created>
  <dcterms:modified xsi:type="dcterms:W3CDTF">2012-09-05T15:17:28Z</dcterms:modified>
</cp:coreProperties>
</file>