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94" r:id="rId4"/>
    <p:sldId id="259" r:id="rId5"/>
    <p:sldId id="260" r:id="rId6"/>
    <p:sldId id="261" r:id="rId7"/>
    <p:sldId id="296" r:id="rId8"/>
    <p:sldId id="263" r:id="rId9"/>
    <p:sldId id="295" r:id="rId10"/>
    <p:sldId id="297" r:id="rId11"/>
    <p:sldId id="266" r:id="rId12"/>
    <p:sldId id="267" r:id="rId13"/>
    <p:sldId id="268" r:id="rId14"/>
    <p:sldId id="269" r:id="rId15"/>
    <p:sldId id="306" r:id="rId16"/>
    <p:sldId id="280" r:id="rId17"/>
    <p:sldId id="281" r:id="rId18"/>
    <p:sldId id="282" r:id="rId19"/>
    <p:sldId id="307" r:id="rId20"/>
    <p:sldId id="283" r:id="rId21"/>
    <p:sldId id="284" r:id="rId22"/>
    <p:sldId id="285" r:id="rId23"/>
    <p:sldId id="286" r:id="rId24"/>
    <p:sldId id="287" r:id="rId25"/>
    <p:sldId id="288" r:id="rId26"/>
    <p:sldId id="308" r:id="rId27"/>
    <p:sldId id="289" r:id="rId28"/>
    <p:sldId id="290" r:id="rId29"/>
    <p:sldId id="298" r:id="rId30"/>
    <p:sldId id="309" r:id="rId31"/>
    <p:sldId id="292" r:id="rId32"/>
    <p:sldId id="293" r:id="rId33"/>
    <p:sldId id="310" r:id="rId34"/>
    <p:sldId id="304" r:id="rId35"/>
    <p:sldId id="300" r:id="rId36"/>
    <p:sldId id="301" r:id="rId37"/>
    <p:sldId id="302" r:id="rId38"/>
    <p:sldId id="303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rtl="0"/>
          <a:r>
            <a:rPr lang="en-US" sz="4000" b="1" baseline="0" dirty="0" smtClean="0"/>
            <a:t>02 – </a:t>
          </a:r>
          <a:r>
            <a:rPr lang="en-US" sz="4000" b="1" baseline="0" dirty="0" err="1" smtClean="0"/>
            <a:t>Quản</a:t>
          </a:r>
          <a:r>
            <a:rPr lang="en-US" sz="4000" b="1" baseline="0" dirty="0" smtClean="0"/>
            <a:t> </a:t>
          </a:r>
          <a:r>
            <a:rPr lang="en-US" sz="4000" b="1" baseline="0" dirty="0" err="1" smtClean="0"/>
            <a:t>lý</a:t>
          </a:r>
          <a:r>
            <a:rPr lang="en-US" sz="4000" b="1" baseline="0" dirty="0" smtClean="0"/>
            <a:t> </a:t>
          </a:r>
          <a:r>
            <a:rPr lang="en-US" sz="4000" b="1" baseline="0" dirty="0" err="1" smtClean="0"/>
            <a:t>nhập</a:t>
          </a:r>
          <a:r>
            <a:rPr lang="en-US" sz="4000" b="1" baseline="0" dirty="0" smtClean="0"/>
            <a:t> </a:t>
          </a:r>
          <a:r>
            <a:rPr lang="en-US" sz="4000" b="1" baseline="0" dirty="0" err="1" smtClean="0"/>
            <a:t>xuất</a:t>
          </a:r>
          <a:endParaRPr lang="en-US" sz="40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endParaRPr lang="en-US" sz="40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endParaRPr lang="en-US" sz="40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38780"/>
          <a:ext cx="617219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baseline="0" dirty="0" smtClean="0"/>
            <a:t>02 – </a:t>
          </a:r>
          <a:r>
            <a:rPr lang="en-US" sz="4000" b="1" kern="1200" baseline="0" dirty="0" err="1" smtClean="0"/>
            <a:t>Quản</a:t>
          </a:r>
          <a:r>
            <a:rPr lang="en-US" sz="4000" b="1" kern="1200" baseline="0" dirty="0" smtClean="0"/>
            <a:t> </a:t>
          </a:r>
          <a:r>
            <a:rPr lang="en-US" sz="4000" b="1" kern="1200" baseline="0" dirty="0" err="1" smtClean="0"/>
            <a:t>lý</a:t>
          </a:r>
          <a:r>
            <a:rPr lang="en-US" sz="4000" b="1" kern="1200" baseline="0" dirty="0" smtClean="0"/>
            <a:t> </a:t>
          </a:r>
          <a:r>
            <a:rPr lang="en-US" sz="4000" b="1" kern="1200" baseline="0" dirty="0" err="1" smtClean="0"/>
            <a:t>nhập</a:t>
          </a:r>
          <a:r>
            <a:rPr lang="en-US" sz="4000" b="1" kern="1200" baseline="0" dirty="0" smtClean="0"/>
            <a:t> </a:t>
          </a:r>
          <a:r>
            <a:rPr lang="en-US" sz="4000" b="1" kern="1200" baseline="0" dirty="0" err="1" smtClean="0"/>
            <a:t>xuất</a:t>
          </a:r>
          <a:endParaRPr lang="en-US" sz="4000" b="1" kern="1200" baseline="0" dirty="0"/>
        </a:p>
      </dsp:txBody>
      <dsp:txXfrm>
        <a:off x="59399" y="398179"/>
        <a:ext cx="605340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59859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7098483" y="3683602"/>
            <a:ext cx="3849437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0" y="2895600"/>
          <a:ext cx="61722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win32 </a:t>
            </a:r>
            <a:r>
              <a:rPr lang="en-US" dirty="0" err="1" smtClean="0"/>
              <a:t>api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6376987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Ba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1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blocking vs. non-blocking</a:t>
            </a:r>
          </a:p>
          <a:p>
            <a:pPr lvl="1"/>
            <a:r>
              <a:rPr lang="en-US" sz="2400" dirty="0"/>
              <a:t>buffered vs. </a:t>
            </a:r>
            <a:r>
              <a:rPr lang="en-US" sz="2400" dirty="0" err="1"/>
              <a:t>unbuffered</a:t>
            </a:r>
            <a:endParaRPr lang="en-US" sz="2400" dirty="0"/>
          </a:p>
          <a:p>
            <a:pPr lvl="1"/>
            <a:r>
              <a:rPr lang="en-US" sz="2400" dirty="0"/>
              <a:t>synchronous vs. asynchronous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92DAF0-463E-431E-A282-154152FA8F0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vs. </a:t>
            </a:r>
            <a:r>
              <a:rPr lang="en-US" dirty="0" smtClean="0"/>
              <a:t>Non-Blocking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Blocking –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endParaRPr lang="en-US" sz="2800" dirty="0"/>
          </a:p>
          <a:p>
            <a:pPr lvl="1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1000 bytes, </a:t>
            </a:r>
            <a:r>
              <a:rPr lang="en-US" sz="2400" dirty="0" err="1"/>
              <a:t>thì</a:t>
            </a:r>
            <a:r>
              <a:rPr lang="en-US" sz="2400" dirty="0"/>
              <a:t> HĐH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)?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bytes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sz="2800" dirty="0" err="1"/>
              <a:t>Nonblocking</a:t>
            </a:r>
            <a:r>
              <a:rPr lang="en-US" sz="2800" dirty="0"/>
              <a:t> – HĐH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bytes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AC28AC-636E-48CC-8A0F-248CAF4A466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vs. </a:t>
            </a:r>
            <a:r>
              <a:rPr lang="en-US" dirty="0" err="1" smtClean="0"/>
              <a:t>Unbuffered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buffer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,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 smtClean="0"/>
              <a:t>chờ</a:t>
            </a:r>
            <a:r>
              <a:rPr lang="en-US" sz="2800" dirty="0" smtClean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lâu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IO</a:t>
            </a:r>
          </a:p>
          <a:p>
            <a:pPr lvl="1"/>
            <a:r>
              <a:rPr lang="en-US" sz="2400" dirty="0"/>
              <a:t>buffered I/O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kernel copy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lvl="1"/>
            <a:r>
              <a:rPr lang="en-US" sz="2400" dirty="0" err="1"/>
              <a:t>Bên</a:t>
            </a:r>
            <a:r>
              <a:rPr lang="en-US" sz="2400" dirty="0"/>
              <a:t> write():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dirty="0" err="1"/>
              <a:t>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sz="2400" dirty="0"/>
          </a:p>
          <a:p>
            <a:pPr lvl="1"/>
            <a:r>
              <a:rPr lang="en-US" sz="2400" dirty="0" err="1"/>
              <a:t>Bên</a:t>
            </a:r>
            <a:r>
              <a:rPr lang="en-US" sz="2400" dirty="0"/>
              <a:t> read():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, kernel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buffer.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read(), kernel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copy </a:t>
            </a:r>
            <a:r>
              <a:rPr lang="en-US" sz="2400" dirty="0" err="1"/>
              <a:t>từ</a:t>
            </a:r>
            <a:r>
              <a:rPr lang="en-US" sz="2400" dirty="0"/>
              <a:t> buffer.</a:t>
            </a:r>
          </a:p>
          <a:p>
            <a:r>
              <a:rPr lang="en-US" sz="2800" dirty="0" err="1"/>
              <a:t>Khuyết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buffered I/O?</a:t>
            </a:r>
          </a:p>
          <a:p>
            <a:pPr lvl="1"/>
            <a:r>
              <a:rPr lang="en-US" sz="2400" dirty="0" err="1"/>
              <a:t>Thêm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copy</a:t>
            </a:r>
          </a:p>
          <a:p>
            <a:pPr lvl="1"/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trễ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D1182E-7083-45AB-9C6C-8EDBD7A1E8B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vs. </a:t>
            </a:r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Synchronous: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chờ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Asynchronous: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song </a:t>
            </a:r>
            <a:r>
              <a:rPr lang="en-US" sz="2800" dirty="0" err="1"/>
              <a:t>song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CD3437-C44D-401E-A54E-9B899195A657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(device controller)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chế</a:t>
            </a:r>
            <a:r>
              <a:rPr lang="en-US" dirty="0"/>
              <a:t> DMA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- device controller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: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: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(controller)</a:t>
            </a:r>
          </a:p>
          <a:p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HĐH.</a:t>
            </a:r>
          </a:p>
          <a:p>
            <a:pPr lvl="1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/>
              <a:t>qua bus -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:</a:t>
            </a:r>
          </a:p>
          <a:p>
            <a:pPr lvl="2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HĐH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bit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(buffer)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HĐH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978576-B9A8-4CF1-AE06-72D5C1FD808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/>
              <a:t> </a:t>
            </a:r>
            <a:r>
              <a:rPr lang="en-US" sz="3600" dirty="0" err="1"/>
              <a:t>và</a:t>
            </a:r>
            <a:r>
              <a:rPr lang="en-US" sz="3600" dirty="0"/>
              <a:t> bus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95CA7B-355B-46D8-BA4C-686E2E81DF30}" type="slidenum">
              <a:rPr lang="en-US"/>
              <a:pPr/>
              <a:t>17</a:t>
            </a:fld>
            <a:endParaRPr lang="en-US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2"/>
          <a:srcRect l="1683" t="636" r="1935" b="636"/>
          <a:stretch>
            <a:fillRect/>
          </a:stretch>
        </p:blipFill>
        <p:spPr bwMode="auto">
          <a:xfrm>
            <a:off x="1143000" y="1243013"/>
            <a:ext cx="7010400" cy="53863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Địa chỉ giao tiếp thiết bị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HĐH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: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9ACC08-CAE4-4CCF-8B16-3934389EAB93}" type="slidenum">
              <a:rPr lang="en-US"/>
              <a:pPr/>
              <a:t>18</a:t>
            </a:fld>
            <a:endParaRPr lang="en-US"/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/>
          <a:srcRect l="883" t="12469" r="656" b="12469"/>
          <a:stretch>
            <a:fillRect/>
          </a:stretch>
        </p:blipFill>
        <p:spPr bwMode="auto">
          <a:xfrm>
            <a:off x="762000" y="2209800"/>
            <a:ext cx="7543800" cy="43132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điều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khiển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(device controller)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chế</a:t>
            </a:r>
            <a:r>
              <a:rPr lang="en-US" dirty="0"/>
              <a:t> DMA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(device controller)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chế</a:t>
            </a:r>
            <a:r>
              <a:rPr lang="en-US" dirty="0"/>
              <a:t> DMA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lẫn</a:t>
            </a:r>
            <a:r>
              <a:rPr lang="en-US" sz="2400" dirty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408D9E-0F0D-4F8E-9F76-A1F7E1E896D0}" type="slidenum">
              <a:rPr lang="en-US"/>
              <a:pPr/>
              <a:t>20</a:t>
            </a:fld>
            <a:endParaRPr lang="en-US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125966"/>
            <a:ext cx="7010400" cy="414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mềm độc lập thiết bị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(buffer)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9D75E-3D46-49D9-B19D-AFE35B13B3C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điều khiển thiết bị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trừu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(device controller).</a:t>
            </a:r>
          </a:p>
          <a:p>
            <a:pPr lvl="1"/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. 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HĐH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io.sys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ở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C:\.</a:t>
            </a:r>
          </a:p>
          <a:p>
            <a:pPr lvl="1"/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motor </a:t>
            </a:r>
            <a:r>
              <a:rPr lang="en-US" sz="2400" dirty="0" err="1"/>
              <a:t>đĩa</a:t>
            </a:r>
            <a:r>
              <a:rPr lang="en-US" sz="2400" dirty="0"/>
              <a:t>,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D6DDE2-644D-4B59-83A5-C11AB2040032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điều khiển thiết bị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E9D8BF-3508-4017-B60E-E962893F9F51}" type="slidenum">
              <a:rPr lang="en-US"/>
              <a:pPr/>
              <a:t>23</a:t>
            </a:fld>
            <a:endParaRPr lang="en-US"/>
          </a:p>
        </p:txBody>
      </p:sp>
      <p:pic>
        <p:nvPicPr>
          <p:cNvPr id="7" name="Picture 6" descr="C:\B\b4\JPG\foo\5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029200" cy="431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smtClean="0"/>
              <a:t>- interrupt handler - 1</a:t>
            </a:r>
            <a:endParaRPr 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HĐH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(interrupt).</a:t>
            </a:r>
          </a:p>
          <a:p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HĐH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“Interrupt vector”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HĐH.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3730A4-24A4-459E-933D-6F79ABEF589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AEE440-1EA0-4A59-A5EB-1C147CD66AD5}" type="slidenum">
              <a:rPr lang="en-US"/>
              <a:pPr/>
              <a:t>25</a:t>
            </a:fld>
            <a:endParaRPr lang="en-US"/>
          </a:p>
        </p:txBody>
      </p:sp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2"/>
          <a:srcRect l="12607" t="861" r="12607" b="891"/>
          <a:stretch>
            <a:fillRect/>
          </a:stretch>
        </p:blipFill>
        <p:spPr bwMode="auto">
          <a:xfrm>
            <a:off x="1828800" y="990600"/>
            <a:ext cx="5562600" cy="54816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điều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khiển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(device controller)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xuất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chế</a:t>
            </a:r>
            <a:r>
              <a:rPr lang="en-US" dirty="0"/>
              <a:t> DMA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10575" cy="685800"/>
          </a:xfrm>
        </p:spPr>
        <p:txBody>
          <a:bodyPr>
            <a:normAutofit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DMA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5638800"/>
          </a:xfrm>
        </p:spPr>
        <p:txBody>
          <a:bodyPr/>
          <a:lstStyle/>
          <a:p>
            <a:r>
              <a:rPr lang="en-US" sz="2800" dirty="0" smtClean="0"/>
              <a:t>DMA = Direct Memory Access</a:t>
            </a:r>
          </a:p>
          <a:p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DMA:</a:t>
            </a:r>
          </a:p>
          <a:p>
            <a:pPr lvl="1"/>
            <a:r>
              <a:rPr lang="en-US" sz="2400" dirty="0"/>
              <a:t>HĐH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 smtClean="0"/>
              <a:t>đĩa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đệm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 </a:t>
            </a:r>
            <a:r>
              <a:rPr lang="en-US" sz="2400" dirty="0" err="1" smtClean="0"/>
              <a:t>đĩa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smtClean="0"/>
              <a:t>CPU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.</a:t>
            </a:r>
          </a:p>
          <a:p>
            <a:pPr lvl="1"/>
            <a:r>
              <a:rPr lang="en-US" sz="2000" b="1" i="1" dirty="0"/>
              <a:t>CPU </a:t>
            </a:r>
            <a:r>
              <a:rPr lang="en-US" sz="2000" b="1" i="1" dirty="0" err="1"/>
              <a:t>lần</a:t>
            </a:r>
            <a:r>
              <a:rPr lang="en-US" sz="2000" b="1" i="1" dirty="0"/>
              <a:t> </a:t>
            </a:r>
            <a:r>
              <a:rPr lang="en-US" sz="2000" b="1" i="1" dirty="0" err="1"/>
              <a:t>lượt</a:t>
            </a:r>
            <a:r>
              <a:rPr lang="en-US" sz="2000" b="1" i="1" dirty="0"/>
              <a:t> </a:t>
            </a:r>
            <a:r>
              <a:rPr lang="en-US" sz="2000" b="1" i="1" dirty="0" err="1"/>
              <a:t>lấy</a:t>
            </a:r>
            <a:r>
              <a:rPr lang="en-US" sz="2000" b="1" i="1" dirty="0"/>
              <a:t> </a:t>
            </a:r>
            <a:r>
              <a:rPr lang="en-US" sz="2000" b="1" i="1" dirty="0" err="1"/>
              <a:t>từng</a:t>
            </a:r>
            <a:r>
              <a:rPr lang="en-US" sz="2000" b="1" i="1" dirty="0"/>
              <a:t> byte </a:t>
            </a:r>
            <a:r>
              <a:rPr lang="en-US" sz="2000" b="1" i="1" dirty="0" err="1"/>
              <a:t>dữ</a:t>
            </a:r>
            <a:r>
              <a:rPr lang="en-US" sz="2000" b="1" i="1" dirty="0"/>
              <a:t> </a:t>
            </a:r>
            <a:r>
              <a:rPr lang="en-US" sz="2000" b="1" i="1" dirty="0" err="1"/>
              <a:t>liệu</a:t>
            </a:r>
            <a:r>
              <a:rPr lang="en-US" sz="2000" b="1" i="1" dirty="0"/>
              <a:t> </a:t>
            </a:r>
            <a:r>
              <a:rPr lang="en-US" sz="2000" b="1" i="1" dirty="0" err="1"/>
              <a:t>từ</a:t>
            </a:r>
            <a:r>
              <a:rPr lang="en-US" sz="2000" b="1" i="1" dirty="0"/>
              <a:t> </a:t>
            </a:r>
            <a:r>
              <a:rPr lang="en-US" sz="2000" b="1" i="1" dirty="0" err="1"/>
              <a:t>bộ</a:t>
            </a:r>
            <a:r>
              <a:rPr lang="en-US" sz="2000" b="1" i="1" dirty="0"/>
              <a:t> </a:t>
            </a:r>
            <a:r>
              <a:rPr lang="en-US" sz="2000" b="1" i="1" dirty="0" err="1"/>
              <a:t>đệm</a:t>
            </a:r>
            <a:r>
              <a:rPr lang="en-US" sz="2000" b="1" i="1" dirty="0"/>
              <a:t> </a:t>
            </a:r>
            <a:r>
              <a:rPr lang="en-US" sz="2000" b="1" i="1" dirty="0" err="1"/>
              <a:t>của</a:t>
            </a:r>
            <a:r>
              <a:rPr lang="en-US" sz="2000" b="1" i="1" dirty="0"/>
              <a:t> </a:t>
            </a:r>
            <a:r>
              <a:rPr lang="en-US" sz="2000" b="1" i="1" dirty="0" err="1"/>
              <a:t>bộ</a:t>
            </a:r>
            <a:r>
              <a:rPr lang="en-US" sz="2000" b="1" i="1" dirty="0"/>
              <a:t> </a:t>
            </a:r>
            <a:r>
              <a:rPr lang="en-US" sz="2000" b="1" i="1" dirty="0" err="1"/>
              <a:t>điều</a:t>
            </a:r>
            <a:r>
              <a:rPr lang="en-US" sz="2000" b="1" i="1" dirty="0"/>
              <a:t> </a:t>
            </a:r>
            <a:r>
              <a:rPr lang="en-US" sz="2000" b="1" i="1" dirty="0" err="1"/>
              <a:t>khiển</a:t>
            </a:r>
            <a:r>
              <a:rPr lang="en-US" sz="2000" b="1" i="1" dirty="0"/>
              <a:t> </a:t>
            </a:r>
            <a:r>
              <a:rPr lang="en-US" sz="2000" b="1" i="1" dirty="0" err="1"/>
              <a:t>đĩa</a:t>
            </a:r>
            <a:r>
              <a:rPr lang="en-US" sz="2000" b="1" i="1" dirty="0"/>
              <a:t> </a:t>
            </a:r>
            <a:r>
              <a:rPr lang="en-US" sz="2000" b="1" i="1" dirty="0" err="1"/>
              <a:t>để</a:t>
            </a:r>
            <a:r>
              <a:rPr lang="en-US" sz="2000" b="1" i="1" dirty="0"/>
              <a:t> </a:t>
            </a:r>
            <a:r>
              <a:rPr lang="en-US" sz="2000" b="1" i="1" dirty="0" err="1"/>
              <a:t>chuyển</a:t>
            </a:r>
            <a:r>
              <a:rPr lang="en-US" sz="2000" b="1" i="1" dirty="0"/>
              <a:t> </a:t>
            </a:r>
            <a:r>
              <a:rPr lang="en-US" sz="2000" b="1" i="1" dirty="0" err="1"/>
              <a:t>về</a:t>
            </a:r>
            <a:r>
              <a:rPr lang="en-US" sz="2000" b="1" i="1" dirty="0"/>
              <a:t> </a:t>
            </a:r>
            <a:r>
              <a:rPr lang="en-US" sz="2000" b="1" i="1" dirty="0" err="1"/>
              <a:t>bộ</a:t>
            </a:r>
            <a:r>
              <a:rPr lang="en-US" sz="2000" b="1" i="1" dirty="0"/>
              <a:t> </a:t>
            </a:r>
            <a:r>
              <a:rPr lang="en-US" sz="2000" b="1" i="1" dirty="0" err="1"/>
              <a:t>nhớ</a:t>
            </a:r>
            <a:r>
              <a:rPr lang="en-US" sz="2000" b="1" i="1" dirty="0"/>
              <a:t> </a:t>
            </a:r>
            <a:r>
              <a:rPr lang="en-US" sz="2000" b="1" i="1" dirty="0" err="1"/>
              <a:t>chính</a:t>
            </a:r>
            <a:r>
              <a:rPr lang="en-US" sz="2000" b="1" i="1" dirty="0"/>
              <a:t> </a:t>
            </a:r>
            <a:r>
              <a:rPr lang="en-US" sz="2000" b="1" i="1" dirty="0" err="1"/>
              <a:t>để</a:t>
            </a:r>
            <a:r>
              <a:rPr lang="en-US" sz="2000" b="1" i="1" dirty="0"/>
              <a:t> </a:t>
            </a:r>
            <a:r>
              <a:rPr lang="en-US" sz="2000" b="1" i="1" dirty="0" err="1"/>
              <a:t>thao</a:t>
            </a:r>
            <a:r>
              <a:rPr lang="en-US" sz="2000" b="1" i="1" dirty="0"/>
              <a:t> </a:t>
            </a:r>
            <a:r>
              <a:rPr lang="en-US" sz="2000" b="1" i="1" dirty="0" err="1"/>
              <a:t>tác</a:t>
            </a:r>
            <a:r>
              <a:rPr lang="en-US" sz="2000" b="1" i="1" dirty="0"/>
              <a:t>.</a:t>
            </a:r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Lãng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CPU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đệm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817D1F-939C-43EB-B023-7318FB6F6AF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chế DMA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37618B-B0B9-44FD-A74F-A2E5C41240BD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7696200" cy="1216152"/>
          </a:xfrm>
        </p:spPr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CPU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sang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8" name="Picture 6" descr="C:\B\b4\JPG\foo\5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395413"/>
            <a:ext cx="7667625" cy="3421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DMA:</a:t>
            </a:r>
          </a:p>
          <a:p>
            <a:pPr lvl="1"/>
            <a:r>
              <a:rPr lang="en-US" sz="2000" dirty="0" smtClean="0"/>
              <a:t>HĐH </a:t>
            </a:r>
            <a:r>
              <a:rPr lang="en-US" sz="2000" dirty="0" err="1" smtClean="0"/>
              <a:t>gởi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endParaRPr lang="en-US" sz="2000" dirty="0" smtClean="0"/>
          </a:p>
          <a:p>
            <a:pPr lvl="2"/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khối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đọc</a:t>
            </a:r>
            <a:endParaRPr lang="en-US" sz="1700" dirty="0" smtClean="0"/>
          </a:p>
          <a:p>
            <a:pPr lvl="2"/>
            <a:r>
              <a:rPr lang="en-US" sz="1700" dirty="0" err="1" smtClean="0"/>
              <a:t>vị</a:t>
            </a:r>
            <a:r>
              <a:rPr lang="en-US" sz="1700" dirty="0" smtClean="0"/>
              <a:t> </a:t>
            </a:r>
            <a:r>
              <a:rPr lang="en-US" sz="1700" dirty="0" err="1" smtClean="0"/>
              <a:t>trí</a:t>
            </a:r>
            <a:r>
              <a:rPr lang="en-US" sz="1700" dirty="0" smtClean="0"/>
              <a:t> </a:t>
            </a:r>
            <a:r>
              <a:rPr lang="en-US" sz="1700" dirty="0" err="1" smtClean="0"/>
              <a:t>lưu</a:t>
            </a:r>
            <a:r>
              <a:rPr lang="en-US" sz="1700" dirty="0" smtClean="0"/>
              <a:t> </a:t>
            </a:r>
            <a:r>
              <a:rPr lang="en-US" sz="1700" dirty="0" err="1" smtClean="0"/>
              <a:t>trữ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khối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bên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</a:t>
            </a:r>
            <a:r>
              <a:rPr lang="en-US" sz="1700" dirty="0" err="1" smtClean="0"/>
              <a:t>bộ</a:t>
            </a:r>
            <a:r>
              <a:rPr lang="en-US" sz="1700" dirty="0" smtClean="0"/>
              <a:t> </a:t>
            </a:r>
            <a:r>
              <a:rPr lang="en-US" sz="1700" dirty="0" err="1" smtClean="0"/>
              <a:t>nhớ</a:t>
            </a:r>
            <a:r>
              <a:rPr lang="en-US" sz="1700" dirty="0" smtClean="0"/>
              <a:t> </a:t>
            </a:r>
            <a:r>
              <a:rPr lang="en-US" sz="1700" dirty="0" err="1" smtClean="0"/>
              <a:t>chính</a:t>
            </a:r>
            <a:r>
              <a:rPr lang="en-US" sz="1700" dirty="0" smtClean="0"/>
              <a:t> (</a:t>
            </a:r>
            <a:r>
              <a:rPr lang="en-US" sz="1700" dirty="0" err="1" smtClean="0"/>
              <a:t>địa</a:t>
            </a:r>
            <a:r>
              <a:rPr lang="en-US" sz="1700" dirty="0" smtClean="0"/>
              <a:t> </a:t>
            </a:r>
            <a:r>
              <a:rPr lang="en-US" sz="1700" dirty="0" err="1" smtClean="0"/>
              <a:t>chỉ</a:t>
            </a:r>
            <a:r>
              <a:rPr lang="en-US" sz="1700" dirty="0" smtClean="0"/>
              <a:t> DMA)</a:t>
            </a:r>
          </a:p>
          <a:p>
            <a:pPr lvl="2"/>
            <a:r>
              <a:rPr lang="en-US" sz="1700" dirty="0" err="1" smtClean="0"/>
              <a:t>số</a:t>
            </a:r>
            <a:r>
              <a:rPr lang="en-US" sz="1700" dirty="0" smtClean="0"/>
              <a:t> byte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đọc</a:t>
            </a:r>
            <a:r>
              <a:rPr lang="en-US" sz="1700" dirty="0" smtClean="0"/>
              <a:t>.</a:t>
            </a:r>
          </a:p>
          <a:p>
            <a:pPr lvl="1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b="1" i="1" dirty="0" err="1" smtClean="0"/>
              <a:t>Sau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khi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đọc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xong</a:t>
            </a:r>
            <a:r>
              <a:rPr lang="en-US" sz="1800" b="1" i="1" dirty="0" smtClean="0"/>
              <a:t>, </a:t>
            </a:r>
            <a:r>
              <a:rPr lang="en-US" sz="1800" b="1" i="1" dirty="0" err="1" smtClean="0"/>
              <a:t>bộ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điều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khiển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chuyển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lần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lượt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từng</a:t>
            </a:r>
            <a:r>
              <a:rPr lang="en-US" sz="1800" b="1" i="1" dirty="0" smtClean="0"/>
              <a:t> byte </a:t>
            </a:r>
            <a:r>
              <a:rPr lang="en-US" sz="1800" b="1" i="1" dirty="0" err="1" smtClean="0"/>
              <a:t>từ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bộ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đệm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của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nó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về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địa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chỉ</a:t>
            </a:r>
            <a:r>
              <a:rPr lang="en-US" sz="1800" b="1" i="1" dirty="0" smtClean="0"/>
              <a:t> DMA – </a:t>
            </a:r>
            <a:r>
              <a:rPr lang="en-US" sz="1800" b="1" i="1" dirty="0" err="1" smtClean="0"/>
              <a:t>nơi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cần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lưu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trữ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dữ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liệu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cần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thiết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bên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trong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bộ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nhớ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chính</a:t>
            </a:r>
            <a:r>
              <a:rPr lang="en-US" sz="1800" b="1" i="1" dirty="0" smtClean="0"/>
              <a:t>.</a:t>
            </a:r>
          </a:p>
          <a:p>
            <a:pPr lvl="1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1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CPU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2"/>
            <a:r>
              <a:rPr lang="en-US" dirty="0" err="1" smtClean="0"/>
              <a:t>Hê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sz="2400" kern="1700" dirty="0" smtClean="0">
                <a:sym typeface="Wingdings"/>
              </a:rPr>
              <a:t></a:t>
            </a:r>
            <a:r>
              <a:rPr lang="en-US" sz="2400" dirty="0" smtClean="0">
                <a:sym typeface="Wingdings"/>
              </a:rPr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2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endParaRPr lang="en-US" kern="1700" dirty="0" smtClean="0">
              <a:sym typeface="Wingdings"/>
            </a:endParaRPr>
          </a:p>
          <a:p>
            <a:pPr lvl="3"/>
            <a:r>
              <a:rPr lang="en-US" kern="1700" dirty="0" err="1" smtClean="0">
                <a:sym typeface="Wingdings"/>
              </a:rPr>
              <a:t>Hệ</a:t>
            </a:r>
            <a:r>
              <a:rPr lang="en-US" kern="1700" dirty="0" smtClean="0">
                <a:sym typeface="Wingdings"/>
              </a:rPr>
              <a:t> </a:t>
            </a:r>
            <a:r>
              <a:rPr lang="en-US" kern="1700" dirty="0" err="1" smtClean="0">
                <a:sym typeface="Wingdings"/>
              </a:rPr>
              <a:t>thống</a:t>
            </a:r>
            <a:r>
              <a:rPr lang="en-US" kern="1700" dirty="0" smtClean="0">
                <a:sym typeface="Wingdings"/>
              </a:rPr>
              <a:t> </a:t>
            </a:r>
            <a:r>
              <a:rPr lang="en-US" kern="1700" dirty="0" err="1" smtClean="0">
                <a:sym typeface="Wingdings"/>
              </a:rPr>
              <a:t>mạng</a:t>
            </a:r>
            <a:endParaRPr lang="en-US" kern="1700" dirty="0" smtClean="0">
              <a:sym typeface="Wingdings"/>
            </a:endParaRPr>
          </a:p>
          <a:p>
            <a:pPr lvl="3"/>
            <a:r>
              <a:rPr lang="en-US" kern="1700" dirty="0" smtClean="0">
                <a:sym typeface="Wingdings"/>
              </a:rPr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điều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khiển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(device controller)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xuất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DMA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r>
              <a:rPr lang="en-US" sz="3600" dirty="0"/>
              <a:t> &amp; </a:t>
            </a:r>
            <a:r>
              <a:rPr lang="en-US" sz="3600" dirty="0" err="1"/>
              <a:t>bảo</a:t>
            </a:r>
            <a:r>
              <a:rPr lang="en-US" sz="3600" dirty="0"/>
              <a:t> </a:t>
            </a:r>
            <a:r>
              <a:rPr lang="en-US" sz="3600" dirty="0" err="1"/>
              <a:t>vệ</a:t>
            </a:r>
            <a:r>
              <a:rPr lang="en-US" sz="3600" dirty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endParaRPr lang="en-US" sz="36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smtClean="0"/>
              <a:t>hay </a:t>
            </a:r>
            <a:r>
              <a:rPr lang="en-US" dirty="0"/>
              <a:t>HĐH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hay </a:t>
            </a:r>
            <a:r>
              <a:rPr lang="en-US" dirty="0" err="1"/>
              <a:t>cố</a:t>
            </a:r>
            <a:r>
              <a:rPr lang="en-US" dirty="0"/>
              <a:t> ý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/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  <a:p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(system call).</a:t>
            </a:r>
          </a:p>
          <a:p>
            <a:pPr lvl="1"/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ƯD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FA4D31-5054-43E0-8BC4-9846BB26AAE3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r>
              <a:rPr lang="en-US" sz="3600" dirty="0"/>
              <a:t> &amp; </a:t>
            </a:r>
            <a:r>
              <a:rPr lang="en-US" sz="3600" dirty="0" err="1"/>
              <a:t>bảo</a:t>
            </a:r>
            <a:r>
              <a:rPr lang="en-US" sz="3600" dirty="0"/>
              <a:t> </a:t>
            </a:r>
            <a:r>
              <a:rPr lang="en-US" sz="3600" dirty="0" err="1"/>
              <a:t>vệ</a:t>
            </a:r>
            <a:r>
              <a:rPr lang="en-US" sz="3600" dirty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endParaRPr lang="en-US" sz="36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:</a:t>
            </a:r>
          </a:p>
          <a:p>
            <a:pPr lvl="1"/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dirty="0" err="1"/>
              <a:t>gặp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quá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r>
              <a:rPr lang="en-US" sz="2500" dirty="0" err="1" smtClean="0"/>
              <a:t>nhập</a:t>
            </a:r>
            <a:r>
              <a:rPr lang="en-US" sz="2500" dirty="0" smtClean="0"/>
              <a:t> </a:t>
            </a:r>
            <a:r>
              <a:rPr lang="en-US" sz="2500" dirty="0" err="1" smtClean="0"/>
              <a:t>xuất</a:t>
            </a:r>
            <a:r>
              <a:rPr lang="en-US" sz="2500" dirty="0" smtClean="0"/>
              <a:t>,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điều</a:t>
            </a:r>
            <a:r>
              <a:rPr lang="en-US" sz="2500" dirty="0"/>
              <a:t> </a:t>
            </a:r>
            <a:r>
              <a:rPr lang="en-US" sz="2500" dirty="0" err="1"/>
              <a:t>khiển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</a:t>
            </a:r>
            <a:r>
              <a:rPr lang="en-US" sz="2500" dirty="0" err="1"/>
              <a:t>sẽ</a:t>
            </a:r>
            <a:r>
              <a:rPr lang="en-US" sz="2500" dirty="0"/>
              <a:t> </a:t>
            </a:r>
            <a:r>
              <a:rPr lang="en-US" sz="2500" dirty="0" err="1"/>
              <a:t>trả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HĐH </a:t>
            </a:r>
            <a:r>
              <a:rPr lang="en-US" sz="2500" dirty="0" err="1"/>
              <a:t>mã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tương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endParaRPr lang="en-US" sz="2500" dirty="0"/>
          </a:p>
          <a:p>
            <a:pPr lvl="1"/>
            <a:r>
              <a:rPr lang="en-US" sz="2500" dirty="0"/>
              <a:t>HĐH </a:t>
            </a:r>
            <a:r>
              <a:rPr lang="en-US" sz="2500" dirty="0" err="1"/>
              <a:t>diễn</a:t>
            </a:r>
            <a:r>
              <a:rPr lang="en-US" sz="2500" dirty="0"/>
              <a:t> </a:t>
            </a:r>
            <a:r>
              <a:rPr lang="en-US" sz="2500" dirty="0" err="1"/>
              <a:t>dịch</a:t>
            </a:r>
            <a:r>
              <a:rPr lang="en-US" sz="2500" dirty="0"/>
              <a:t> </a:t>
            </a:r>
            <a:r>
              <a:rPr lang="en-US" sz="2500" dirty="0" err="1"/>
              <a:t>mã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trả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phương</a:t>
            </a:r>
            <a:r>
              <a:rPr lang="en-US" sz="2500" dirty="0"/>
              <a:t> </a:t>
            </a:r>
            <a:r>
              <a:rPr lang="en-US" sz="2500" dirty="0" err="1"/>
              <a:t>án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quyết</a:t>
            </a:r>
            <a:r>
              <a:rPr lang="en-US" sz="2500" dirty="0"/>
              <a:t> </a:t>
            </a:r>
            <a:r>
              <a:rPr lang="en-US" sz="2500" dirty="0" err="1"/>
              <a:t>thích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HĐH </a:t>
            </a:r>
            <a:r>
              <a:rPr lang="en-US" sz="2500" dirty="0" err="1"/>
              <a:t>cũng</a:t>
            </a:r>
            <a:r>
              <a:rPr lang="en-US" sz="2500" dirty="0"/>
              <a:t> </a:t>
            </a:r>
            <a:r>
              <a:rPr lang="en-US" sz="2500" dirty="0" err="1"/>
              <a:t>diễn</a:t>
            </a:r>
            <a:r>
              <a:rPr lang="en-US" sz="2500" dirty="0"/>
              <a:t> </a:t>
            </a:r>
            <a:r>
              <a:rPr lang="en-US" sz="2500" dirty="0" err="1"/>
              <a:t>dịch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</a:t>
            </a:r>
            <a:r>
              <a:rPr lang="en-US" sz="2500" dirty="0" err="1"/>
              <a:t>ký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(system log)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tương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giúp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  <a:r>
              <a:rPr lang="en-US" sz="2500" dirty="0" err="1"/>
              <a:t>giám</a:t>
            </a:r>
            <a:r>
              <a:rPr lang="en-US" sz="2500" dirty="0"/>
              <a:t> </a:t>
            </a:r>
            <a:r>
              <a:rPr lang="en-US" sz="2500" dirty="0" err="1"/>
              <a:t>sát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phục</a:t>
            </a:r>
            <a:r>
              <a:rPr lang="en-US" sz="2500" dirty="0"/>
              <a:t> </a:t>
            </a:r>
            <a:r>
              <a:rPr lang="en-US" sz="2500" dirty="0" err="1"/>
              <a:t>hồi</a:t>
            </a:r>
            <a:r>
              <a:rPr lang="en-US" sz="2500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A8B16F-0B86-4AF2-8D3F-ECC4454CAC1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điều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khiển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(device controller)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xuất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DMA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xuất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0D0E6-D2C6-45FD-B107-B3F6E05B292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219200"/>
            <a:ext cx="4192588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Thiết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bị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xuất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chuẩn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hoạ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hiển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thị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giải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118872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25 x 80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ký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800 x 600 x 256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màu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30-60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lần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giây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11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91000" y="1600200"/>
            <a:ext cx="4276725" cy="3148013"/>
          </a:xfrm>
          <a:prstGeom prst="rect">
            <a:avLst/>
          </a:prstGeom>
          <a:noFill/>
          <a:ln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err="1"/>
              <a:t>Bàn</a:t>
            </a:r>
            <a:r>
              <a:rPr lang="en-US" sz="2800" b="1" dirty="0"/>
              <a:t> </a:t>
            </a:r>
            <a:r>
              <a:rPr lang="en-US" sz="2800" b="1" dirty="0" err="1"/>
              <a:t>phím</a:t>
            </a:r>
            <a:r>
              <a:rPr lang="en-US" sz="2800" b="1" dirty="0"/>
              <a:t>: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endParaRPr lang="en-US" sz="2800" b="1" dirty="0"/>
          </a:p>
          <a:p>
            <a:pPr lvl="1"/>
            <a:r>
              <a:rPr lang="en-US" sz="2400" dirty="0" err="1"/>
              <a:t>B</a:t>
            </a:r>
            <a:r>
              <a:rPr lang="en-US" dirty="0" err="1"/>
              <a:t>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sz="2400" dirty="0"/>
              <a:t> “</a:t>
            </a:r>
            <a:r>
              <a:rPr lang="en-US" sz="2400" b="1" dirty="0">
                <a:latin typeface="Courier New" pitchFamily="49" charset="0"/>
              </a:rPr>
              <a:t>QWERTY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 err="1"/>
              <a:t>T</a:t>
            </a:r>
            <a:r>
              <a:rPr lang="en-US" dirty="0" err="1"/>
              <a:t>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sz="2400" dirty="0"/>
              <a:t> (&lt;10 </a:t>
            </a:r>
            <a:r>
              <a:rPr lang="en-US" sz="2400" dirty="0" err="1"/>
              <a:t>k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sz="2400" dirty="0"/>
              <a:t>/</a:t>
            </a:r>
            <a:r>
              <a:rPr lang="en-US" sz="2400" dirty="0" err="1"/>
              <a:t>gi</a:t>
            </a:r>
            <a:r>
              <a:rPr lang="en-US" dirty="0" err="1"/>
              <a:t>ây</a:t>
            </a:r>
            <a:r>
              <a:rPr lang="en-US" sz="2400" dirty="0"/>
              <a:t>)</a:t>
            </a:r>
          </a:p>
          <a:p>
            <a:r>
              <a:rPr lang="en-US" sz="2800" b="1" dirty="0" err="1"/>
              <a:t>Thi</a:t>
            </a:r>
            <a:r>
              <a:rPr lang="en-US" b="1" dirty="0" err="1"/>
              <a:t>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trỏ</a:t>
            </a:r>
            <a:r>
              <a:rPr lang="en-US" b="1" dirty="0"/>
              <a:t>/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: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endParaRPr lang="en-US" sz="2800" b="1" dirty="0"/>
          </a:p>
          <a:p>
            <a:pPr lvl="1"/>
            <a:r>
              <a:rPr lang="en-US" sz="2400" dirty="0" err="1"/>
              <a:t>Chu</a:t>
            </a:r>
            <a:r>
              <a:rPr lang="en-US" dirty="0" err="1"/>
              <a:t>ột</a:t>
            </a:r>
            <a:r>
              <a:rPr lang="en-US" sz="2400" dirty="0"/>
              <a:t> (</a:t>
            </a:r>
            <a:r>
              <a:rPr lang="en-US" sz="2400" dirty="0" err="1"/>
              <a:t>quang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dirty="0" err="1"/>
              <a:t>ơ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Trackball</a:t>
            </a:r>
          </a:p>
          <a:p>
            <a:pPr lvl="1"/>
            <a:r>
              <a:rPr lang="en-US" sz="2400" dirty="0"/>
              <a:t>Joystick</a:t>
            </a:r>
          </a:p>
          <a:p>
            <a:pPr lvl="1"/>
            <a:r>
              <a:rPr lang="en-US" sz="2400" dirty="0" err="1"/>
              <a:t>T</a:t>
            </a:r>
            <a:r>
              <a:rPr lang="en-US" dirty="0" err="1"/>
              <a:t>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sz="2400" dirty="0"/>
              <a:t> (</a:t>
            </a:r>
            <a:r>
              <a:rPr lang="en-US" sz="2400" dirty="0" err="1"/>
              <a:t>v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bytes</a:t>
            </a:r>
            <a:r>
              <a:rPr lang="en-US" sz="2400" dirty="0"/>
              <a:t>/</a:t>
            </a:r>
            <a:r>
              <a:rPr lang="en-US" sz="2400" dirty="0" err="1"/>
              <a:t>gi</a:t>
            </a:r>
            <a:r>
              <a:rPr lang="en-US" dirty="0" err="1"/>
              <a:t>ây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13CAA9-5A18-4A1B-87B9-A164C53797E5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in –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001000" cy="5181600"/>
          </a:xfrm>
        </p:spPr>
        <p:txBody>
          <a:bodyPr/>
          <a:lstStyle/>
          <a:p>
            <a:r>
              <a:rPr lang="en-US" sz="2800" b="1" dirty="0" err="1"/>
              <a:t>Máy</a:t>
            </a:r>
            <a:r>
              <a:rPr lang="en-US" sz="2800" b="1" dirty="0"/>
              <a:t> in</a:t>
            </a:r>
          </a:p>
          <a:p>
            <a:pPr lvl="1"/>
            <a:r>
              <a:rPr lang="en-US" sz="2400" dirty="0" err="1"/>
              <a:t>M</a:t>
            </a:r>
            <a:r>
              <a:rPr lang="en-US" dirty="0" err="1"/>
              <a:t>áy</a:t>
            </a:r>
            <a:r>
              <a:rPr lang="en-US" dirty="0"/>
              <a:t> in </a:t>
            </a:r>
            <a:r>
              <a:rPr lang="en-US" dirty="0" err="1"/>
              <a:t>dòng</a:t>
            </a:r>
            <a:r>
              <a:rPr lang="en-US" sz="2400" dirty="0"/>
              <a:t>, </a:t>
            </a:r>
            <a:r>
              <a:rPr lang="en-US" sz="2400" dirty="0" err="1"/>
              <a:t>m</a:t>
            </a:r>
            <a:r>
              <a:rPr lang="en-US" dirty="0" err="1"/>
              <a:t>áy</a:t>
            </a:r>
            <a:r>
              <a:rPr lang="en-US" dirty="0"/>
              <a:t> in </a:t>
            </a:r>
            <a:r>
              <a:rPr lang="en-US" dirty="0" err="1"/>
              <a:t>điểm</a:t>
            </a:r>
            <a:r>
              <a:rPr lang="en-US" sz="2400" dirty="0"/>
              <a:t>, </a:t>
            </a:r>
            <a:r>
              <a:rPr lang="en-US" sz="2400" dirty="0" err="1"/>
              <a:t>m</a:t>
            </a:r>
            <a:r>
              <a:rPr lang="en-US" dirty="0" err="1"/>
              <a:t>áy</a:t>
            </a:r>
            <a:r>
              <a:rPr lang="en-US" dirty="0"/>
              <a:t> in </a:t>
            </a:r>
            <a:r>
              <a:rPr lang="en-US" dirty="0" err="1"/>
              <a:t>phun</a:t>
            </a:r>
            <a:r>
              <a:rPr lang="en-US" sz="2400" dirty="0"/>
              <a:t>, in l</a:t>
            </a:r>
            <a:r>
              <a:rPr lang="en-US" dirty="0"/>
              <a:t>aser.</a:t>
            </a:r>
            <a:endParaRPr lang="en-US" sz="2400" dirty="0"/>
          </a:p>
          <a:p>
            <a:pPr lvl="1"/>
            <a:r>
              <a:rPr lang="en-US" sz="2400" dirty="0" err="1"/>
              <a:t>T</a:t>
            </a:r>
            <a:r>
              <a:rPr lang="en-US" dirty="0" err="1"/>
              <a:t>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sz="2400" dirty="0"/>
          </a:p>
          <a:p>
            <a:pPr lvl="1"/>
            <a:r>
              <a:rPr lang="en-US" sz="2400" dirty="0" err="1"/>
              <a:t>H</a:t>
            </a:r>
            <a:r>
              <a:rPr lang="en-US" dirty="0" err="1"/>
              <a:t>ướng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sz="2400" dirty="0"/>
          </a:p>
          <a:p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quét</a:t>
            </a:r>
            <a:endParaRPr lang="en-US" sz="2800" b="1" dirty="0"/>
          </a:p>
          <a:p>
            <a:pPr lvl="1"/>
            <a:r>
              <a:rPr lang="en-US" sz="2400" dirty="0" err="1"/>
              <a:t>S</a:t>
            </a:r>
            <a:r>
              <a:rPr lang="en-US" dirty="0" err="1"/>
              <a:t>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in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bitmap.</a:t>
            </a:r>
            <a:endParaRPr lang="en-US" sz="2400" dirty="0"/>
          </a:p>
          <a:p>
            <a:pPr lvl="1"/>
            <a:r>
              <a:rPr lang="en-US" sz="2400" dirty="0" err="1"/>
              <a:t>T</a:t>
            </a:r>
            <a:r>
              <a:rPr lang="en-US" dirty="0" err="1"/>
              <a:t>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68B8E8-061D-4165-B3B3-10E18BCD3513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sp>
        <p:nvSpPr>
          <p:cNvPr id="296971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: </a:t>
            </a:r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(floppy disk), </a:t>
            </a:r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 (hard disk):</a:t>
            </a:r>
          </a:p>
          <a:p>
            <a:pPr lvl="1"/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(sector).</a:t>
            </a:r>
          </a:p>
          <a:p>
            <a:pPr lvl="1"/>
            <a:r>
              <a:rPr lang="en-US" sz="2400" dirty="0"/>
              <a:t>Dung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tuỳ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head,track,sector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quay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Băng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dung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~2Mb/s</a:t>
            </a:r>
          </a:p>
          <a:p>
            <a:r>
              <a:rPr lang="en-US" sz="2800" dirty="0"/>
              <a:t>CDROM/DVD:</a:t>
            </a:r>
          </a:p>
          <a:p>
            <a:pPr lvl="1"/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Dung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rẻ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0EC4B-9672-40E6-BD35-B2EBC19FD685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6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6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</a:t>
            </a:r>
            <a:r>
              <a:rPr lang="en-US" dirty="0" err="1" smtClean="0"/>
              <a:t>mạng</a:t>
            </a:r>
            <a:r>
              <a:rPr lang="en-US" dirty="0" smtClean="0"/>
              <a:t> –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smtClean="0"/>
              <a:t>Card </a:t>
            </a:r>
            <a:r>
              <a:rPr lang="en-US" sz="2700" dirty="0" err="1" smtClean="0"/>
              <a:t>mạng</a:t>
            </a:r>
            <a:r>
              <a:rPr lang="en-US" sz="2700" dirty="0" smtClean="0"/>
              <a:t>: </a:t>
            </a:r>
            <a:r>
              <a:rPr lang="en-US" sz="2700" dirty="0" err="1" smtClean="0"/>
              <a:t>thiết</a:t>
            </a:r>
            <a:r>
              <a:rPr lang="en-US" sz="2700" dirty="0" smtClean="0"/>
              <a:t> </a:t>
            </a:r>
            <a:r>
              <a:rPr lang="en-US" sz="2700" dirty="0" err="1" smtClean="0"/>
              <a:t>bị</a:t>
            </a:r>
            <a:r>
              <a:rPr lang="en-US" sz="2700" dirty="0" smtClean="0"/>
              <a:t> </a:t>
            </a:r>
            <a:r>
              <a:rPr lang="en-US" sz="2700" dirty="0" err="1" smtClean="0"/>
              <a:t>giao</a:t>
            </a:r>
            <a:r>
              <a:rPr lang="en-US" sz="2700" dirty="0" smtClean="0"/>
              <a:t> </a:t>
            </a:r>
            <a:r>
              <a:rPr lang="en-US" sz="2700" dirty="0" err="1" smtClean="0"/>
              <a:t>tiếp</a:t>
            </a:r>
            <a:r>
              <a:rPr lang="en-US" sz="2700" dirty="0" smtClean="0"/>
              <a:t> </a:t>
            </a:r>
            <a:r>
              <a:rPr lang="en-US" sz="2700" dirty="0" err="1" smtClean="0"/>
              <a:t>mạng</a:t>
            </a:r>
            <a:endParaRPr lang="en-US" sz="2700" dirty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/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(clock)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(timer)</a:t>
            </a:r>
          </a:p>
          <a:p>
            <a:pPr lvl="1"/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dirty="0" err="1"/>
              <a:t>ấp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  <a:endParaRPr lang="en-US" sz="24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4E9CA-469C-4EAE-9C76-607D2596B72A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Nhiệm vụ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sz="2700" dirty="0"/>
          </a:p>
          <a:p>
            <a:pPr lvl="1"/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</a:p>
          <a:p>
            <a:r>
              <a:rPr lang="en-US" sz="2700" dirty="0" err="1"/>
              <a:t>L</a:t>
            </a:r>
            <a:r>
              <a:rPr lang="en-US" dirty="0" err="1"/>
              <a:t>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sz="2700" dirty="0"/>
              <a:t>Cho </a:t>
            </a:r>
            <a:r>
              <a:rPr lang="en-US" sz="2700" dirty="0" err="1"/>
              <a:t>ph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sz="2700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DA3FED-3B47-42ED-B328-642E8EE95A4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E0DB0D-C1F8-4557-BD31-48815F92A306}" type="slidenum">
              <a:rPr lang="en-US"/>
              <a:pPr/>
              <a:t>5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4343400" cy="558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Theo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đích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:</a:t>
            </a:r>
            <a:endParaRPr lang="en-US" sz="2000" dirty="0"/>
          </a:p>
          <a:p>
            <a:pPr lvl="2"/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  <a:p>
            <a:pPr lvl="3"/>
            <a:r>
              <a:rPr lang="en-US" sz="2000" dirty="0" smtClean="0"/>
              <a:t> </a:t>
            </a:r>
            <a:r>
              <a:rPr lang="en-US" sz="2000" dirty="0" err="1" smtClean="0"/>
              <a:t>bàn</a:t>
            </a:r>
            <a:r>
              <a:rPr lang="en-US" sz="2000" dirty="0" smtClean="0"/>
              <a:t> </a:t>
            </a:r>
            <a:r>
              <a:rPr lang="en-US" sz="2000" dirty="0" err="1"/>
              <a:t>phím</a:t>
            </a:r>
            <a:r>
              <a:rPr lang="en-US" sz="2000" dirty="0"/>
              <a:t>, </a:t>
            </a:r>
            <a:r>
              <a:rPr lang="en-US" sz="2000" dirty="0" err="1"/>
              <a:t>chuột</a:t>
            </a:r>
            <a:r>
              <a:rPr lang="en-US" sz="2000" dirty="0"/>
              <a:t>, joystick…</a:t>
            </a:r>
          </a:p>
          <a:p>
            <a:pPr lvl="2"/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 smtClean="0"/>
              <a:t>xuất</a:t>
            </a:r>
            <a:endParaRPr lang="en-US" sz="2000" dirty="0" smtClean="0"/>
          </a:p>
          <a:p>
            <a:pPr lvl="3"/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smtClean="0"/>
              <a:t>in, </a:t>
            </a:r>
            <a:r>
              <a:rPr lang="en-US" sz="2000" dirty="0" err="1" smtClean="0"/>
              <a:t>loa</a:t>
            </a:r>
            <a:endParaRPr lang="en-US" sz="2000" dirty="0"/>
          </a:p>
          <a:p>
            <a:pPr lvl="2"/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 smtClean="0"/>
              <a:t>xuất</a:t>
            </a:r>
            <a:endParaRPr lang="en-US" sz="2000" dirty="0" smtClean="0"/>
          </a:p>
          <a:p>
            <a:pPr lvl="3"/>
            <a:r>
              <a:rPr lang="en-US" sz="2000" dirty="0" smtClean="0"/>
              <a:t>card </a:t>
            </a:r>
            <a:r>
              <a:rPr lang="en-US" sz="2000" dirty="0" err="1" smtClean="0"/>
              <a:t>mạng</a:t>
            </a:r>
            <a:endParaRPr lang="en-US" sz="2000" dirty="0"/>
          </a:p>
          <a:p>
            <a:pPr lvl="1"/>
            <a:r>
              <a:rPr lang="en-US" sz="2000" dirty="0" err="1"/>
              <a:t>C</a:t>
            </a:r>
            <a:r>
              <a:rPr lang="en-US" sz="2400" dirty="0" err="1"/>
              <a:t>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endParaRPr lang="en-US" sz="2000" dirty="0"/>
          </a:p>
          <a:p>
            <a:pPr lvl="2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  <a:p>
            <a:pPr lvl="3"/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 smtClean="0"/>
              <a:t>cứng</a:t>
            </a:r>
            <a:r>
              <a:rPr lang="en-US" sz="2000" dirty="0" smtClean="0"/>
              <a:t>/</a:t>
            </a:r>
            <a:r>
              <a:rPr lang="en-US" sz="2000" dirty="0" err="1" smtClean="0"/>
              <a:t>mềm</a:t>
            </a:r>
            <a:r>
              <a:rPr lang="en-US" sz="2000" dirty="0" smtClean="0"/>
              <a:t>)</a:t>
            </a:r>
            <a:endParaRPr lang="en-US" sz="2000" dirty="0"/>
          </a:p>
          <a:p>
            <a:pPr lvl="2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 smtClean="0"/>
              <a:t>xuất</a:t>
            </a:r>
            <a:endParaRPr lang="en-US" sz="2000" dirty="0" smtClean="0"/>
          </a:p>
          <a:p>
            <a:pPr lvl="3"/>
            <a:r>
              <a:rPr lang="en-US" sz="2000" dirty="0" smtClean="0"/>
              <a:t>CD-ROM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999E1E-1883-4C60-A48E-8E1E6EF117C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Theo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  <a:p>
            <a:pPr lvl="2"/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ngẫu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VD: CDROM, hard disk</a:t>
            </a:r>
          </a:p>
          <a:p>
            <a:pPr lvl="1"/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 lvl="2"/>
            <a:r>
              <a:rPr lang="en-US" sz="2000" dirty="0" err="1" smtClean="0"/>
              <a:t>Gởi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bít</a:t>
            </a:r>
            <a:endParaRPr lang="en-US" sz="2000" dirty="0" smtClean="0"/>
          </a:p>
          <a:p>
            <a:pPr lvl="2"/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VD: card </a:t>
            </a:r>
            <a:r>
              <a:rPr lang="en-US" sz="2000" dirty="0" err="1" smtClean="0"/>
              <a:t>mạng</a:t>
            </a:r>
            <a:r>
              <a:rPr lang="en-US" sz="2000" dirty="0" smtClean="0"/>
              <a:t>, </a:t>
            </a:r>
            <a:r>
              <a:rPr lang="en-US" sz="2000" dirty="0" err="1" smtClean="0"/>
              <a:t>bàn</a:t>
            </a:r>
            <a:r>
              <a:rPr lang="en-US" sz="2000" dirty="0" smtClean="0"/>
              <a:t>  </a:t>
            </a:r>
            <a:r>
              <a:rPr lang="en-US" sz="2000" dirty="0" err="1" smtClean="0"/>
              <a:t>phím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smtClean="0"/>
              <a:t>IO - 1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HĐH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: system calls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0575BC-2C1D-4535-934A-5913ABF77FA5}" type="slidenum">
              <a:rPr lang="en-US"/>
              <a:pPr/>
              <a:t>8</a:t>
            </a:fld>
            <a:endParaRPr lang="en-US"/>
          </a:p>
        </p:txBody>
      </p:sp>
      <p:pic>
        <p:nvPicPr>
          <p:cNvPr id="7" name="Picture 4" descr="C:\B\b4\JPG\foo\1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5335587" cy="4216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1600" y="6172200"/>
            <a:ext cx="713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bước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hiện</a:t>
            </a:r>
            <a:r>
              <a:rPr lang="en-US" b="1" i="1" dirty="0" smtClean="0"/>
              <a:t> </a:t>
            </a:r>
            <a:r>
              <a:rPr lang="en-US" b="1" i="1" dirty="0" err="1" smtClean="0"/>
              <a:t>khi</a:t>
            </a:r>
            <a:r>
              <a:rPr lang="en-US" b="1" i="1" dirty="0" smtClean="0"/>
              <a:t> </a:t>
            </a:r>
            <a:r>
              <a:rPr lang="en-US" b="1" i="1" dirty="0" err="1" smtClean="0"/>
              <a:t>gọi</a:t>
            </a:r>
            <a:r>
              <a:rPr lang="en-US" b="1" i="1" dirty="0" smtClean="0"/>
              <a:t> system call read (</a:t>
            </a:r>
            <a:r>
              <a:rPr lang="en-US" b="1" i="1" dirty="0" err="1" smtClean="0"/>
              <a:t>fd</a:t>
            </a:r>
            <a:r>
              <a:rPr lang="en-US" b="1" i="1" dirty="0" smtClean="0"/>
              <a:t>, buffer, </a:t>
            </a:r>
            <a:r>
              <a:rPr lang="en-US" b="1" i="1" dirty="0" err="1" smtClean="0"/>
              <a:t>nbytes</a:t>
            </a:r>
            <a:r>
              <a:rPr lang="en-US" b="1" i="1" dirty="0" smtClean="0"/>
              <a:t>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IO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system call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qua stack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482</TotalTime>
  <Words>2162</Words>
  <Application>Microsoft Office PowerPoint</Application>
  <PresentationFormat>On-screen Show (4:3)</PresentationFormat>
  <Paragraphs>274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PowerPoint Presentation</vt:lpstr>
      <vt:lpstr>Nội dung</vt:lpstr>
      <vt:lpstr>Giới thiệu</vt:lpstr>
      <vt:lpstr>Nhiệm vụ</vt:lpstr>
      <vt:lpstr>Ví dụ về các thiết bị nhập xuất</vt:lpstr>
      <vt:lpstr>Phân loại - 1</vt:lpstr>
      <vt:lpstr>Phân loại - 2</vt:lpstr>
      <vt:lpstr>Các phương thức truy cập IO - 1</vt:lpstr>
      <vt:lpstr>Các phương thức truy cập IO - 2</vt:lpstr>
      <vt:lpstr>Một số win32 api system call</vt:lpstr>
      <vt:lpstr>Các đặc tính nhập xuất</vt:lpstr>
      <vt:lpstr>Blocking vs. Non-Blocking</vt:lpstr>
      <vt:lpstr>Buffered vs. Unbuffered</vt:lpstr>
      <vt:lpstr>Synchronous vs. Asynchronous</vt:lpstr>
      <vt:lpstr>Nội dung</vt:lpstr>
      <vt:lpstr>Bộ điều khiển thiết bị - device controller</vt:lpstr>
      <vt:lpstr>Các thiết bị nhập xuất và bus hệ thống</vt:lpstr>
      <vt:lpstr>Địa chỉ giao tiếp thiết bị</vt:lpstr>
      <vt:lpstr>Nội dung</vt:lpstr>
      <vt:lpstr>Mô hình phân lớp trong quản lý nhập xuất</vt:lpstr>
      <vt:lpstr>Phần mềm độc lập thiết bị</vt:lpstr>
      <vt:lpstr>Trình điều khiển thiết bị</vt:lpstr>
      <vt:lpstr>Trình điều khiển thiết bị</vt:lpstr>
      <vt:lpstr>Bộ kiểm soát ngắt - interrupt handler - 1</vt:lpstr>
      <vt:lpstr>Bộ kiểm soát ngắt - 2</vt:lpstr>
      <vt:lpstr>Nội dung</vt:lpstr>
      <vt:lpstr>Cơ chế truy cập bộ nhớ trực tiếp DMA</vt:lpstr>
      <vt:lpstr>Cơ chế DMA</vt:lpstr>
      <vt:lpstr>Cơ chế dma</vt:lpstr>
      <vt:lpstr>Nội dung</vt:lpstr>
      <vt:lpstr>Quản lý lỗi &amp; bảo vệ nhập xuất thiết bị</vt:lpstr>
      <vt:lpstr>Quản lý lỗi &amp; bảo vệ nhập xuất thiết bị</vt:lpstr>
      <vt:lpstr>Nội dung</vt:lpstr>
      <vt:lpstr>Màn hình</vt:lpstr>
      <vt:lpstr>Bàn phím – thiết bị trỏ</vt:lpstr>
      <vt:lpstr>Máy in – máy quét</vt:lpstr>
      <vt:lpstr>Thiết bị lưu trữ</vt:lpstr>
      <vt:lpstr>Card mạng – đồng hồ</vt:lpstr>
      <vt:lpstr>Xem trước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Minh Tri Vu</cp:lastModifiedBy>
  <cp:revision>127</cp:revision>
  <dcterms:created xsi:type="dcterms:W3CDTF">2009-01-22T17:54:45Z</dcterms:created>
  <dcterms:modified xsi:type="dcterms:W3CDTF">2015-06-01T08:29:02Z</dcterms:modified>
</cp:coreProperties>
</file>