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462" r:id="rId3"/>
    <p:sldId id="456" r:id="rId4"/>
    <p:sldId id="463" r:id="rId5"/>
    <p:sldId id="464" r:id="rId6"/>
    <p:sldId id="453" r:id="rId7"/>
    <p:sldId id="459" r:id="rId8"/>
    <p:sldId id="461" r:id="rId9"/>
    <p:sldId id="454" r:id="rId10"/>
    <p:sldId id="406" r:id="rId11"/>
    <p:sldId id="458" r:id="rId12"/>
    <p:sldId id="457" r:id="rId13"/>
    <p:sldId id="465" r:id="rId14"/>
    <p:sldId id="466" r:id="rId15"/>
    <p:sldId id="467" r:id="rId16"/>
    <p:sldId id="468" r:id="rId17"/>
    <p:sldId id="469" r:id="rId18"/>
    <p:sldId id="472" r:id="rId19"/>
    <p:sldId id="470" r:id="rId20"/>
    <p:sldId id="4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8324" autoAdjust="0"/>
  </p:normalViewPr>
  <p:slideViewPr>
    <p:cSldViewPr>
      <p:cViewPr>
        <p:scale>
          <a:sx n="66" d="100"/>
          <a:sy n="66" d="100"/>
        </p:scale>
        <p:origin x="-1518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BD494-BB2B-4848-80B5-5978AE35C7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EA089-4AEA-4E58-BE89-A76837D75D8B}">
      <dgm:prSet custT="1"/>
      <dgm:spPr/>
      <dgm:t>
        <a:bodyPr/>
        <a:lstStyle/>
        <a:p>
          <a:pPr algn="l" rtl="0"/>
          <a:r>
            <a:rPr lang="en-US" sz="3700" b="1" baseline="0" dirty="0" smtClean="0"/>
            <a:t>03 – </a:t>
          </a:r>
          <a:r>
            <a:rPr lang="en-US" sz="3700" b="1" baseline="0" dirty="0" err="1" smtClean="0"/>
            <a:t>Hệ</a:t>
          </a:r>
          <a:r>
            <a:rPr lang="en-US" sz="3700" b="1" baseline="0" dirty="0" smtClean="0"/>
            <a:t> </a:t>
          </a:r>
          <a:r>
            <a:rPr lang="en-US" sz="3700" b="1" baseline="0" dirty="0" err="1" smtClean="0"/>
            <a:t>thống</a:t>
          </a:r>
          <a:r>
            <a:rPr lang="en-US" sz="3700" b="1" baseline="0" dirty="0" smtClean="0"/>
            <a:t> </a:t>
          </a:r>
          <a:r>
            <a:rPr lang="en-US" sz="3700" b="1" baseline="0" dirty="0" err="1" smtClean="0"/>
            <a:t>tập</a:t>
          </a:r>
          <a:r>
            <a:rPr lang="en-US" sz="3700" b="1" baseline="0" dirty="0" smtClean="0"/>
            <a:t> tin FAT</a:t>
          </a:r>
        </a:p>
        <a:p>
          <a:pPr algn="l" rtl="0"/>
          <a:r>
            <a:rPr lang="en-US" sz="3700" b="1" baseline="0" dirty="0" smtClean="0"/>
            <a:t>        </a:t>
          </a:r>
          <a:r>
            <a:rPr lang="en-US" sz="3700" b="1" baseline="0" dirty="0" err="1" smtClean="0"/>
            <a:t>Bài</a:t>
          </a:r>
          <a:r>
            <a:rPr lang="en-US" sz="3700" b="1" baseline="0" dirty="0" smtClean="0"/>
            <a:t> </a:t>
          </a:r>
          <a:r>
            <a:rPr lang="en-US" sz="3700" b="1" baseline="0" dirty="0" err="1" smtClean="0"/>
            <a:t>tập</a:t>
          </a:r>
          <a:endParaRPr lang="en-US" sz="3700" b="1" baseline="0" dirty="0"/>
        </a:p>
      </dgm:t>
    </dgm:pt>
    <dgm:pt modelId="{32716587-310F-4BCB-B543-7CC5AB10E300}" type="parTrans" cxnId="{6517FA80-0599-4EFA-B533-F7B414E90102}">
      <dgm:prSet/>
      <dgm:spPr/>
      <dgm:t>
        <a:bodyPr/>
        <a:lstStyle/>
        <a:p>
          <a:pPr algn="l"/>
          <a:endParaRPr lang="en-US" sz="3700"/>
        </a:p>
      </dgm:t>
    </dgm:pt>
    <dgm:pt modelId="{2596A4D4-C756-4566-A41A-ADDCA2127021}" type="sibTrans" cxnId="{6517FA80-0599-4EFA-B533-F7B414E90102}">
      <dgm:prSet/>
      <dgm:spPr/>
      <dgm:t>
        <a:bodyPr/>
        <a:lstStyle/>
        <a:p>
          <a:pPr algn="l"/>
          <a:endParaRPr lang="en-US" sz="3700"/>
        </a:p>
      </dgm:t>
    </dgm:pt>
    <dgm:pt modelId="{D504D8CB-706E-4D71-9F72-148F49E349A6}" type="pres">
      <dgm:prSet presAssocID="{7E9BD494-BB2B-4848-80B5-5978AE35C7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28D6A6-C5C3-4BF0-87A1-0A27DB26596D}" type="pres">
      <dgm:prSet presAssocID="{E17EA089-4AEA-4E58-BE89-A76837D75D8B}" presName="parentText" presStyleLbl="node1" presStyleIdx="0" presStyleCnt="1" custLinFactNeighborY="27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17FA80-0599-4EFA-B533-F7B414E90102}" srcId="{7E9BD494-BB2B-4848-80B5-5978AE35C797}" destId="{E17EA089-4AEA-4E58-BE89-A76837D75D8B}" srcOrd="0" destOrd="0" parTransId="{32716587-310F-4BCB-B543-7CC5AB10E300}" sibTransId="{2596A4D4-C756-4566-A41A-ADDCA2127021}"/>
    <dgm:cxn modelId="{7F6B57CC-9EF9-4875-9379-01B09D95059D}" type="presOf" srcId="{E17EA089-4AEA-4E58-BE89-A76837D75D8B}" destId="{1628D6A6-C5C3-4BF0-87A1-0A27DB26596D}" srcOrd="0" destOrd="0" presId="urn:microsoft.com/office/officeart/2005/8/layout/vList2"/>
    <dgm:cxn modelId="{9B1793FC-7187-4360-B863-D6CF02D9A5A2}" type="presOf" srcId="{7E9BD494-BB2B-4848-80B5-5978AE35C797}" destId="{D504D8CB-706E-4D71-9F72-148F49E349A6}" srcOrd="0" destOrd="0" presId="urn:microsoft.com/office/officeart/2005/8/layout/vList2"/>
    <dgm:cxn modelId="{7935C30E-8D49-4DAD-9640-0D27A74AFF9F}" type="presParOf" srcId="{D504D8CB-706E-4D71-9F72-148F49E349A6}" destId="{1628D6A6-C5C3-4BF0-87A1-0A27DB2659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8D6A6-C5C3-4BF0-87A1-0A27DB26596D}">
      <dsp:nvSpPr>
        <dsp:cNvPr id="0" name=""/>
        <dsp:cNvSpPr/>
      </dsp:nvSpPr>
      <dsp:spPr>
        <a:xfrm>
          <a:off x="0" y="174706"/>
          <a:ext cx="6858000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baseline="0" dirty="0" smtClean="0"/>
            <a:t>03 – </a:t>
          </a:r>
          <a:r>
            <a:rPr lang="en-US" sz="3700" b="1" kern="1200" baseline="0" dirty="0" err="1" smtClean="0"/>
            <a:t>Hệ</a:t>
          </a:r>
          <a:r>
            <a:rPr lang="en-US" sz="3700" b="1" kern="1200" baseline="0" dirty="0" smtClean="0"/>
            <a:t> </a:t>
          </a:r>
          <a:r>
            <a:rPr lang="en-US" sz="3700" b="1" kern="1200" baseline="0" dirty="0" err="1" smtClean="0"/>
            <a:t>thống</a:t>
          </a:r>
          <a:r>
            <a:rPr lang="en-US" sz="3700" b="1" kern="1200" baseline="0" dirty="0" smtClean="0"/>
            <a:t> </a:t>
          </a:r>
          <a:r>
            <a:rPr lang="en-US" sz="3700" b="1" kern="1200" baseline="0" dirty="0" err="1" smtClean="0"/>
            <a:t>tập</a:t>
          </a:r>
          <a:r>
            <a:rPr lang="en-US" sz="3700" b="1" kern="1200" baseline="0" dirty="0" smtClean="0"/>
            <a:t> tin FAT</a:t>
          </a:r>
        </a:p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baseline="0" dirty="0" smtClean="0"/>
            <a:t>        </a:t>
          </a:r>
          <a:r>
            <a:rPr lang="en-US" sz="3700" b="1" kern="1200" baseline="0" dirty="0" err="1" smtClean="0"/>
            <a:t>Bài</a:t>
          </a:r>
          <a:r>
            <a:rPr lang="en-US" sz="3700" b="1" kern="1200" baseline="0" dirty="0" smtClean="0"/>
            <a:t> </a:t>
          </a:r>
          <a:r>
            <a:rPr lang="en-US" sz="3700" b="1" kern="1200" baseline="0" dirty="0" err="1" smtClean="0"/>
            <a:t>tập</a:t>
          </a:r>
          <a:endParaRPr lang="en-US" sz="3700" b="1" kern="1200" baseline="0" dirty="0"/>
        </a:p>
      </dsp:txBody>
      <dsp:txXfrm>
        <a:off x="79818" y="254524"/>
        <a:ext cx="6698364" cy="1475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6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15-03-16T01:12:12.1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889 5874,'32'0,"-32"0,63 0,-31 0,31 0,-31 0,-32 0,64 0,-33 0,33 0,-64 0,63 0,-31 0,32 0,-33 0,-31 0,32 0,0 0,0 0,-1 0,-31 0,0 0,32 0,0 0,0 0,-1 0,1 0,-32 0,64 0,-1-32,1 32,-1 0,1 0,31 0,0 0,-31 0,-33 0,96-32,-127 32,96-31,-33-1,32 32,-31-32,-1 32,-31-32,0 32,-32 0,63 0,1 0,-32 0,-1 0,1 0,32 0,-1 0,1 32,-1 0,-31-32,0 32,-32-32,31 0,1 31,0-31,0 0,-32 0,31 0,1 0,32 0,-33 0,1 0,0 0,31 0,1 0,-1 0,-63 0,64 0,-1 0,1 0,31 32,-31-32,31 0,-32 32,1-32,-32 0,31 0,1 0,-1 0,1 0,-1 0,-63 0,32 0,0 0,31 0,-31 0,-32 0,32 0,-1 0,33 0,-1 0,-63 32,64-32,-1 0,1 31,-1-31,33 0,-33 0,1 0,-33 0,33 0,-32 0,-1 0,1 32,-32-32,32 0,0 0,31 0,1 0,-1 0,-31 0,31 0,1 32,-32 0,31-32,-31 31,0-31,31 0,96 0,-127 0,31 0,1 0,31 0,0 0,32 0,-32 0,64 0,-64 0,1 0,-1 0,0 0,-31 0,-1 0,1 0,-64 0,63 0,32 0,-31 0,-32 0,31 0,-63 0,32 0,0 0,31 0,1 0,-33 0,33 0,31-31,-31 31,31 0,0 0,64 0,-64 0,32 0,0 0,-32 0,32-32,-95 32,32 0,31 0,-63 0,31 0,-31 0,0 0,31 0,-31 0,31 0,1 0,-64 0,63 0,1 0,-1 0,1 0,-64 0,63 0,1 0,-32 0,31 0,32 0,-31 0,31 0,-63 0,63 0,-31 0,-1 0,1 0,-33 0,1 0,0 32,0-1,-1-31,33 0,-1 0,-31 0,32 0,-1 0,32 0,-31 0,-1 0,1 0,-1 0,-31 0,95 0,-32 0,32-63,-31 63,-33 0,1 0,-1 0,-31 0,0 0,31 0,-31 0,0 0,-32 0,63 0,1 0,31 0,-32 0,33 0,-1 0,-32 0,33 0,-1 0,-32 0,33 0,-33 0,32 0,32 0,-63 0,31 0,0 0,1 0,-33 32,-31 63,0-95,-1 0,1 0,32-32,31 32,32-32,-95 32,95-31,-32-1,-32 32,-31 0,95 0,-95 0,63 0,0 0,64 0,-64 0,1 0,-1-32,-32 32,1 0,-1 0,-31-32,32 32,-33 0,65 0,-33 0,32 0,-31 0,-32 0,31 0,1 0,-1 0,1 0,-1 0,-63 0,32 0,0 0,-1 0,1 0,0 0,0 0,31 0,1 0,-33 0,1 0,0 0,0 0,31 0,1 0,-33 0,33 0,-32 0,31 0,1 0,-64 0,63 0,-31 0,31 0,1 0,-64 0,32 0,31 0,-31 0,63 0,-63 0,63 0,-31 0,-1 0,-31 0,0 0,31 0,-63 0,32 0,31 0,-31 0,0 0,31 0,-31 0,0 0,0 32,-1-32,-31 0,0 32,32-32,32 0,-33 0,33 0,-64 0,32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6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15-03-16T01:12:16.0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16129 1588,'0'-32,"0"32,0 32,0-1,0-31,0 32,0 0,0 0,0-1,0-31,0 64,0-1,0 33,0 31,0 31,0-62,0-1,0-32,0-63,0 32,0 32,0-1,0 32,0 1,0-1,0 0,0-31,0 63,0-32,0 64,0-1,0-62,0-1,0 0,0 32,0-32,0 1,0-65,0 33,0-1,0 1,32-1,-32 1,0-1,0-31,0 0,0 31,0 33,0-65,0 33,0-1,0-31,0 0,0 0,0 31,0-31,0 0,0 31,0 1,0-33,0 65,0-1,0 0,0-63,0 95,0-95,0 31,0 32,0-31,0 31,0-31,0-1,0 1,0-33,0 1,0 32,0-33,0 33,0-64,0 95,0-31,0-1,0 32,0-31,0 31,0 0,0 1,0 31,0-32,0 0,0 0,0-31,0 95,0-32,0 0,0 31,0-62,0-1,0 0,0 0,0 1,0-33,0-31,0 31,0 1,0-32,0 31,0 1,0-64,0 63,0-31,0 31,0-31,0 0,0 31,0 1,0-32,0-32,0 31,0 1,0 0,0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F373E-F7DD-4B14-A42B-A82B3F6143EB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7098-97D7-4868-B121-14522BC35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3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8956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696200" cy="54833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 rot="5400000">
            <a:off x="8438293" y="1199296"/>
            <a:ext cx="1179766" cy="384048"/>
          </a:xfrm>
        </p:spPr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 rot="5400000">
            <a:off x="6775302" y="4046220"/>
            <a:ext cx="4495800" cy="365760"/>
          </a:xfrm>
        </p:spPr>
        <p:txBody>
          <a:bodyPr rtlCol="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7696200" cy="5407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904893" y="665896"/>
            <a:ext cx="1179766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241902" y="3512820"/>
            <a:ext cx="44958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80832" y="600456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57400" y="2819400"/>
          <a:ext cx="6858000" cy="1894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RDET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1219200" y="4724400"/>
          <a:ext cx="6400800" cy="2047620"/>
        </p:xfrm>
        <a:graphic>
          <a:graphicData uri="http://schemas.openxmlformats.org/drawingml/2006/table">
            <a:tbl>
              <a:tblPr/>
              <a:tblGrid>
                <a:gridCol w="467160"/>
                <a:gridCol w="3469541"/>
                <a:gridCol w="2464099"/>
              </a:tblGrid>
              <a:tr h="4122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Tên tập tin (đầy đủ đường dẫn)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File Type.txt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Nằm trên RDET hay SDET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Chiếm bao nhiêu entry trong bảng RDET/SDET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2 (1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chính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+ 1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phụ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Kích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thước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3384 (00000D38h)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Chỉ số Cluster bắt đầu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16 (0010h)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76200" y="304800"/>
          <a:ext cx="8686800" cy="417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Bitmap Image" r:id="rId3" imgW="9554909" imgH="4580952" progId="PBrush">
                  <p:embed/>
                </p:oleObj>
              </mc:Choice>
              <mc:Fallback>
                <p:oleObj name="Bitmap Image" r:id="rId3" imgW="9554909" imgH="4580952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04800"/>
                        <a:ext cx="8686800" cy="41711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219200" y="2866572"/>
            <a:ext cx="75438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RDET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 smtClean="0"/>
              <a:t>Điền các thông tin của tập tin WINHEX.CNT vào bảng trả lời sau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06425"/>
            <a:ext cx="8839200" cy="30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Content Placeholder 8"/>
          <p:cNvGraphicFramePr>
            <a:graphicFrameLocks/>
          </p:cNvGraphicFramePr>
          <p:nvPr/>
        </p:nvGraphicFramePr>
        <p:xfrm>
          <a:off x="1295400" y="4038600"/>
          <a:ext cx="6400800" cy="2033176"/>
        </p:xfrm>
        <a:graphic>
          <a:graphicData uri="http://schemas.openxmlformats.org/drawingml/2006/table">
            <a:tbl>
              <a:tblPr/>
              <a:tblGrid>
                <a:gridCol w="533400"/>
                <a:gridCol w="3403301"/>
                <a:gridCol w="2464099"/>
              </a:tblGrid>
              <a:tr h="4122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Giá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trị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Tên tập tin (đầy đủ đường dẫn)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vi-V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WINHEX.CNT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Nằm trên RDET hay SDET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Chiếm bao nhiêu entry trong bảng RDET/SDET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Kích thước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1649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Chỉ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Cluster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bắt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295400" y="2514600"/>
            <a:ext cx="75438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/>
              <a:t>Xét</a:t>
            </a:r>
            <a:r>
              <a:rPr lang="en-US" sz="2000" dirty="0" smtClean="0"/>
              <a:t> </a:t>
            </a:r>
            <a:r>
              <a:rPr lang="en-US" sz="2000" dirty="0" err="1" smtClean="0"/>
              <a:t>đĩa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r>
              <a:rPr lang="en-US" sz="2000" dirty="0" smtClean="0"/>
              <a:t> 1.44MB (</a:t>
            </a:r>
            <a:r>
              <a:rPr lang="en-US" sz="2000" dirty="0" err="1" smtClean="0"/>
              <a:t>có</a:t>
            </a:r>
            <a:r>
              <a:rPr lang="en-US" sz="2000" dirty="0" smtClean="0"/>
              <a:t> 2880 sector),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tin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vol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nhanh</a:t>
            </a:r>
            <a:r>
              <a:rPr lang="en-US" sz="2000" dirty="0" smtClean="0"/>
              <a:t> &amp; an </a:t>
            </a:r>
            <a:r>
              <a:rPr lang="en-US" sz="2000" dirty="0" err="1" smtClean="0"/>
              <a:t>toàn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 </a:t>
            </a:r>
            <a:r>
              <a:rPr lang="en-US" sz="2000" dirty="0" err="1" smtClean="0"/>
              <a:t>ta</a:t>
            </a:r>
            <a:r>
              <a:rPr lang="en-US" sz="2000" dirty="0" smtClean="0"/>
              <a:t> </a:t>
            </a:r>
            <a:r>
              <a:rPr lang="en-US" sz="2000" dirty="0" err="1" smtClean="0"/>
              <a:t>giả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/>
              <a:t>S</a:t>
            </a:r>
            <a:r>
              <a:rPr lang="en-US" sz="1700" baseline="-25000" dirty="0" smtClean="0"/>
              <a:t>C </a:t>
            </a:r>
            <a:r>
              <a:rPr lang="en-US" sz="1700" dirty="0" smtClean="0"/>
              <a:t>= 4 (sector) 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/>
              <a:t>S</a:t>
            </a:r>
            <a:r>
              <a:rPr lang="en-US" sz="1700" baseline="-25000" dirty="0" smtClean="0"/>
              <a:t>B </a:t>
            </a:r>
            <a:r>
              <a:rPr lang="en-US" sz="1700" dirty="0" smtClean="0"/>
              <a:t>= 1 (sector)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/>
              <a:t>S</a:t>
            </a:r>
            <a:r>
              <a:rPr lang="en-US" sz="1700" baseline="-25000" dirty="0" smtClean="0"/>
              <a:t>R </a:t>
            </a:r>
            <a:r>
              <a:rPr lang="en-US" sz="1700" dirty="0" smtClean="0"/>
              <a:t>= 32 (entry) = 32 * 32 (byte) = 1024 (byte) = 2 (sector)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/>
              <a:t>N</a:t>
            </a:r>
            <a:r>
              <a:rPr lang="en-US" sz="1700" baseline="-25000" dirty="0" smtClean="0"/>
              <a:t>F</a:t>
            </a:r>
            <a:r>
              <a:rPr lang="en-US" sz="1700" dirty="0" smtClean="0"/>
              <a:t> = 2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2000" dirty="0" err="1" smtClean="0">
                <a:sym typeface="Wingdings" pitchFamily="2" charset="2"/>
              </a:rPr>
              <a:t>Cần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sử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dụng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hệ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thống</a:t>
            </a:r>
            <a:r>
              <a:rPr lang="en-US" sz="2000" dirty="0" smtClean="0">
                <a:sym typeface="Wingdings" pitchFamily="2" charset="2"/>
              </a:rPr>
              <a:t> FAT </a:t>
            </a:r>
            <a:r>
              <a:rPr lang="en-US" sz="2000" dirty="0" err="1" smtClean="0">
                <a:sym typeface="Wingdings" pitchFamily="2" charset="2"/>
              </a:rPr>
              <a:t>nào</a:t>
            </a:r>
            <a:r>
              <a:rPr lang="en-US" sz="2000" dirty="0" smtClean="0">
                <a:sym typeface="Wingdings" pitchFamily="2" charset="2"/>
              </a:rPr>
              <a:t> (FAT12/16/32) </a:t>
            </a:r>
            <a:r>
              <a:rPr lang="en-US" sz="2000" dirty="0" err="1" smtClean="0">
                <a:sym typeface="Wingdings" pitchFamily="2" charset="2"/>
              </a:rPr>
              <a:t>cho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đĩa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mềm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này</a:t>
            </a:r>
            <a:r>
              <a:rPr lang="en-US" sz="2000" dirty="0" smtClean="0">
                <a:sym typeface="Wingdings" pitchFamily="2" charset="2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2000" dirty="0" err="1" smtClean="0">
                <a:sym typeface="Wingdings" pitchFamily="2" charset="2"/>
              </a:rPr>
              <a:t>Kích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thước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bảng</a:t>
            </a:r>
            <a:r>
              <a:rPr lang="en-US" sz="2000" dirty="0" smtClean="0">
                <a:sym typeface="Wingdings" pitchFamily="2" charset="2"/>
              </a:rPr>
              <a:t> FAT ? (</a:t>
            </a:r>
            <a:r>
              <a:rPr lang="en-US" sz="2000" dirty="0" err="1" smtClean="0">
                <a:sym typeface="Wingdings" pitchFamily="2" charset="2"/>
              </a:rPr>
              <a:t>Cần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dùng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bao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nhiêu</a:t>
            </a:r>
            <a:r>
              <a:rPr lang="en-US" sz="2000" dirty="0" smtClean="0">
                <a:sym typeface="Wingdings" pitchFamily="2" charset="2"/>
              </a:rPr>
              <a:t> sector </a:t>
            </a:r>
            <a:r>
              <a:rPr lang="en-US" sz="2000" dirty="0" err="1" smtClean="0">
                <a:sym typeface="Wingdings" pitchFamily="2" charset="2"/>
              </a:rPr>
              <a:t>để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lưu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bảng</a:t>
            </a:r>
            <a:r>
              <a:rPr lang="en-US" sz="2000" dirty="0" smtClean="0">
                <a:sym typeface="Wingdings" pitchFamily="2" charset="2"/>
              </a:rPr>
              <a:t> FAT)</a:t>
            </a:r>
            <a:endParaRPr lang="vi-V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7696200" cy="54833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/>
              <a:t>Thay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giá</a:t>
            </a:r>
            <a:r>
              <a:rPr lang="en-US" sz="1400" dirty="0" smtClean="0"/>
              <a:t> </a:t>
            </a:r>
            <a:r>
              <a:rPr lang="en-US" sz="1400" dirty="0" err="1" smtClean="0"/>
              <a:t>trị</a:t>
            </a:r>
            <a:r>
              <a:rPr lang="en-US" sz="1400" dirty="0" smtClean="0"/>
              <a:t>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vào</a:t>
            </a:r>
            <a:r>
              <a:rPr lang="en-US" sz="1400" dirty="0" smtClean="0"/>
              <a:t> </a:t>
            </a:r>
            <a:r>
              <a:rPr lang="en-US" sz="1400" dirty="0" err="1" smtClean="0"/>
              <a:t>đẳng</a:t>
            </a:r>
            <a:r>
              <a:rPr lang="en-US" sz="1400" dirty="0" smtClean="0"/>
              <a:t> </a:t>
            </a:r>
            <a:r>
              <a:rPr lang="en-US" sz="1400" dirty="0" err="1" smtClean="0"/>
              <a:t>thức</a:t>
            </a:r>
            <a:r>
              <a:rPr lang="en-US" sz="14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B </a:t>
            </a:r>
            <a:r>
              <a:rPr lang="en-US" sz="1600" b="1" dirty="0" smtClean="0">
                <a:solidFill>
                  <a:srgbClr val="FF0000"/>
                </a:solidFill>
              </a:rPr>
              <a:t>+ N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F</a:t>
            </a:r>
            <a:r>
              <a:rPr lang="en-US" sz="1600" b="1" dirty="0" smtClean="0">
                <a:solidFill>
                  <a:srgbClr val="FF0000"/>
                </a:solidFill>
              </a:rPr>
              <a:t>*S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F </a:t>
            </a:r>
            <a:r>
              <a:rPr lang="en-US" sz="1600" b="1" dirty="0" smtClean="0">
                <a:solidFill>
                  <a:srgbClr val="FF0000"/>
                </a:solidFill>
              </a:rPr>
              <a:t>+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R </a:t>
            </a:r>
            <a:r>
              <a:rPr lang="en-US" sz="1600" b="1" dirty="0" smtClean="0">
                <a:solidFill>
                  <a:srgbClr val="FF0000"/>
                </a:solidFill>
              </a:rPr>
              <a:t>+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D </a:t>
            </a:r>
            <a:r>
              <a:rPr lang="en-US" sz="1600" b="1" dirty="0" smtClean="0">
                <a:solidFill>
                  <a:srgbClr val="FF0000"/>
                </a:solidFill>
              </a:rPr>
              <a:t>=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V   </a:t>
            </a:r>
            <a:r>
              <a:rPr lang="en-US" sz="1400" dirty="0" err="1" smtClean="0"/>
              <a:t>ta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endParaRPr lang="en-US" sz="1400" dirty="0" smtClean="0"/>
          </a:p>
          <a:p>
            <a:pPr>
              <a:lnSpc>
                <a:spcPct val="150000"/>
              </a:lnSpc>
              <a:buNone/>
            </a:pPr>
            <a:r>
              <a:rPr lang="en-US" sz="1400" dirty="0" smtClean="0"/>
              <a:t>       1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+ 2S</a:t>
            </a:r>
            <a:r>
              <a:rPr lang="en-US" sz="1400" baseline="-25000" dirty="0" smtClean="0"/>
              <a:t>F </a:t>
            </a:r>
            <a:r>
              <a:rPr lang="en-US" sz="1400" dirty="0" smtClean="0"/>
              <a:t>+2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+ S</a:t>
            </a:r>
            <a:r>
              <a:rPr lang="en-US" sz="1400" baseline="-25000" dirty="0" smtClean="0"/>
              <a:t>D </a:t>
            </a:r>
            <a:r>
              <a:rPr lang="en-US" sz="1400" dirty="0" smtClean="0"/>
              <a:t>= 2880</a:t>
            </a:r>
            <a:r>
              <a:rPr lang="en-US" sz="1400" b="1" dirty="0" smtClean="0"/>
              <a:t> </a:t>
            </a:r>
            <a:r>
              <a:rPr lang="en-US" sz="1400" dirty="0" smtClean="0"/>
              <a:t>(sector), hay </a:t>
            </a:r>
            <a:r>
              <a:rPr lang="en-US" sz="1400" b="1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2S</a:t>
            </a:r>
            <a:r>
              <a:rPr lang="en-US" sz="1400" baseline="-25000" dirty="0" smtClean="0">
                <a:solidFill>
                  <a:srgbClr val="FF0000"/>
                </a:solidFill>
              </a:rPr>
              <a:t>F  </a:t>
            </a:r>
            <a:r>
              <a:rPr lang="en-US" sz="1400" dirty="0" smtClean="0">
                <a:solidFill>
                  <a:srgbClr val="FF0000"/>
                </a:solidFill>
              </a:rPr>
              <a:t>+ S</a:t>
            </a:r>
            <a:r>
              <a:rPr lang="en-US" sz="1400" baseline="-25000" dirty="0" smtClean="0">
                <a:solidFill>
                  <a:srgbClr val="FF0000"/>
                </a:solidFill>
              </a:rPr>
              <a:t>D </a:t>
            </a:r>
            <a:r>
              <a:rPr lang="en-US" sz="1400" dirty="0" smtClean="0">
                <a:solidFill>
                  <a:srgbClr val="FF0000"/>
                </a:solidFill>
              </a:rPr>
              <a:t>= 2877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(sector) 	(*)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1400" dirty="0" smtClean="0"/>
              <a:t>S</a:t>
            </a:r>
            <a:r>
              <a:rPr lang="en-US" sz="1400" baseline="-25000" dirty="0" smtClean="0"/>
              <a:t>D </a:t>
            </a:r>
            <a:r>
              <a:rPr lang="en-US" sz="1400" dirty="0" smtClean="0"/>
              <a:t>&lt; 2877</a:t>
            </a:r>
            <a:r>
              <a:rPr lang="en-US" sz="1400" b="1" dirty="0" smtClean="0"/>
              <a:t> </a:t>
            </a:r>
            <a:r>
              <a:rPr lang="en-US" sz="1400" dirty="0" smtClean="0"/>
              <a:t>(sector)  </a:t>
            </a:r>
            <a:r>
              <a:rPr lang="en-US" sz="1400" b="1" dirty="0" smtClean="0"/>
              <a:t>= </a:t>
            </a:r>
            <a:r>
              <a:rPr lang="en-US" sz="1400" dirty="0" smtClean="0"/>
              <a:t>719.25</a:t>
            </a:r>
            <a:r>
              <a:rPr lang="en-US" sz="1400" b="1" dirty="0" smtClean="0"/>
              <a:t> </a:t>
            </a:r>
            <a:r>
              <a:rPr lang="en-US" sz="1400" dirty="0" smtClean="0"/>
              <a:t>(cluster) (</a:t>
            </a:r>
            <a:r>
              <a:rPr lang="en-US" sz="1400" dirty="0" err="1" smtClean="0"/>
              <a:t>vì</a:t>
            </a:r>
            <a:r>
              <a:rPr lang="en-US" sz="1400" dirty="0" smtClean="0"/>
              <a:t> S</a:t>
            </a:r>
            <a:r>
              <a:rPr lang="en-US" sz="1400" baseline="-25000" dirty="0" smtClean="0"/>
              <a:t>C </a:t>
            </a:r>
            <a:r>
              <a:rPr lang="en-US" sz="1400" dirty="0" smtClean="0"/>
              <a:t>= 4 sector).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1400" dirty="0" err="1" smtClean="0"/>
              <a:t>Loại</a:t>
            </a:r>
            <a:r>
              <a:rPr lang="en-US" sz="1400" dirty="0" smtClean="0"/>
              <a:t> FAT </a:t>
            </a:r>
            <a:r>
              <a:rPr lang="en-US" sz="1400" dirty="0" err="1" smtClean="0"/>
              <a:t>tối</a:t>
            </a:r>
            <a:r>
              <a:rPr lang="en-US" sz="1400" dirty="0" smtClean="0"/>
              <a:t> </a:t>
            </a:r>
            <a:r>
              <a:rPr lang="en-US" sz="1400" dirty="0" err="1" smtClean="0"/>
              <a:t>ưu</a:t>
            </a:r>
            <a:r>
              <a:rPr lang="en-US" sz="1400" dirty="0" smtClean="0"/>
              <a:t> </a:t>
            </a:r>
            <a:r>
              <a:rPr lang="en-US" sz="1400" dirty="0" err="1" smtClean="0"/>
              <a:t>nhất</a:t>
            </a:r>
            <a:r>
              <a:rPr lang="en-US" sz="1400" dirty="0" smtClean="0"/>
              <a:t> (</a:t>
            </a:r>
            <a:r>
              <a:rPr lang="en-US" sz="1400" dirty="0" err="1" smtClean="0"/>
              <a:t>về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)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FAT12</a:t>
            </a:r>
            <a:r>
              <a:rPr lang="en-US" sz="1400" dirty="0" smtClean="0"/>
              <a:t>, </a:t>
            </a:r>
            <a:r>
              <a:rPr lang="en-US" sz="1400" dirty="0" err="1" smtClean="0"/>
              <a:t>vì</a:t>
            </a:r>
            <a:r>
              <a:rPr lang="en-US" sz="1400" dirty="0" smtClean="0"/>
              <a:t> S</a:t>
            </a:r>
            <a:r>
              <a:rPr lang="en-US" sz="1400" baseline="-25000" dirty="0" smtClean="0"/>
              <a:t>D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&lt; 4079 </a:t>
            </a:r>
            <a:r>
              <a:rPr lang="en-US" sz="1400" dirty="0" smtClean="0"/>
              <a:t>(cluster)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F0000"/>
                </a:solidFill>
              </a:rPr>
              <a:t>Giả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sử</a:t>
            </a:r>
            <a:r>
              <a:rPr lang="en-US" sz="1400" dirty="0" smtClean="0">
                <a:solidFill>
                  <a:srgbClr val="FF0000"/>
                </a:solidFill>
              </a:rPr>
              <a:t> S</a:t>
            </a:r>
            <a:r>
              <a:rPr lang="en-US" sz="1400" baseline="-25000" dirty="0" smtClean="0">
                <a:solidFill>
                  <a:srgbClr val="FF0000"/>
                </a:solidFill>
              </a:rPr>
              <a:t>F </a:t>
            </a:r>
            <a:r>
              <a:rPr lang="en-US" sz="1400" dirty="0" smtClean="0">
                <a:solidFill>
                  <a:srgbClr val="FF0000"/>
                </a:solidFill>
              </a:rPr>
              <a:t>= 1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(sector): </a:t>
            </a:r>
            <a:r>
              <a:rPr lang="en-US" sz="1400" dirty="0" smtClean="0"/>
              <a:t>(*)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 smtClean="0"/>
              <a:t> </a:t>
            </a:r>
            <a:r>
              <a:rPr lang="en-US" sz="1400" b="1" dirty="0" smtClean="0"/>
              <a:t> 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D </a:t>
            </a:r>
            <a:r>
              <a:rPr lang="en-US" sz="1400" dirty="0" smtClean="0"/>
              <a:t>=  2875</a:t>
            </a:r>
            <a:r>
              <a:rPr lang="en-US" sz="1400" b="1" dirty="0" smtClean="0"/>
              <a:t> </a:t>
            </a:r>
            <a:r>
              <a:rPr lang="en-US" sz="1400" dirty="0" smtClean="0"/>
              <a:t>(sector) = 718.75</a:t>
            </a:r>
            <a:r>
              <a:rPr lang="en-US" sz="1400" b="1" dirty="0" smtClean="0"/>
              <a:t> </a:t>
            </a:r>
            <a:r>
              <a:rPr lang="en-US" sz="1400" dirty="0" smtClean="0"/>
              <a:t>(cluster) 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en-US" sz="1400" dirty="0" err="1" smtClean="0"/>
              <a:t>Vùng</a:t>
            </a:r>
            <a:r>
              <a:rPr lang="en-US" sz="1400" dirty="0" smtClean="0"/>
              <a:t>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718 cluster, </a:t>
            </a:r>
            <a:r>
              <a:rPr lang="en-US" sz="1400" dirty="0" err="1" smtClean="0"/>
              <a:t>nên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718 + 2 = 720 </a:t>
            </a:r>
            <a:r>
              <a:rPr lang="en-US" sz="1400" dirty="0" err="1" smtClean="0"/>
              <a:t>phần</a:t>
            </a:r>
            <a:r>
              <a:rPr lang="en-US" sz="1400" dirty="0" smtClean="0"/>
              <a:t> </a:t>
            </a:r>
            <a:r>
              <a:rPr lang="en-US" sz="1400" dirty="0" err="1" smtClean="0"/>
              <a:t>tử</a:t>
            </a:r>
            <a:r>
              <a:rPr lang="en-US" sz="1400" dirty="0" smtClean="0"/>
              <a:t>, do </a:t>
            </a:r>
            <a:r>
              <a:rPr lang="en-US" sz="1400" dirty="0" err="1" smtClean="0"/>
              <a:t>đó</a:t>
            </a:r>
            <a:r>
              <a:rPr lang="en-US" sz="1400" dirty="0" smtClean="0"/>
              <a:t> </a:t>
            </a:r>
            <a:r>
              <a:rPr lang="en-US" sz="1400" b="1" dirty="0" smtClean="0"/>
              <a:t> 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F </a:t>
            </a:r>
            <a:r>
              <a:rPr lang="en-US" sz="1400" dirty="0" smtClean="0"/>
              <a:t>= (720*1.5)/512 = 2.1x</a:t>
            </a:r>
            <a:r>
              <a:rPr lang="en-US" sz="1400" b="1" dirty="0" smtClean="0"/>
              <a:t> </a:t>
            </a:r>
            <a:r>
              <a:rPr lang="en-US" sz="1400" dirty="0" smtClean="0"/>
              <a:t>(sector)</a:t>
            </a:r>
            <a:r>
              <a:rPr lang="en-US" sz="1400" b="1" baseline="-25000" dirty="0" smtClean="0"/>
              <a:t> </a:t>
            </a:r>
            <a:endParaRPr lang="en-US" sz="1400" dirty="0" smtClean="0"/>
          </a:p>
          <a:p>
            <a:pPr lvl="0">
              <a:lnSpc>
                <a:spcPct val="150000"/>
              </a:lnSpc>
              <a:buNone/>
            </a:pPr>
            <a:r>
              <a:rPr lang="en-US" sz="1400" dirty="0" smtClean="0"/>
              <a:t> </a:t>
            </a:r>
            <a:r>
              <a:rPr lang="en-US" sz="1400" dirty="0" smtClean="0">
                <a:sym typeface="Wingdings" pitchFamily="2" charset="2"/>
              </a:rPr>
              <a:t>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chiếm</a:t>
            </a:r>
            <a:r>
              <a:rPr lang="en-US" sz="1400" dirty="0" smtClean="0"/>
              <a:t> 3 sector – </a:t>
            </a:r>
            <a:r>
              <a:rPr lang="en-US" sz="1400" dirty="0" err="1" smtClean="0"/>
              <a:t>mâu</a:t>
            </a:r>
            <a:r>
              <a:rPr lang="en-US" sz="1400" dirty="0" smtClean="0"/>
              <a:t> </a:t>
            </a:r>
            <a:r>
              <a:rPr lang="en-US" sz="1400" dirty="0" err="1" smtClean="0"/>
              <a:t>thuẫn</a:t>
            </a:r>
            <a:r>
              <a:rPr lang="en-US" sz="1400" dirty="0" smtClean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giả</a:t>
            </a:r>
            <a:r>
              <a:rPr lang="en-US" sz="1400" dirty="0" smtClean="0"/>
              <a:t> </a:t>
            </a:r>
            <a:r>
              <a:rPr lang="en-US" sz="1400" dirty="0" err="1" smtClean="0"/>
              <a:t>thiết</a:t>
            </a:r>
            <a:r>
              <a:rPr lang="en-US" sz="1400" dirty="0" smtClean="0"/>
              <a:t> S</a:t>
            </a:r>
            <a:r>
              <a:rPr lang="en-US" sz="1400" baseline="-25000" dirty="0" smtClean="0"/>
              <a:t>F </a:t>
            </a:r>
            <a:r>
              <a:rPr lang="en-US" sz="1400" dirty="0" smtClean="0"/>
              <a:t>= 1</a:t>
            </a:r>
            <a:r>
              <a:rPr lang="en-US" sz="1400" b="1" dirty="0" smtClean="0"/>
              <a:t>. </a:t>
            </a:r>
            <a:r>
              <a:rPr lang="en-US" sz="1400" dirty="0" err="1" smtClean="0"/>
              <a:t>Vậy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này</a:t>
            </a:r>
            <a:r>
              <a:rPr lang="en-US" sz="1400" dirty="0" smtClean="0"/>
              <a:t> </a:t>
            </a:r>
            <a:r>
              <a:rPr lang="en-US" sz="1400" dirty="0" err="1" smtClean="0"/>
              <a:t>không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1 sector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Giả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sử</a:t>
            </a:r>
            <a:r>
              <a:rPr lang="en-US" sz="1400" dirty="0" smtClean="0">
                <a:solidFill>
                  <a:srgbClr val="FF0000"/>
                </a:solidFill>
              </a:rPr>
              <a:t> S</a:t>
            </a:r>
            <a:r>
              <a:rPr lang="en-US" sz="1400" baseline="-25000" dirty="0" smtClean="0">
                <a:solidFill>
                  <a:srgbClr val="FF0000"/>
                </a:solidFill>
              </a:rPr>
              <a:t>F </a:t>
            </a:r>
            <a:r>
              <a:rPr lang="en-US" sz="1400" dirty="0" smtClean="0">
                <a:solidFill>
                  <a:srgbClr val="FF0000"/>
                </a:solidFill>
              </a:rPr>
              <a:t>= 2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(sector): </a:t>
            </a:r>
            <a:r>
              <a:rPr lang="en-US" sz="1400" dirty="0" err="1" smtClean="0"/>
              <a:t>tương</a:t>
            </a:r>
            <a:r>
              <a:rPr lang="en-US" sz="1400" dirty="0" smtClean="0"/>
              <a:t> </a:t>
            </a:r>
            <a:r>
              <a:rPr lang="en-US" sz="1400" dirty="0" err="1" smtClean="0"/>
              <a:t>tự</a:t>
            </a:r>
            <a:r>
              <a:rPr lang="en-US" sz="1400" dirty="0" smtClean="0"/>
              <a:t>, </a:t>
            </a:r>
            <a:r>
              <a:rPr lang="en-US" sz="1400" dirty="0" err="1" smtClean="0"/>
              <a:t>ta</a:t>
            </a:r>
            <a:r>
              <a:rPr lang="en-US" sz="1400" dirty="0" smtClean="0"/>
              <a:t> </a:t>
            </a:r>
            <a:r>
              <a:rPr lang="en-US" sz="1400" dirty="0" err="1" smtClean="0"/>
              <a:t>vẫn</a:t>
            </a:r>
            <a:r>
              <a:rPr lang="en-US" sz="1400" dirty="0" smtClean="0"/>
              <a:t> </a:t>
            </a:r>
            <a:r>
              <a:rPr lang="en-US" sz="1400" dirty="0" err="1" smtClean="0"/>
              <a:t>thấy</a:t>
            </a:r>
            <a:r>
              <a:rPr lang="en-US" sz="1400" dirty="0" smtClean="0"/>
              <a:t> </a:t>
            </a:r>
            <a:r>
              <a:rPr lang="en-US" sz="1400" dirty="0" err="1" smtClean="0"/>
              <a:t>mâu</a:t>
            </a:r>
            <a:r>
              <a:rPr lang="en-US" sz="1400" dirty="0" smtClean="0"/>
              <a:t> </a:t>
            </a:r>
            <a:r>
              <a:rPr lang="en-US" sz="1400" dirty="0" err="1" smtClean="0"/>
              <a:t>thuẫn</a:t>
            </a:r>
            <a:r>
              <a:rPr lang="en-US" sz="1400" dirty="0" smtClean="0"/>
              <a:t>, </a:t>
            </a:r>
            <a:r>
              <a:rPr lang="en-US" sz="1400" dirty="0" err="1" smtClean="0"/>
              <a:t>tức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lớn</a:t>
            </a:r>
            <a:r>
              <a:rPr lang="en-US" sz="1400" dirty="0" smtClean="0"/>
              <a:t> </a:t>
            </a:r>
            <a:r>
              <a:rPr lang="en-US" sz="1400" dirty="0" err="1" smtClean="0"/>
              <a:t>hơn</a:t>
            </a:r>
            <a:r>
              <a:rPr lang="en-US" sz="1400" dirty="0" smtClean="0"/>
              <a:t> 2 sector.</a:t>
            </a: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F0000"/>
                </a:solidFill>
              </a:rPr>
              <a:t>Giả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sử</a:t>
            </a:r>
            <a:r>
              <a:rPr lang="en-US" sz="1400" dirty="0" smtClean="0">
                <a:solidFill>
                  <a:srgbClr val="FF0000"/>
                </a:solidFill>
              </a:rPr>
              <a:t> S</a:t>
            </a:r>
            <a:r>
              <a:rPr lang="en-US" sz="1400" baseline="-25000" dirty="0" smtClean="0">
                <a:solidFill>
                  <a:srgbClr val="FF0000"/>
                </a:solidFill>
              </a:rPr>
              <a:t>F </a:t>
            </a:r>
            <a:r>
              <a:rPr lang="en-US" sz="1400" dirty="0" smtClean="0">
                <a:solidFill>
                  <a:srgbClr val="FF0000"/>
                </a:solidFill>
              </a:rPr>
              <a:t>= 3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(sector): </a:t>
            </a:r>
            <a:r>
              <a:rPr lang="en-US" sz="1400" dirty="0" smtClean="0"/>
              <a:t>(*)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 smtClean="0"/>
              <a:t> </a:t>
            </a:r>
            <a:r>
              <a:rPr lang="en-US" sz="1400" b="1" dirty="0" smtClean="0"/>
              <a:t> 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D </a:t>
            </a:r>
            <a:r>
              <a:rPr lang="en-US" sz="1400" dirty="0" smtClean="0"/>
              <a:t>= 2871</a:t>
            </a:r>
            <a:r>
              <a:rPr lang="en-US" sz="1400" b="1" dirty="0" smtClean="0"/>
              <a:t> </a:t>
            </a:r>
            <a:r>
              <a:rPr lang="en-US" sz="1400" dirty="0" smtClean="0"/>
              <a:t>(sector) = 717.75</a:t>
            </a:r>
            <a:r>
              <a:rPr lang="en-US" sz="1400" b="1" dirty="0" smtClean="0"/>
              <a:t> </a:t>
            </a:r>
            <a:r>
              <a:rPr lang="en-US" sz="1400" dirty="0" smtClean="0"/>
              <a:t>(cluster).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en-US" sz="1400" dirty="0" err="1" smtClean="0"/>
              <a:t>Vùng</a:t>
            </a:r>
            <a:r>
              <a:rPr lang="en-US" sz="1400" dirty="0" smtClean="0"/>
              <a:t>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717 cluster, </a:t>
            </a:r>
            <a:r>
              <a:rPr lang="en-US" sz="1400" dirty="0" err="1" smtClean="0"/>
              <a:t>nên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717 + 2 = 719 </a:t>
            </a:r>
            <a:r>
              <a:rPr lang="en-US" sz="1400" dirty="0" err="1" smtClean="0"/>
              <a:t>phần</a:t>
            </a:r>
            <a:r>
              <a:rPr lang="en-US" sz="1400" dirty="0" smtClean="0"/>
              <a:t> </a:t>
            </a:r>
            <a:r>
              <a:rPr lang="en-US" sz="1400" dirty="0" err="1" smtClean="0"/>
              <a:t>tử</a:t>
            </a:r>
            <a:r>
              <a:rPr lang="en-US" sz="1400" dirty="0" smtClean="0"/>
              <a:t>, do </a:t>
            </a:r>
            <a:r>
              <a:rPr lang="en-US" sz="1400" dirty="0" err="1" smtClean="0"/>
              <a:t>đó</a:t>
            </a:r>
            <a:r>
              <a:rPr lang="en-US" sz="1400" dirty="0" smtClean="0"/>
              <a:t> </a:t>
            </a:r>
            <a:r>
              <a:rPr lang="en-US" sz="1400" b="1" dirty="0" smtClean="0"/>
              <a:t> 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F </a:t>
            </a:r>
            <a:r>
              <a:rPr lang="en-US" sz="1400" dirty="0" smtClean="0"/>
              <a:t>= (719*1.5)/512 = 2.1x</a:t>
            </a:r>
            <a:r>
              <a:rPr lang="en-US" sz="1400" b="1" dirty="0" smtClean="0"/>
              <a:t> </a:t>
            </a:r>
            <a:r>
              <a:rPr lang="en-US" sz="1400" dirty="0" smtClean="0"/>
              <a:t>(sector)</a:t>
            </a:r>
            <a:r>
              <a:rPr lang="en-US" sz="1400" b="1" baseline="-25000" dirty="0" smtClean="0"/>
              <a:t> </a:t>
            </a:r>
            <a:endParaRPr lang="en-US" sz="1400" dirty="0" smtClean="0"/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chiếm</a:t>
            </a:r>
            <a:r>
              <a:rPr lang="en-US" sz="1400" dirty="0" smtClean="0"/>
              <a:t> 3 sector – </a:t>
            </a:r>
            <a:r>
              <a:rPr lang="en-US" sz="1400" dirty="0" err="1" smtClean="0"/>
              <a:t>phù</a:t>
            </a:r>
            <a:r>
              <a:rPr lang="en-US" sz="1400" dirty="0" smtClean="0"/>
              <a:t> </a:t>
            </a:r>
            <a:r>
              <a:rPr lang="en-US" sz="1400" dirty="0" err="1" smtClean="0"/>
              <a:t>hợp</a:t>
            </a:r>
            <a:r>
              <a:rPr lang="en-US" sz="1400" dirty="0" smtClean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giả</a:t>
            </a:r>
            <a:r>
              <a:rPr lang="en-US" sz="1400" dirty="0" smtClean="0"/>
              <a:t> </a:t>
            </a:r>
            <a:r>
              <a:rPr lang="en-US" sz="1400" dirty="0" err="1" smtClean="0"/>
              <a:t>thiết</a:t>
            </a:r>
            <a:r>
              <a:rPr lang="en-US" sz="1400" dirty="0" smtClean="0"/>
              <a:t> SF = 3. 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1400" b="1" dirty="0" err="1" smtClean="0">
                <a:solidFill>
                  <a:srgbClr val="FF0000"/>
                </a:solidFill>
              </a:rPr>
              <a:t>Vậy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kích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thước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bảng</a:t>
            </a:r>
            <a:r>
              <a:rPr lang="en-US" sz="1400" b="1" dirty="0" smtClean="0">
                <a:solidFill>
                  <a:srgbClr val="FF0000"/>
                </a:solidFill>
              </a:rPr>
              <a:t> FAT </a:t>
            </a:r>
            <a:r>
              <a:rPr lang="en-US" sz="1400" b="1" dirty="0" err="1" smtClean="0">
                <a:solidFill>
                  <a:srgbClr val="FF0000"/>
                </a:solidFill>
              </a:rPr>
              <a:t>của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vol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này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là</a:t>
            </a:r>
            <a:r>
              <a:rPr lang="en-US" sz="1400" b="1" dirty="0" smtClean="0">
                <a:solidFill>
                  <a:srgbClr val="FF0000"/>
                </a:solidFill>
              </a:rPr>
              <a:t> 3 sector.</a:t>
            </a:r>
            <a:endParaRPr lang="vi-VN" sz="14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 smtClean="0"/>
              <a:t>USB 127MB có</a:t>
            </a:r>
            <a:r>
              <a:rPr lang="en-US" dirty="0" smtClean="0"/>
              <a:t> </a:t>
            </a:r>
            <a:r>
              <a:rPr lang="vi-VN" dirty="0" smtClean="0"/>
              <a:t>112 entry trên bảng thư mục gốc, cluster chiếm 8 sector, boot sector chiếm 8</a:t>
            </a:r>
            <a:r>
              <a:rPr lang="en-US" dirty="0" smtClean="0"/>
              <a:t> sector </a:t>
            </a:r>
            <a:r>
              <a:rPr lang="en-US" dirty="0" err="1" smtClean="0"/>
              <a:t>và</a:t>
            </a:r>
            <a:r>
              <a:rPr lang="en-US" dirty="0" smtClean="0"/>
              <a:t> 2 </a:t>
            </a:r>
            <a:r>
              <a:rPr lang="en-US" dirty="0" err="1" smtClean="0"/>
              <a:t>bảng</a:t>
            </a:r>
            <a:r>
              <a:rPr lang="en-US" dirty="0" smtClean="0"/>
              <a:t> FAT.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dụng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hệ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FAT </a:t>
            </a:r>
            <a:r>
              <a:rPr lang="en-US" dirty="0" err="1" smtClean="0">
                <a:sym typeface="Wingdings" pitchFamily="2" charset="2"/>
              </a:rPr>
              <a:t>nào</a:t>
            </a:r>
            <a:r>
              <a:rPr lang="en-US" dirty="0" smtClean="0">
                <a:sym typeface="Wingdings" pitchFamily="2" charset="2"/>
              </a:rPr>
              <a:t> (FAT12/16/32) </a:t>
            </a:r>
            <a:r>
              <a:rPr lang="en-US" dirty="0" err="1" smtClean="0">
                <a:sym typeface="Wingdings" pitchFamily="2" charset="2"/>
              </a:rPr>
              <a:t>cho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đĩa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mềm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này</a:t>
            </a:r>
            <a:r>
              <a:rPr lang="en-US" dirty="0" smtClean="0">
                <a:sym typeface="Wingdings" pitchFamily="2" charset="2"/>
              </a:rPr>
              <a:t> ?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 err="1" smtClean="0">
                <a:sym typeface="Wingdings" pitchFamily="2" charset="2"/>
              </a:rPr>
              <a:t>Kích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thước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bảng</a:t>
            </a:r>
            <a:r>
              <a:rPr lang="en-US" dirty="0" smtClean="0">
                <a:sym typeface="Wingdings" pitchFamily="2" charset="2"/>
              </a:rPr>
              <a:t> FAT ? (</a:t>
            </a: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nhiêu</a:t>
            </a:r>
            <a:r>
              <a:rPr lang="en-US" dirty="0" smtClean="0">
                <a:sym typeface="Wingdings" pitchFamily="2" charset="2"/>
              </a:rPr>
              <a:t> sector </a:t>
            </a:r>
            <a:r>
              <a:rPr lang="en-US" dirty="0" err="1" smtClean="0">
                <a:sym typeface="Wingdings" pitchFamily="2" charset="2"/>
              </a:rPr>
              <a:t>để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lưu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bảng</a:t>
            </a:r>
            <a:r>
              <a:rPr lang="en-US" dirty="0" smtClean="0">
                <a:sym typeface="Wingdings" pitchFamily="2" charset="2"/>
              </a:rPr>
              <a:t> FAT)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5448"/>
            <a:ext cx="8534400" cy="6473952"/>
          </a:xfrm>
        </p:spPr>
        <p:txBody>
          <a:bodyPr>
            <a:noAutofit/>
          </a:bodyPr>
          <a:lstStyle/>
          <a:p>
            <a:r>
              <a:rPr lang="vi-VN" sz="1600" dirty="0" smtClean="0"/>
              <a:t>Ta có:</a:t>
            </a:r>
          </a:p>
          <a:p>
            <a:pPr lvl="1"/>
            <a:r>
              <a:rPr lang="en-US" sz="1600" dirty="0" smtClean="0"/>
              <a:t>S</a:t>
            </a:r>
            <a:r>
              <a:rPr lang="en-US" sz="1600" baseline="-25000" dirty="0" smtClean="0"/>
              <a:t>B</a:t>
            </a:r>
            <a:r>
              <a:rPr lang="vi-VN" sz="1400" dirty="0" smtClean="0"/>
              <a:t> = 8 (theo giả thiết).</a:t>
            </a:r>
          </a:p>
          <a:p>
            <a:pPr lvl="1"/>
            <a:r>
              <a:rPr lang="en-US" sz="1600" dirty="0" smtClean="0"/>
              <a:t>N</a:t>
            </a:r>
            <a:r>
              <a:rPr lang="en-US" sz="1600" baseline="-25000" dirty="0" smtClean="0"/>
              <a:t>F</a:t>
            </a:r>
            <a:r>
              <a:rPr lang="en-US" sz="1400" dirty="0" smtClean="0"/>
              <a:t> = 2 (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sz="1400" dirty="0" err="1" smtClean="0"/>
              <a:t>giả</a:t>
            </a:r>
            <a:r>
              <a:rPr lang="en-US" sz="1400" dirty="0" smtClean="0"/>
              <a:t> </a:t>
            </a:r>
            <a:r>
              <a:rPr lang="en-US" sz="1400" dirty="0" err="1" smtClean="0"/>
              <a:t>thiết</a:t>
            </a:r>
            <a:r>
              <a:rPr lang="en-US" sz="1400" dirty="0" smtClean="0"/>
              <a:t>)</a:t>
            </a:r>
          </a:p>
          <a:p>
            <a:r>
              <a:rPr lang="vi-VN" sz="1400" dirty="0" smtClean="0"/>
              <a:t>S</a:t>
            </a:r>
            <a:r>
              <a:rPr lang="vi-VN" sz="900" dirty="0" smtClean="0"/>
              <a:t>V</a:t>
            </a:r>
            <a:r>
              <a:rPr lang="vi-VN" sz="1400" dirty="0" smtClean="0"/>
              <a:t> = 127 MB = </a:t>
            </a:r>
            <a:r>
              <a:rPr lang="en-US" sz="1400" dirty="0" smtClean="0"/>
              <a:t>(</a:t>
            </a:r>
            <a:r>
              <a:rPr lang="vi-VN" sz="1400" dirty="0" smtClean="0"/>
              <a:t>127*1024*</a:t>
            </a:r>
            <a:r>
              <a:rPr lang="en-US" sz="1400" dirty="0" smtClean="0"/>
              <a:t>1024)</a:t>
            </a:r>
            <a:r>
              <a:rPr lang="vi-VN" sz="1400" dirty="0" smtClean="0"/>
              <a:t> </a:t>
            </a:r>
            <a:r>
              <a:rPr lang="en-US" sz="1400" dirty="0" smtClean="0"/>
              <a:t>/ 512 </a:t>
            </a:r>
            <a:r>
              <a:rPr lang="vi-VN" sz="1400" dirty="0" smtClean="0"/>
              <a:t>= 260096 </a:t>
            </a:r>
            <a:r>
              <a:rPr lang="en-US" sz="1400" dirty="0" smtClean="0"/>
              <a:t>(</a:t>
            </a:r>
            <a:r>
              <a:rPr lang="vi-VN" sz="1400" dirty="0" smtClean="0"/>
              <a:t>sector</a:t>
            </a:r>
            <a:r>
              <a:rPr lang="en-US" sz="1400" dirty="0" smtClean="0"/>
              <a:t>)</a:t>
            </a:r>
            <a:endParaRPr lang="vi-VN" sz="1400" dirty="0" smtClean="0"/>
          </a:p>
          <a:p>
            <a:r>
              <a:rPr lang="en-US" sz="1400" dirty="0" err="1" smtClean="0"/>
              <a:t>Bảng</a:t>
            </a:r>
            <a:r>
              <a:rPr lang="en-US" sz="1400" dirty="0" smtClean="0"/>
              <a:t> </a:t>
            </a:r>
            <a:r>
              <a:rPr lang="en-US" sz="1400" dirty="0" err="1" smtClean="0"/>
              <a:t>thư</a:t>
            </a:r>
            <a:r>
              <a:rPr lang="en-US" sz="1400" dirty="0" smtClean="0"/>
              <a:t> </a:t>
            </a:r>
            <a:r>
              <a:rPr lang="en-US" sz="1400" dirty="0" err="1" smtClean="0"/>
              <a:t>mục</a:t>
            </a:r>
            <a:r>
              <a:rPr lang="en-US" sz="1400" dirty="0" smtClean="0"/>
              <a:t> </a:t>
            </a:r>
            <a:r>
              <a:rPr lang="en-US" sz="1400" dirty="0" err="1" smtClean="0"/>
              <a:t>gốc</a:t>
            </a:r>
            <a:r>
              <a:rPr lang="en-US" sz="1400" dirty="0" smtClean="0"/>
              <a:t> </a:t>
            </a:r>
            <a:r>
              <a:rPr lang="en-US" sz="1400" dirty="0" err="1" smtClean="0"/>
              <a:t>chiếm</a:t>
            </a:r>
            <a:r>
              <a:rPr lang="en-US" sz="1400" dirty="0" smtClean="0"/>
              <a:t> 112 entry = (112*32)  / 512 = 7 (sector)</a:t>
            </a:r>
          </a:p>
          <a:p>
            <a:endParaRPr lang="en-US" sz="1400" dirty="0" smtClean="0"/>
          </a:p>
          <a:p>
            <a:r>
              <a:rPr lang="vi-VN" sz="1400" dirty="0" smtClean="0"/>
              <a:t>Thay các giá trị đã có vào đẳng thức:</a:t>
            </a:r>
            <a:r>
              <a:rPr lang="en-US" sz="14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B </a:t>
            </a:r>
            <a:r>
              <a:rPr lang="en-US" sz="1600" b="1" dirty="0" smtClean="0">
                <a:solidFill>
                  <a:srgbClr val="FF0000"/>
                </a:solidFill>
              </a:rPr>
              <a:t>+ N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F</a:t>
            </a:r>
            <a:r>
              <a:rPr lang="en-US" sz="1600" b="1" dirty="0" smtClean="0">
                <a:solidFill>
                  <a:srgbClr val="FF0000"/>
                </a:solidFill>
              </a:rPr>
              <a:t>*S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F </a:t>
            </a:r>
            <a:r>
              <a:rPr lang="en-US" sz="1600" b="1" dirty="0" smtClean="0">
                <a:solidFill>
                  <a:srgbClr val="FF0000"/>
                </a:solidFill>
              </a:rPr>
              <a:t>+S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R </a:t>
            </a:r>
            <a:r>
              <a:rPr lang="en-US" sz="1600" b="1" dirty="0" smtClean="0">
                <a:solidFill>
                  <a:srgbClr val="FF0000"/>
                </a:solidFill>
              </a:rPr>
              <a:t>+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D </a:t>
            </a:r>
            <a:r>
              <a:rPr lang="en-US" sz="1600" b="1" dirty="0" smtClean="0">
                <a:solidFill>
                  <a:srgbClr val="FF0000"/>
                </a:solidFill>
              </a:rPr>
              <a:t>=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V  </a:t>
            </a:r>
            <a:endParaRPr lang="en-US" sz="1400" b="1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sz="1400" dirty="0" smtClean="0">
                <a:sym typeface="Wingdings" pitchFamily="2" charset="2"/>
              </a:rPr>
              <a:t>  </a:t>
            </a:r>
            <a:r>
              <a:rPr lang="es-ES" sz="1400" dirty="0" smtClean="0"/>
              <a:t>8 + 2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F</a:t>
            </a:r>
            <a:r>
              <a:rPr lang="es-ES" sz="1400" dirty="0" smtClean="0"/>
              <a:t> + 7 + S</a:t>
            </a:r>
            <a:r>
              <a:rPr lang="es-ES" sz="1100" dirty="0" smtClean="0"/>
              <a:t>D</a:t>
            </a:r>
            <a:r>
              <a:rPr lang="es-ES" sz="1400" dirty="0" smtClean="0"/>
              <a:t> = 260096, hay </a:t>
            </a:r>
            <a:r>
              <a:rPr lang="es-ES" sz="1400" b="1" dirty="0" smtClean="0">
                <a:solidFill>
                  <a:srgbClr val="FF0000"/>
                </a:solidFill>
              </a:rPr>
              <a:t>2S</a:t>
            </a:r>
            <a:r>
              <a:rPr lang="es-ES" sz="1100" b="1" dirty="0" smtClean="0">
                <a:solidFill>
                  <a:srgbClr val="FF0000"/>
                </a:solidFill>
              </a:rPr>
              <a:t>F</a:t>
            </a:r>
            <a:r>
              <a:rPr lang="es-ES" sz="1400" b="1" dirty="0" smtClean="0">
                <a:solidFill>
                  <a:srgbClr val="FF0000"/>
                </a:solidFill>
              </a:rPr>
              <a:t> + S</a:t>
            </a:r>
            <a:r>
              <a:rPr lang="es-ES" sz="1100" b="1" dirty="0" smtClean="0">
                <a:solidFill>
                  <a:srgbClr val="FF0000"/>
                </a:solidFill>
              </a:rPr>
              <a:t>D</a:t>
            </a:r>
            <a:r>
              <a:rPr lang="es-ES" sz="1400" b="1" dirty="0" smtClean="0">
                <a:solidFill>
                  <a:srgbClr val="FF0000"/>
                </a:solidFill>
              </a:rPr>
              <a:t> = 260081 (sector) (*)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en-US" sz="1400" dirty="0" smtClean="0"/>
              <a:t>S</a:t>
            </a:r>
            <a:r>
              <a:rPr lang="en-US" sz="1100" dirty="0" smtClean="0"/>
              <a:t>D</a:t>
            </a:r>
            <a:r>
              <a:rPr lang="en-US" sz="1400" dirty="0" smtClean="0"/>
              <a:t> ~ 260081/8 = 32510.125</a:t>
            </a:r>
            <a:r>
              <a:rPr lang="en-US" sz="1400" b="1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vì</a:t>
            </a:r>
            <a:r>
              <a:rPr lang="en-US" sz="1400" dirty="0" smtClean="0"/>
              <a:t> Sc = 8 sector)</a:t>
            </a:r>
          </a:p>
          <a:p>
            <a:pPr>
              <a:buNone/>
            </a:pPr>
            <a:r>
              <a:rPr lang="en-US" sz="1400" b="1" dirty="0" smtClean="0">
                <a:sym typeface="Wingdings" pitchFamily="2" charset="2"/>
              </a:rPr>
              <a:t>  </a:t>
            </a:r>
            <a:r>
              <a:rPr lang="vi-VN" sz="1400" dirty="0" smtClean="0"/>
              <a:t>Do FAT12 chỉ có thể quản lý tối đa 4096 cluster ~ 4096*4 = 16384 sector nên vol này</a:t>
            </a:r>
            <a:r>
              <a:rPr lang="en-US" sz="1400" dirty="0" smtClean="0"/>
              <a:t> </a:t>
            </a:r>
            <a:r>
              <a:rPr lang="vi-VN" sz="1400" dirty="0" smtClean="0"/>
              <a:t>không thể định dạng theo FAT12 được. </a:t>
            </a:r>
            <a:r>
              <a:rPr lang="vi-VN" sz="1400" b="1" dirty="0" smtClean="0">
                <a:solidFill>
                  <a:srgbClr val="FF0000"/>
                </a:solidFill>
              </a:rPr>
              <a:t>Do đó, vol sẽ được định dạng theo FAT16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à"/>
            </a:pPr>
            <a:endParaRPr lang="vi-VN" sz="1400" dirty="0" smtClean="0"/>
          </a:p>
          <a:p>
            <a:r>
              <a:rPr lang="vi-VN" sz="1400" dirty="0" smtClean="0">
                <a:solidFill>
                  <a:srgbClr val="FF0000"/>
                </a:solidFill>
              </a:rPr>
              <a:t>Giả sử </a:t>
            </a:r>
            <a:r>
              <a:rPr lang="vi-VN" sz="1400" b="1" dirty="0" smtClean="0">
                <a:solidFill>
                  <a:srgbClr val="FF0000"/>
                </a:solidFill>
              </a:rPr>
              <a:t>S</a:t>
            </a:r>
            <a:r>
              <a:rPr lang="vi-VN" sz="1200" b="1" dirty="0" smtClean="0">
                <a:solidFill>
                  <a:srgbClr val="FF0000"/>
                </a:solidFill>
              </a:rPr>
              <a:t>F</a:t>
            </a:r>
            <a:r>
              <a:rPr lang="vi-VN" sz="1400" b="1" dirty="0" smtClean="0">
                <a:solidFill>
                  <a:srgbClr val="FF0000"/>
                </a:solidFill>
              </a:rPr>
              <a:t> = 1 (sector): </a:t>
            </a:r>
            <a:r>
              <a:rPr lang="vi-VN" sz="1400" dirty="0" smtClean="0"/>
              <a:t>(*)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vi-VN" sz="1400" dirty="0" smtClean="0"/>
              <a:t> S</a:t>
            </a:r>
            <a:r>
              <a:rPr lang="vi-VN" sz="1200" dirty="0" smtClean="0"/>
              <a:t>D</a:t>
            </a:r>
            <a:r>
              <a:rPr lang="vi-VN" sz="1400" dirty="0" smtClean="0"/>
              <a:t> = 260081 </a:t>
            </a:r>
            <a:r>
              <a:rPr lang="en-US" sz="1400" dirty="0" smtClean="0"/>
              <a:t>-</a:t>
            </a:r>
            <a:r>
              <a:rPr lang="vi-VN" sz="1400" dirty="0" smtClean="0"/>
              <a:t> </a:t>
            </a:r>
            <a:r>
              <a:rPr lang="en-US" sz="1400" dirty="0" smtClean="0"/>
              <a:t> </a:t>
            </a:r>
            <a:r>
              <a:rPr lang="vi-VN" sz="1400" dirty="0" smtClean="0"/>
              <a:t>2S</a:t>
            </a:r>
            <a:r>
              <a:rPr lang="vi-VN" sz="1200" dirty="0" smtClean="0"/>
              <a:t>F</a:t>
            </a:r>
            <a:r>
              <a:rPr lang="vi-VN" sz="1400" dirty="0" smtClean="0"/>
              <a:t> = 260079 (sector) = 32509.875 </a:t>
            </a:r>
            <a:r>
              <a:rPr lang="en-US" sz="1400" dirty="0" smtClean="0"/>
              <a:t>(</a:t>
            </a:r>
            <a:r>
              <a:rPr lang="vi-VN" sz="1400" dirty="0" smtClean="0"/>
              <a:t>cluster</a:t>
            </a:r>
            <a:r>
              <a:rPr lang="en-US" sz="1400" dirty="0" smtClean="0"/>
              <a:t>)</a:t>
            </a:r>
            <a:endParaRPr lang="vi-VN" sz="1400" dirty="0" smtClean="0"/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Vùng dữ liệu có 32510 cluster, nên bảng FAT phải có 32510 + 2 = 32512 phần tử, do</a:t>
            </a:r>
            <a:r>
              <a:rPr lang="en-US" sz="1400" dirty="0" smtClean="0"/>
              <a:t> </a:t>
            </a:r>
            <a:r>
              <a:rPr lang="vi-VN" sz="1400" dirty="0" smtClean="0"/>
              <a:t>đó S</a:t>
            </a:r>
            <a:r>
              <a:rPr lang="vi-VN" sz="1200" dirty="0" smtClean="0"/>
              <a:t>F</a:t>
            </a:r>
            <a:r>
              <a:rPr lang="vi-VN" sz="1400" dirty="0" smtClean="0"/>
              <a:t> = (32512</a:t>
            </a:r>
            <a:r>
              <a:rPr lang="en-US" sz="1400" dirty="0" smtClean="0"/>
              <a:t> </a:t>
            </a:r>
            <a:r>
              <a:rPr lang="vi-VN" sz="1400" dirty="0" smtClean="0"/>
              <a:t>*</a:t>
            </a:r>
            <a:r>
              <a:rPr lang="en-US" sz="1400" dirty="0" smtClean="0"/>
              <a:t> </a:t>
            </a:r>
            <a:r>
              <a:rPr lang="vi-VN" sz="1400" dirty="0" smtClean="0"/>
              <a:t>2)</a:t>
            </a:r>
            <a:r>
              <a:rPr lang="en-US" sz="1400" dirty="0" smtClean="0"/>
              <a:t> </a:t>
            </a:r>
            <a:r>
              <a:rPr lang="vi-VN" sz="1400" dirty="0" smtClean="0"/>
              <a:t>/</a:t>
            </a:r>
            <a:r>
              <a:rPr lang="en-US" sz="1400" dirty="0" smtClean="0"/>
              <a:t> </a:t>
            </a:r>
            <a:r>
              <a:rPr lang="vi-VN" sz="1400" dirty="0" smtClean="0"/>
              <a:t>512 = 127 (sector)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S</a:t>
            </a:r>
            <a:r>
              <a:rPr lang="vi-VN" sz="1200" dirty="0" smtClean="0"/>
              <a:t>F</a:t>
            </a:r>
            <a:r>
              <a:rPr lang="vi-VN" sz="1400" dirty="0" smtClean="0"/>
              <a:t> = 127 sector</a:t>
            </a:r>
            <a:r>
              <a:rPr lang="vi-VN" sz="1400" b="1" dirty="0" smtClean="0"/>
              <a:t>. Mâu thuẫn với giả thiết S</a:t>
            </a:r>
            <a:r>
              <a:rPr lang="vi-VN" sz="1100" b="1" dirty="0" smtClean="0"/>
              <a:t>F</a:t>
            </a:r>
            <a:r>
              <a:rPr lang="vi-VN" sz="1400" b="1" dirty="0" smtClean="0"/>
              <a:t> = 1. </a:t>
            </a:r>
            <a:r>
              <a:rPr lang="vi-VN" sz="1400" dirty="0" smtClean="0"/>
              <a:t>Vậy kích thước bảng FAT của vol này</a:t>
            </a:r>
            <a:r>
              <a:rPr lang="en-US" sz="1400" dirty="0" smtClean="0"/>
              <a:t> </a:t>
            </a:r>
            <a:r>
              <a:rPr lang="fr-FR" sz="1400" dirty="0" err="1" smtClean="0"/>
              <a:t>không</a:t>
            </a:r>
            <a:r>
              <a:rPr lang="fr-FR" sz="1400" dirty="0" smtClean="0"/>
              <a:t> </a:t>
            </a:r>
            <a:r>
              <a:rPr lang="fr-FR" sz="1400" dirty="0" err="1" smtClean="0"/>
              <a:t>thể</a:t>
            </a:r>
            <a:r>
              <a:rPr lang="fr-FR" sz="1400" dirty="0" smtClean="0"/>
              <a:t> là 1 </a:t>
            </a:r>
            <a:r>
              <a:rPr lang="fr-FR" sz="1400" dirty="0" err="1" smtClean="0"/>
              <a:t>sector</a:t>
            </a:r>
            <a:endParaRPr lang="fr-FR" sz="1400" dirty="0" smtClean="0"/>
          </a:p>
          <a:p>
            <a:pPr>
              <a:buFont typeface="Wingdings" pitchFamily="2" charset="2"/>
              <a:buChar char="à"/>
            </a:pPr>
            <a:endParaRPr lang="fr-FR" sz="1400" dirty="0" smtClean="0"/>
          </a:p>
          <a:p>
            <a:r>
              <a:rPr lang="vi-VN" sz="1400" dirty="0" smtClean="0">
                <a:solidFill>
                  <a:srgbClr val="FF0000"/>
                </a:solidFill>
              </a:rPr>
              <a:t>Giả sử </a:t>
            </a:r>
            <a:r>
              <a:rPr lang="vi-VN" sz="1400" b="1" dirty="0" smtClean="0">
                <a:solidFill>
                  <a:srgbClr val="FF0000"/>
                </a:solidFill>
              </a:rPr>
              <a:t>S</a:t>
            </a:r>
            <a:r>
              <a:rPr lang="vi-VN" sz="1200" b="1" dirty="0" smtClean="0">
                <a:solidFill>
                  <a:srgbClr val="FF0000"/>
                </a:solidFill>
              </a:rPr>
              <a:t>F</a:t>
            </a:r>
            <a:r>
              <a:rPr lang="vi-VN" sz="1400" b="1" dirty="0" smtClean="0">
                <a:solidFill>
                  <a:srgbClr val="FF0000"/>
                </a:solidFill>
              </a:rPr>
              <a:t> = 127</a:t>
            </a:r>
            <a:r>
              <a:rPr lang="en-US" sz="1400" b="1" dirty="0" smtClean="0">
                <a:solidFill>
                  <a:srgbClr val="FF0000"/>
                </a:solidFill>
              </a:rPr>
              <a:t> (sector)</a:t>
            </a:r>
            <a:r>
              <a:rPr lang="vi-VN" sz="1400" b="1" dirty="0" smtClean="0">
                <a:solidFill>
                  <a:srgbClr val="FF0000"/>
                </a:solidFill>
              </a:rPr>
              <a:t>: </a:t>
            </a:r>
            <a:r>
              <a:rPr lang="vi-VN" sz="1400" dirty="0" smtClean="0"/>
              <a:t>(*)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vi-VN" sz="1400" dirty="0" smtClean="0"/>
              <a:t> SD = 260081 - 2S</a:t>
            </a:r>
            <a:r>
              <a:rPr lang="vi-VN" sz="1200" dirty="0" smtClean="0"/>
              <a:t>F</a:t>
            </a:r>
            <a:r>
              <a:rPr lang="vi-VN" sz="1400" dirty="0" smtClean="0"/>
              <a:t> = 259827 (sector) = 32478.375 (cluster)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Vùng dữ liệu có 32479 cluster, nên bảng FAT phải có 32479 + 2 = 32481 phần tử, do</a:t>
            </a:r>
            <a:r>
              <a:rPr lang="en-US" sz="1400" dirty="0" smtClean="0"/>
              <a:t> </a:t>
            </a:r>
            <a:r>
              <a:rPr lang="vi-VN" sz="1400" dirty="0" smtClean="0"/>
              <a:t>đó S</a:t>
            </a:r>
            <a:r>
              <a:rPr lang="vi-VN" sz="1200" dirty="0" smtClean="0"/>
              <a:t>F</a:t>
            </a:r>
            <a:r>
              <a:rPr lang="vi-VN" sz="1400" dirty="0" smtClean="0"/>
              <a:t> = (32481</a:t>
            </a:r>
            <a:r>
              <a:rPr lang="en-US" sz="1400" dirty="0" smtClean="0"/>
              <a:t> </a:t>
            </a:r>
            <a:r>
              <a:rPr lang="vi-VN" sz="1400" dirty="0" smtClean="0"/>
              <a:t>*</a:t>
            </a:r>
            <a:r>
              <a:rPr lang="en-US" sz="1400" dirty="0" smtClean="0"/>
              <a:t> </a:t>
            </a:r>
            <a:r>
              <a:rPr lang="vi-VN" sz="1400" dirty="0" smtClean="0"/>
              <a:t>2)</a:t>
            </a:r>
            <a:r>
              <a:rPr lang="en-US" sz="1400" dirty="0" smtClean="0"/>
              <a:t> </a:t>
            </a:r>
            <a:r>
              <a:rPr lang="vi-VN" sz="1400" dirty="0" smtClean="0"/>
              <a:t>/</a:t>
            </a:r>
            <a:r>
              <a:rPr lang="en-US" sz="1400" dirty="0" smtClean="0"/>
              <a:t> </a:t>
            </a:r>
            <a:r>
              <a:rPr lang="vi-VN" sz="1400" dirty="0" smtClean="0"/>
              <a:t>512 = 126.x (sector)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S</a:t>
            </a:r>
            <a:r>
              <a:rPr lang="vi-VN" sz="1200" dirty="0" smtClean="0"/>
              <a:t>F</a:t>
            </a:r>
            <a:r>
              <a:rPr lang="vi-VN" sz="1400" dirty="0" smtClean="0"/>
              <a:t> = 127 sector</a:t>
            </a:r>
            <a:r>
              <a:rPr lang="vi-VN" sz="1400" b="1" dirty="0" smtClean="0"/>
              <a:t>. Phù hợp với giả thiết S</a:t>
            </a:r>
            <a:r>
              <a:rPr lang="vi-VN" sz="1200" b="1" dirty="0" smtClean="0"/>
              <a:t>F</a:t>
            </a:r>
            <a:r>
              <a:rPr lang="vi-VN" sz="1400" b="1" dirty="0" smtClean="0"/>
              <a:t> = 127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  <a:sym typeface="Wingdings" pitchFamily="2" charset="2"/>
              </a:rPr>
              <a:t>  </a:t>
            </a:r>
            <a:r>
              <a:rPr lang="vi-VN" sz="1400" dirty="0" smtClean="0">
                <a:solidFill>
                  <a:srgbClr val="FF0000"/>
                </a:solidFill>
              </a:rPr>
              <a:t>Vậy kích thước bảng FAT của vol này là </a:t>
            </a:r>
            <a:r>
              <a:rPr lang="vi-VN" sz="1400" b="1" dirty="0" smtClean="0">
                <a:solidFill>
                  <a:srgbClr val="FF0000"/>
                </a:solidFill>
              </a:rPr>
              <a:t>127 sector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639762"/>
          </a:xfrm>
        </p:spPr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2 (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fat)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382000" cy="55626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vi-VN" sz="1400" dirty="0" smtClean="0"/>
              <a:t>Gọi</a:t>
            </a:r>
            <a:r>
              <a:rPr lang="en-US" sz="1400" dirty="0" smtClean="0"/>
              <a:t>:</a:t>
            </a:r>
            <a:r>
              <a:rPr lang="vi-VN" sz="1400" dirty="0" smtClean="0"/>
              <a:t> x là số phần tử FAT</a:t>
            </a:r>
            <a:r>
              <a:rPr lang="en-US" sz="1400" dirty="0" smtClean="0"/>
              <a:t> - </a:t>
            </a:r>
            <a:r>
              <a:rPr lang="vi-VN" sz="1400" dirty="0" smtClean="0"/>
              <a:t>y là số cluster vùng Data.</a:t>
            </a:r>
          </a:p>
          <a:p>
            <a:pPr>
              <a:lnSpc>
                <a:spcPct val="170000"/>
              </a:lnSpc>
              <a:buNone/>
            </a:pPr>
            <a:r>
              <a:rPr lang="es-ES" sz="1400" dirty="0" smtClean="0"/>
              <a:t>(*) </a:t>
            </a:r>
            <a:r>
              <a:rPr lang="es-ES" sz="1400" b="1" dirty="0" smtClean="0">
                <a:solidFill>
                  <a:srgbClr val="FF0000"/>
                </a:solidFill>
              </a:rPr>
              <a:t>2S</a:t>
            </a:r>
            <a:r>
              <a:rPr lang="es-ES" sz="1100" b="1" dirty="0" smtClean="0">
                <a:solidFill>
                  <a:srgbClr val="FF0000"/>
                </a:solidFill>
              </a:rPr>
              <a:t>F</a:t>
            </a:r>
            <a:r>
              <a:rPr lang="es-ES" sz="1400" b="1" dirty="0" smtClean="0">
                <a:solidFill>
                  <a:srgbClr val="FF0000"/>
                </a:solidFill>
              </a:rPr>
              <a:t> + S</a:t>
            </a:r>
            <a:r>
              <a:rPr lang="es-ES" sz="1100" b="1" dirty="0" smtClean="0">
                <a:solidFill>
                  <a:srgbClr val="FF0000"/>
                </a:solidFill>
              </a:rPr>
              <a:t>D</a:t>
            </a:r>
            <a:r>
              <a:rPr lang="es-ES" sz="1400" b="1" dirty="0" smtClean="0">
                <a:solidFill>
                  <a:srgbClr val="FF0000"/>
                </a:solidFill>
              </a:rPr>
              <a:t> = 260081 (sector) </a:t>
            </a:r>
            <a:r>
              <a:rPr lang="es-ES" sz="1400" dirty="0" smtClean="0">
                <a:sym typeface="Wingdings" pitchFamily="2" charset="2"/>
              </a:rPr>
              <a:t></a:t>
            </a:r>
            <a:r>
              <a:rPr lang="es-ES" sz="1400" dirty="0" smtClean="0"/>
              <a:t> </a:t>
            </a:r>
            <a:r>
              <a:rPr lang="es-ES" sz="1400" b="1" dirty="0" smtClean="0">
                <a:solidFill>
                  <a:srgbClr val="FF0000"/>
                </a:solidFill>
              </a:rPr>
              <a:t>2*(x*2) / 512 + y*8 = 260081</a:t>
            </a:r>
            <a:r>
              <a:rPr lang="es-ES" sz="1400" dirty="0" smtClean="0"/>
              <a:t> (**)</a:t>
            </a:r>
          </a:p>
          <a:p>
            <a:pPr>
              <a:lnSpc>
                <a:spcPct val="170000"/>
              </a:lnSpc>
            </a:pPr>
            <a:r>
              <a:rPr lang="vi-VN" sz="1400" dirty="0" smtClean="0"/>
              <a:t>Do số phần tử FAT và số cluster cùng Data xấp xỉ nhau nên </a:t>
            </a:r>
            <a:r>
              <a:rPr lang="en-US" sz="1400" dirty="0" err="1" smtClean="0"/>
              <a:t>ta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giả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sử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vi-VN" sz="1400" b="1" dirty="0" smtClean="0">
                <a:solidFill>
                  <a:srgbClr val="FF0000"/>
                </a:solidFill>
              </a:rPr>
              <a:t>x = y</a:t>
            </a:r>
          </a:p>
          <a:p>
            <a:pPr>
              <a:lnSpc>
                <a:spcPct val="170000"/>
              </a:lnSpc>
              <a:buNone/>
            </a:pPr>
            <a:r>
              <a:rPr lang="es-ES" sz="1400" dirty="0" smtClean="0"/>
              <a:t>(**) </a:t>
            </a:r>
            <a:r>
              <a:rPr lang="es-ES" sz="1400" dirty="0" smtClean="0">
                <a:sym typeface="Wingdings" pitchFamily="2" charset="2"/>
              </a:rPr>
              <a:t> </a:t>
            </a:r>
            <a:r>
              <a:rPr lang="vi-VN" sz="1400" dirty="0" smtClean="0"/>
              <a:t>2*(x*2)</a:t>
            </a:r>
            <a:r>
              <a:rPr lang="en-US" sz="1400" dirty="0" smtClean="0"/>
              <a:t> </a:t>
            </a:r>
            <a:r>
              <a:rPr lang="vi-VN" sz="1400" dirty="0" smtClean="0"/>
              <a:t>/</a:t>
            </a:r>
            <a:r>
              <a:rPr lang="en-US" sz="1400" dirty="0" smtClean="0"/>
              <a:t> </a:t>
            </a:r>
            <a:r>
              <a:rPr lang="vi-VN" sz="1400" dirty="0" smtClean="0"/>
              <a:t>512 + x*8 = 260081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itchFamily="2" charset="2"/>
              </a:rPr>
              <a:t> </a:t>
            </a:r>
            <a:r>
              <a:rPr lang="vi-VN" sz="1400" dirty="0" smtClean="0"/>
              <a:t>x = 32478.40</a:t>
            </a:r>
          </a:p>
          <a:p>
            <a:pPr>
              <a:lnSpc>
                <a:spcPct val="170000"/>
              </a:lnSpc>
              <a:buNone/>
            </a:pPr>
            <a:r>
              <a:rPr lang="es-ES" sz="1400" dirty="0" smtClean="0">
                <a:sym typeface="Wingdings" pitchFamily="2" charset="2"/>
              </a:rPr>
              <a:t>      </a:t>
            </a:r>
            <a:r>
              <a:rPr lang="es-ES" sz="1400" dirty="0" smtClean="0"/>
              <a:t>S</a:t>
            </a:r>
            <a:r>
              <a:rPr lang="es-ES" sz="1000" dirty="0" smtClean="0"/>
              <a:t>F</a:t>
            </a:r>
            <a:r>
              <a:rPr lang="es-ES" sz="1400" dirty="0" smtClean="0"/>
              <a:t> = (2 * 32478.40) / 512 = 126.9</a:t>
            </a:r>
          </a:p>
          <a:p>
            <a:pPr>
              <a:lnSpc>
                <a:spcPct val="170000"/>
              </a:lnSpc>
            </a:pPr>
            <a:r>
              <a:rPr lang="vi-VN" sz="1400" b="1" dirty="0" smtClean="0">
                <a:solidFill>
                  <a:srgbClr val="FF0000"/>
                </a:solidFill>
              </a:rPr>
              <a:t>Nếu S</a:t>
            </a:r>
            <a:r>
              <a:rPr lang="vi-VN" sz="1100" b="1" dirty="0" smtClean="0">
                <a:solidFill>
                  <a:srgbClr val="FF0000"/>
                </a:solidFill>
              </a:rPr>
              <a:t>F</a:t>
            </a:r>
            <a:r>
              <a:rPr lang="vi-VN" sz="1400" b="1" dirty="0" smtClean="0">
                <a:solidFill>
                  <a:srgbClr val="FF0000"/>
                </a:solidFill>
              </a:rPr>
              <a:t> = 126</a:t>
            </a:r>
            <a:r>
              <a:rPr lang="vi-VN" sz="1400" dirty="0" smtClean="0"/>
              <a:t>, tính được:</a:t>
            </a:r>
            <a:endParaRPr lang="en-US" sz="1400" dirty="0" smtClean="0"/>
          </a:p>
          <a:p>
            <a:pPr>
              <a:lnSpc>
                <a:spcPct val="170000"/>
              </a:lnSpc>
              <a:buNone/>
            </a:pPr>
            <a:r>
              <a:rPr lang="en-US" sz="1400" dirty="0" smtClean="0"/>
              <a:t>		</a:t>
            </a:r>
            <a:r>
              <a:rPr lang="vi-VN" sz="1400" dirty="0" smtClean="0"/>
              <a:t>- Số phần tử FAT x = 512*126/2 = 32256</a:t>
            </a:r>
          </a:p>
          <a:p>
            <a:pPr>
              <a:lnSpc>
                <a:spcPct val="170000"/>
              </a:lnSpc>
              <a:buNone/>
            </a:pPr>
            <a:r>
              <a:rPr lang="es-ES" sz="1400" dirty="0" smtClean="0"/>
              <a:t>		- </a:t>
            </a:r>
            <a:r>
              <a:rPr lang="es-ES" sz="1400" dirty="0" err="1" smtClean="0"/>
              <a:t>Số</a:t>
            </a:r>
            <a:r>
              <a:rPr lang="es-ES" sz="1400" dirty="0" smtClean="0"/>
              <a:t> </a:t>
            </a:r>
            <a:r>
              <a:rPr lang="es-ES" sz="1400" dirty="0" err="1" smtClean="0"/>
              <a:t>cluster</a:t>
            </a:r>
            <a:r>
              <a:rPr lang="es-ES" sz="1400" dirty="0" smtClean="0"/>
              <a:t> y: (**) </a:t>
            </a:r>
            <a:r>
              <a:rPr lang="es-ES" sz="1400" dirty="0" smtClean="0">
                <a:sym typeface="Wingdings" pitchFamily="2" charset="2"/>
              </a:rPr>
              <a:t> </a:t>
            </a:r>
            <a:r>
              <a:rPr lang="es-ES" sz="1400" dirty="0" smtClean="0"/>
              <a:t>260081 = 2*126 + y*8 </a:t>
            </a:r>
            <a:r>
              <a:rPr lang="es-ES" sz="1400" dirty="0" smtClean="0">
                <a:sym typeface="Wingdings" pitchFamily="2" charset="2"/>
              </a:rPr>
              <a:t> </a:t>
            </a:r>
            <a:r>
              <a:rPr lang="es-ES" sz="1400" dirty="0" smtClean="0"/>
              <a:t>y = 32479</a:t>
            </a:r>
          </a:p>
          <a:p>
            <a:pPr>
              <a:lnSpc>
                <a:spcPct val="170000"/>
              </a:lnSpc>
              <a:buFont typeface="Wingdings"/>
              <a:buChar char="à"/>
            </a:pPr>
            <a:r>
              <a:rPr lang="en-US" sz="1400" dirty="0" err="1" smtClean="0"/>
              <a:t>Phí</a:t>
            </a:r>
            <a:r>
              <a:rPr lang="en-US" sz="1400" dirty="0" smtClean="0"/>
              <a:t>: </a:t>
            </a:r>
            <a:r>
              <a:rPr lang="vi-VN" sz="1400" dirty="0" smtClean="0"/>
              <a:t>32479 – 32256 = 223 cluster = 223*8 = </a:t>
            </a:r>
            <a:r>
              <a:rPr lang="vi-VN" sz="1400" b="1" dirty="0" smtClean="0">
                <a:solidFill>
                  <a:srgbClr val="FF0000"/>
                </a:solidFill>
              </a:rPr>
              <a:t>1784 sector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vi-VN" sz="1400" b="1" dirty="0" smtClean="0">
                <a:solidFill>
                  <a:srgbClr val="FF0000"/>
                </a:solidFill>
              </a:rPr>
              <a:t>Nếu S</a:t>
            </a:r>
            <a:r>
              <a:rPr lang="vi-VN" sz="1100" b="1" dirty="0" smtClean="0">
                <a:solidFill>
                  <a:srgbClr val="FF0000"/>
                </a:solidFill>
              </a:rPr>
              <a:t>F</a:t>
            </a:r>
            <a:r>
              <a:rPr lang="vi-VN" sz="1400" b="1" dirty="0" smtClean="0">
                <a:solidFill>
                  <a:srgbClr val="FF0000"/>
                </a:solidFill>
              </a:rPr>
              <a:t> = 127</a:t>
            </a:r>
            <a:r>
              <a:rPr lang="vi-VN" sz="1400" dirty="0" smtClean="0"/>
              <a:t>, tương tự trên tính được: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smtClean="0"/>
              <a:t>		</a:t>
            </a:r>
            <a:r>
              <a:rPr lang="vi-VN" sz="1400" dirty="0" smtClean="0"/>
              <a:t>- Số phần tử FAT x = 512*127/2 = 32512</a:t>
            </a:r>
            <a:endParaRPr lang="en-US" sz="1400" dirty="0" smtClean="0"/>
          </a:p>
          <a:p>
            <a:pPr>
              <a:lnSpc>
                <a:spcPct val="170000"/>
              </a:lnSpc>
              <a:buNone/>
            </a:pPr>
            <a:r>
              <a:rPr lang="en-US" sz="1400" dirty="0" smtClean="0"/>
              <a:t>		</a:t>
            </a:r>
            <a:r>
              <a:rPr lang="es-ES" sz="1400" dirty="0" smtClean="0"/>
              <a:t>- </a:t>
            </a:r>
            <a:r>
              <a:rPr lang="es-ES" sz="1400" dirty="0" err="1" smtClean="0"/>
              <a:t>Số</a:t>
            </a:r>
            <a:r>
              <a:rPr lang="es-ES" sz="1400" dirty="0" smtClean="0"/>
              <a:t> </a:t>
            </a:r>
            <a:r>
              <a:rPr lang="es-ES" sz="1400" dirty="0" err="1" smtClean="0"/>
              <a:t>cluster</a:t>
            </a:r>
            <a:r>
              <a:rPr lang="es-ES" sz="1400" dirty="0" smtClean="0"/>
              <a:t> y: (**) </a:t>
            </a:r>
            <a:r>
              <a:rPr lang="es-ES" sz="1400" dirty="0" smtClean="0">
                <a:sym typeface="Wingdings" pitchFamily="2" charset="2"/>
              </a:rPr>
              <a:t> </a:t>
            </a:r>
            <a:r>
              <a:rPr lang="es-ES" sz="1400" dirty="0" smtClean="0"/>
              <a:t>260081 = 2*127 + y*8 </a:t>
            </a:r>
            <a:r>
              <a:rPr lang="es-ES" sz="1400" dirty="0" smtClean="0">
                <a:sym typeface="Wingdings" pitchFamily="2" charset="2"/>
              </a:rPr>
              <a:t></a:t>
            </a:r>
            <a:r>
              <a:rPr lang="es-ES" sz="1400" dirty="0" smtClean="0"/>
              <a:t> y = 32479</a:t>
            </a:r>
          </a:p>
          <a:p>
            <a:pPr>
              <a:lnSpc>
                <a:spcPct val="170000"/>
              </a:lnSpc>
              <a:buFont typeface="Wingdings"/>
              <a:buChar char="à"/>
            </a:pPr>
            <a:r>
              <a:rPr lang="en-US" sz="1400" dirty="0" smtClean="0">
                <a:sym typeface="Wingdings" pitchFamily="2" charset="2"/>
              </a:rPr>
              <a:t>P</a:t>
            </a:r>
            <a:r>
              <a:rPr lang="vi-VN" sz="1400" dirty="0" smtClean="0"/>
              <a:t>hí 32512 – 32479 = 33 </a:t>
            </a:r>
            <a:r>
              <a:rPr lang="en-US" sz="1400" dirty="0" smtClean="0"/>
              <a:t>cluster</a:t>
            </a:r>
            <a:r>
              <a:rPr lang="vi-VN" sz="1400" dirty="0" smtClean="0"/>
              <a:t> = 33*</a:t>
            </a:r>
            <a:r>
              <a:rPr lang="en-US" sz="1400" dirty="0" smtClean="0"/>
              <a:t>8</a:t>
            </a:r>
            <a:r>
              <a:rPr lang="vi-VN" sz="1400" dirty="0" smtClean="0"/>
              <a:t> = </a:t>
            </a:r>
            <a:r>
              <a:rPr lang="en-US" sz="1400" b="1" dirty="0" smtClean="0">
                <a:solidFill>
                  <a:srgbClr val="FF0000"/>
                </a:solidFill>
              </a:rPr>
              <a:t>264</a:t>
            </a:r>
            <a:r>
              <a:rPr lang="vi-VN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sector</a:t>
            </a:r>
          </a:p>
          <a:p>
            <a:pPr>
              <a:lnSpc>
                <a:spcPct val="170000"/>
              </a:lnSpc>
              <a:buFont typeface="Wingdings"/>
              <a:buChar char="à"/>
            </a:pPr>
            <a:r>
              <a:rPr lang="vi-VN" sz="1400" b="1" dirty="0" smtClean="0">
                <a:solidFill>
                  <a:srgbClr val="FF0000"/>
                </a:solidFill>
              </a:rPr>
              <a:t>Vậy kích thước bảng FAT của vol này là 127 sector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3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 smtClean="0"/>
              <a:t>USB </a:t>
            </a:r>
            <a:r>
              <a:rPr lang="en-US" dirty="0" smtClean="0"/>
              <a:t>1 GB </a:t>
            </a:r>
            <a:r>
              <a:rPr lang="vi-VN" dirty="0" smtClean="0"/>
              <a:t>có</a:t>
            </a:r>
            <a:r>
              <a:rPr lang="en-US" dirty="0" smtClean="0"/>
              <a:t> 5</a:t>
            </a:r>
            <a:r>
              <a:rPr lang="vi-VN" dirty="0" smtClean="0"/>
              <a:t>12 entry trên bảng thư mục gốc, cluster chiếm 8 sector, boot sector chiếm 8</a:t>
            </a:r>
            <a:r>
              <a:rPr lang="en-US" dirty="0" smtClean="0"/>
              <a:t> sector </a:t>
            </a:r>
            <a:r>
              <a:rPr lang="en-US" dirty="0" err="1" smtClean="0"/>
              <a:t>và</a:t>
            </a:r>
            <a:r>
              <a:rPr lang="en-US" dirty="0" smtClean="0"/>
              <a:t> 4 </a:t>
            </a:r>
            <a:r>
              <a:rPr lang="en-US" dirty="0" err="1" smtClean="0"/>
              <a:t>bảng</a:t>
            </a:r>
            <a:r>
              <a:rPr lang="en-US" dirty="0" smtClean="0"/>
              <a:t> FAT.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dụng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hệ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FAT </a:t>
            </a:r>
            <a:r>
              <a:rPr lang="en-US" dirty="0" err="1" smtClean="0">
                <a:sym typeface="Wingdings" pitchFamily="2" charset="2"/>
              </a:rPr>
              <a:t>nào</a:t>
            </a:r>
            <a:r>
              <a:rPr lang="en-US" dirty="0" smtClean="0">
                <a:sym typeface="Wingdings" pitchFamily="2" charset="2"/>
              </a:rPr>
              <a:t> (FAT12/16/32) </a:t>
            </a:r>
            <a:r>
              <a:rPr lang="en-US" dirty="0" err="1" smtClean="0">
                <a:sym typeface="Wingdings" pitchFamily="2" charset="2"/>
              </a:rPr>
              <a:t>cho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đĩa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mềm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này</a:t>
            </a:r>
            <a:r>
              <a:rPr lang="en-US" dirty="0" smtClean="0">
                <a:sym typeface="Wingdings" pitchFamily="2" charset="2"/>
              </a:rPr>
              <a:t> ?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 err="1" smtClean="0">
                <a:sym typeface="Wingdings" pitchFamily="2" charset="2"/>
              </a:rPr>
              <a:t>Kích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thước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bảng</a:t>
            </a:r>
            <a:r>
              <a:rPr lang="en-US" dirty="0" smtClean="0">
                <a:sym typeface="Wingdings" pitchFamily="2" charset="2"/>
              </a:rPr>
              <a:t> FAT ? (</a:t>
            </a: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nhiêu</a:t>
            </a:r>
            <a:r>
              <a:rPr lang="en-US" dirty="0" smtClean="0">
                <a:sym typeface="Wingdings" pitchFamily="2" charset="2"/>
              </a:rPr>
              <a:t> sector </a:t>
            </a:r>
            <a:r>
              <a:rPr lang="en-US" dirty="0" err="1" smtClean="0">
                <a:sym typeface="Wingdings" pitchFamily="2" charset="2"/>
              </a:rPr>
              <a:t>để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lưu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bảng</a:t>
            </a:r>
            <a:r>
              <a:rPr lang="en-US" dirty="0" smtClean="0">
                <a:sym typeface="Wingdings" pitchFamily="2" charset="2"/>
              </a:rPr>
              <a:t> FAT)</a:t>
            </a:r>
            <a:endParaRPr lang="vi-VN" dirty="0" smtClean="0"/>
          </a:p>
          <a:p>
            <a:endParaRPr lang="vi-VN" dirty="0" smtClean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10600" cy="6245352"/>
          </a:xfrm>
        </p:spPr>
        <p:txBody>
          <a:bodyPr>
            <a:normAutofit/>
          </a:bodyPr>
          <a:lstStyle/>
          <a:p>
            <a:r>
              <a:rPr lang="vi-VN" sz="1600" dirty="0" smtClean="0"/>
              <a:t>Ta có:</a:t>
            </a:r>
          </a:p>
          <a:p>
            <a:pPr lvl="1"/>
            <a:r>
              <a:rPr lang="en-US" sz="1600" dirty="0" smtClean="0"/>
              <a:t>S</a:t>
            </a:r>
            <a:r>
              <a:rPr lang="en-US" sz="1600" baseline="-25000" dirty="0" smtClean="0"/>
              <a:t>B</a:t>
            </a:r>
            <a:r>
              <a:rPr lang="vi-VN" sz="1400" dirty="0" smtClean="0"/>
              <a:t> = 8 (theo giả thiết).</a:t>
            </a:r>
          </a:p>
          <a:p>
            <a:pPr lvl="1"/>
            <a:r>
              <a:rPr lang="en-US" sz="1600" dirty="0" smtClean="0"/>
              <a:t>N</a:t>
            </a:r>
            <a:r>
              <a:rPr lang="en-US" sz="1600" baseline="-25000" dirty="0" smtClean="0"/>
              <a:t>F</a:t>
            </a:r>
            <a:r>
              <a:rPr lang="en-US" sz="1400" dirty="0" smtClean="0"/>
              <a:t> = 4 (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sz="1400" dirty="0" err="1" smtClean="0"/>
              <a:t>giả</a:t>
            </a:r>
            <a:r>
              <a:rPr lang="en-US" sz="1400" dirty="0" smtClean="0"/>
              <a:t> </a:t>
            </a:r>
            <a:r>
              <a:rPr lang="en-US" sz="1400" dirty="0" err="1" smtClean="0"/>
              <a:t>thiết</a:t>
            </a:r>
            <a:r>
              <a:rPr lang="en-US" sz="1400" dirty="0" smtClean="0"/>
              <a:t>)</a:t>
            </a:r>
          </a:p>
          <a:p>
            <a:r>
              <a:rPr lang="vi-VN" sz="1400" dirty="0" smtClean="0"/>
              <a:t>S</a:t>
            </a:r>
            <a:r>
              <a:rPr lang="vi-VN" sz="900" dirty="0" smtClean="0"/>
              <a:t>V</a:t>
            </a:r>
            <a:r>
              <a:rPr lang="vi-VN" sz="1400" dirty="0" smtClean="0"/>
              <a:t> = 1 </a:t>
            </a:r>
            <a:r>
              <a:rPr lang="en-US" sz="1400" dirty="0" smtClean="0"/>
              <a:t>G</a:t>
            </a:r>
            <a:r>
              <a:rPr lang="vi-VN" sz="1400" dirty="0" smtClean="0"/>
              <a:t>B = </a:t>
            </a:r>
            <a:r>
              <a:rPr lang="en-US" sz="1400" dirty="0" smtClean="0"/>
              <a:t>(</a:t>
            </a:r>
            <a:r>
              <a:rPr lang="vi-VN" sz="1400" dirty="0" smtClean="0"/>
              <a:t>1*1024*</a:t>
            </a:r>
            <a:r>
              <a:rPr lang="en-US" sz="1400" dirty="0" smtClean="0"/>
              <a:t>1024*1024)</a:t>
            </a:r>
            <a:r>
              <a:rPr lang="vi-VN" sz="1400" dirty="0" smtClean="0"/>
              <a:t> </a:t>
            </a:r>
            <a:r>
              <a:rPr lang="en-US" sz="1400" dirty="0" smtClean="0"/>
              <a:t> / 512 (</a:t>
            </a:r>
            <a:r>
              <a:rPr lang="vi-VN" sz="1400" dirty="0" smtClean="0"/>
              <a:t>sector</a:t>
            </a:r>
            <a:r>
              <a:rPr lang="en-US" sz="1400" dirty="0" smtClean="0"/>
              <a:t>)</a:t>
            </a:r>
            <a:r>
              <a:rPr lang="vi-VN" sz="1400" dirty="0" smtClean="0"/>
              <a:t> = </a:t>
            </a:r>
            <a:r>
              <a:rPr lang="en-US" sz="1400" dirty="0" smtClean="0"/>
              <a:t> 2097152 (</a:t>
            </a:r>
            <a:r>
              <a:rPr lang="vi-VN" sz="1400" dirty="0" smtClean="0"/>
              <a:t>sector</a:t>
            </a:r>
            <a:r>
              <a:rPr lang="en-US" sz="1400" dirty="0" smtClean="0"/>
              <a:t>)</a:t>
            </a:r>
            <a:endParaRPr lang="vi-VN" sz="1400" dirty="0" smtClean="0"/>
          </a:p>
          <a:p>
            <a:r>
              <a:rPr lang="en-US" sz="1400" dirty="0" err="1" smtClean="0"/>
              <a:t>Bảng</a:t>
            </a:r>
            <a:r>
              <a:rPr lang="en-US" sz="1400" dirty="0" smtClean="0"/>
              <a:t> </a:t>
            </a:r>
            <a:r>
              <a:rPr lang="en-US" sz="1400" dirty="0" err="1" smtClean="0"/>
              <a:t>thư</a:t>
            </a:r>
            <a:r>
              <a:rPr lang="en-US" sz="1400" dirty="0" smtClean="0"/>
              <a:t> </a:t>
            </a:r>
            <a:r>
              <a:rPr lang="en-US" sz="1400" dirty="0" err="1" smtClean="0"/>
              <a:t>mục</a:t>
            </a:r>
            <a:r>
              <a:rPr lang="en-US" sz="1400" dirty="0" smtClean="0"/>
              <a:t> </a:t>
            </a:r>
            <a:r>
              <a:rPr lang="en-US" sz="1400" dirty="0" err="1" smtClean="0"/>
              <a:t>gốc</a:t>
            </a:r>
            <a:r>
              <a:rPr lang="en-US" sz="1400" dirty="0" smtClean="0"/>
              <a:t> </a:t>
            </a:r>
            <a:r>
              <a:rPr lang="en-US" sz="1400" dirty="0" err="1" smtClean="0"/>
              <a:t>chiếm</a:t>
            </a:r>
            <a:r>
              <a:rPr lang="en-US" sz="1400" dirty="0" smtClean="0"/>
              <a:t> 512 entry = (512*32)  / 512 = 32 (sector)</a:t>
            </a:r>
          </a:p>
          <a:p>
            <a:endParaRPr lang="en-US" sz="1400" dirty="0" smtClean="0"/>
          </a:p>
          <a:p>
            <a:r>
              <a:rPr lang="vi-VN" sz="1400" dirty="0" smtClean="0"/>
              <a:t>Thay các giá trị đã có vào đẳng thức:</a:t>
            </a:r>
            <a:r>
              <a:rPr lang="en-US" sz="14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B </a:t>
            </a:r>
            <a:r>
              <a:rPr lang="en-US" sz="1600" b="1" dirty="0" smtClean="0">
                <a:solidFill>
                  <a:srgbClr val="FF0000"/>
                </a:solidFill>
              </a:rPr>
              <a:t>+ N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F</a:t>
            </a:r>
            <a:r>
              <a:rPr lang="en-US" sz="1600" b="1" dirty="0" smtClean="0">
                <a:solidFill>
                  <a:srgbClr val="FF0000"/>
                </a:solidFill>
              </a:rPr>
              <a:t>*S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F </a:t>
            </a:r>
            <a:r>
              <a:rPr lang="en-US" sz="1600" b="1" dirty="0" smtClean="0">
                <a:solidFill>
                  <a:srgbClr val="FF0000"/>
                </a:solidFill>
              </a:rPr>
              <a:t>+S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R </a:t>
            </a:r>
            <a:r>
              <a:rPr lang="en-US" sz="1600" b="1" dirty="0" smtClean="0">
                <a:solidFill>
                  <a:srgbClr val="FF0000"/>
                </a:solidFill>
              </a:rPr>
              <a:t>+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D </a:t>
            </a:r>
            <a:r>
              <a:rPr lang="en-US" sz="1600" b="1" dirty="0" smtClean="0">
                <a:solidFill>
                  <a:srgbClr val="FF0000"/>
                </a:solidFill>
              </a:rPr>
              <a:t>=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V  </a:t>
            </a:r>
            <a:endParaRPr lang="en-US" sz="1400" b="1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sz="1400" dirty="0" smtClean="0">
                <a:sym typeface="Wingdings" pitchFamily="2" charset="2"/>
              </a:rPr>
              <a:t>  </a:t>
            </a:r>
            <a:r>
              <a:rPr lang="es-ES" sz="1400" dirty="0" smtClean="0"/>
              <a:t>8 + 4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F</a:t>
            </a:r>
            <a:r>
              <a:rPr lang="es-ES" sz="1400" dirty="0" smtClean="0"/>
              <a:t> + 32 + S</a:t>
            </a:r>
            <a:r>
              <a:rPr lang="es-ES" sz="1100" dirty="0" smtClean="0"/>
              <a:t>D</a:t>
            </a:r>
            <a:r>
              <a:rPr lang="es-ES" sz="1400" dirty="0" smtClean="0"/>
              <a:t> =2097152, hay </a:t>
            </a:r>
            <a:r>
              <a:rPr lang="es-ES" sz="1400" b="1" dirty="0" smtClean="0">
                <a:solidFill>
                  <a:srgbClr val="FF0000"/>
                </a:solidFill>
              </a:rPr>
              <a:t>4S</a:t>
            </a:r>
            <a:r>
              <a:rPr lang="es-ES" sz="1100" b="1" dirty="0" smtClean="0">
                <a:solidFill>
                  <a:srgbClr val="FF0000"/>
                </a:solidFill>
              </a:rPr>
              <a:t>F</a:t>
            </a:r>
            <a:r>
              <a:rPr lang="es-ES" sz="1400" b="1" dirty="0" smtClean="0">
                <a:solidFill>
                  <a:srgbClr val="FF0000"/>
                </a:solidFill>
              </a:rPr>
              <a:t> + S</a:t>
            </a:r>
            <a:r>
              <a:rPr lang="es-ES" sz="1100" b="1" dirty="0" smtClean="0">
                <a:solidFill>
                  <a:srgbClr val="FF0000"/>
                </a:solidFill>
              </a:rPr>
              <a:t>D</a:t>
            </a:r>
            <a:r>
              <a:rPr lang="es-ES" sz="1400" b="1" dirty="0" smtClean="0">
                <a:solidFill>
                  <a:srgbClr val="FF0000"/>
                </a:solidFill>
              </a:rPr>
              <a:t> = 2097112  (sector) (*)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en-US" sz="1400" dirty="0" smtClean="0"/>
              <a:t>S</a:t>
            </a:r>
            <a:r>
              <a:rPr lang="en-US" sz="1100" dirty="0" smtClean="0"/>
              <a:t>D</a:t>
            </a:r>
            <a:r>
              <a:rPr lang="en-US" sz="1400" dirty="0" smtClean="0"/>
              <a:t> &lt; 2097112 (sector) / 8 =  262 139 (cluster) (</a:t>
            </a:r>
            <a:r>
              <a:rPr lang="en-US" sz="1400" dirty="0" err="1" smtClean="0"/>
              <a:t>vì</a:t>
            </a:r>
            <a:r>
              <a:rPr lang="en-US" sz="1400" dirty="0" smtClean="0"/>
              <a:t> Sc = 8 sector)</a:t>
            </a:r>
          </a:p>
          <a:p>
            <a:pPr>
              <a:buFont typeface="Wingdings"/>
              <a:buChar char="à"/>
            </a:pPr>
            <a:r>
              <a:rPr lang="vi-VN" sz="1400" dirty="0" smtClean="0"/>
              <a:t>Do </a:t>
            </a:r>
            <a:r>
              <a:rPr lang="en-US" sz="1400" dirty="0" smtClean="0"/>
              <a:t>2</a:t>
            </a:r>
            <a:r>
              <a:rPr lang="en-US" sz="1400" baseline="30000" dirty="0" smtClean="0"/>
              <a:t>16</a:t>
            </a:r>
            <a:r>
              <a:rPr lang="en-US" sz="1400" dirty="0" smtClean="0"/>
              <a:t>  &lt; 262 139 (cluster)  &lt; 2</a:t>
            </a:r>
            <a:r>
              <a:rPr lang="en-US" sz="1400" baseline="30000" dirty="0" smtClean="0"/>
              <a:t>32</a:t>
            </a:r>
          </a:p>
          <a:p>
            <a:pPr>
              <a:buFont typeface="Wingdings"/>
              <a:buChar char="à"/>
            </a:pPr>
            <a:r>
              <a:rPr lang="vi-VN" sz="1400" b="1" dirty="0" smtClean="0">
                <a:solidFill>
                  <a:srgbClr val="FF0000"/>
                </a:solidFill>
              </a:rPr>
              <a:t>Do đó, vol sẽ được định dạng theo FAT</a:t>
            </a:r>
            <a:r>
              <a:rPr lang="en-US" sz="1400" b="1" dirty="0" smtClean="0">
                <a:solidFill>
                  <a:srgbClr val="FF0000"/>
                </a:solidFill>
              </a:rPr>
              <a:t>32</a:t>
            </a:r>
          </a:p>
          <a:p>
            <a:pPr>
              <a:buFont typeface="Wingdings" pitchFamily="2" charset="2"/>
              <a:buChar char="à"/>
            </a:pPr>
            <a:endParaRPr lang="vi-VN" sz="1400" dirty="0" smtClean="0"/>
          </a:p>
          <a:p>
            <a:r>
              <a:rPr lang="vi-VN" sz="1400" dirty="0" smtClean="0">
                <a:solidFill>
                  <a:srgbClr val="FF0000"/>
                </a:solidFill>
              </a:rPr>
              <a:t>Giả sử </a:t>
            </a:r>
            <a:r>
              <a:rPr lang="vi-VN" sz="1400" b="1" dirty="0" smtClean="0">
                <a:solidFill>
                  <a:srgbClr val="FF0000"/>
                </a:solidFill>
              </a:rPr>
              <a:t>S</a:t>
            </a:r>
            <a:r>
              <a:rPr lang="vi-VN" sz="1200" b="1" dirty="0" smtClean="0">
                <a:solidFill>
                  <a:srgbClr val="FF0000"/>
                </a:solidFill>
              </a:rPr>
              <a:t>F</a:t>
            </a:r>
            <a:r>
              <a:rPr lang="vi-VN" sz="1400" b="1" dirty="0" smtClean="0">
                <a:solidFill>
                  <a:srgbClr val="FF0000"/>
                </a:solidFill>
              </a:rPr>
              <a:t> = 1 (sector): </a:t>
            </a:r>
            <a:r>
              <a:rPr lang="vi-VN" sz="1400" dirty="0" smtClean="0"/>
              <a:t>(*)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vi-VN" sz="1400" dirty="0" smtClean="0"/>
              <a:t> S</a:t>
            </a:r>
            <a:r>
              <a:rPr lang="vi-VN" sz="1200" dirty="0" smtClean="0"/>
              <a:t>D</a:t>
            </a:r>
            <a:r>
              <a:rPr lang="vi-VN" sz="1400" dirty="0" smtClean="0"/>
              <a:t> = </a:t>
            </a:r>
            <a:r>
              <a:rPr lang="en-US" sz="1400" dirty="0" smtClean="0"/>
              <a:t>2097112</a:t>
            </a:r>
            <a:r>
              <a:rPr lang="vi-VN" sz="1400" dirty="0" smtClean="0"/>
              <a:t> </a:t>
            </a:r>
            <a:r>
              <a:rPr lang="en-US" sz="1400" dirty="0" smtClean="0"/>
              <a:t>-</a:t>
            </a:r>
            <a:r>
              <a:rPr lang="vi-VN" sz="1400" dirty="0" smtClean="0"/>
              <a:t> </a:t>
            </a:r>
            <a:r>
              <a:rPr lang="en-US" sz="1400" dirty="0" smtClean="0"/>
              <a:t> 4</a:t>
            </a:r>
            <a:r>
              <a:rPr lang="vi-VN" sz="1400" dirty="0" smtClean="0"/>
              <a:t>S</a:t>
            </a:r>
            <a:r>
              <a:rPr lang="vi-VN" sz="1200" dirty="0" smtClean="0"/>
              <a:t>F</a:t>
            </a:r>
            <a:r>
              <a:rPr lang="vi-VN" sz="1400" dirty="0" smtClean="0"/>
              <a:t> = </a:t>
            </a:r>
            <a:r>
              <a:rPr lang="en-US" sz="1400" dirty="0" smtClean="0"/>
              <a:t>2097108</a:t>
            </a:r>
            <a:r>
              <a:rPr lang="vi-VN" sz="1400" dirty="0" smtClean="0"/>
              <a:t> (sector) = </a:t>
            </a:r>
            <a:r>
              <a:rPr lang="en-US" sz="1400" dirty="0" smtClean="0"/>
              <a:t>262138.5 (</a:t>
            </a:r>
            <a:r>
              <a:rPr lang="vi-VN" sz="1400" dirty="0" smtClean="0"/>
              <a:t>cluster</a:t>
            </a:r>
            <a:r>
              <a:rPr lang="en-US" sz="1400" dirty="0" smtClean="0"/>
              <a:t>)</a:t>
            </a:r>
            <a:endParaRPr lang="vi-VN" sz="1400" dirty="0" smtClean="0"/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Vùng dữ liệu có </a:t>
            </a:r>
            <a:r>
              <a:rPr lang="en-US" sz="1400" dirty="0" smtClean="0"/>
              <a:t>262139  </a:t>
            </a:r>
            <a:r>
              <a:rPr lang="vi-VN" sz="1400" dirty="0" smtClean="0"/>
              <a:t>cluster, nên bảng FAT phải có </a:t>
            </a:r>
            <a:r>
              <a:rPr lang="en-US" sz="1400" dirty="0" smtClean="0"/>
              <a:t>262139 </a:t>
            </a:r>
            <a:r>
              <a:rPr lang="vi-VN" sz="1400" dirty="0" smtClean="0"/>
              <a:t> + 2 = </a:t>
            </a:r>
            <a:r>
              <a:rPr lang="en-US" sz="1400" dirty="0" smtClean="0"/>
              <a:t>262141  </a:t>
            </a:r>
            <a:r>
              <a:rPr lang="vi-VN" sz="1400" dirty="0" smtClean="0"/>
              <a:t>phần tử, do</a:t>
            </a:r>
            <a:r>
              <a:rPr lang="en-US" sz="1400" dirty="0" smtClean="0"/>
              <a:t> </a:t>
            </a:r>
            <a:r>
              <a:rPr lang="vi-VN" sz="1400" dirty="0" smtClean="0"/>
              <a:t>đó S</a:t>
            </a:r>
            <a:r>
              <a:rPr lang="vi-VN" sz="1200" dirty="0" smtClean="0"/>
              <a:t>F</a:t>
            </a:r>
            <a:r>
              <a:rPr lang="vi-VN" sz="1400" dirty="0" smtClean="0"/>
              <a:t> = (</a:t>
            </a:r>
            <a:r>
              <a:rPr lang="en-US" sz="1400" dirty="0" smtClean="0"/>
              <a:t>262141 </a:t>
            </a:r>
            <a:r>
              <a:rPr lang="vi-VN" sz="1400" dirty="0" smtClean="0"/>
              <a:t>*</a:t>
            </a:r>
            <a:r>
              <a:rPr lang="en-US" sz="1400" dirty="0" smtClean="0"/>
              <a:t> 4</a:t>
            </a:r>
            <a:r>
              <a:rPr lang="vi-VN" sz="1400" dirty="0" smtClean="0"/>
              <a:t>)</a:t>
            </a:r>
            <a:r>
              <a:rPr lang="en-US" sz="1400" dirty="0" smtClean="0"/>
              <a:t> </a:t>
            </a:r>
            <a:r>
              <a:rPr lang="vi-VN" sz="1400" dirty="0" smtClean="0"/>
              <a:t>/</a:t>
            </a:r>
            <a:r>
              <a:rPr lang="en-US" sz="1400" dirty="0" smtClean="0"/>
              <a:t> </a:t>
            </a:r>
            <a:r>
              <a:rPr lang="vi-VN" sz="1400" dirty="0" smtClean="0"/>
              <a:t>512 = </a:t>
            </a:r>
            <a:r>
              <a:rPr lang="en-US" sz="1400" dirty="0" smtClean="0"/>
              <a:t>2047.9</a:t>
            </a:r>
            <a:r>
              <a:rPr lang="vi-VN" sz="1400" dirty="0" smtClean="0"/>
              <a:t> (sector)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S</a:t>
            </a:r>
            <a:r>
              <a:rPr lang="vi-VN" sz="1200" dirty="0" smtClean="0"/>
              <a:t>F</a:t>
            </a:r>
            <a:r>
              <a:rPr lang="vi-VN" sz="1400" dirty="0" smtClean="0"/>
              <a:t> = </a:t>
            </a:r>
            <a:r>
              <a:rPr lang="en-US" sz="1400" dirty="0" smtClean="0"/>
              <a:t>2048 </a:t>
            </a:r>
            <a:r>
              <a:rPr lang="vi-VN" sz="1400" dirty="0" smtClean="0"/>
              <a:t>sector</a:t>
            </a:r>
            <a:r>
              <a:rPr lang="vi-VN" sz="1400" b="1" dirty="0" smtClean="0"/>
              <a:t>. Mâu thuẫn với giả thiết S</a:t>
            </a:r>
            <a:r>
              <a:rPr lang="vi-VN" sz="1100" b="1" dirty="0" smtClean="0"/>
              <a:t>F</a:t>
            </a:r>
            <a:r>
              <a:rPr lang="vi-VN" sz="1400" b="1" dirty="0" smtClean="0"/>
              <a:t> = 1. </a:t>
            </a:r>
            <a:r>
              <a:rPr lang="vi-VN" sz="1400" dirty="0" smtClean="0"/>
              <a:t>Vậy kích thước bảng FAT của vol này</a:t>
            </a:r>
            <a:r>
              <a:rPr lang="en-US" sz="1400" dirty="0" smtClean="0"/>
              <a:t> </a:t>
            </a:r>
            <a:r>
              <a:rPr lang="fr-FR" sz="1400" dirty="0" err="1" smtClean="0"/>
              <a:t>không</a:t>
            </a:r>
            <a:r>
              <a:rPr lang="fr-FR" sz="1400" dirty="0" smtClean="0"/>
              <a:t> </a:t>
            </a:r>
            <a:r>
              <a:rPr lang="fr-FR" sz="1400" dirty="0" err="1" smtClean="0"/>
              <a:t>thể</a:t>
            </a:r>
            <a:r>
              <a:rPr lang="fr-FR" sz="1400" dirty="0" smtClean="0"/>
              <a:t> là 1 </a:t>
            </a:r>
            <a:r>
              <a:rPr lang="fr-FR" sz="1400" dirty="0" err="1" smtClean="0"/>
              <a:t>sector</a:t>
            </a:r>
            <a:endParaRPr lang="fr-FR" sz="1400" dirty="0" smtClean="0"/>
          </a:p>
          <a:p>
            <a:pPr>
              <a:buFont typeface="Wingdings" pitchFamily="2" charset="2"/>
              <a:buChar char="à"/>
            </a:pPr>
            <a:endParaRPr lang="fr-FR" sz="1400" dirty="0" smtClean="0"/>
          </a:p>
          <a:p>
            <a:r>
              <a:rPr lang="vi-VN" sz="1400" dirty="0" smtClean="0">
                <a:solidFill>
                  <a:srgbClr val="FF0000"/>
                </a:solidFill>
              </a:rPr>
              <a:t>Giả sử </a:t>
            </a:r>
            <a:r>
              <a:rPr lang="vi-VN" sz="1400" b="1" dirty="0" smtClean="0">
                <a:solidFill>
                  <a:srgbClr val="FF0000"/>
                </a:solidFill>
              </a:rPr>
              <a:t>S</a:t>
            </a:r>
            <a:r>
              <a:rPr lang="vi-VN" sz="1200" b="1" dirty="0" smtClean="0">
                <a:solidFill>
                  <a:srgbClr val="FF0000"/>
                </a:solidFill>
              </a:rPr>
              <a:t>F</a:t>
            </a:r>
            <a:r>
              <a:rPr lang="vi-VN" sz="1400" b="1" dirty="0" smtClean="0">
                <a:solidFill>
                  <a:srgbClr val="FF0000"/>
                </a:solidFill>
              </a:rPr>
              <a:t> = </a:t>
            </a:r>
            <a:r>
              <a:rPr lang="en-US" sz="1400" b="1" dirty="0" smtClean="0">
                <a:solidFill>
                  <a:srgbClr val="FF0000"/>
                </a:solidFill>
              </a:rPr>
              <a:t>2048 (sector)</a:t>
            </a:r>
            <a:r>
              <a:rPr lang="vi-VN" sz="1400" b="1" dirty="0" smtClean="0">
                <a:solidFill>
                  <a:srgbClr val="FF0000"/>
                </a:solidFill>
              </a:rPr>
              <a:t>: </a:t>
            </a:r>
            <a:r>
              <a:rPr lang="vi-VN" sz="1400" dirty="0" smtClean="0"/>
              <a:t>(*)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vi-VN" sz="1400" dirty="0" smtClean="0"/>
              <a:t> SD = </a:t>
            </a:r>
            <a:r>
              <a:rPr lang="en-US" sz="1400" dirty="0" smtClean="0"/>
              <a:t>2097112  </a:t>
            </a:r>
            <a:r>
              <a:rPr lang="vi-VN" sz="1400" dirty="0" smtClean="0"/>
              <a:t>- </a:t>
            </a:r>
            <a:r>
              <a:rPr lang="en-US" sz="1400" dirty="0" smtClean="0"/>
              <a:t>4</a:t>
            </a:r>
            <a:r>
              <a:rPr lang="vi-VN" sz="1400" dirty="0" smtClean="0"/>
              <a:t>S</a:t>
            </a:r>
            <a:r>
              <a:rPr lang="vi-VN" sz="1200" dirty="0" smtClean="0"/>
              <a:t>F</a:t>
            </a:r>
            <a:r>
              <a:rPr lang="vi-VN" sz="1400" dirty="0" smtClean="0"/>
              <a:t> = 2088924</a:t>
            </a:r>
            <a:r>
              <a:rPr lang="en-US" sz="1400" dirty="0" smtClean="0"/>
              <a:t> </a:t>
            </a:r>
            <a:r>
              <a:rPr lang="vi-VN" sz="1400" dirty="0" smtClean="0"/>
              <a:t>(sector) = </a:t>
            </a:r>
            <a:r>
              <a:rPr lang="en-US" sz="1400" dirty="0" smtClean="0"/>
              <a:t>261115 </a:t>
            </a:r>
            <a:r>
              <a:rPr lang="vi-VN" sz="1400" dirty="0" smtClean="0"/>
              <a:t>(cluster)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Vùng dữ liệu có </a:t>
            </a:r>
            <a:r>
              <a:rPr lang="en-US" sz="1400" dirty="0" smtClean="0"/>
              <a:t>261115  </a:t>
            </a:r>
            <a:r>
              <a:rPr lang="vi-VN" sz="1400" dirty="0" smtClean="0"/>
              <a:t>cluster, nên bảng FAT phải có </a:t>
            </a:r>
            <a:r>
              <a:rPr lang="en-US" sz="1400" dirty="0" smtClean="0"/>
              <a:t>261115 </a:t>
            </a:r>
            <a:r>
              <a:rPr lang="vi-VN" sz="1400" dirty="0" smtClean="0"/>
              <a:t>+ 2 = </a:t>
            </a:r>
            <a:r>
              <a:rPr lang="en-US" sz="1400" dirty="0" smtClean="0"/>
              <a:t>261117 </a:t>
            </a:r>
            <a:r>
              <a:rPr lang="vi-VN" sz="1400" dirty="0" smtClean="0"/>
              <a:t>phần tử, do</a:t>
            </a:r>
            <a:r>
              <a:rPr lang="en-US" sz="1400" dirty="0" smtClean="0"/>
              <a:t> </a:t>
            </a:r>
            <a:r>
              <a:rPr lang="vi-VN" sz="1400" dirty="0" smtClean="0"/>
              <a:t>đó S</a:t>
            </a:r>
            <a:r>
              <a:rPr lang="vi-VN" sz="1200" dirty="0" smtClean="0"/>
              <a:t>F</a:t>
            </a:r>
            <a:r>
              <a:rPr lang="vi-VN" sz="1400" dirty="0" smtClean="0"/>
              <a:t> = (</a:t>
            </a:r>
            <a:r>
              <a:rPr lang="en-US" sz="1400" dirty="0" smtClean="0"/>
              <a:t>261117 </a:t>
            </a:r>
            <a:r>
              <a:rPr lang="vi-VN" sz="1400" dirty="0" smtClean="0"/>
              <a:t>*</a:t>
            </a:r>
            <a:r>
              <a:rPr lang="en-US" sz="1400" dirty="0" smtClean="0"/>
              <a:t> 4</a:t>
            </a:r>
            <a:r>
              <a:rPr lang="vi-VN" sz="1400" dirty="0" smtClean="0"/>
              <a:t>)</a:t>
            </a:r>
            <a:r>
              <a:rPr lang="en-US" sz="1400" dirty="0" smtClean="0"/>
              <a:t> </a:t>
            </a:r>
            <a:r>
              <a:rPr lang="vi-VN" sz="1400" dirty="0" smtClean="0"/>
              <a:t>/</a:t>
            </a:r>
            <a:r>
              <a:rPr lang="en-US" sz="1400" dirty="0" smtClean="0"/>
              <a:t> </a:t>
            </a:r>
            <a:r>
              <a:rPr lang="vi-VN" sz="1400" dirty="0" smtClean="0"/>
              <a:t>512 = </a:t>
            </a:r>
            <a:r>
              <a:rPr lang="en-US" sz="1400" dirty="0" smtClean="0"/>
              <a:t>2039.9</a:t>
            </a:r>
            <a:r>
              <a:rPr lang="vi-VN" sz="1400" dirty="0" smtClean="0"/>
              <a:t> (sector)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S</a:t>
            </a:r>
            <a:r>
              <a:rPr lang="vi-VN" sz="1200" dirty="0" smtClean="0"/>
              <a:t>F</a:t>
            </a:r>
            <a:r>
              <a:rPr lang="vi-VN" sz="1400" dirty="0" smtClean="0"/>
              <a:t> = </a:t>
            </a:r>
            <a:r>
              <a:rPr lang="en-US" sz="1400" dirty="0" smtClean="0"/>
              <a:t>2040</a:t>
            </a:r>
            <a:r>
              <a:rPr lang="vi-VN" sz="1400" dirty="0" smtClean="0"/>
              <a:t> sector</a:t>
            </a:r>
            <a:r>
              <a:rPr lang="vi-VN" sz="1400" b="1" dirty="0" smtClean="0"/>
              <a:t>. </a:t>
            </a:r>
            <a:r>
              <a:rPr lang="en-US" sz="1400" b="1" dirty="0" err="1" smtClean="0"/>
              <a:t>Trái</a:t>
            </a:r>
            <a:r>
              <a:rPr lang="en-US" sz="1400" b="1" dirty="0" smtClean="0"/>
              <a:t> </a:t>
            </a:r>
            <a:r>
              <a:rPr lang="vi-VN" sz="1400" b="1" dirty="0" smtClean="0"/>
              <a:t>với giả thiết S</a:t>
            </a:r>
            <a:r>
              <a:rPr lang="vi-VN" sz="1200" b="1" dirty="0" smtClean="0"/>
              <a:t>F</a:t>
            </a:r>
            <a:r>
              <a:rPr lang="vi-VN" sz="1400" b="1" dirty="0" smtClean="0"/>
              <a:t> = </a:t>
            </a:r>
            <a:r>
              <a:rPr lang="en-US" sz="1400" b="1" dirty="0" smtClean="0"/>
              <a:t>2048</a:t>
            </a:r>
            <a:endParaRPr lang="vi-VN" sz="1400" b="1" dirty="0" smtClean="0"/>
          </a:p>
          <a:p>
            <a:endParaRPr lang="en-US" dirty="0" smtClean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762000" y="4495800"/>
          <a:ext cx="7620003" cy="1752600"/>
        </p:xfrm>
        <a:graphic>
          <a:graphicData uri="http://schemas.openxmlformats.org/drawingml/2006/table">
            <a:tbl>
              <a:tblPr/>
              <a:tblGrid>
                <a:gridCol w="478537"/>
                <a:gridCol w="478537"/>
                <a:gridCol w="445008"/>
                <a:gridCol w="445008"/>
                <a:gridCol w="443484"/>
                <a:gridCol w="445008"/>
                <a:gridCol w="443484"/>
                <a:gridCol w="443484"/>
                <a:gridCol w="445008"/>
                <a:gridCol w="445008"/>
                <a:gridCol w="445008"/>
                <a:gridCol w="445008"/>
                <a:gridCol w="445008"/>
                <a:gridCol w="445008"/>
                <a:gridCol w="445008"/>
                <a:gridCol w="445008"/>
                <a:gridCol w="437389"/>
              </a:tblGrid>
              <a:tr h="58420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684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3366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BootSec.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3366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Area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339966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FAT Area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RDET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Area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 rot="5400000">
            <a:off x="6775302" y="3817620"/>
            <a:ext cx="4495800" cy="365760"/>
          </a:xfrm>
        </p:spPr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1219200"/>
          <a:ext cx="7619999" cy="1879600"/>
        </p:xfrm>
        <a:graphic>
          <a:graphicData uri="http://schemas.openxmlformats.org/drawingml/2006/table">
            <a:tbl>
              <a:tblPr/>
              <a:tblGrid>
                <a:gridCol w="449708"/>
                <a:gridCol w="428237"/>
                <a:gridCol w="47715"/>
                <a:gridCol w="47715"/>
                <a:gridCol w="47715"/>
                <a:gridCol w="460445"/>
                <a:gridCol w="493845"/>
                <a:gridCol w="486688"/>
                <a:gridCol w="427045"/>
                <a:gridCol w="428237"/>
                <a:gridCol w="425851"/>
                <a:gridCol w="425851"/>
                <a:gridCol w="429429"/>
                <a:gridCol w="427045"/>
                <a:gridCol w="632216"/>
                <a:gridCol w="47715"/>
                <a:gridCol w="471180"/>
                <a:gridCol w="471180"/>
                <a:gridCol w="471180"/>
                <a:gridCol w="501002"/>
              </a:tblGrid>
              <a:tr h="37592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</a:rPr>
                        <a:t>Cluster 2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</a:rPr>
                        <a:t>Cluster 3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</a:rPr>
                        <a:t>Cluster 1001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751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Times New Roman"/>
                        </a:rPr>
                        <a:t>..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..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...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</a:rPr>
                        <a:t>4007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</a:rPr>
                        <a:t>4008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</a:rPr>
                        <a:t>4009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</a:rPr>
                        <a:t>4010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592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339966"/>
                          </a:solidFill>
                          <a:latin typeface="Courier New"/>
                          <a:ea typeface="Times New Roman"/>
                        </a:rPr>
                        <a:t>SYSTEM AREA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333399"/>
                          </a:solidFill>
                          <a:latin typeface="Courier New"/>
                          <a:ea typeface="Times New Roman"/>
                        </a:rPr>
                        <a:t>DATA AREA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14514" y="3810000"/>
            <a:ext cx="152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53342" y="3124200"/>
            <a:ext cx="2514600" cy="1371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7710714" y="3810000"/>
            <a:ext cx="13716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62000" y="228600"/>
          <a:ext cx="7696195" cy="635000"/>
        </p:xfrm>
        <a:graphic>
          <a:graphicData uri="http://schemas.openxmlformats.org/drawingml/2006/table">
            <a:tbl>
              <a:tblPr/>
              <a:tblGrid>
                <a:gridCol w="480280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</a:tblGrid>
              <a:tr h="3175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00</a:t>
                      </a:r>
                      <a:endParaRPr lang="en-US" sz="1100" b="1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53</a:t>
                      </a:r>
                      <a:endParaRPr lang="en-US" sz="1050" dirty="0" smtClean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2A</a:t>
                      </a:r>
                      <a:endParaRPr lang="en-US" sz="1050" dirty="0" smtClean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1F</a:t>
                      </a:r>
                      <a:endParaRPr lang="en-US" sz="1050" dirty="0" smtClean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FF</a:t>
                      </a:r>
                      <a:endParaRPr lang="en-US" sz="1100" b="1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22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EF</a:t>
                      </a:r>
                      <a:endParaRPr lang="en-US" sz="1100" b="1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0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5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6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7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8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9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11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12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13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14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15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762000" y="533400"/>
            <a:ext cx="1524000" cy="1066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2743200" y="533400"/>
            <a:ext cx="5715000" cy="1066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056" y="181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</a:t>
            </a:r>
            <a:endParaRPr lang="vi-VN" dirty="0"/>
          </a:p>
        </p:txBody>
      </p:sp>
      <p:sp>
        <p:nvSpPr>
          <p:cNvPr id="29" name="Right Brace 28"/>
          <p:cNvSpPr/>
          <p:nvPr/>
        </p:nvSpPr>
        <p:spPr>
          <a:xfrm rot="5400000">
            <a:off x="2347686" y="2271486"/>
            <a:ext cx="304800" cy="4862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TextBox 29"/>
          <p:cNvSpPr txBox="1"/>
          <p:nvPr/>
        </p:nvSpPr>
        <p:spPr>
          <a:xfrm>
            <a:off x="2177142" y="266700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Sector</a:t>
            </a:r>
            <a:endParaRPr lang="vi-V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Giả sử </a:t>
            </a:r>
            <a:r>
              <a:rPr lang="vi-VN" b="1" dirty="0" smtClean="0">
                <a:solidFill>
                  <a:srgbClr val="FF0000"/>
                </a:solidFill>
              </a:rPr>
              <a:t>S</a:t>
            </a:r>
            <a:r>
              <a:rPr lang="vi-VN" sz="2000" b="1" dirty="0" smtClean="0">
                <a:solidFill>
                  <a:srgbClr val="FF0000"/>
                </a:solidFill>
              </a:rPr>
              <a:t>F</a:t>
            </a:r>
            <a:r>
              <a:rPr lang="vi-VN" b="1" dirty="0" smtClean="0">
                <a:solidFill>
                  <a:srgbClr val="FF0000"/>
                </a:solidFill>
              </a:rPr>
              <a:t> = </a:t>
            </a:r>
            <a:r>
              <a:rPr lang="en-US" b="1" dirty="0" smtClean="0">
                <a:solidFill>
                  <a:srgbClr val="FF0000"/>
                </a:solidFill>
              </a:rPr>
              <a:t>2040 (sector)</a:t>
            </a:r>
            <a:r>
              <a:rPr lang="vi-VN" b="1" dirty="0" smtClean="0">
                <a:solidFill>
                  <a:srgbClr val="FF0000"/>
                </a:solidFill>
              </a:rPr>
              <a:t>: </a:t>
            </a:r>
            <a:r>
              <a:rPr lang="vi-VN" dirty="0" smtClean="0"/>
              <a:t>(*)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vi-VN" dirty="0" smtClean="0"/>
              <a:t> SD = </a:t>
            </a:r>
            <a:r>
              <a:rPr lang="en-US" dirty="0" smtClean="0"/>
              <a:t>2097112  </a:t>
            </a:r>
            <a:r>
              <a:rPr lang="vi-VN" dirty="0" smtClean="0"/>
              <a:t>- </a:t>
            </a:r>
            <a:r>
              <a:rPr lang="en-US" dirty="0" smtClean="0"/>
              <a:t>4</a:t>
            </a:r>
            <a:r>
              <a:rPr lang="vi-VN" dirty="0" smtClean="0"/>
              <a:t>S</a:t>
            </a:r>
            <a:r>
              <a:rPr lang="vi-VN" sz="2000" dirty="0" smtClean="0"/>
              <a:t>F</a:t>
            </a:r>
            <a:r>
              <a:rPr lang="vi-VN" dirty="0" smtClean="0"/>
              <a:t> = 2088952 (sector) = 261119 (cluster)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 </a:t>
            </a:r>
            <a:r>
              <a:rPr lang="vi-VN" dirty="0" smtClean="0"/>
              <a:t>Vùng dữ liệu có 261119 cluster, nên bảng FAT phải có 261119 + 2 = 2611</a:t>
            </a:r>
            <a:r>
              <a:rPr lang="en-US" dirty="0" smtClean="0"/>
              <a:t>21</a:t>
            </a:r>
            <a:r>
              <a:rPr lang="vi-VN" dirty="0" smtClean="0"/>
              <a:t> phần tử, do</a:t>
            </a:r>
            <a:r>
              <a:rPr lang="en-US" dirty="0" smtClean="0"/>
              <a:t> </a:t>
            </a:r>
            <a:r>
              <a:rPr lang="vi-VN" dirty="0" smtClean="0"/>
              <a:t>đó S</a:t>
            </a:r>
            <a:r>
              <a:rPr lang="vi-VN" sz="2000" dirty="0" smtClean="0"/>
              <a:t>F</a:t>
            </a:r>
            <a:r>
              <a:rPr lang="vi-VN" dirty="0" smtClean="0"/>
              <a:t> = (2611</a:t>
            </a:r>
            <a:r>
              <a:rPr lang="en-US" dirty="0" smtClean="0"/>
              <a:t>21 </a:t>
            </a:r>
            <a:r>
              <a:rPr lang="vi-VN" dirty="0" smtClean="0"/>
              <a:t>*</a:t>
            </a:r>
            <a:r>
              <a:rPr lang="en-US" dirty="0" smtClean="0"/>
              <a:t> 4</a:t>
            </a:r>
            <a:r>
              <a:rPr lang="vi-VN" dirty="0" smtClean="0"/>
              <a:t>)</a:t>
            </a:r>
            <a:r>
              <a:rPr lang="en-US" dirty="0" smtClean="0"/>
              <a:t> </a:t>
            </a:r>
            <a:r>
              <a:rPr lang="vi-VN" dirty="0" smtClean="0"/>
              <a:t>/</a:t>
            </a:r>
            <a:r>
              <a:rPr lang="en-US" dirty="0" smtClean="0"/>
              <a:t> </a:t>
            </a:r>
            <a:r>
              <a:rPr lang="vi-VN" dirty="0" smtClean="0"/>
              <a:t>512 = </a:t>
            </a:r>
            <a:r>
              <a:rPr lang="en-US" dirty="0" smtClean="0"/>
              <a:t>2040.007</a:t>
            </a:r>
            <a:r>
              <a:rPr lang="vi-VN" dirty="0" smtClean="0"/>
              <a:t> (sector)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 </a:t>
            </a:r>
            <a:r>
              <a:rPr lang="vi-VN" dirty="0" smtClean="0"/>
              <a:t>S</a:t>
            </a:r>
            <a:r>
              <a:rPr lang="vi-VN" sz="2000" dirty="0" smtClean="0"/>
              <a:t>F</a:t>
            </a:r>
            <a:r>
              <a:rPr lang="vi-VN" dirty="0" smtClean="0"/>
              <a:t> = </a:t>
            </a:r>
            <a:r>
              <a:rPr lang="en-US" dirty="0" smtClean="0"/>
              <a:t>2041</a:t>
            </a:r>
            <a:r>
              <a:rPr lang="vi-VN" dirty="0" smtClean="0"/>
              <a:t> sector</a:t>
            </a:r>
            <a:r>
              <a:rPr lang="vi-VN" b="1" dirty="0" smtClean="0"/>
              <a:t>. </a:t>
            </a:r>
            <a:r>
              <a:rPr lang="en-US" b="1" dirty="0" err="1" smtClean="0"/>
              <a:t>Trái</a:t>
            </a:r>
            <a:r>
              <a:rPr lang="en-US" b="1" dirty="0" smtClean="0"/>
              <a:t> </a:t>
            </a:r>
            <a:r>
              <a:rPr lang="vi-VN" b="1" dirty="0" smtClean="0"/>
              <a:t>với giả thiết S</a:t>
            </a:r>
            <a:r>
              <a:rPr lang="vi-VN" sz="2000" b="1" dirty="0" smtClean="0"/>
              <a:t>F</a:t>
            </a:r>
            <a:r>
              <a:rPr lang="vi-VN" b="1" dirty="0" smtClean="0"/>
              <a:t> = </a:t>
            </a:r>
            <a:r>
              <a:rPr lang="en-US" b="1" dirty="0" smtClean="0"/>
              <a:t>2040</a:t>
            </a:r>
          </a:p>
          <a:p>
            <a:pPr>
              <a:buNone/>
            </a:pPr>
            <a:endParaRPr lang="en-US" b="1" dirty="0" smtClean="0"/>
          </a:p>
          <a:p>
            <a:r>
              <a:rPr lang="vi-VN" dirty="0" smtClean="0">
                <a:solidFill>
                  <a:srgbClr val="FF0000"/>
                </a:solidFill>
              </a:rPr>
              <a:t>Giả sử </a:t>
            </a:r>
            <a:r>
              <a:rPr lang="vi-VN" b="1" dirty="0" smtClean="0">
                <a:solidFill>
                  <a:srgbClr val="FF0000"/>
                </a:solidFill>
              </a:rPr>
              <a:t>S</a:t>
            </a:r>
            <a:r>
              <a:rPr lang="vi-VN" sz="2000" b="1" dirty="0" smtClean="0">
                <a:solidFill>
                  <a:srgbClr val="FF0000"/>
                </a:solidFill>
              </a:rPr>
              <a:t>F</a:t>
            </a:r>
            <a:r>
              <a:rPr lang="vi-VN" b="1" dirty="0" smtClean="0">
                <a:solidFill>
                  <a:srgbClr val="FF0000"/>
                </a:solidFill>
              </a:rPr>
              <a:t> = </a:t>
            </a:r>
            <a:r>
              <a:rPr lang="en-US" b="1" dirty="0" smtClean="0">
                <a:solidFill>
                  <a:srgbClr val="FF0000"/>
                </a:solidFill>
              </a:rPr>
              <a:t>2041 (sector)</a:t>
            </a:r>
            <a:r>
              <a:rPr lang="vi-VN" b="1" dirty="0" smtClean="0">
                <a:solidFill>
                  <a:srgbClr val="FF0000"/>
                </a:solidFill>
              </a:rPr>
              <a:t>: </a:t>
            </a:r>
            <a:r>
              <a:rPr lang="vi-VN" dirty="0" smtClean="0"/>
              <a:t>(*)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vi-VN" dirty="0" smtClean="0"/>
              <a:t> SD = </a:t>
            </a:r>
            <a:r>
              <a:rPr lang="en-US" dirty="0" smtClean="0"/>
              <a:t>2097112  </a:t>
            </a:r>
            <a:r>
              <a:rPr lang="vi-VN" dirty="0" smtClean="0"/>
              <a:t>- </a:t>
            </a:r>
            <a:r>
              <a:rPr lang="en-US" dirty="0" smtClean="0"/>
              <a:t>4</a:t>
            </a:r>
            <a:r>
              <a:rPr lang="vi-VN" dirty="0" smtClean="0"/>
              <a:t>S</a:t>
            </a:r>
            <a:r>
              <a:rPr lang="vi-VN" sz="2000" dirty="0" smtClean="0"/>
              <a:t>F</a:t>
            </a:r>
            <a:r>
              <a:rPr lang="vi-VN" dirty="0" smtClean="0"/>
              <a:t> = 20889</a:t>
            </a:r>
            <a:r>
              <a:rPr lang="en-US" dirty="0" smtClean="0"/>
              <a:t>48</a:t>
            </a:r>
            <a:r>
              <a:rPr lang="vi-VN" dirty="0" smtClean="0"/>
              <a:t> (sector) = 261118.5</a:t>
            </a:r>
            <a:r>
              <a:rPr lang="en-US" dirty="0" smtClean="0"/>
              <a:t> </a:t>
            </a:r>
            <a:r>
              <a:rPr lang="vi-VN" dirty="0" smtClean="0"/>
              <a:t>(cluster)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 </a:t>
            </a:r>
            <a:r>
              <a:rPr lang="vi-VN" dirty="0" smtClean="0"/>
              <a:t>Vùng dữ liệu có 26111</a:t>
            </a:r>
            <a:r>
              <a:rPr lang="en-US" dirty="0" smtClean="0"/>
              <a:t>9</a:t>
            </a:r>
            <a:r>
              <a:rPr lang="vi-VN" dirty="0" smtClean="0"/>
              <a:t> cluster, nên bảng FAT phải có 26111</a:t>
            </a:r>
            <a:r>
              <a:rPr lang="en-US" dirty="0" smtClean="0"/>
              <a:t>9</a:t>
            </a:r>
            <a:r>
              <a:rPr lang="vi-VN" dirty="0" smtClean="0"/>
              <a:t> + 2 = 2611</a:t>
            </a:r>
            <a:r>
              <a:rPr lang="en-US" dirty="0" smtClean="0"/>
              <a:t>21</a:t>
            </a:r>
            <a:r>
              <a:rPr lang="vi-VN" dirty="0" smtClean="0"/>
              <a:t> phần tử, do</a:t>
            </a:r>
            <a:r>
              <a:rPr lang="en-US" dirty="0" smtClean="0"/>
              <a:t> </a:t>
            </a:r>
            <a:r>
              <a:rPr lang="vi-VN" dirty="0" smtClean="0"/>
              <a:t>đó S</a:t>
            </a:r>
            <a:r>
              <a:rPr lang="vi-VN" sz="2000" dirty="0" smtClean="0"/>
              <a:t>F</a:t>
            </a:r>
            <a:r>
              <a:rPr lang="vi-VN" dirty="0" smtClean="0"/>
              <a:t> = (2611</a:t>
            </a:r>
            <a:r>
              <a:rPr lang="en-US" dirty="0" smtClean="0"/>
              <a:t>21 </a:t>
            </a:r>
            <a:r>
              <a:rPr lang="vi-VN" dirty="0" smtClean="0"/>
              <a:t>*</a:t>
            </a:r>
            <a:r>
              <a:rPr lang="en-US" dirty="0" smtClean="0"/>
              <a:t> 4</a:t>
            </a:r>
            <a:r>
              <a:rPr lang="vi-VN" dirty="0" smtClean="0"/>
              <a:t>)</a:t>
            </a:r>
            <a:r>
              <a:rPr lang="en-US" dirty="0" smtClean="0"/>
              <a:t> </a:t>
            </a:r>
            <a:r>
              <a:rPr lang="vi-VN" dirty="0" smtClean="0"/>
              <a:t>/</a:t>
            </a:r>
            <a:r>
              <a:rPr lang="en-US" dirty="0" smtClean="0"/>
              <a:t> </a:t>
            </a:r>
            <a:r>
              <a:rPr lang="vi-VN" dirty="0" smtClean="0"/>
              <a:t>512 = </a:t>
            </a:r>
            <a:r>
              <a:rPr lang="en-US" dirty="0" smtClean="0"/>
              <a:t>2040.007</a:t>
            </a:r>
            <a:r>
              <a:rPr lang="vi-VN" dirty="0" smtClean="0"/>
              <a:t> (sector)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 </a:t>
            </a:r>
            <a:r>
              <a:rPr lang="vi-VN" dirty="0" smtClean="0"/>
              <a:t>S</a:t>
            </a:r>
            <a:r>
              <a:rPr lang="vi-VN" sz="2000" dirty="0" smtClean="0"/>
              <a:t>F</a:t>
            </a:r>
            <a:r>
              <a:rPr lang="vi-VN" dirty="0" smtClean="0"/>
              <a:t> = </a:t>
            </a:r>
            <a:r>
              <a:rPr lang="en-US" dirty="0" smtClean="0"/>
              <a:t>2041</a:t>
            </a:r>
            <a:r>
              <a:rPr lang="vi-VN" dirty="0" smtClean="0"/>
              <a:t> sector</a:t>
            </a:r>
            <a:r>
              <a:rPr lang="vi-VN" b="1" dirty="0" smtClean="0"/>
              <a:t>. </a:t>
            </a:r>
            <a:r>
              <a:rPr lang="en-US" b="1" dirty="0" smtClean="0"/>
              <a:t>(</a:t>
            </a:r>
            <a:r>
              <a:rPr lang="en-US" b="1" dirty="0" err="1" smtClean="0"/>
              <a:t>Đúng</a:t>
            </a:r>
            <a:r>
              <a:rPr lang="en-US" b="1" dirty="0" smtClean="0"/>
              <a:t>)</a:t>
            </a:r>
          </a:p>
          <a:p>
            <a:pPr>
              <a:buNone/>
            </a:pPr>
            <a:endParaRPr lang="vi-VN" b="1" dirty="0" smtClean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76962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Boot sector 1</a:t>
            </a:r>
            <a:endParaRPr kumimoji="0" lang="vi-VN" sz="3000" b="0" i="0" u="none" strike="noStrike" kern="1200" cap="small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623371"/>
              </p:ext>
            </p:extLst>
          </p:nvPr>
        </p:nvGraphicFramePr>
        <p:xfrm>
          <a:off x="914400" y="3352800"/>
          <a:ext cx="6705599" cy="3569676"/>
        </p:xfrm>
        <a:graphic>
          <a:graphicData uri="http://schemas.openxmlformats.org/drawingml/2006/table">
            <a:tbl>
              <a:tblPr/>
              <a:tblGrid>
                <a:gridCol w="540774"/>
                <a:gridCol w="3785419"/>
                <a:gridCol w="2379406"/>
              </a:tblGrid>
              <a:tr h="373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Giá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trị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Loại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byte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1 sector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1 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dành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riêng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vùng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Bootsector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RDET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Tổng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trên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đĩa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Số sector cho 1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tiên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tiên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tiên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vùng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Data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Date Placeholder 3"/>
          <p:cNvSpPr txBox="1">
            <a:spLocks/>
          </p:cNvSpPr>
          <p:nvPr/>
        </p:nvSpPr>
        <p:spPr>
          <a:xfrm rot="5400000">
            <a:off x="8438293" y="1199296"/>
            <a:ext cx="1179766" cy="384048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03/2009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F012D-5E39-4C30-9E0D-C3E8FE30521F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 rot="5400000">
            <a:off x="6775302" y="4046220"/>
            <a:ext cx="4495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BM MMT&amp;VT - KHOA CNTT - ĐH KHTN TP.HCM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/>
        </p:nvGraphicFramePr>
        <p:xfrm>
          <a:off x="152400" y="533400"/>
          <a:ext cx="8839200" cy="274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Bitmap Image" r:id="rId3" imgW="9554909" imgH="2381582" progId="PBrush">
                  <p:embed/>
                </p:oleObj>
              </mc:Choice>
              <mc:Fallback>
                <p:oleObj name="Bitmap Image" r:id="rId3" imgW="9554909" imgH="238158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33400"/>
                        <a:ext cx="8839200" cy="2743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20040" y="2045880"/>
              <a:ext cx="6641280" cy="160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200" y="1982520"/>
                <a:ext cx="66729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5806440" y="560160"/>
              <a:ext cx="11880" cy="2949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90600" y="496440"/>
                <a:ext cx="43560" cy="3076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0544" y="2362200"/>
            <a:ext cx="8915400" cy="4038600"/>
          </a:xfrm>
        </p:spPr>
        <p:txBody>
          <a:bodyPr>
            <a:noAutofit/>
          </a:bodyPr>
          <a:lstStyle/>
          <a:p>
            <a:r>
              <a:rPr lang="en-US" sz="1400" dirty="0" smtClean="0"/>
              <a:t>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0B </a:t>
            </a:r>
            <a:r>
              <a:rPr lang="en-US" sz="1400" dirty="0" err="1" smtClean="0"/>
              <a:t>là</a:t>
            </a:r>
            <a:r>
              <a:rPr lang="en-US" sz="1400" dirty="0" smtClean="0"/>
              <a:t>: 00, 02 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 </a:t>
            </a:r>
            <a:r>
              <a:rPr lang="en-US" sz="1400" dirty="0" err="1" smtClean="0"/>
              <a:t>Số</a:t>
            </a:r>
            <a:r>
              <a:rPr lang="en-US" sz="1400" dirty="0" smtClean="0"/>
              <a:t> byte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mỗi</a:t>
            </a:r>
            <a:r>
              <a:rPr lang="en-US" sz="1400" dirty="0" smtClean="0"/>
              <a:t> sector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: 0200h = 512 (byte)</a:t>
            </a:r>
          </a:p>
          <a:p>
            <a:r>
              <a:rPr lang="en-US" sz="1400" dirty="0" err="1" smtClean="0"/>
              <a:t>Giá</a:t>
            </a:r>
            <a:r>
              <a:rPr lang="en-US" sz="1400" dirty="0" smtClean="0"/>
              <a:t> </a:t>
            </a:r>
            <a:r>
              <a:rPr lang="en-US" sz="1400" dirty="0" err="1" smtClean="0"/>
              <a:t>trị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0D </a:t>
            </a:r>
            <a:r>
              <a:rPr lang="en-US" sz="1400" dirty="0" err="1" smtClean="0"/>
              <a:t>là</a:t>
            </a:r>
            <a:r>
              <a:rPr lang="en-US" sz="1400" dirty="0" smtClean="0"/>
              <a:t>: 02 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 </a:t>
            </a:r>
            <a:r>
              <a:rPr lang="en-US" sz="1400" dirty="0" err="1" smtClean="0"/>
              <a:t>Số</a:t>
            </a:r>
            <a:r>
              <a:rPr lang="en-US" sz="1400" dirty="0" smtClean="0"/>
              <a:t> sector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mỗi</a:t>
            </a:r>
            <a:r>
              <a:rPr lang="en-US" sz="1400" dirty="0" smtClean="0"/>
              <a:t> cluster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: S</a:t>
            </a:r>
            <a:r>
              <a:rPr lang="en-US" sz="1400" baseline="-25000" dirty="0" smtClean="0"/>
              <a:t>C</a:t>
            </a:r>
            <a:r>
              <a:rPr lang="en-US" sz="1400" dirty="0" smtClean="0"/>
              <a:t> = 02h = 2 (sector)</a:t>
            </a:r>
          </a:p>
          <a:p>
            <a:r>
              <a:rPr lang="en-US" sz="1400" dirty="0" smtClean="0"/>
              <a:t>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0E </a:t>
            </a:r>
            <a:r>
              <a:rPr lang="en-US" sz="1400" dirty="0" err="1" smtClean="0"/>
              <a:t>là</a:t>
            </a:r>
            <a:r>
              <a:rPr lang="en-US" sz="1400" dirty="0" smtClean="0"/>
              <a:t>: 08, 00         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  </a:t>
            </a:r>
            <a:r>
              <a:rPr lang="en-US" sz="1400" dirty="0" err="1" smtClean="0"/>
              <a:t>Số</a:t>
            </a:r>
            <a:r>
              <a:rPr lang="en-US" sz="1400" dirty="0" smtClean="0"/>
              <a:t> sector </a:t>
            </a:r>
            <a:r>
              <a:rPr lang="en-US" sz="1400" dirty="0" err="1" smtClean="0"/>
              <a:t>trước</a:t>
            </a:r>
            <a:r>
              <a:rPr lang="en-US" sz="1400" dirty="0" smtClean="0"/>
              <a:t> </a:t>
            </a:r>
            <a:r>
              <a:rPr lang="en-US" sz="1400" dirty="0" err="1" smtClean="0"/>
              <a:t>vùng</a:t>
            </a:r>
            <a:r>
              <a:rPr lang="en-US" sz="1400" dirty="0" smtClean="0"/>
              <a:t> FAT </a:t>
            </a:r>
            <a:r>
              <a:rPr lang="en-US" sz="1400" dirty="0" err="1" smtClean="0"/>
              <a:t>là</a:t>
            </a:r>
            <a:r>
              <a:rPr lang="en-US" sz="1400" dirty="0" smtClean="0"/>
              <a:t>: S</a:t>
            </a:r>
            <a:r>
              <a:rPr lang="en-US" sz="1400" baseline="-25000" dirty="0" smtClean="0"/>
              <a:t>B</a:t>
            </a:r>
            <a:r>
              <a:rPr lang="en-US" sz="1400" dirty="0" smtClean="0"/>
              <a:t> = 0008h = 8 (sector)</a:t>
            </a:r>
          </a:p>
          <a:p>
            <a:r>
              <a:rPr lang="en-US" sz="1400" dirty="0" err="1" smtClean="0"/>
              <a:t>Giá</a:t>
            </a:r>
            <a:r>
              <a:rPr lang="en-US" sz="1400" dirty="0" smtClean="0"/>
              <a:t> </a:t>
            </a:r>
            <a:r>
              <a:rPr lang="en-US" sz="1400" dirty="0" err="1" smtClean="0"/>
              <a:t>trị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10 </a:t>
            </a:r>
            <a:r>
              <a:rPr lang="en-US" sz="1400" dirty="0" err="1" smtClean="0"/>
              <a:t>là</a:t>
            </a:r>
            <a:r>
              <a:rPr lang="en-US" sz="1400" dirty="0" smtClean="0"/>
              <a:t>: 02 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 </a:t>
            </a:r>
            <a:r>
              <a:rPr lang="en-US" sz="1400" dirty="0" err="1" smtClean="0"/>
              <a:t>Số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: N</a:t>
            </a:r>
            <a:r>
              <a:rPr lang="en-US" sz="1400" baseline="-25000" dirty="0" smtClean="0"/>
              <a:t>F</a:t>
            </a:r>
            <a:r>
              <a:rPr lang="en-US" sz="1400" dirty="0" smtClean="0"/>
              <a:t> = 02h = 2d (</a:t>
            </a:r>
            <a:r>
              <a:rPr lang="en-US" sz="1400" dirty="0" err="1" smtClean="0"/>
              <a:t>bảng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11 </a:t>
            </a:r>
            <a:r>
              <a:rPr lang="en-US" sz="1400" dirty="0" err="1" smtClean="0"/>
              <a:t>là</a:t>
            </a:r>
            <a:r>
              <a:rPr lang="en-US" sz="1400" dirty="0" smtClean="0"/>
              <a:t>: 00, 02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</a:t>
            </a:r>
            <a:r>
              <a:rPr lang="en-US" sz="1400" dirty="0" err="1" smtClean="0"/>
              <a:t>Số</a:t>
            </a:r>
            <a:r>
              <a:rPr lang="en-US" sz="1400" dirty="0" smtClean="0"/>
              <a:t> entry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RDET </a:t>
            </a:r>
            <a:r>
              <a:rPr lang="en-US" sz="1400" dirty="0" err="1" smtClean="0"/>
              <a:t>là</a:t>
            </a:r>
            <a:r>
              <a:rPr lang="en-US" sz="1400" dirty="0" smtClean="0"/>
              <a:t>: 0200h = 512 (entry)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RDET </a:t>
            </a:r>
            <a:r>
              <a:rPr lang="en-US" sz="1400" dirty="0" err="1" smtClean="0"/>
              <a:t>là</a:t>
            </a:r>
            <a:r>
              <a:rPr lang="en-US" sz="1400" dirty="0" smtClean="0"/>
              <a:t>: S</a:t>
            </a:r>
            <a:r>
              <a:rPr lang="en-US" sz="1400" baseline="-25000" dirty="0" smtClean="0"/>
              <a:t>R</a:t>
            </a:r>
            <a:r>
              <a:rPr lang="en-US" sz="1400" dirty="0" smtClean="0"/>
              <a:t> = (512*32) / 512 = 32 (sector).</a:t>
            </a:r>
          </a:p>
          <a:p>
            <a:r>
              <a:rPr lang="en-US" sz="1400" dirty="0" smtClean="0"/>
              <a:t>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16 </a:t>
            </a:r>
            <a:r>
              <a:rPr lang="en-US" sz="1400" dirty="0" err="1" smtClean="0"/>
              <a:t>là</a:t>
            </a:r>
            <a:r>
              <a:rPr lang="en-US" sz="1400" dirty="0" smtClean="0"/>
              <a:t>: 20, 00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là</a:t>
            </a:r>
            <a:r>
              <a:rPr lang="en-US" sz="1400" dirty="0" smtClean="0"/>
              <a:t>: S</a:t>
            </a:r>
            <a:r>
              <a:rPr lang="en-US" sz="1400" baseline="-25000" dirty="0" smtClean="0"/>
              <a:t>F</a:t>
            </a:r>
            <a:r>
              <a:rPr lang="en-US" sz="1400" dirty="0" smtClean="0"/>
              <a:t> = 0020h = 32 (sector)</a:t>
            </a:r>
          </a:p>
          <a:p>
            <a:r>
              <a:rPr lang="en-US" sz="1400" dirty="0" smtClean="0"/>
              <a:t>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 13 </a:t>
            </a:r>
            <a:r>
              <a:rPr lang="en-US" sz="1400" dirty="0" err="1" smtClean="0"/>
              <a:t>là</a:t>
            </a:r>
            <a:r>
              <a:rPr lang="en-US" sz="1400" dirty="0" smtClean="0"/>
              <a:t>: E0, 3F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</a:t>
            </a:r>
            <a:r>
              <a:rPr lang="en-US" sz="1400" dirty="0" err="1" smtClean="0"/>
              <a:t>Tổng</a:t>
            </a:r>
            <a:r>
              <a:rPr lang="en-US" sz="1400" dirty="0" smtClean="0"/>
              <a:t> </a:t>
            </a:r>
            <a:r>
              <a:rPr lang="en-US" sz="1400" dirty="0" err="1" smtClean="0"/>
              <a:t>số</a:t>
            </a:r>
            <a:r>
              <a:rPr lang="en-US" sz="1400" dirty="0" smtClean="0"/>
              <a:t> sector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: S</a:t>
            </a:r>
            <a:r>
              <a:rPr lang="en-US" sz="1400" baseline="-25000" dirty="0" smtClean="0"/>
              <a:t>V</a:t>
            </a:r>
            <a:r>
              <a:rPr lang="en-US" sz="1400" dirty="0" smtClean="0"/>
              <a:t> = 3FE0h = 16352 (</a:t>
            </a:r>
            <a:r>
              <a:rPr lang="en-US" sz="1400" dirty="0" err="1" smtClean="0"/>
              <a:t>vì</a:t>
            </a:r>
            <a:r>
              <a:rPr lang="en-US" sz="1400" dirty="0" smtClean="0"/>
              <a:t> 4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20 </a:t>
            </a:r>
            <a:r>
              <a:rPr lang="en-US" sz="1400" dirty="0" err="1" smtClean="0"/>
              <a:t>đều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00 </a:t>
            </a:r>
            <a:r>
              <a:rPr lang="en-US" sz="1400" dirty="0" err="1" smtClean="0"/>
              <a:t>nên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lấy</a:t>
            </a:r>
            <a:r>
              <a:rPr lang="en-US" sz="1400" dirty="0" smtClean="0"/>
              <a:t> ở 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13)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88392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sector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ta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kích</a:t>
            </a:r>
            <a:r>
              <a:rPr lang="en-US" sz="2000" dirty="0" smtClean="0"/>
              <a:t> </a:t>
            </a:r>
            <a:r>
              <a:rPr lang="en-US" sz="2000" dirty="0" err="1" smtClean="0"/>
              <a:t>thước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vùng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/>
              <a:t>    S</a:t>
            </a:r>
            <a:r>
              <a:rPr lang="en-US" sz="2000" b="1" baseline="-25000" dirty="0" smtClean="0"/>
              <a:t>S</a:t>
            </a:r>
            <a:r>
              <a:rPr lang="en-US" sz="2000" b="1" dirty="0" smtClean="0"/>
              <a:t> = S</a:t>
            </a:r>
            <a:r>
              <a:rPr lang="en-US" sz="2000" b="1" baseline="-25000" dirty="0" smtClean="0"/>
              <a:t>B</a:t>
            </a:r>
            <a:r>
              <a:rPr lang="en-US" sz="2000" b="1" dirty="0" smtClean="0"/>
              <a:t> + N</a:t>
            </a:r>
            <a:r>
              <a:rPr lang="en-US" sz="2000" b="1" baseline="-25000" dirty="0" smtClean="0"/>
              <a:t>F</a:t>
            </a:r>
            <a:r>
              <a:rPr lang="en-US" sz="2000" b="1" dirty="0" smtClean="0"/>
              <a:t> * S</a:t>
            </a:r>
            <a:r>
              <a:rPr lang="en-US" sz="2000" b="1" baseline="-25000" dirty="0" smtClean="0"/>
              <a:t>F</a:t>
            </a:r>
            <a:r>
              <a:rPr lang="en-US" sz="2000" b="1" dirty="0" smtClean="0"/>
              <a:t> + S</a:t>
            </a:r>
            <a:r>
              <a:rPr lang="en-US" sz="2000" b="1" baseline="-25000" dirty="0" smtClean="0"/>
              <a:t>R</a:t>
            </a:r>
            <a:r>
              <a:rPr lang="en-US" sz="2000" b="1" dirty="0" smtClean="0"/>
              <a:t> </a:t>
            </a:r>
            <a:r>
              <a:rPr lang="en-US" sz="2000" dirty="0" smtClean="0"/>
              <a:t>= 8 + 2*32 + 32 = 104 (sector)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Vậy</a:t>
            </a:r>
            <a:r>
              <a:rPr lang="en-US" sz="2000" dirty="0" smtClean="0"/>
              <a:t> </a:t>
            </a:r>
            <a:r>
              <a:rPr lang="en-US" sz="2000" dirty="0" err="1" smtClean="0"/>
              <a:t>vùng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sector 104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cluster 2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chiếm</a:t>
            </a:r>
            <a:r>
              <a:rPr lang="en-US" sz="2000" dirty="0" smtClean="0"/>
              <a:t> 2 sector </a:t>
            </a:r>
            <a:r>
              <a:rPr lang="en-US" sz="2000" dirty="0" err="1" smtClean="0"/>
              <a:t>từ</a:t>
            </a:r>
            <a:r>
              <a:rPr lang="en-US" sz="2000" dirty="0" smtClean="0"/>
              <a:t> 104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106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cluster 3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chiếm</a:t>
            </a:r>
            <a:r>
              <a:rPr lang="en-US" sz="2000" dirty="0" smtClean="0"/>
              <a:t> 2 sector </a:t>
            </a:r>
            <a:r>
              <a:rPr lang="en-US" sz="2000" dirty="0" err="1" smtClean="0"/>
              <a:t>từ</a:t>
            </a:r>
            <a:r>
              <a:rPr lang="en-US" sz="2000" dirty="0" smtClean="0"/>
              <a:t> 106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108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quát</a:t>
            </a:r>
            <a:r>
              <a:rPr lang="en-US" sz="2000" dirty="0" smtClean="0"/>
              <a:t>, cluster K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chiếm</a:t>
            </a:r>
            <a:r>
              <a:rPr lang="en-US" sz="2000" dirty="0" smtClean="0"/>
              <a:t> 2 sector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sector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 104 + 2*(K-2) </a:t>
            </a:r>
          </a:p>
          <a:p>
            <a:pPr>
              <a:lnSpc>
                <a:spcPct val="150000"/>
              </a:lnSpc>
            </a:pPr>
            <a:endParaRPr lang="vi-V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639762"/>
          </a:xfrm>
        </p:spPr>
        <p:txBody>
          <a:bodyPr/>
          <a:lstStyle/>
          <a:p>
            <a:r>
              <a:rPr lang="en-US" dirty="0" smtClean="0"/>
              <a:t>Boot sector 1</a:t>
            </a:r>
            <a:endParaRPr lang="vi-V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914400" y="3352800"/>
          <a:ext cx="6705599" cy="3352799"/>
        </p:xfrm>
        <a:graphic>
          <a:graphicData uri="http://schemas.openxmlformats.org/drawingml/2006/table">
            <a:tbl>
              <a:tblPr/>
              <a:tblGrid>
                <a:gridCol w="540774"/>
                <a:gridCol w="3785419"/>
                <a:gridCol w="2379406"/>
              </a:tblGrid>
              <a:tr h="373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Loại FAT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FAT 16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byte cho 1 sector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dành riêng (số sector vùng Bootsector)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bảng RDET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(512*32)/512 = 32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Tổng số sector trên đĩa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16352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FAT1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8+2*32 = 72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vùng Data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8+2*32+32 = 104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52400" y="609601"/>
          <a:ext cx="8839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3" imgW="9554909" imgH="2381582" progId="PBrush">
                  <p:embed/>
                </p:oleObj>
              </mc:Choice>
              <mc:Fallback>
                <p:oleObj name="Bitmap Image" r:id="rId3" imgW="9554909" imgH="2381582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09601"/>
                        <a:ext cx="8839200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639762"/>
          </a:xfrm>
        </p:spPr>
        <p:txBody>
          <a:bodyPr/>
          <a:lstStyle/>
          <a:p>
            <a:r>
              <a:rPr lang="en-US" dirty="0" smtClean="0"/>
              <a:t>BOOT SECTOR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9600"/>
            <a:ext cx="8839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Content Placeholder 8"/>
          <p:cNvGraphicFramePr>
            <a:graphicFrameLocks/>
          </p:cNvGraphicFramePr>
          <p:nvPr/>
        </p:nvGraphicFramePr>
        <p:xfrm>
          <a:off x="914400" y="3352800"/>
          <a:ext cx="6705599" cy="3569676"/>
        </p:xfrm>
        <a:graphic>
          <a:graphicData uri="http://schemas.openxmlformats.org/drawingml/2006/table">
            <a:tbl>
              <a:tblPr/>
              <a:tblGrid>
                <a:gridCol w="540774"/>
                <a:gridCol w="3785419"/>
                <a:gridCol w="2379406"/>
              </a:tblGrid>
              <a:tr h="373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Loại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byte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1 sector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1 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dành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riêng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vùng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Bootsector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RDET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Tổng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trên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đĩa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1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tiên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tiên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tiên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vùng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Data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639762"/>
          </a:xfrm>
        </p:spPr>
        <p:txBody>
          <a:bodyPr/>
          <a:lstStyle/>
          <a:p>
            <a:r>
              <a:rPr lang="en-US" dirty="0" smtClean="0"/>
              <a:t>BOOT SECTOR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9600"/>
            <a:ext cx="8839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Content Placeholder 8"/>
          <p:cNvGraphicFramePr>
            <a:graphicFrameLocks/>
          </p:cNvGraphicFramePr>
          <p:nvPr/>
        </p:nvGraphicFramePr>
        <p:xfrm>
          <a:off x="914400" y="3623605"/>
          <a:ext cx="6705599" cy="2833061"/>
        </p:xfrm>
        <a:graphic>
          <a:graphicData uri="http://schemas.openxmlformats.org/drawingml/2006/table">
            <a:tbl>
              <a:tblPr/>
              <a:tblGrid>
                <a:gridCol w="540774"/>
                <a:gridCol w="3785419"/>
                <a:gridCol w="2379406"/>
              </a:tblGrid>
              <a:tr h="3437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Loại FAT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FAT 32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byte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1 sector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dành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riêng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vùng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Bootsector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Tổng số sector trên đĩa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81888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635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FAT1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1302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vùng Data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1302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RDET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“</a:t>
            </a:r>
            <a:r>
              <a:rPr lang="en-US" b="1" dirty="0" smtClean="0"/>
              <a:t>File</a:t>
            </a:r>
            <a:r>
              <a:rPr lang="en-US" dirty="0" smtClean="0"/>
              <a:t>”. </a:t>
            </a: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7334</TotalTime>
  <Words>2250</Words>
  <Application>Microsoft Office PowerPoint</Application>
  <PresentationFormat>On-screen Show (4:3)</PresentationFormat>
  <Paragraphs>397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Oriel</vt:lpstr>
      <vt:lpstr>Bitmap Image</vt:lpstr>
      <vt:lpstr>PowerPoint Presentation</vt:lpstr>
      <vt:lpstr>PowerPoint Presentation</vt:lpstr>
      <vt:lpstr>PowerPoint Presentation</vt:lpstr>
      <vt:lpstr>PowerPoint Presentation</vt:lpstr>
      <vt:lpstr>Boot sector 1</vt:lpstr>
      <vt:lpstr>Boot sector 1</vt:lpstr>
      <vt:lpstr>BOOT SECTOR 2</vt:lpstr>
      <vt:lpstr>BOOT SECTOR 2</vt:lpstr>
      <vt:lpstr>RDET 1</vt:lpstr>
      <vt:lpstr>RDET</vt:lpstr>
      <vt:lpstr>RDET 2</vt:lpstr>
      <vt:lpstr>PowerPoint Presentation</vt:lpstr>
      <vt:lpstr>FAT 1</vt:lpstr>
      <vt:lpstr>PowerPoint Presentation</vt:lpstr>
      <vt:lpstr>FAT 2</vt:lpstr>
      <vt:lpstr>PowerPoint Presentation</vt:lpstr>
      <vt:lpstr>Cách 2 (xác định kích thước bảng fat)</vt:lpstr>
      <vt:lpstr>FAT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ttmtrang</dc:creator>
  <cp:lastModifiedBy>Minh Tri Vu</cp:lastModifiedBy>
  <cp:revision>965</cp:revision>
  <dcterms:created xsi:type="dcterms:W3CDTF">2009-01-22T17:54:45Z</dcterms:created>
  <dcterms:modified xsi:type="dcterms:W3CDTF">2015-03-16T03:44:22Z</dcterms:modified>
</cp:coreProperties>
</file>