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8"/>
  </p:notesMasterIdLst>
  <p:sldIdLst>
    <p:sldId id="256" r:id="rId2"/>
    <p:sldId id="406" r:id="rId3"/>
    <p:sldId id="258" r:id="rId4"/>
    <p:sldId id="408" r:id="rId5"/>
    <p:sldId id="447" r:id="rId6"/>
    <p:sldId id="412" r:id="rId7"/>
    <p:sldId id="413" r:id="rId8"/>
    <p:sldId id="415" r:id="rId9"/>
    <p:sldId id="416" r:id="rId10"/>
    <p:sldId id="414" r:id="rId11"/>
    <p:sldId id="448" r:id="rId12"/>
    <p:sldId id="420" r:id="rId13"/>
    <p:sldId id="421" r:id="rId14"/>
    <p:sldId id="422" r:id="rId15"/>
    <p:sldId id="423" r:id="rId16"/>
    <p:sldId id="424" r:id="rId17"/>
    <p:sldId id="427" r:id="rId18"/>
    <p:sldId id="428" r:id="rId19"/>
    <p:sldId id="449" r:id="rId20"/>
    <p:sldId id="417" r:id="rId21"/>
    <p:sldId id="419" r:id="rId22"/>
    <p:sldId id="439" r:id="rId23"/>
    <p:sldId id="426" r:id="rId24"/>
    <p:sldId id="425" r:id="rId25"/>
    <p:sldId id="450" r:id="rId26"/>
    <p:sldId id="409" r:id="rId27"/>
    <p:sldId id="451" r:id="rId28"/>
    <p:sldId id="320" r:id="rId29"/>
    <p:sldId id="438" r:id="rId30"/>
    <p:sldId id="430" r:id="rId31"/>
    <p:sldId id="431" r:id="rId32"/>
    <p:sldId id="429" r:id="rId33"/>
    <p:sldId id="434" r:id="rId34"/>
    <p:sldId id="435" r:id="rId35"/>
    <p:sldId id="436" r:id="rId36"/>
    <p:sldId id="433" r:id="rId37"/>
    <p:sldId id="432" r:id="rId38"/>
    <p:sldId id="437" r:id="rId39"/>
    <p:sldId id="452" r:id="rId40"/>
    <p:sldId id="440" r:id="rId41"/>
    <p:sldId id="446" r:id="rId42"/>
    <p:sldId id="441" r:id="rId43"/>
    <p:sldId id="442" r:id="rId44"/>
    <p:sldId id="443" r:id="rId45"/>
    <p:sldId id="444" r:id="rId46"/>
    <p:sldId id="411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78167" autoAdjust="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9BD494-BB2B-4848-80B5-5978AE35C7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7EA089-4AEA-4E58-BE89-A76837D75D8B}">
      <dgm:prSet custT="1"/>
      <dgm:spPr/>
      <dgm:t>
        <a:bodyPr/>
        <a:lstStyle/>
        <a:p>
          <a:pPr algn="l" rtl="0"/>
          <a:r>
            <a:rPr lang="en-US" sz="3700" b="1" baseline="0" dirty="0" smtClean="0"/>
            <a:t>03 – </a:t>
          </a:r>
          <a:r>
            <a:rPr lang="en-US" sz="3700" b="1" baseline="0" dirty="0" err="1" smtClean="0"/>
            <a:t>Hệ</a:t>
          </a:r>
          <a:r>
            <a:rPr lang="en-US" sz="3700" b="1" baseline="0" dirty="0" smtClean="0"/>
            <a:t> </a:t>
          </a:r>
          <a:r>
            <a:rPr lang="en-US" sz="3700" b="1" baseline="0" dirty="0" err="1" smtClean="0"/>
            <a:t>thống</a:t>
          </a:r>
          <a:r>
            <a:rPr lang="en-US" sz="3700" b="1" baseline="0" dirty="0" smtClean="0"/>
            <a:t> </a:t>
          </a:r>
          <a:r>
            <a:rPr lang="en-US" sz="3700" b="1" baseline="0" dirty="0" err="1" smtClean="0"/>
            <a:t>tập</a:t>
          </a:r>
          <a:r>
            <a:rPr lang="en-US" sz="3700" b="1" baseline="0" dirty="0" smtClean="0"/>
            <a:t> tin FAT</a:t>
          </a:r>
          <a:endParaRPr lang="en-US" sz="3700" b="1" baseline="0" dirty="0"/>
        </a:p>
      </dgm:t>
    </dgm:pt>
    <dgm:pt modelId="{32716587-310F-4BCB-B543-7CC5AB10E300}" type="parTrans" cxnId="{6517FA80-0599-4EFA-B533-F7B414E90102}">
      <dgm:prSet/>
      <dgm:spPr/>
      <dgm:t>
        <a:bodyPr/>
        <a:lstStyle/>
        <a:p>
          <a:pPr algn="l"/>
          <a:endParaRPr lang="en-US" sz="3700"/>
        </a:p>
      </dgm:t>
    </dgm:pt>
    <dgm:pt modelId="{2596A4D4-C756-4566-A41A-ADDCA2127021}" type="sibTrans" cxnId="{6517FA80-0599-4EFA-B533-F7B414E90102}">
      <dgm:prSet/>
      <dgm:spPr/>
      <dgm:t>
        <a:bodyPr/>
        <a:lstStyle/>
        <a:p>
          <a:pPr algn="l"/>
          <a:endParaRPr lang="en-US" sz="3700"/>
        </a:p>
      </dgm:t>
    </dgm:pt>
    <dgm:pt modelId="{D504D8CB-706E-4D71-9F72-148F49E349A6}" type="pres">
      <dgm:prSet presAssocID="{7E9BD494-BB2B-4848-80B5-5978AE35C7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28D6A6-C5C3-4BF0-87A1-0A27DB26596D}" type="pres">
      <dgm:prSet presAssocID="{E17EA089-4AEA-4E58-BE89-A76837D75D8B}" presName="parentText" presStyleLbl="node1" presStyleIdx="0" presStyleCnt="1" custLinFactNeighborY="27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17FA80-0599-4EFA-B533-F7B414E90102}" srcId="{7E9BD494-BB2B-4848-80B5-5978AE35C797}" destId="{E17EA089-4AEA-4E58-BE89-A76837D75D8B}" srcOrd="0" destOrd="0" parTransId="{32716587-310F-4BCB-B543-7CC5AB10E300}" sibTransId="{2596A4D4-C756-4566-A41A-ADDCA2127021}"/>
    <dgm:cxn modelId="{7F6B57CC-9EF9-4875-9379-01B09D95059D}" type="presOf" srcId="{E17EA089-4AEA-4E58-BE89-A76837D75D8B}" destId="{1628D6A6-C5C3-4BF0-87A1-0A27DB26596D}" srcOrd="0" destOrd="0" presId="urn:microsoft.com/office/officeart/2005/8/layout/vList2"/>
    <dgm:cxn modelId="{9B1793FC-7187-4360-B863-D6CF02D9A5A2}" type="presOf" srcId="{7E9BD494-BB2B-4848-80B5-5978AE35C797}" destId="{D504D8CB-706E-4D71-9F72-148F49E349A6}" srcOrd="0" destOrd="0" presId="urn:microsoft.com/office/officeart/2005/8/layout/vList2"/>
    <dgm:cxn modelId="{7935C30E-8D49-4DAD-9640-0D27A74AFF9F}" type="presParOf" srcId="{D504D8CB-706E-4D71-9F72-148F49E349A6}" destId="{1628D6A6-C5C3-4BF0-87A1-0A27DB26596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8D6A6-C5C3-4BF0-87A1-0A27DB26596D}">
      <dsp:nvSpPr>
        <dsp:cNvPr id="0" name=""/>
        <dsp:cNvSpPr/>
      </dsp:nvSpPr>
      <dsp:spPr>
        <a:xfrm>
          <a:off x="0" y="372316"/>
          <a:ext cx="6858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baseline="0" dirty="0" smtClean="0"/>
            <a:t>03 – </a:t>
          </a:r>
          <a:r>
            <a:rPr lang="en-US" sz="3700" b="1" kern="1200" baseline="0" dirty="0" err="1" smtClean="0"/>
            <a:t>Hệ</a:t>
          </a:r>
          <a:r>
            <a:rPr lang="en-US" sz="3700" b="1" kern="1200" baseline="0" dirty="0" smtClean="0"/>
            <a:t> </a:t>
          </a:r>
          <a:r>
            <a:rPr lang="en-US" sz="3700" b="1" kern="1200" baseline="0" dirty="0" err="1" smtClean="0"/>
            <a:t>thống</a:t>
          </a:r>
          <a:r>
            <a:rPr lang="en-US" sz="3700" b="1" kern="1200" baseline="0" dirty="0" smtClean="0"/>
            <a:t> </a:t>
          </a:r>
          <a:r>
            <a:rPr lang="en-US" sz="3700" b="1" kern="1200" baseline="0" dirty="0" err="1" smtClean="0"/>
            <a:t>tập</a:t>
          </a:r>
          <a:r>
            <a:rPr lang="en-US" sz="3700" b="1" kern="1200" baseline="0" dirty="0" smtClean="0"/>
            <a:t> tin FAT</a:t>
          </a:r>
          <a:endParaRPr lang="en-US" sz="3700" b="1" kern="1200" baseline="0" dirty="0"/>
        </a:p>
      </dsp:txBody>
      <dsp:txXfrm>
        <a:off x="59399" y="431715"/>
        <a:ext cx="67392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F373E-F7DD-4B14-A42B-A82B3F6143EB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D7098-97D7-4868-B121-14522BC353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54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/>
                <a:ea typeface="Times New Roman"/>
              </a:rPr>
              <a:t>BPB_TotSec16: For FAT12 and FAT16 volumes, this field contains the sector count, and BPB_TotSec32 is 0 if the total sector count “fits” (is less than 0x10000).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ea typeface="Times New Roman"/>
              </a:rPr>
              <a:t>The only other important point is that whatever value is put in here must also be put in the low byte of the FAT[0] entry.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 = 0101</a:t>
            </a:r>
          </a:p>
          <a:p>
            <a:r>
              <a:rPr lang="en-US" dirty="0" smtClean="0"/>
              <a:t>0000001</a:t>
            </a:r>
          </a:p>
          <a:p>
            <a:r>
              <a:rPr lang="en-US" dirty="0" smtClean="0"/>
              <a:t>8 = 1000</a:t>
            </a:r>
          </a:p>
          <a:p>
            <a:r>
              <a:rPr lang="en-US" dirty="0" smtClean="0"/>
              <a:t>10h = 0001 0000= 1 00</a:t>
            </a:r>
          </a:p>
          <a:p>
            <a:r>
              <a:rPr lang="en-US" dirty="0" smtClean="0"/>
              <a:t>00 </a:t>
            </a:r>
          </a:p>
          <a:p>
            <a:endParaRPr lang="en-US" dirty="0" smtClean="0"/>
          </a:p>
          <a:p>
            <a:r>
              <a:rPr lang="en-US" dirty="0" smtClean="0"/>
              <a:t>15 = 1111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8956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696200" cy="5483352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 rot="5400000">
            <a:off x="8438293" y="1199296"/>
            <a:ext cx="1179766" cy="384048"/>
          </a:xfrm>
        </p:spPr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>
          <a:xfrm rot="5400000">
            <a:off x="6775302" y="4046220"/>
            <a:ext cx="4495800" cy="365760"/>
          </a:xfrm>
        </p:spPr>
        <p:txBody>
          <a:bodyPr rtlCol="0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BM MMT&amp;VT - KHOA CNTT - ĐH KHTN TP.HCM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63976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7696200" cy="54071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904893" y="665896"/>
            <a:ext cx="1179766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241902" y="3512820"/>
            <a:ext cx="44958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BM MMT&amp;VT - KHOA CNTT - ĐH KHTN TP.HCM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80832" y="600456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UTF-1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Master_boot_record" TargetMode="External"/><Relationship Id="rId13" Type="http://schemas.openxmlformats.org/officeDocument/2006/relationships/hyperlink" Target="http://en.wikipedia.org/wiki/8.3_filename" TargetMode="External"/><Relationship Id="rId18" Type="http://schemas.openxmlformats.org/officeDocument/2006/relationships/hyperlink" Target="http://en.wikipedia.org/wiki/January_1" TargetMode="External"/><Relationship Id="rId26" Type="http://schemas.openxmlformats.org/officeDocument/2006/relationships/hyperlink" Target="http://en.wikipedia.org/wiki/Stac_Electronics" TargetMode="External"/><Relationship Id="rId3" Type="http://schemas.openxmlformats.org/officeDocument/2006/relationships/hyperlink" Target="http://en.wikipedia.org/wiki/Microsoft" TargetMode="External"/><Relationship Id="rId21" Type="http://schemas.openxmlformats.org/officeDocument/2006/relationships/hyperlink" Target="http://en.wikipedia.org/wiki/2107" TargetMode="External"/><Relationship Id="rId7" Type="http://schemas.openxmlformats.org/officeDocument/2006/relationships/hyperlink" Target="http://en.wikipedia.org/wiki/Partition_(computing)" TargetMode="External"/><Relationship Id="rId12" Type="http://schemas.openxmlformats.org/officeDocument/2006/relationships/hyperlink" Target="http://en.wikipedia.org/wiki/Cluster_(file_system)" TargetMode="External"/><Relationship Id="rId17" Type="http://schemas.openxmlformats.org/officeDocument/2006/relationships/hyperlink" Target="http://en.wikipedia.org/wiki/File_timestamp" TargetMode="External"/><Relationship Id="rId25" Type="http://schemas.openxmlformats.org/officeDocument/2006/relationships/hyperlink" Target="http://en.wikipedia.org/wiki/File_system_permissions" TargetMode="External"/><Relationship Id="rId2" Type="http://schemas.openxmlformats.org/officeDocument/2006/relationships/hyperlink" Target="http://en.wikipedia.org/wiki/Software_developer" TargetMode="External"/><Relationship Id="rId16" Type="http://schemas.openxmlformats.org/officeDocument/2006/relationships/hyperlink" Target="http://en.wikipedia.org/wiki/Terabyte" TargetMode="External"/><Relationship Id="rId20" Type="http://schemas.openxmlformats.org/officeDocument/2006/relationships/hyperlink" Target="http://en.wikipedia.org/wiki/December_31" TargetMode="External"/><Relationship Id="rId29" Type="http://schemas.openxmlformats.org/officeDocument/2006/relationships/hyperlink" Target="http://en.wikipedia.org/wiki/DR-DO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Windows_95" TargetMode="External"/><Relationship Id="rId11" Type="http://schemas.openxmlformats.org/officeDocument/2006/relationships/hyperlink" Target="http://en.wikipedia.org/wiki/Gigabyte" TargetMode="External"/><Relationship Id="rId24" Type="http://schemas.openxmlformats.org/officeDocument/2006/relationships/hyperlink" Target="http://en.wikipedia.org/wiki/Archive_bit" TargetMode="External"/><Relationship Id="rId5" Type="http://schemas.openxmlformats.org/officeDocument/2006/relationships/hyperlink" Target="http://en.wikipedia.org/wiki/Compaq" TargetMode="External"/><Relationship Id="rId15" Type="http://schemas.openxmlformats.org/officeDocument/2006/relationships/hyperlink" Target="http://en.wikipedia.org/wiki/Megabyte" TargetMode="External"/><Relationship Id="rId23" Type="http://schemas.openxmlformats.org/officeDocument/2006/relationships/hyperlink" Target="http://en.wikipedia.org/wiki/File_Allocation_Table" TargetMode="External"/><Relationship Id="rId28" Type="http://schemas.openxmlformats.org/officeDocument/2006/relationships/hyperlink" Target="http://en.wikipedia.org/wiki/DriveSpace" TargetMode="External"/><Relationship Id="rId10" Type="http://schemas.openxmlformats.org/officeDocument/2006/relationships/hyperlink" Target="http://en.wikipedia.org/wiki/Linked_List" TargetMode="External"/><Relationship Id="rId19" Type="http://schemas.openxmlformats.org/officeDocument/2006/relationships/hyperlink" Target="http://en.wikipedia.org/wiki/1980" TargetMode="External"/><Relationship Id="rId4" Type="http://schemas.openxmlformats.org/officeDocument/2006/relationships/hyperlink" Target="http://en.wikipedia.org/wiki/86-DOS" TargetMode="External"/><Relationship Id="rId9" Type="http://schemas.openxmlformats.org/officeDocument/2006/relationships/hyperlink" Target="http://en.wikipedia.org/wiki/GUID_Partition_Table" TargetMode="External"/><Relationship Id="rId14" Type="http://schemas.openxmlformats.org/officeDocument/2006/relationships/hyperlink" Target="http://en.wikipedia.org/wiki/Long_filename" TargetMode="External"/><Relationship Id="rId22" Type="http://schemas.openxmlformats.org/officeDocument/2006/relationships/hyperlink" Target="http://en.wikipedia.org/wiki/Fork_(filesystem)" TargetMode="External"/><Relationship Id="rId27" Type="http://schemas.openxmlformats.org/officeDocument/2006/relationships/hyperlink" Target="http://en.wikipedia.org/wiki/DoubleSpac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057400" y="2819400"/>
          <a:ext cx="6858000" cy="1894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Bootsector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Loại</a:t>
            </a:r>
            <a:r>
              <a:rPr lang="en-US" dirty="0" smtClean="0"/>
              <a:t> Volume</a:t>
            </a:r>
          </a:p>
          <a:p>
            <a:pPr lvl="1"/>
            <a:r>
              <a:rPr lang="en-US" dirty="0" err="1" smtClean="0">
                <a:latin typeface="Times New Roman"/>
                <a:ea typeface="Times New Roman"/>
              </a:rPr>
              <a:t>Các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giá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trị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có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thể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có</a:t>
            </a:r>
            <a:r>
              <a:rPr lang="en-US" dirty="0" smtClean="0">
                <a:latin typeface="Times New Roman"/>
                <a:ea typeface="Times New Roman"/>
              </a:rPr>
              <a:t>: 0xF0, 0xF8, 0xF9, 0xFA, 0xFB, 0xFC, 0xFD, 0xFE, and 0xFF.</a:t>
            </a:r>
          </a:p>
          <a:p>
            <a:pPr marL="982980" marR="148590" lvl="2" indent="-342900">
              <a:lnSpc>
                <a:spcPct val="115000"/>
              </a:lnSpc>
              <a:spcBef>
                <a:spcPts val="0"/>
              </a:spcBef>
              <a:buFont typeface="Symbol"/>
              <a:buChar char=""/>
            </a:pPr>
            <a:r>
              <a:rPr lang="en-US" dirty="0" smtClean="0">
                <a:latin typeface="Times New Roman"/>
                <a:ea typeface="Times New Roman"/>
              </a:rPr>
              <a:t>0xF8:  “fixed” (non-removable) media. </a:t>
            </a:r>
          </a:p>
          <a:p>
            <a:pPr marL="982980" marR="148590" lvl="2" indent="-342900">
              <a:lnSpc>
                <a:spcPct val="115000"/>
              </a:lnSpc>
              <a:spcBef>
                <a:spcPts val="0"/>
              </a:spcBef>
              <a:buFont typeface="Symbol"/>
              <a:buChar char=""/>
            </a:pPr>
            <a:r>
              <a:rPr lang="en-US" dirty="0" smtClean="0">
                <a:latin typeface="Times New Roman"/>
                <a:ea typeface="Times New Roman"/>
              </a:rPr>
              <a:t>0xF0: removable media</a:t>
            </a:r>
          </a:p>
          <a:p>
            <a:pPr marL="708660" marR="148590" lvl="1" indent="-342900">
              <a:lnSpc>
                <a:spcPct val="115000"/>
              </a:lnSpc>
              <a:spcBef>
                <a:spcPts val="0"/>
              </a:spcBef>
              <a:buFont typeface="Symbol"/>
              <a:buChar char=""/>
            </a:pPr>
            <a:r>
              <a:rPr lang="en-US" dirty="0" err="1" smtClean="0">
                <a:latin typeface="Times New Roman"/>
                <a:ea typeface="Times New Roman"/>
              </a:rPr>
              <a:t>Ghi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chú</a:t>
            </a:r>
            <a:r>
              <a:rPr lang="en-US" dirty="0" smtClean="0">
                <a:latin typeface="Times New Roman"/>
                <a:ea typeface="Times New Roman"/>
              </a:rPr>
              <a:t>: </a:t>
            </a:r>
            <a:r>
              <a:rPr lang="en-US" dirty="0" err="1" smtClean="0">
                <a:latin typeface="Times New Roman"/>
                <a:ea typeface="Times New Roman"/>
              </a:rPr>
              <a:t>giá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trị</a:t>
            </a:r>
            <a:r>
              <a:rPr lang="en-US" dirty="0" smtClean="0">
                <a:latin typeface="Times New Roman"/>
                <a:ea typeface="Times New Roman"/>
              </a:rPr>
              <a:t> byte </a:t>
            </a:r>
            <a:r>
              <a:rPr lang="en-US" dirty="0" err="1" smtClean="0">
                <a:latin typeface="Times New Roman"/>
                <a:ea typeface="Times New Roman"/>
              </a:rPr>
              <a:t>này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đặt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trong</a:t>
            </a:r>
            <a:r>
              <a:rPr lang="en-US" dirty="0" smtClean="0">
                <a:latin typeface="Times New Roman"/>
                <a:ea typeface="Times New Roman"/>
              </a:rPr>
              <a:t> byte </a:t>
            </a:r>
            <a:r>
              <a:rPr lang="en-US" dirty="0" err="1" smtClean="0">
                <a:latin typeface="Times New Roman"/>
                <a:ea typeface="Times New Roman"/>
              </a:rPr>
              <a:t>đầu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tiên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của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bảng</a:t>
            </a:r>
            <a:r>
              <a:rPr lang="en-US" dirty="0" smtClean="0">
                <a:latin typeface="Times New Roman"/>
                <a:ea typeface="Times New Roman"/>
              </a:rPr>
              <a:t> FAT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 smtClean="0"/>
              <a:t>Nội</a:t>
            </a:r>
            <a:r>
              <a:rPr lang="en-US" sz="4000" dirty="0" smtClean="0"/>
              <a:t> dung</a:t>
            </a:r>
            <a:endParaRPr lang="en-US" sz="4000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Giới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thiệu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Bootsector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/>
              <a:t>RDET</a:t>
            </a:r>
          </a:p>
          <a:p>
            <a:r>
              <a:rPr lang="en-US" dirty="0" smtClean="0"/>
              <a:t>FAT</a:t>
            </a:r>
          </a:p>
          <a:p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Minh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FAT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75DB43-4573-4448-8E2E-F1CB5F90DADB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289B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RDET = Root Directory Entry Table</a:t>
            </a:r>
          </a:p>
          <a:p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(FAT12, FAT16)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endParaRPr lang="en-US" dirty="0" smtClean="0"/>
          </a:p>
          <a:p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entry, </a:t>
            </a:r>
            <a:r>
              <a:rPr lang="en-US" dirty="0" err="1" smtClean="0"/>
              <a:t>mỗi</a:t>
            </a:r>
            <a:r>
              <a:rPr lang="en-US" dirty="0" smtClean="0"/>
              <a:t> entry</a:t>
            </a:r>
          </a:p>
          <a:p>
            <a:pPr lvl="1"/>
            <a:r>
              <a:rPr lang="en-US" dirty="0" err="1" smtClean="0"/>
              <a:t>Chiếm</a:t>
            </a:r>
            <a:r>
              <a:rPr lang="en-US" dirty="0" smtClean="0"/>
              <a:t> 32 bytes</a:t>
            </a:r>
          </a:p>
          <a:p>
            <a:pPr lvl="2"/>
            <a:r>
              <a:rPr lang="en-US" dirty="0" smtClean="0"/>
              <a:t>Byte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: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entry</a:t>
            </a:r>
          </a:p>
          <a:p>
            <a:pPr lvl="1"/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1 </a:t>
            </a:r>
            <a:r>
              <a:rPr lang="en-US" dirty="0" err="1" smtClean="0"/>
              <a:t>tập</a:t>
            </a:r>
            <a:r>
              <a:rPr lang="en-US" dirty="0" smtClean="0"/>
              <a:t> tin/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 smtClean="0"/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Entry </a:t>
            </a:r>
            <a:r>
              <a:rPr lang="en-US" dirty="0" err="1" smtClean="0"/>
              <a:t>chính</a:t>
            </a:r>
            <a:r>
              <a:rPr lang="en-US" dirty="0" smtClean="0"/>
              <a:t>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</a:t>
            </a:r>
          </a:p>
          <a:p>
            <a:pPr lvl="2"/>
            <a:r>
              <a:rPr lang="en-US" dirty="0" smtClean="0"/>
              <a:t>Entry </a:t>
            </a:r>
            <a:r>
              <a:rPr lang="en-US" dirty="0" err="1" smtClean="0"/>
              <a:t>phụ</a:t>
            </a:r>
            <a:r>
              <a:rPr lang="en-US" dirty="0" smtClean="0"/>
              <a:t>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(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LFNs)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55420" y="5582920"/>
          <a:ext cx="57073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"/>
                <a:gridCol w="815340"/>
                <a:gridCol w="815340"/>
                <a:gridCol w="815340"/>
                <a:gridCol w="815340"/>
                <a:gridCol w="815340"/>
                <a:gridCol w="8153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0…1F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20…3F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40…5F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60….7F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80…9F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entry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52600" y="1676400"/>
          <a:ext cx="5410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295"/>
                <a:gridCol w="41929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nghĩa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0x00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Entry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trống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0x05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Initial character is actually 0xE5</a:t>
                      </a: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0x2E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'Dot' entry;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hoặc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'.' or '..'</a:t>
                      </a: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0xE5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Entry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đã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bị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xoá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RDET –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entry </a:t>
            </a:r>
            <a:r>
              <a:rPr lang="en-US" dirty="0" err="1" smtClean="0"/>
              <a:t>chính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"/>
          </p:nvPr>
        </p:nvGraphicFramePr>
        <p:xfrm>
          <a:off x="457200" y="1524000"/>
          <a:ext cx="8229600" cy="399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19200"/>
                <a:gridCol w="57150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OFFSET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ĐỘ DÀI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(byte)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NỘI DUNG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0h (0)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Tên chính của tập tin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8h (8)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Tên mở rộng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Bh (11)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Thuộc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tính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(0-0-A-D-V-S-H-R)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Nếu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có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giá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trị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là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0x0F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thì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entry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này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sủ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dụng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cho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LFNs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Ch (12)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Không dùng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16h (22)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Giờ cập nhật tập tin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18h (24)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Ngày cập nhật tập tin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1Ah (26)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Cluster bắt đầu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1Ch (28)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Kích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thước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tập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tin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RDET –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entry </a:t>
            </a:r>
            <a:r>
              <a:rPr lang="en-US" dirty="0" err="1" smtClean="0"/>
              <a:t>chính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533400" y="1828800"/>
          <a:ext cx="80010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219200"/>
                <a:gridCol w="57912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8n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Mask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latin typeface="Times New Roman"/>
                          <a:ea typeface="Times New Roman"/>
                          <a:cs typeface="Times New Roman"/>
                        </a:rPr>
                        <a:t>Mô</a:t>
                      </a: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 err="1">
                          <a:latin typeface="Times New Roman"/>
                          <a:ea typeface="Times New Roman"/>
                          <a:cs typeface="Times New Roman"/>
                        </a:rPr>
                        <a:t>tả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0x01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Read Only</a:t>
                      </a: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0x02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Hidden</a:t>
                      </a: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0x04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System</a:t>
                      </a: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0x08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Volume Label</a:t>
                      </a: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0x10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Subdirectory</a:t>
                      </a: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0x20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Archive</a:t>
                      </a: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0x40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Device (internal use only, never found on disk)</a:t>
                      </a:r>
                    </a:p>
                  </a:txBody>
                  <a:tcPr marL="9525" marR="9525" marT="9525" marB="9525" anchor="ctr"/>
                </a:tc>
              </a:tr>
              <a:tr h="7315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0x80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Unused</a:t>
                      </a: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990600"/>
            <a:ext cx="7696200" cy="54833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Thuộc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tin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RDET –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entry </a:t>
            </a:r>
            <a:r>
              <a:rPr lang="en-US" dirty="0" err="1" smtClean="0"/>
              <a:t>phụ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685800" y="1600200"/>
          <a:ext cx="7696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447800"/>
                <a:gridCol w="48768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Byte Offset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Length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Số thứ tự của entry</a:t>
                      </a: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Các ký tự của tên file (5 ký tự  </a:t>
                      </a:r>
                      <a:r>
                        <a:rPr lang="en-US" sz="2000" u="sng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2" tooltip="UTF-16"/>
                        </a:rPr>
                        <a:t>UTF-16</a:t>
                      </a: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 )</a:t>
                      </a: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Attributes (luôn luôn có giá trị là 0x0F)</a:t>
                      </a: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Reserved (luôn luôn có giá trị là 0x00)</a:t>
                      </a: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Checksum của tên file MS-DOS</a:t>
                      </a: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Các ký tự của tên file (6 ký tự </a:t>
                      </a:r>
                      <a:r>
                        <a:rPr lang="en-US" sz="2000" u="sng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2" tooltip="UTF-16"/>
                        </a:rPr>
                        <a:t>UTF-16</a:t>
                      </a: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 )</a:t>
                      </a: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1A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Cluster đầu tiên (luôn luôn có giá trị là 0x0000)</a:t>
                      </a: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1C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Các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ký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tự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của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tên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file (2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ký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tự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u="sng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2" tooltip="UTF-16"/>
                        </a:rPr>
                        <a:t>UTF-16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RDET 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90600"/>
            <a:ext cx="6400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Sdet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SDET = Sub Directory Entry Table</a:t>
            </a:r>
          </a:p>
          <a:p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data</a:t>
            </a:r>
          </a:p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entry </a:t>
            </a:r>
            <a:r>
              <a:rPr lang="en-US" dirty="0" err="1" smtClean="0"/>
              <a:t>như</a:t>
            </a:r>
            <a:r>
              <a:rPr lang="en-US" dirty="0" smtClean="0"/>
              <a:t> RDET</a:t>
            </a:r>
          </a:p>
          <a:p>
            <a:pPr lvl="1"/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2 entry “.” </a:t>
            </a:r>
            <a:r>
              <a:rPr lang="en-US" dirty="0" err="1" smtClean="0"/>
              <a:t>và</a:t>
            </a:r>
            <a:r>
              <a:rPr lang="en-US" dirty="0" smtClean="0"/>
              <a:t> “..”</a:t>
            </a:r>
          </a:p>
          <a:p>
            <a:pPr lvl="2"/>
            <a:r>
              <a:rPr lang="en-US" dirty="0" smtClean="0"/>
              <a:t>Entry “.”: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endParaRPr lang="en-US" dirty="0" smtClean="0"/>
          </a:p>
          <a:p>
            <a:pPr lvl="2"/>
            <a:r>
              <a:rPr lang="en-US" dirty="0" smtClean="0"/>
              <a:t>Entry “..”: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cha</a:t>
            </a:r>
          </a:p>
          <a:p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1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 smtClean="0"/>
              <a:t>Nội</a:t>
            </a:r>
            <a:r>
              <a:rPr lang="en-US" sz="4000" dirty="0" smtClean="0"/>
              <a:t> dung</a:t>
            </a:r>
            <a:endParaRPr lang="en-US" sz="4000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Giới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thiệu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Bootsector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RDET</a:t>
            </a:r>
          </a:p>
          <a:p>
            <a:r>
              <a:rPr lang="en-US" dirty="0" smtClean="0"/>
              <a:t>FAT</a:t>
            </a:r>
          </a:p>
          <a:p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Minh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FAT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75DB43-4573-4448-8E2E-F1CB5F90DADB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289B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: FAT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Vùng</a:t>
            </a:r>
            <a:r>
              <a:rPr lang="en-US" sz="2800" dirty="0" smtClean="0"/>
              <a:t> FAT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85000"/>
              </a:lnSpc>
              <a:spcAft>
                <a:spcPct val="40000"/>
              </a:spcAft>
              <a:defRPr/>
            </a:pPr>
            <a:r>
              <a:rPr lang="en-US" dirty="0" err="1" smtClean="0"/>
              <a:t>Có</a:t>
            </a:r>
            <a:r>
              <a:rPr lang="en-US" dirty="0" smtClean="0"/>
              <a:t> 1 hay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FAT</a:t>
            </a:r>
          </a:p>
          <a:p>
            <a:pPr lvl="0">
              <a:lnSpc>
                <a:spcPct val="85000"/>
              </a:lnSpc>
              <a:spcAft>
                <a:spcPct val="40000"/>
              </a:spcAft>
              <a:defRPr/>
            </a:pP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FAT:</a:t>
            </a:r>
          </a:p>
          <a:p>
            <a:pPr lvl="1">
              <a:lnSpc>
                <a:spcPct val="85000"/>
              </a:lnSpc>
              <a:spcAft>
                <a:spcPct val="40000"/>
              </a:spcAft>
              <a:defRPr/>
            </a:pP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cluster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>
              <a:lnSpc>
                <a:spcPct val="85000"/>
              </a:lnSpc>
              <a:spcAft>
                <a:spcPct val="40000"/>
              </a:spcAft>
              <a:defRPr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tin: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  <a:p>
            <a:pPr lvl="1">
              <a:lnSpc>
                <a:spcPct val="85000"/>
              </a:lnSpc>
              <a:spcAft>
                <a:spcPct val="40000"/>
              </a:spcAft>
              <a:defRPr/>
            </a:pPr>
            <a:r>
              <a:rPr lang="en-US" dirty="0" err="1" smtClean="0"/>
              <a:t>FATxx</a:t>
            </a:r>
            <a:r>
              <a:rPr lang="en-US" dirty="0" smtClean="0"/>
              <a:t>: </a:t>
            </a:r>
            <a:r>
              <a:rPr lang="en-US" dirty="0" err="1" smtClean="0"/>
              <a:t>mỗi</a:t>
            </a:r>
            <a:r>
              <a:rPr lang="en-US" dirty="0" smtClean="0"/>
              <a:t> entry </a:t>
            </a:r>
            <a:r>
              <a:rPr lang="en-US" dirty="0" err="1" smtClean="0"/>
              <a:t>có</a:t>
            </a:r>
            <a:r>
              <a:rPr lang="en-US" dirty="0" smtClean="0"/>
              <a:t> xx bit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1 cluster</a:t>
            </a:r>
          </a:p>
          <a:p>
            <a:pPr lvl="2">
              <a:lnSpc>
                <a:spcPct val="85000"/>
              </a:lnSpc>
              <a:spcAft>
                <a:spcPct val="40000"/>
              </a:spcAft>
              <a:defRPr/>
            </a:pPr>
            <a:r>
              <a:rPr lang="en-US" dirty="0" err="1" smtClean="0"/>
              <a:t>Trống</a:t>
            </a:r>
            <a:r>
              <a:rPr lang="en-US" dirty="0" smtClean="0"/>
              <a:t> (FREE) : 0x000 - 0x0000 – 0x00000000</a:t>
            </a:r>
          </a:p>
          <a:p>
            <a:pPr lvl="2">
              <a:lnSpc>
                <a:spcPct val="85000"/>
              </a:lnSpc>
              <a:spcAft>
                <a:spcPct val="40000"/>
              </a:spcAft>
              <a:defRPr/>
            </a:pPr>
            <a:r>
              <a:rPr lang="en-US" dirty="0" err="1" smtClean="0"/>
              <a:t>Hư</a:t>
            </a:r>
            <a:r>
              <a:rPr lang="en-US" dirty="0" smtClean="0"/>
              <a:t> (BAD): 0xFF7 – 0xFFF7 – 0xFFFFFFF7</a:t>
            </a:r>
          </a:p>
          <a:p>
            <a:pPr lvl="2">
              <a:lnSpc>
                <a:spcPct val="85000"/>
              </a:lnSpc>
              <a:spcAft>
                <a:spcPct val="40000"/>
              </a:spcAft>
              <a:defRPr/>
            </a:pP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lvl="3">
              <a:lnSpc>
                <a:spcPct val="85000"/>
              </a:lnSpc>
              <a:spcAft>
                <a:spcPct val="40000"/>
              </a:spcAft>
              <a:defRPr/>
            </a:pPr>
            <a:r>
              <a:rPr lang="en-US" dirty="0" smtClean="0"/>
              <a:t>Cluster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(EOF):</a:t>
            </a:r>
          </a:p>
          <a:p>
            <a:pPr lvl="4">
              <a:lnSpc>
                <a:spcPct val="85000"/>
              </a:lnSpc>
              <a:spcAft>
                <a:spcPct val="40000"/>
              </a:spcAft>
              <a:defRPr/>
            </a:pPr>
            <a:r>
              <a:rPr lang="en-US" dirty="0" smtClean="0"/>
              <a:t>0xFF8/0xFFF  - 0xFFF8/0xFFFF – 0xFFFFFFF8 - 0xFFFFFFFF</a:t>
            </a:r>
          </a:p>
          <a:p>
            <a:pPr lvl="3">
              <a:lnSpc>
                <a:spcPct val="85000"/>
              </a:lnSpc>
              <a:spcAft>
                <a:spcPct val="40000"/>
              </a:spcAft>
              <a:defRPr/>
            </a:pPr>
            <a:r>
              <a:rPr lang="en-US" dirty="0" smtClean="0"/>
              <a:t>Cluster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tập</a:t>
            </a:r>
            <a:r>
              <a:rPr lang="en-US" dirty="0" smtClean="0"/>
              <a:t> tin: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cluster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tập</a:t>
            </a:r>
            <a:r>
              <a:rPr lang="en-US" dirty="0" smtClean="0"/>
              <a:t> tin (2 – 0xFEF)</a:t>
            </a:r>
          </a:p>
          <a:p>
            <a:pPr lvl="3">
              <a:lnSpc>
                <a:spcPct val="85000"/>
              </a:lnSpc>
              <a:spcAft>
                <a:spcPct val="40000"/>
              </a:spcAft>
              <a:buNone/>
              <a:defRPr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7812087" y="4012247"/>
            <a:ext cx="609600" cy="521208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222F4B-10D7-4398-9964-74081B7A6922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1062037" y="2138362"/>
            <a:ext cx="792163" cy="2376488"/>
            <a:chOff x="884" y="2704"/>
            <a:chExt cx="499" cy="1497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884" y="2704"/>
              <a:ext cx="499" cy="136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…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884" y="2840"/>
              <a:ext cx="499" cy="136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0000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884" y="2976"/>
              <a:ext cx="499" cy="136"/>
            </a:xfrm>
            <a:prstGeom prst="rect">
              <a:avLst/>
            </a:prstGeom>
            <a:solidFill>
              <a:srgbClr val="3399FF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 dirty="0">
                  <a:solidFill>
                    <a:schemeClr val="tx1"/>
                  </a:solidFill>
                  <a:latin typeface="Helvetica" pitchFamily="34" charset="0"/>
                </a:rPr>
                <a:t>0003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884" y="3113"/>
              <a:ext cx="499" cy="136"/>
            </a:xfrm>
            <a:prstGeom prst="rect">
              <a:avLst/>
            </a:prstGeom>
            <a:solidFill>
              <a:srgbClr val="3399FF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0004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884" y="3249"/>
              <a:ext cx="499" cy="136"/>
            </a:xfrm>
            <a:prstGeom prst="rect">
              <a:avLst/>
            </a:prstGeom>
            <a:solidFill>
              <a:srgbClr val="3399FF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FFFF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884" y="3385"/>
              <a:ext cx="499" cy="136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0006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884" y="3521"/>
              <a:ext cx="499" cy="136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0008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884" y="3657"/>
              <a:ext cx="499" cy="136"/>
            </a:xfrm>
            <a:prstGeom prst="rect">
              <a:avLst/>
            </a:prstGeom>
            <a:solidFill>
              <a:schemeClr val="hlink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FFFF</a:t>
              </a: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884" y="3793"/>
              <a:ext cx="499" cy="136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FFFF</a:t>
              </a: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884" y="3929"/>
              <a:ext cx="499" cy="136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 dirty="0" smtClean="0">
                  <a:solidFill>
                    <a:schemeClr val="tx1"/>
                  </a:solidFill>
                  <a:latin typeface="Helvetica" pitchFamily="34" charset="0"/>
                </a:rPr>
                <a:t>FFF7</a:t>
              </a:r>
              <a:endParaRPr lang="en-US" sz="1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884" y="4065"/>
              <a:ext cx="499" cy="136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…</a:t>
              </a:r>
            </a:p>
          </p:txBody>
        </p:sp>
      </p:grpSp>
      <p:grpSp>
        <p:nvGrpSpPr>
          <p:cNvPr id="25" name="Group 21"/>
          <p:cNvGrpSpPr>
            <a:grpSpLocks/>
          </p:cNvGrpSpPr>
          <p:nvPr/>
        </p:nvGrpSpPr>
        <p:grpSpPr bwMode="auto">
          <a:xfrm>
            <a:off x="2286000" y="2438400"/>
            <a:ext cx="6048375" cy="503237"/>
            <a:chOff x="1655" y="2659"/>
            <a:chExt cx="3810" cy="317"/>
          </a:xfrm>
        </p:grpSpPr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2290" y="2659"/>
              <a:ext cx="635" cy="317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empty</a:t>
              </a: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2925" y="2659"/>
              <a:ext cx="635" cy="317"/>
            </a:xfrm>
            <a:prstGeom prst="rect">
              <a:avLst/>
            </a:prstGeom>
            <a:solidFill>
              <a:srgbClr val="3399FF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 dirty="0">
                  <a:solidFill>
                    <a:schemeClr val="tx1"/>
                  </a:solidFill>
                  <a:latin typeface="Helvetica" pitchFamily="34" charset="0"/>
                </a:rPr>
                <a:t>File1</a:t>
              </a:r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3560" y="2659"/>
              <a:ext cx="635" cy="317"/>
            </a:xfrm>
            <a:prstGeom prst="rect">
              <a:avLst/>
            </a:prstGeom>
            <a:solidFill>
              <a:srgbClr val="3399FF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 dirty="0">
                  <a:solidFill>
                    <a:schemeClr val="tx1"/>
                  </a:solidFill>
                  <a:latin typeface="Helvetica" pitchFamily="34" charset="0"/>
                </a:rPr>
                <a:t>File1</a:t>
              </a:r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1655" y="2659"/>
              <a:ext cx="635" cy="317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empty</a:t>
              </a:r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830" y="2659"/>
              <a:ext cx="635" cy="31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File2</a:t>
              </a:r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195" y="2659"/>
              <a:ext cx="635" cy="317"/>
            </a:xfrm>
            <a:prstGeom prst="rect">
              <a:avLst/>
            </a:prstGeom>
            <a:solidFill>
              <a:srgbClr val="3399FF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File1</a:t>
              </a:r>
            </a:p>
          </p:txBody>
        </p:sp>
      </p:grpSp>
      <p:grpSp>
        <p:nvGrpSpPr>
          <p:cNvPr id="32" name="Group 28"/>
          <p:cNvGrpSpPr>
            <a:grpSpLocks/>
          </p:cNvGrpSpPr>
          <p:nvPr/>
        </p:nvGrpSpPr>
        <p:grpSpPr bwMode="auto">
          <a:xfrm>
            <a:off x="2286000" y="3276600"/>
            <a:ext cx="6048375" cy="503237"/>
            <a:chOff x="1655" y="3113"/>
            <a:chExt cx="3810" cy="317"/>
          </a:xfrm>
        </p:grpSpPr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2290" y="3113"/>
              <a:ext cx="635" cy="317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File3</a:t>
              </a:r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1655" y="3113"/>
              <a:ext cx="635" cy="31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File2</a:t>
              </a:r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3560" y="3113"/>
              <a:ext cx="635" cy="317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algn="ctr" eaLnBrk="0" hangingPunct="0"/>
              <a:r>
                <a:rPr lang="en-US" sz="1600" dirty="0" smtClean="0">
                  <a:solidFill>
                    <a:schemeClr val="tx1"/>
                  </a:solidFill>
                  <a:latin typeface="Helvetica" pitchFamily="34" charset="0"/>
                </a:rPr>
                <a:t>bad</a:t>
              </a:r>
              <a:endParaRPr lang="en-US" sz="1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2925" y="3113"/>
              <a:ext cx="635" cy="31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File2</a:t>
              </a:r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4195" y="3113"/>
              <a:ext cx="635" cy="317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empty</a:t>
              </a:r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4830" y="3113"/>
              <a:ext cx="635" cy="317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empty</a:t>
              </a:r>
            </a:p>
          </p:txBody>
        </p:sp>
      </p:grpSp>
      <p:grpSp>
        <p:nvGrpSpPr>
          <p:cNvPr id="39" name="Group 35"/>
          <p:cNvGrpSpPr>
            <a:grpSpLocks/>
          </p:cNvGrpSpPr>
          <p:nvPr/>
        </p:nvGrpSpPr>
        <p:grpSpPr bwMode="auto">
          <a:xfrm>
            <a:off x="2286000" y="4114800"/>
            <a:ext cx="6048375" cy="503237"/>
            <a:chOff x="1655" y="3612"/>
            <a:chExt cx="3810" cy="317"/>
          </a:xfrm>
        </p:grpSpPr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2290" y="3612"/>
              <a:ext cx="635" cy="317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empty</a:t>
              </a:r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1655" y="3612"/>
              <a:ext cx="635" cy="317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empty</a:t>
              </a:r>
            </a:p>
          </p:txBody>
        </p:sp>
        <p:sp>
          <p:nvSpPr>
            <p:cNvPr id="42" name="Rectangle 38"/>
            <p:cNvSpPr>
              <a:spLocks noChangeArrowheads="1"/>
            </p:cNvSpPr>
            <p:nvPr/>
          </p:nvSpPr>
          <p:spPr bwMode="auto">
            <a:xfrm>
              <a:off x="2925" y="3612"/>
              <a:ext cx="635" cy="317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empty</a:t>
              </a:r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3560" y="3612"/>
              <a:ext cx="635" cy="317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empty</a:t>
              </a: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4195" y="3612"/>
              <a:ext cx="635" cy="317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empty</a:t>
              </a:r>
            </a:p>
          </p:txBody>
        </p:sp>
        <p:sp>
          <p:nvSpPr>
            <p:cNvPr id="45" name="Rectangle 41"/>
            <p:cNvSpPr>
              <a:spLocks noChangeArrowheads="1"/>
            </p:cNvSpPr>
            <p:nvPr/>
          </p:nvSpPr>
          <p:spPr bwMode="auto">
            <a:xfrm>
              <a:off x="4830" y="3612"/>
              <a:ext cx="635" cy="317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empty</a:t>
              </a:r>
            </a:p>
          </p:txBody>
        </p:sp>
      </p:grpSp>
      <p:grpSp>
        <p:nvGrpSpPr>
          <p:cNvPr id="46" name="Group 53"/>
          <p:cNvGrpSpPr>
            <a:grpSpLocks/>
          </p:cNvGrpSpPr>
          <p:nvPr/>
        </p:nvGrpSpPr>
        <p:grpSpPr bwMode="auto">
          <a:xfrm>
            <a:off x="269875" y="2138362"/>
            <a:ext cx="792162" cy="2376488"/>
            <a:chOff x="884" y="2704"/>
            <a:chExt cx="499" cy="1497"/>
          </a:xfrm>
        </p:grpSpPr>
        <p:sp>
          <p:nvSpPr>
            <p:cNvPr id="47" name="Rectangle 54"/>
            <p:cNvSpPr>
              <a:spLocks noChangeArrowheads="1"/>
            </p:cNvSpPr>
            <p:nvPr/>
          </p:nvSpPr>
          <p:spPr bwMode="auto">
            <a:xfrm>
              <a:off x="884" y="2704"/>
              <a:ext cx="499" cy="13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algn="r" eaLnBrk="0" hangingPunct="0"/>
              <a:r>
                <a:rPr lang="en-US" sz="1000" i="1">
                  <a:solidFill>
                    <a:schemeClr val="tx1"/>
                  </a:solidFill>
                  <a:latin typeface="Helvetica" pitchFamily="34" charset="0"/>
                </a:rPr>
                <a:t>0000</a:t>
              </a:r>
            </a:p>
          </p:txBody>
        </p:sp>
        <p:sp>
          <p:nvSpPr>
            <p:cNvPr id="48" name="Rectangle 55"/>
            <p:cNvSpPr>
              <a:spLocks noChangeArrowheads="1"/>
            </p:cNvSpPr>
            <p:nvPr/>
          </p:nvSpPr>
          <p:spPr bwMode="auto">
            <a:xfrm>
              <a:off x="884" y="2840"/>
              <a:ext cx="499" cy="13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algn="r" eaLnBrk="0" hangingPunct="0"/>
              <a:r>
                <a:rPr lang="en-US" sz="1000" i="1">
                  <a:solidFill>
                    <a:schemeClr val="tx1"/>
                  </a:solidFill>
                  <a:latin typeface="Helvetica" pitchFamily="34" charset="0"/>
                </a:rPr>
                <a:t>0001</a:t>
              </a:r>
            </a:p>
          </p:txBody>
        </p:sp>
        <p:sp>
          <p:nvSpPr>
            <p:cNvPr id="49" name="Rectangle 56"/>
            <p:cNvSpPr>
              <a:spLocks noChangeArrowheads="1"/>
            </p:cNvSpPr>
            <p:nvPr/>
          </p:nvSpPr>
          <p:spPr bwMode="auto">
            <a:xfrm>
              <a:off x="884" y="2976"/>
              <a:ext cx="499" cy="13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algn="r" eaLnBrk="0" hangingPunct="0"/>
              <a:r>
                <a:rPr lang="en-US" sz="1000" i="1">
                  <a:solidFill>
                    <a:schemeClr val="tx1"/>
                  </a:solidFill>
                  <a:latin typeface="Helvetica" pitchFamily="34" charset="0"/>
                </a:rPr>
                <a:t>0002</a:t>
              </a:r>
            </a:p>
          </p:txBody>
        </p:sp>
        <p:sp>
          <p:nvSpPr>
            <p:cNvPr id="50" name="Rectangle 57"/>
            <p:cNvSpPr>
              <a:spLocks noChangeArrowheads="1"/>
            </p:cNvSpPr>
            <p:nvPr/>
          </p:nvSpPr>
          <p:spPr bwMode="auto">
            <a:xfrm>
              <a:off x="884" y="3113"/>
              <a:ext cx="499" cy="13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algn="r" eaLnBrk="0" hangingPunct="0"/>
              <a:r>
                <a:rPr lang="en-US" sz="1000" i="1">
                  <a:solidFill>
                    <a:schemeClr val="tx1"/>
                  </a:solidFill>
                  <a:latin typeface="Helvetica" pitchFamily="34" charset="0"/>
                </a:rPr>
                <a:t>0003</a:t>
              </a:r>
            </a:p>
          </p:txBody>
        </p:sp>
        <p:sp>
          <p:nvSpPr>
            <p:cNvPr id="51" name="Rectangle 58"/>
            <p:cNvSpPr>
              <a:spLocks noChangeArrowheads="1"/>
            </p:cNvSpPr>
            <p:nvPr/>
          </p:nvSpPr>
          <p:spPr bwMode="auto">
            <a:xfrm>
              <a:off x="884" y="3249"/>
              <a:ext cx="499" cy="13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algn="r" eaLnBrk="0" hangingPunct="0"/>
              <a:r>
                <a:rPr lang="en-US" sz="1000" i="1">
                  <a:solidFill>
                    <a:schemeClr val="tx1"/>
                  </a:solidFill>
                  <a:latin typeface="Helvetica" pitchFamily="34" charset="0"/>
                </a:rPr>
                <a:t>0004</a:t>
              </a:r>
            </a:p>
          </p:txBody>
        </p:sp>
        <p:sp>
          <p:nvSpPr>
            <p:cNvPr id="52" name="Rectangle 59"/>
            <p:cNvSpPr>
              <a:spLocks noChangeArrowheads="1"/>
            </p:cNvSpPr>
            <p:nvPr/>
          </p:nvSpPr>
          <p:spPr bwMode="auto">
            <a:xfrm>
              <a:off x="884" y="3385"/>
              <a:ext cx="499" cy="13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algn="r" eaLnBrk="0" hangingPunct="0"/>
              <a:r>
                <a:rPr lang="en-US" sz="1000" i="1">
                  <a:solidFill>
                    <a:schemeClr val="tx1"/>
                  </a:solidFill>
                  <a:latin typeface="Helvetica" pitchFamily="34" charset="0"/>
                </a:rPr>
                <a:t>0005</a:t>
              </a:r>
            </a:p>
          </p:txBody>
        </p:sp>
        <p:sp>
          <p:nvSpPr>
            <p:cNvPr id="53" name="Rectangle 60"/>
            <p:cNvSpPr>
              <a:spLocks noChangeArrowheads="1"/>
            </p:cNvSpPr>
            <p:nvPr/>
          </p:nvSpPr>
          <p:spPr bwMode="auto">
            <a:xfrm>
              <a:off x="884" y="3521"/>
              <a:ext cx="499" cy="13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algn="r" eaLnBrk="0" hangingPunct="0"/>
              <a:r>
                <a:rPr lang="en-US" sz="1000" i="1">
                  <a:solidFill>
                    <a:schemeClr val="tx1"/>
                  </a:solidFill>
                  <a:latin typeface="Helvetica" pitchFamily="34" charset="0"/>
                </a:rPr>
                <a:t>0006</a:t>
              </a:r>
            </a:p>
          </p:txBody>
        </p:sp>
        <p:sp>
          <p:nvSpPr>
            <p:cNvPr id="54" name="Rectangle 61"/>
            <p:cNvSpPr>
              <a:spLocks noChangeArrowheads="1"/>
            </p:cNvSpPr>
            <p:nvPr/>
          </p:nvSpPr>
          <p:spPr bwMode="auto">
            <a:xfrm>
              <a:off x="884" y="3657"/>
              <a:ext cx="499" cy="13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algn="r" eaLnBrk="0" hangingPunct="0"/>
              <a:r>
                <a:rPr lang="en-US" sz="1000" i="1">
                  <a:solidFill>
                    <a:schemeClr val="tx1"/>
                  </a:solidFill>
                  <a:latin typeface="Helvetica" pitchFamily="34" charset="0"/>
                </a:rPr>
                <a:t>0007</a:t>
              </a:r>
            </a:p>
          </p:txBody>
        </p:sp>
        <p:sp>
          <p:nvSpPr>
            <p:cNvPr id="55" name="Rectangle 62"/>
            <p:cNvSpPr>
              <a:spLocks noChangeArrowheads="1"/>
            </p:cNvSpPr>
            <p:nvPr/>
          </p:nvSpPr>
          <p:spPr bwMode="auto">
            <a:xfrm>
              <a:off x="884" y="3793"/>
              <a:ext cx="499" cy="13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algn="r" eaLnBrk="0" hangingPunct="0"/>
              <a:r>
                <a:rPr lang="en-US" sz="1000" i="1">
                  <a:solidFill>
                    <a:schemeClr val="tx1"/>
                  </a:solidFill>
                  <a:latin typeface="Helvetica" pitchFamily="34" charset="0"/>
                </a:rPr>
                <a:t>0008</a:t>
              </a:r>
            </a:p>
          </p:txBody>
        </p:sp>
        <p:sp>
          <p:nvSpPr>
            <p:cNvPr id="56" name="Rectangle 63"/>
            <p:cNvSpPr>
              <a:spLocks noChangeArrowheads="1"/>
            </p:cNvSpPr>
            <p:nvPr/>
          </p:nvSpPr>
          <p:spPr bwMode="auto">
            <a:xfrm>
              <a:off x="884" y="3929"/>
              <a:ext cx="499" cy="13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algn="r" eaLnBrk="0" hangingPunct="0"/>
              <a:r>
                <a:rPr lang="en-US" sz="1000" i="1">
                  <a:solidFill>
                    <a:schemeClr val="tx1"/>
                  </a:solidFill>
                  <a:latin typeface="Helvetica" pitchFamily="34" charset="0"/>
                </a:rPr>
                <a:t>0009</a:t>
              </a:r>
            </a:p>
          </p:txBody>
        </p:sp>
        <p:sp>
          <p:nvSpPr>
            <p:cNvPr id="57" name="Rectangle 64"/>
            <p:cNvSpPr>
              <a:spLocks noChangeArrowheads="1"/>
            </p:cNvSpPr>
            <p:nvPr/>
          </p:nvSpPr>
          <p:spPr bwMode="auto">
            <a:xfrm>
              <a:off x="884" y="4065"/>
              <a:ext cx="499" cy="13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algn="r" eaLnBrk="0" hangingPunct="0"/>
              <a:endParaRPr lang="en-US" sz="160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grpSp>
        <p:nvGrpSpPr>
          <p:cNvPr id="58" name="Group 58"/>
          <p:cNvGrpSpPr/>
          <p:nvPr/>
        </p:nvGrpSpPr>
        <p:grpSpPr>
          <a:xfrm>
            <a:off x="2471737" y="2087562"/>
            <a:ext cx="5721350" cy="412750"/>
            <a:chOff x="2584450" y="3413125"/>
            <a:chExt cx="5721350" cy="412750"/>
          </a:xfrm>
        </p:grpSpPr>
        <p:sp>
          <p:nvSpPr>
            <p:cNvPr id="59" name="Text Box 65"/>
            <p:cNvSpPr txBox="1">
              <a:spLocks noChangeArrowheads="1"/>
            </p:cNvSpPr>
            <p:nvPr/>
          </p:nvSpPr>
          <p:spPr bwMode="auto">
            <a:xfrm>
              <a:off x="2584450" y="3429000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0000</a:t>
              </a:r>
            </a:p>
          </p:txBody>
        </p:sp>
        <p:sp>
          <p:nvSpPr>
            <p:cNvPr id="60" name="Text Box 66"/>
            <p:cNvSpPr txBox="1">
              <a:spLocks noChangeArrowheads="1"/>
            </p:cNvSpPr>
            <p:nvPr/>
          </p:nvSpPr>
          <p:spPr bwMode="auto">
            <a:xfrm>
              <a:off x="3575050" y="3429000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0001</a:t>
              </a:r>
            </a:p>
          </p:txBody>
        </p:sp>
        <p:sp>
          <p:nvSpPr>
            <p:cNvPr id="61" name="Text Box 67"/>
            <p:cNvSpPr txBox="1">
              <a:spLocks noChangeArrowheads="1"/>
            </p:cNvSpPr>
            <p:nvPr/>
          </p:nvSpPr>
          <p:spPr bwMode="auto">
            <a:xfrm>
              <a:off x="4572000" y="3429000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0002</a:t>
              </a:r>
            </a:p>
          </p:txBody>
        </p:sp>
        <p:sp>
          <p:nvSpPr>
            <p:cNvPr id="62" name="Text Box 68"/>
            <p:cNvSpPr txBox="1">
              <a:spLocks noChangeArrowheads="1"/>
            </p:cNvSpPr>
            <p:nvPr/>
          </p:nvSpPr>
          <p:spPr bwMode="auto">
            <a:xfrm>
              <a:off x="5562600" y="3413125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0003</a:t>
              </a:r>
            </a:p>
          </p:txBody>
        </p:sp>
        <p:sp>
          <p:nvSpPr>
            <p:cNvPr id="63" name="Text Box 69"/>
            <p:cNvSpPr txBox="1">
              <a:spLocks noChangeArrowheads="1"/>
            </p:cNvSpPr>
            <p:nvPr/>
          </p:nvSpPr>
          <p:spPr bwMode="auto">
            <a:xfrm>
              <a:off x="6623050" y="3429000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0004</a:t>
              </a:r>
            </a:p>
          </p:txBody>
        </p:sp>
        <p:sp>
          <p:nvSpPr>
            <p:cNvPr id="64" name="Text Box 70"/>
            <p:cNvSpPr txBox="1">
              <a:spLocks noChangeArrowheads="1"/>
            </p:cNvSpPr>
            <p:nvPr/>
          </p:nvSpPr>
          <p:spPr bwMode="auto">
            <a:xfrm>
              <a:off x="7613650" y="3429000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0005</a:t>
              </a:r>
            </a:p>
          </p:txBody>
        </p:sp>
      </p:grpSp>
      <p:grpSp>
        <p:nvGrpSpPr>
          <p:cNvPr id="65" name="Group 65"/>
          <p:cNvGrpSpPr/>
          <p:nvPr/>
        </p:nvGrpSpPr>
        <p:grpSpPr>
          <a:xfrm>
            <a:off x="2471737" y="2925762"/>
            <a:ext cx="5721350" cy="412750"/>
            <a:chOff x="2584450" y="4251325"/>
            <a:chExt cx="5721350" cy="412750"/>
          </a:xfrm>
        </p:grpSpPr>
        <p:sp>
          <p:nvSpPr>
            <p:cNvPr id="66" name="Text Box 71"/>
            <p:cNvSpPr txBox="1">
              <a:spLocks noChangeArrowheads="1"/>
            </p:cNvSpPr>
            <p:nvPr/>
          </p:nvSpPr>
          <p:spPr bwMode="auto">
            <a:xfrm>
              <a:off x="2584450" y="4251325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0006</a:t>
              </a:r>
            </a:p>
          </p:txBody>
        </p:sp>
        <p:sp>
          <p:nvSpPr>
            <p:cNvPr id="67" name="Text Box 72"/>
            <p:cNvSpPr txBox="1">
              <a:spLocks noChangeArrowheads="1"/>
            </p:cNvSpPr>
            <p:nvPr/>
          </p:nvSpPr>
          <p:spPr bwMode="auto">
            <a:xfrm>
              <a:off x="3575050" y="4251325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0007</a:t>
              </a:r>
            </a:p>
          </p:txBody>
        </p:sp>
        <p:sp>
          <p:nvSpPr>
            <p:cNvPr id="68" name="Text Box 73"/>
            <p:cNvSpPr txBox="1">
              <a:spLocks noChangeArrowheads="1"/>
            </p:cNvSpPr>
            <p:nvPr/>
          </p:nvSpPr>
          <p:spPr bwMode="auto">
            <a:xfrm>
              <a:off x="4572000" y="4251325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0008</a:t>
              </a:r>
            </a:p>
          </p:txBody>
        </p:sp>
        <p:sp>
          <p:nvSpPr>
            <p:cNvPr id="69" name="Text Box 74"/>
            <p:cNvSpPr txBox="1">
              <a:spLocks noChangeArrowheads="1"/>
            </p:cNvSpPr>
            <p:nvPr/>
          </p:nvSpPr>
          <p:spPr bwMode="auto">
            <a:xfrm>
              <a:off x="5632450" y="4251325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0009</a:t>
              </a:r>
            </a:p>
          </p:txBody>
        </p:sp>
        <p:sp>
          <p:nvSpPr>
            <p:cNvPr id="70" name="Text Box 75"/>
            <p:cNvSpPr txBox="1">
              <a:spLocks noChangeArrowheads="1"/>
            </p:cNvSpPr>
            <p:nvPr/>
          </p:nvSpPr>
          <p:spPr bwMode="auto">
            <a:xfrm>
              <a:off x="6623050" y="4267200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0010</a:t>
              </a:r>
            </a:p>
          </p:txBody>
        </p:sp>
        <p:sp>
          <p:nvSpPr>
            <p:cNvPr id="71" name="Text Box 76"/>
            <p:cNvSpPr txBox="1">
              <a:spLocks noChangeArrowheads="1"/>
            </p:cNvSpPr>
            <p:nvPr/>
          </p:nvSpPr>
          <p:spPr bwMode="auto">
            <a:xfrm>
              <a:off x="7613650" y="4267200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0011</a:t>
              </a:r>
            </a:p>
          </p:txBody>
        </p:sp>
      </p:grpSp>
      <p:grpSp>
        <p:nvGrpSpPr>
          <p:cNvPr id="72" name="Group 72"/>
          <p:cNvGrpSpPr/>
          <p:nvPr/>
        </p:nvGrpSpPr>
        <p:grpSpPr>
          <a:xfrm>
            <a:off x="2471737" y="3763962"/>
            <a:ext cx="5721350" cy="412750"/>
            <a:chOff x="2584450" y="5089525"/>
            <a:chExt cx="5721350" cy="412750"/>
          </a:xfrm>
        </p:grpSpPr>
        <p:sp>
          <p:nvSpPr>
            <p:cNvPr id="73" name="Text Box 77"/>
            <p:cNvSpPr txBox="1">
              <a:spLocks noChangeArrowheads="1"/>
            </p:cNvSpPr>
            <p:nvPr/>
          </p:nvSpPr>
          <p:spPr bwMode="auto">
            <a:xfrm>
              <a:off x="2584450" y="5089525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0012</a:t>
              </a:r>
            </a:p>
          </p:txBody>
        </p:sp>
        <p:sp>
          <p:nvSpPr>
            <p:cNvPr id="74" name="Text Box 78"/>
            <p:cNvSpPr txBox="1">
              <a:spLocks noChangeArrowheads="1"/>
            </p:cNvSpPr>
            <p:nvPr/>
          </p:nvSpPr>
          <p:spPr bwMode="auto">
            <a:xfrm>
              <a:off x="3581400" y="5089525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0013</a:t>
              </a:r>
            </a:p>
          </p:txBody>
        </p:sp>
        <p:sp>
          <p:nvSpPr>
            <p:cNvPr id="75" name="Text Box 79"/>
            <p:cNvSpPr txBox="1">
              <a:spLocks noChangeArrowheads="1"/>
            </p:cNvSpPr>
            <p:nvPr/>
          </p:nvSpPr>
          <p:spPr bwMode="auto">
            <a:xfrm>
              <a:off x="4572000" y="5089525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0014</a:t>
              </a:r>
            </a:p>
          </p:txBody>
        </p:sp>
        <p:sp>
          <p:nvSpPr>
            <p:cNvPr id="76" name="Text Box 80"/>
            <p:cNvSpPr txBox="1">
              <a:spLocks noChangeArrowheads="1"/>
            </p:cNvSpPr>
            <p:nvPr/>
          </p:nvSpPr>
          <p:spPr bwMode="auto">
            <a:xfrm>
              <a:off x="5638800" y="5089525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0015</a:t>
              </a:r>
            </a:p>
          </p:txBody>
        </p:sp>
        <p:sp>
          <p:nvSpPr>
            <p:cNvPr id="77" name="Text Box 81"/>
            <p:cNvSpPr txBox="1">
              <a:spLocks noChangeArrowheads="1"/>
            </p:cNvSpPr>
            <p:nvPr/>
          </p:nvSpPr>
          <p:spPr bwMode="auto">
            <a:xfrm>
              <a:off x="6623050" y="5105400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0016</a:t>
              </a:r>
            </a:p>
          </p:txBody>
        </p:sp>
        <p:sp>
          <p:nvSpPr>
            <p:cNvPr id="78" name="Text Box 82"/>
            <p:cNvSpPr txBox="1">
              <a:spLocks noChangeArrowheads="1"/>
            </p:cNvSpPr>
            <p:nvPr/>
          </p:nvSpPr>
          <p:spPr bwMode="auto">
            <a:xfrm>
              <a:off x="7613650" y="5089525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0017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FAT12: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4077 (2 - 0xFEF) clusters</a:t>
            </a:r>
          </a:p>
          <a:p>
            <a:pPr lvl="1"/>
            <a:r>
              <a:rPr lang="en-US" dirty="0" smtClean="0"/>
              <a:t>FAT16: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65517 (2 - 0xFFEF) clusters</a:t>
            </a:r>
          </a:p>
          <a:p>
            <a:pPr lvl="1"/>
            <a:r>
              <a:rPr lang="en-US" dirty="0" smtClean="0"/>
              <a:t>FAT32: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FFEE clusters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–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Entry </a:t>
            </a:r>
            <a:r>
              <a:rPr lang="en-US" dirty="0" err="1" smtClean="0"/>
              <a:t>thứ</a:t>
            </a:r>
            <a:r>
              <a:rPr lang="en-US" dirty="0" smtClean="0"/>
              <a:t> k</a:t>
            </a:r>
          </a:p>
          <a:p>
            <a:pPr lvl="1"/>
            <a:r>
              <a:rPr lang="en-US" dirty="0" err="1" smtClean="0"/>
              <a:t>Chiếm</a:t>
            </a:r>
            <a:r>
              <a:rPr lang="en-US" dirty="0" smtClean="0"/>
              <a:t> xx bit = N bytes</a:t>
            </a:r>
          </a:p>
          <a:p>
            <a:pPr lvl="1"/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I = k*N</a:t>
            </a:r>
          </a:p>
          <a:p>
            <a:pPr lvl="1"/>
            <a:r>
              <a:rPr lang="en-US" dirty="0" err="1" smtClean="0"/>
              <a:t>Lưu</a:t>
            </a:r>
            <a:r>
              <a:rPr lang="en-US" dirty="0" smtClean="0"/>
              <a:t> ý: FAT12:</a:t>
            </a:r>
          </a:p>
          <a:p>
            <a:pPr lvl="2"/>
            <a:r>
              <a:rPr lang="en-US" dirty="0" err="1" smtClean="0"/>
              <a:t>Đặt</a:t>
            </a:r>
            <a:r>
              <a:rPr lang="en-US" dirty="0" smtClean="0"/>
              <a:t>: </a:t>
            </a:r>
          </a:p>
          <a:p>
            <a:pPr lvl="3"/>
            <a:r>
              <a:rPr lang="en-US" dirty="0" smtClean="0"/>
              <a:t>C_B1, T_B1: 4 bit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4 bit </a:t>
            </a:r>
            <a:r>
              <a:rPr lang="en-US" dirty="0" err="1" smtClean="0"/>
              <a:t>thấp</a:t>
            </a:r>
            <a:r>
              <a:rPr lang="en-US" dirty="0" smtClean="0"/>
              <a:t> byte </a:t>
            </a:r>
            <a:r>
              <a:rPr lang="en-US" dirty="0" err="1" smtClean="0"/>
              <a:t>thứ</a:t>
            </a:r>
            <a:r>
              <a:rPr lang="en-US" dirty="0" smtClean="0"/>
              <a:t> I</a:t>
            </a:r>
          </a:p>
          <a:p>
            <a:pPr lvl="3"/>
            <a:r>
              <a:rPr lang="en-US" dirty="0" smtClean="0"/>
              <a:t>C_B2, T_B2: 4 bit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4 bit </a:t>
            </a:r>
            <a:r>
              <a:rPr lang="en-US" dirty="0" err="1" smtClean="0"/>
              <a:t>thấp</a:t>
            </a:r>
            <a:r>
              <a:rPr lang="en-US" dirty="0" smtClean="0"/>
              <a:t> byte </a:t>
            </a:r>
            <a:r>
              <a:rPr lang="en-US" dirty="0" err="1" smtClean="0"/>
              <a:t>thứ</a:t>
            </a:r>
            <a:r>
              <a:rPr lang="en-US" dirty="0" smtClean="0"/>
              <a:t> I+1</a:t>
            </a:r>
          </a:p>
          <a:p>
            <a:pPr lvl="2"/>
            <a:r>
              <a:rPr lang="en-US" dirty="0" smtClean="0"/>
              <a:t>K </a:t>
            </a:r>
            <a:r>
              <a:rPr lang="en-US" dirty="0" err="1" smtClean="0"/>
              <a:t>chẵn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Byte </a:t>
            </a:r>
            <a:r>
              <a:rPr lang="en-US" dirty="0" err="1" smtClean="0"/>
              <a:t>thứ</a:t>
            </a:r>
            <a:r>
              <a:rPr lang="en-US" dirty="0" smtClean="0"/>
              <a:t> I: </a:t>
            </a:r>
            <a:r>
              <a:rPr lang="en-US" dirty="0" err="1" smtClean="0"/>
              <a:t>trọn</a:t>
            </a:r>
            <a:r>
              <a:rPr lang="en-US" dirty="0" smtClean="0"/>
              <a:t> byte</a:t>
            </a:r>
          </a:p>
          <a:p>
            <a:pPr lvl="3"/>
            <a:r>
              <a:rPr lang="en-US" dirty="0" smtClean="0"/>
              <a:t>Byte </a:t>
            </a:r>
            <a:r>
              <a:rPr lang="en-US" dirty="0" err="1" smtClean="0"/>
              <a:t>thứ</a:t>
            </a:r>
            <a:r>
              <a:rPr lang="en-US" dirty="0" smtClean="0"/>
              <a:t> i+1: 4 bit </a:t>
            </a:r>
            <a:r>
              <a:rPr lang="en-US" dirty="0" err="1" smtClean="0"/>
              <a:t>thấp</a:t>
            </a:r>
            <a:endParaRPr lang="en-US" dirty="0" smtClean="0"/>
          </a:p>
          <a:p>
            <a:pPr lvl="3"/>
            <a:r>
              <a:rPr lang="en-US" dirty="0" err="1" smtClean="0"/>
              <a:t>Đọc</a:t>
            </a:r>
            <a:r>
              <a:rPr lang="en-US" dirty="0" smtClean="0"/>
              <a:t>: T_B2 – C_B1 – T_B1</a:t>
            </a:r>
          </a:p>
          <a:p>
            <a:pPr lvl="2"/>
            <a:r>
              <a:rPr lang="en-US" dirty="0" smtClean="0"/>
              <a:t>K </a:t>
            </a:r>
            <a:r>
              <a:rPr lang="en-US" dirty="0" err="1" smtClean="0"/>
              <a:t>lẻ</a:t>
            </a:r>
            <a:endParaRPr lang="en-US" dirty="0" smtClean="0"/>
          </a:p>
          <a:p>
            <a:pPr lvl="3"/>
            <a:r>
              <a:rPr lang="en-US" dirty="0" smtClean="0"/>
              <a:t>Byte </a:t>
            </a:r>
            <a:r>
              <a:rPr lang="en-US" dirty="0" err="1" smtClean="0"/>
              <a:t>thứ</a:t>
            </a:r>
            <a:r>
              <a:rPr lang="en-US" dirty="0" smtClean="0"/>
              <a:t> I: 4 bit </a:t>
            </a:r>
            <a:r>
              <a:rPr lang="en-US" dirty="0" err="1" smtClean="0"/>
              <a:t>cao</a:t>
            </a:r>
            <a:endParaRPr lang="en-US" dirty="0" smtClean="0"/>
          </a:p>
          <a:p>
            <a:pPr lvl="3"/>
            <a:r>
              <a:rPr lang="en-US" dirty="0" smtClean="0"/>
              <a:t>Byte </a:t>
            </a:r>
            <a:r>
              <a:rPr lang="en-US" dirty="0" err="1" smtClean="0"/>
              <a:t>thứ</a:t>
            </a:r>
            <a:r>
              <a:rPr lang="en-US" dirty="0" smtClean="0"/>
              <a:t> i+1: </a:t>
            </a:r>
            <a:r>
              <a:rPr lang="en-US" dirty="0" err="1" smtClean="0"/>
              <a:t>trọn</a:t>
            </a:r>
            <a:r>
              <a:rPr lang="en-US" dirty="0" smtClean="0"/>
              <a:t> byte</a:t>
            </a:r>
          </a:p>
          <a:p>
            <a:pPr lvl="3"/>
            <a:r>
              <a:rPr lang="en-US" dirty="0" err="1" smtClean="0"/>
              <a:t>Đọc</a:t>
            </a:r>
            <a:r>
              <a:rPr lang="en-US" dirty="0" smtClean="0"/>
              <a:t>: C_B2 – T_B2 – C_B1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fat12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"/>
          </p:nvPr>
        </p:nvGraphicFramePr>
        <p:xfrm>
          <a:off x="1676400" y="1564640"/>
          <a:ext cx="670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</a:tblGrid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10</a:t>
                      </a:r>
                      <a:endParaRPr lang="en-US" sz="1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11</a:t>
                      </a:r>
                      <a:endParaRPr lang="en-US" sz="1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12</a:t>
                      </a:r>
                      <a:endParaRPr lang="en-US" sz="1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13</a:t>
                      </a:r>
                      <a:endParaRPr lang="en-US" sz="1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14</a:t>
                      </a:r>
                      <a:endParaRPr lang="en-US" sz="1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15</a:t>
                      </a:r>
                      <a:endParaRPr lang="en-US" sz="1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…</a:t>
                      </a:r>
                      <a:endParaRPr lang="en-US" sz="1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…</a:t>
                      </a:r>
                      <a:endParaRPr lang="en-US" sz="1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…</a:t>
                      </a:r>
                      <a:endParaRPr lang="en-US" sz="1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…</a:t>
                      </a:r>
                      <a:endParaRPr lang="en-US" sz="1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78016" y="360027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4 </a:t>
            </a:r>
            <a:r>
              <a:rPr lang="en-US" dirty="0" smtClean="0">
                <a:sym typeface="Wingdings" pitchFamily="2" charset="2"/>
              </a:rPr>
              <a:t>	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92816" y="36764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8016" y="3600271"/>
            <a:ext cx="3339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</a:t>
            </a:r>
            <a:r>
              <a:rPr lang="en-US" b="1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 I = 6</a:t>
            </a:r>
          </a:p>
          <a:p>
            <a:r>
              <a:rPr lang="en-US" dirty="0" smtClean="0">
                <a:sym typeface="Wingdings" pitchFamily="2" charset="2"/>
              </a:rPr>
              <a:t>	Byte </a:t>
            </a:r>
            <a:r>
              <a:rPr lang="en-US" dirty="0" err="1" smtClean="0">
                <a:sym typeface="Wingdings" pitchFamily="2" charset="2"/>
              </a:rPr>
              <a:t>i</a:t>
            </a:r>
            <a:r>
              <a:rPr lang="en-US" dirty="0" smtClean="0">
                <a:sym typeface="Wingdings" pitchFamily="2" charset="2"/>
              </a:rPr>
              <a:t>: 	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FF</a:t>
            </a:r>
          </a:p>
          <a:p>
            <a:r>
              <a:rPr lang="en-US" dirty="0" smtClean="0">
                <a:sym typeface="Wingdings" pitchFamily="2" charset="2"/>
              </a:rPr>
              <a:t>	Byte i+1:	6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F</a:t>
            </a:r>
          </a:p>
          <a:p>
            <a:r>
              <a:rPr lang="en-US" dirty="0" smtClean="0">
                <a:sym typeface="Wingdings" pitchFamily="2" charset="2"/>
              </a:rPr>
              <a:t>	</a:t>
            </a:r>
            <a:r>
              <a:rPr lang="en-US" dirty="0" err="1" smtClean="0">
                <a:sym typeface="Wingdings" pitchFamily="2" charset="2"/>
              </a:rPr>
              <a:t>Giá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trị</a:t>
            </a:r>
            <a:r>
              <a:rPr lang="en-US" dirty="0" smtClean="0">
                <a:sym typeface="Wingdings" pitchFamily="2" charset="2"/>
              </a:rPr>
              <a:t> cluster 4: FFF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78016" y="3600271"/>
            <a:ext cx="2313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4 </a:t>
            </a:r>
            <a:r>
              <a:rPr lang="en-US" dirty="0" smtClean="0">
                <a:sym typeface="Wingdings" pitchFamily="2" charset="2"/>
              </a:rPr>
              <a:t> I = 6</a:t>
            </a:r>
          </a:p>
          <a:p>
            <a:r>
              <a:rPr lang="en-US" dirty="0" smtClean="0">
                <a:sym typeface="Wingdings" pitchFamily="2" charset="2"/>
              </a:rPr>
              <a:t>	Byte </a:t>
            </a:r>
            <a:r>
              <a:rPr lang="en-US" dirty="0" err="1" smtClean="0">
                <a:sym typeface="Wingdings" pitchFamily="2" charset="2"/>
              </a:rPr>
              <a:t>i</a:t>
            </a:r>
            <a:r>
              <a:rPr lang="en-US" dirty="0" smtClean="0">
                <a:sym typeface="Wingdings" pitchFamily="2" charset="2"/>
              </a:rPr>
              <a:t>: 	FF</a:t>
            </a:r>
          </a:p>
          <a:p>
            <a:r>
              <a:rPr lang="en-US" dirty="0" smtClean="0">
                <a:sym typeface="Wingdings" pitchFamily="2" charset="2"/>
              </a:rPr>
              <a:t>	Byte i+1:	6F</a:t>
            </a:r>
          </a:p>
          <a:p>
            <a:r>
              <a:rPr lang="en-US" dirty="0" smtClean="0">
                <a:sym typeface="Wingdings" pitchFamily="2" charset="2"/>
              </a:rPr>
              <a:t>	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78016" y="3600271"/>
            <a:ext cx="2313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</a:t>
            </a:r>
            <a:r>
              <a:rPr lang="en-US" b="1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 I = 6</a:t>
            </a:r>
          </a:p>
          <a:p>
            <a:r>
              <a:rPr lang="en-US" dirty="0" smtClean="0">
                <a:sym typeface="Wingdings" pitchFamily="2" charset="2"/>
              </a:rPr>
              <a:t>	Byte </a:t>
            </a:r>
            <a:r>
              <a:rPr lang="en-US" dirty="0" err="1" smtClean="0">
                <a:sym typeface="Wingdings" pitchFamily="2" charset="2"/>
              </a:rPr>
              <a:t>i</a:t>
            </a:r>
            <a:r>
              <a:rPr lang="en-US" dirty="0" smtClean="0">
                <a:sym typeface="Wingdings" pitchFamily="2" charset="2"/>
              </a:rPr>
              <a:t>: 	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FF</a:t>
            </a:r>
          </a:p>
          <a:p>
            <a:r>
              <a:rPr lang="en-US" dirty="0" smtClean="0">
                <a:sym typeface="Wingdings" pitchFamily="2" charset="2"/>
              </a:rPr>
              <a:t>	Byte i+1:	6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F</a:t>
            </a:r>
          </a:p>
          <a:p>
            <a:r>
              <a:rPr lang="en-US" dirty="0" smtClean="0">
                <a:sym typeface="Wingdings" pitchFamily="2" charset="2"/>
              </a:rPr>
              <a:t>	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92816" y="3676471"/>
            <a:ext cx="2287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7 </a:t>
            </a:r>
            <a:r>
              <a:rPr lang="en-US" dirty="0" smtClean="0">
                <a:sym typeface="Wingdings" pitchFamily="2" charset="2"/>
              </a:rPr>
              <a:t> I = 10</a:t>
            </a:r>
          </a:p>
          <a:p>
            <a:r>
              <a:rPr lang="en-US" dirty="0" smtClean="0">
                <a:sym typeface="Wingdings" pitchFamily="2" charset="2"/>
              </a:rPr>
              <a:t>	Byte </a:t>
            </a:r>
            <a:r>
              <a:rPr lang="en-US" dirty="0" err="1" smtClean="0">
                <a:sym typeface="Wingdings" pitchFamily="2" charset="2"/>
              </a:rPr>
              <a:t>i</a:t>
            </a:r>
            <a:r>
              <a:rPr lang="en-US" dirty="0" smtClean="0">
                <a:sym typeface="Wingdings" pitchFamily="2" charset="2"/>
              </a:rPr>
              <a:t>: 	80</a:t>
            </a:r>
          </a:p>
          <a:p>
            <a:r>
              <a:rPr lang="en-US" dirty="0" smtClean="0">
                <a:sym typeface="Wingdings" pitchFamily="2" charset="2"/>
              </a:rPr>
              <a:t>	Byte i+1:	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92816" y="3676471"/>
            <a:ext cx="2287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</a:t>
            </a:r>
            <a:r>
              <a:rPr lang="en-US" b="1" dirty="0" smtClean="0">
                <a:solidFill>
                  <a:srgbClr val="FF0000"/>
                </a:solidFill>
              </a:rPr>
              <a:t>7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 I = 10</a:t>
            </a:r>
          </a:p>
          <a:p>
            <a:r>
              <a:rPr lang="en-US" dirty="0" smtClean="0">
                <a:sym typeface="Wingdings" pitchFamily="2" charset="2"/>
              </a:rPr>
              <a:t>	Byte </a:t>
            </a:r>
            <a:r>
              <a:rPr lang="en-US" dirty="0" err="1" smtClean="0">
                <a:sym typeface="Wingdings" pitchFamily="2" charset="2"/>
              </a:rPr>
              <a:t>i</a:t>
            </a:r>
            <a:r>
              <a:rPr lang="en-US" dirty="0" smtClean="0">
                <a:sym typeface="Wingdings" pitchFamily="2" charset="2"/>
              </a:rPr>
              <a:t>: 	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8</a:t>
            </a:r>
            <a:r>
              <a:rPr lang="en-US" dirty="0" smtClean="0">
                <a:sym typeface="Wingdings" pitchFamily="2" charset="2"/>
              </a:rPr>
              <a:t>0</a:t>
            </a:r>
          </a:p>
          <a:p>
            <a:r>
              <a:rPr lang="en-US" dirty="0" smtClean="0">
                <a:sym typeface="Wingdings" pitchFamily="2" charset="2"/>
              </a:rPr>
              <a:t>	Byte i+1:	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92816" y="3676471"/>
            <a:ext cx="32367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</a:t>
            </a:r>
            <a:r>
              <a:rPr lang="en-US" b="1" dirty="0" smtClean="0">
                <a:solidFill>
                  <a:srgbClr val="FF0000"/>
                </a:solidFill>
              </a:rPr>
              <a:t>7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 I = 10</a:t>
            </a:r>
          </a:p>
          <a:p>
            <a:r>
              <a:rPr lang="en-US" dirty="0" smtClean="0">
                <a:sym typeface="Wingdings" pitchFamily="2" charset="2"/>
              </a:rPr>
              <a:t>	Byte </a:t>
            </a:r>
            <a:r>
              <a:rPr lang="en-US" dirty="0" err="1" smtClean="0">
                <a:sym typeface="Wingdings" pitchFamily="2" charset="2"/>
              </a:rPr>
              <a:t>i</a:t>
            </a:r>
            <a:r>
              <a:rPr lang="en-US" dirty="0" smtClean="0">
                <a:sym typeface="Wingdings" pitchFamily="2" charset="2"/>
              </a:rPr>
              <a:t>: 	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8</a:t>
            </a:r>
            <a:r>
              <a:rPr lang="en-US" dirty="0" smtClean="0">
                <a:sym typeface="Wingdings" pitchFamily="2" charset="2"/>
              </a:rPr>
              <a:t>0</a:t>
            </a:r>
          </a:p>
          <a:p>
            <a:r>
              <a:rPr lang="en-US" dirty="0" smtClean="0">
                <a:sym typeface="Wingdings" pitchFamily="2" charset="2"/>
              </a:rPr>
              <a:t>	Byte i+1:	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00</a:t>
            </a:r>
          </a:p>
          <a:p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Giá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trị</a:t>
            </a:r>
            <a:r>
              <a:rPr lang="en-US" dirty="0" smtClean="0">
                <a:sym typeface="Wingdings" pitchFamily="2" charset="2"/>
              </a:rPr>
              <a:t> cluster 7: 008</a:t>
            </a:r>
            <a:endParaRPr lang="en-US" b="1" dirty="0" smtClean="0">
              <a:solidFill>
                <a:srgbClr val="FF0000"/>
              </a:solidFill>
              <a:sym typeface="Wingdings" pitchFamily="2" charset="2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752600" y="51816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FF0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FFF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FFF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006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007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008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009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62000" y="1564640"/>
          <a:ext cx="838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sz="1400" i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/>
                        <a:t>Giá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trị</a:t>
                      </a:r>
                      <a:endParaRPr lang="en-US" sz="1400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sz="1400" i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/>
                        <a:t>Giá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trị</a:t>
                      </a:r>
                      <a:endParaRPr lang="en-US" sz="140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914400" y="5181600"/>
          <a:ext cx="838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sz="1400" i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Entry</a:t>
                      </a: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/>
                        <a:t>Giá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trị</a:t>
                      </a:r>
                      <a:endParaRPr lang="en-US" sz="140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13" grpId="0"/>
      <p:bldP spid="17" grpId="0"/>
      <p:bldP spid="18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 smtClean="0"/>
              <a:t>Nội</a:t>
            </a:r>
            <a:r>
              <a:rPr lang="en-US" sz="4000" dirty="0" smtClean="0"/>
              <a:t> dung</a:t>
            </a:r>
            <a:endParaRPr lang="en-US" sz="4000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Giới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thiệu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Bootsector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RDET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FAT</a:t>
            </a:r>
          </a:p>
          <a:p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Minh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FAT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75DB43-4573-4448-8E2E-F1CB5F90DADB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289B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cluster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2</a:t>
            </a:r>
            <a:r>
              <a:rPr lang="en-US" sz="2400" baseline="30000" dirty="0" smtClean="0"/>
              <a:t>n</a:t>
            </a:r>
            <a:r>
              <a:rPr lang="en-US" dirty="0" smtClean="0"/>
              <a:t> sector</a:t>
            </a:r>
          </a:p>
          <a:p>
            <a:pPr lvl="1"/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2 (Do cluster </a:t>
            </a:r>
            <a:r>
              <a:rPr lang="en-US" dirty="0" err="1" smtClean="0"/>
              <a:t>trống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0)</a:t>
            </a:r>
          </a:p>
          <a:p>
            <a:pPr lvl="1"/>
            <a:r>
              <a:rPr lang="en-US" dirty="0" smtClean="0"/>
              <a:t>Cluster k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Data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sector logic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40386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N-1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rot="10800000" flipV="1">
            <a:off x="1524000" y="4800600"/>
            <a:ext cx="990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24000" y="5257800"/>
          <a:ext cx="2590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i+1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i+2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i+3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3124200" y="4800600"/>
            <a:ext cx="914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05000" y="2814935"/>
            <a:ext cx="4369914" cy="1045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rgbClr val="FF0000"/>
                </a:solidFill>
              </a:rPr>
              <a:t>i = S</a:t>
            </a:r>
            <a:r>
              <a:rPr lang="en-US" sz="2200" baseline="-25000" dirty="0" smtClean="0">
                <a:solidFill>
                  <a:srgbClr val="FF0000"/>
                </a:solidFill>
              </a:rPr>
              <a:t>B</a:t>
            </a:r>
            <a:r>
              <a:rPr lang="en-US" sz="2200" dirty="0" smtClean="0">
                <a:solidFill>
                  <a:srgbClr val="FF0000"/>
                </a:solidFill>
              </a:rPr>
              <a:t> + N</a:t>
            </a:r>
            <a:r>
              <a:rPr lang="en-US" sz="2200" baseline="-25000" dirty="0" smtClean="0">
                <a:solidFill>
                  <a:srgbClr val="FF0000"/>
                </a:solidFill>
              </a:rPr>
              <a:t>F</a:t>
            </a:r>
            <a:r>
              <a:rPr lang="en-US" sz="2200" dirty="0" smtClean="0">
                <a:solidFill>
                  <a:srgbClr val="FF0000"/>
                </a:solidFill>
              </a:rPr>
              <a:t>*S</a:t>
            </a:r>
            <a:r>
              <a:rPr lang="en-US" sz="2200" baseline="-25000" dirty="0" smtClean="0">
                <a:solidFill>
                  <a:srgbClr val="FF0000"/>
                </a:solidFill>
              </a:rPr>
              <a:t>F</a:t>
            </a:r>
            <a:r>
              <a:rPr lang="en-US" sz="2200" dirty="0" smtClean="0">
                <a:solidFill>
                  <a:srgbClr val="FF0000"/>
                </a:solidFill>
              </a:rPr>
              <a:t> + S</a:t>
            </a:r>
            <a:r>
              <a:rPr lang="en-US" sz="2200" baseline="-25000" dirty="0" smtClean="0">
                <a:solidFill>
                  <a:srgbClr val="FF0000"/>
                </a:solidFill>
              </a:rPr>
              <a:t>RDET</a:t>
            </a:r>
            <a:r>
              <a:rPr lang="en-US" sz="2200" dirty="0" smtClean="0">
                <a:solidFill>
                  <a:srgbClr val="FF0000"/>
                </a:solidFill>
              </a:rPr>
              <a:t> + (k- 2)*S</a:t>
            </a:r>
            <a:r>
              <a:rPr lang="en-US" sz="2200" baseline="-25000" dirty="0" smtClean="0">
                <a:solidFill>
                  <a:srgbClr val="FF0000"/>
                </a:solidFill>
              </a:rPr>
              <a:t>C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rgbClr val="FF0000"/>
                </a:solidFill>
              </a:rPr>
              <a:t>S</a:t>
            </a:r>
            <a:r>
              <a:rPr lang="en-US" sz="2200" baseline="-25000" dirty="0" smtClean="0">
                <a:solidFill>
                  <a:srgbClr val="FF0000"/>
                </a:solidFill>
              </a:rPr>
              <a:t>RDET</a:t>
            </a:r>
            <a:r>
              <a:rPr lang="en-US" sz="2200" dirty="0" smtClean="0">
                <a:solidFill>
                  <a:srgbClr val="FF0000"/>
                </a:solidFill>
              </a:rPr>
              <a:t> = N</a:t>
            </a:r>
            <a:r>
              <a:rPr lang="en-US" sz="2200" baseline="-25000" dirty="0" smtClean="0">
                <a:solidFill>
                  <a:srgbClr val="FF0000"/>
                </a:solidFill>
              </a:rPr>
              <a:t>RDET</a:t>
            </a:r>
            <a:r>
              <a:rPr lang="en-US" sz="2200" dirty="0" smtClean="0">
                <a:solidFill>
                  <a:srgbClr val="FF0000"/>
                </a:solidFill>
              </a:rPr>
              <a:t>*32/512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0400" y="3886200"/>
            <a:ext cx="14146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 = 4</a:t>
            </a:r>
          </a:p>
          <a:p>
            <a:r>
              <a:rPr lang="en-US" dirty="0" smtClean="0"/>
              <a:t>S</a:t>
            </a:r>
            <a:r>
              <a:rPr lang="en-US" baseline="-25000" dirty="0" smtClean="0"/>
              <a:t>B</a:t>
            </a:r>
            <a:r>
              <a:rPr lang="en-US" dirty="0" smtClean="0"/>
              <a:t> = 1</a:t>
            </a:r>
          </a:p>
          <a:p>
            <a:r>
              <a:rPr lang="en-US" dirty="0" smtClean="0"/>
              <a:t>N</a:t>
            </a:r>
            <a:r>
              <a:rPr lang="en-US" baseline="-25000" dirty="0" smtClean="0"/>
              <a:t>F</a:t>
            </a:r>
            <a:r>
              <a:rPr lang="en-US" dirty="0" smtClean="0"/>
              <a:t> = 2</a:t>
            </a:r>
          </a:p>
          <a:p>
            <a:r>
              <a:rPr lang="en-US" dirty="0" smtClean="0"/>
              <a:t>S</a:t>
            </a:r>
            <a:r>
              <a:rPr lang="en-US" baseline="-25000" dirty="0" smtClean="0"/>
              <a:t>F</a:t>
            </a:r>
            <a:r>
              <a:rPr lang="en-US" dirty="0" smtClean="0"/>
              <a:t> = 9</a:t>
            </a:r>
          </a:p>
          <a:p>
            <a:r>
              <a:rPr lang="en-US" dirty="0" smtClean="0"/>
              <a:t>N</a:t>
            </a:r>
            <a:r>
              <a:rPr lang="en-US" baseline="-25000" dirty="0" smtClean="0"/>
              <a:t>RDET</a:t>
            </a:r>
            <a:r>
              <a:rPr lang="en-US" dirty="0" smtClean="0"/>
              <a:t> = 224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33600" y="6019800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 = 5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smtClean="0"/>
              <a:t>I = 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3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 smtClean="0"/>
              <a:t>Nội</a:t>
            </a:r>
            <a:r>
              <a:rPr lang="en-US" sz="4000" dirty="0" smtClean="0"/>
              <a:t> dung</a:t>
            </a:r>
            <a:endParaRPr lang="en-US" sz="4000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Giới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thiệu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Bootsector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RDET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FAT</a:t>
            </a: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Vùng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dữ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liệu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/>
              <a:t>Minh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FAT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75DB43-4573-4448-8E2E-F1CB5F90DADB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289B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pic>
        <p:nvPicPr>
          <p:cNvPr id="7" name="Content Placeholder 6" descr="document.gif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752600"/>
            <a:ext cx="2242868" cy="18288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Left-Right Arrow 7"/>
          <p:cNvSpPr/>
          <p:nvPr/>
        </p:nvSpPr>
        <p:spPr>
          <a:xfrm>
            <a:off x="3581400" y="2590800"/>
            <a:ext cx="1524000" cy="533400"/>
          </a:xfrm>
          <a:prstGeom prst="leftRight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j023826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1676400"/>
            <a:ext cx="2197996" cy="18288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505200" y="1676400"/>
            <a:ext cx="167847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FAT???</a:t>
            </a:r>
            <a:endParaRPr 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-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: RDET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Duyệt</a:t>
            </a:r>
            <a:r>
              <a:rPr lang="en-US" dirty="0" smtClean="0"/>
              <a:t> qua </a:t>
            </a:r>
            <a:r>
              <a:rPr lang="en-US" dirty="0" err="1" smtClean="0"/>
              <a:t>từng</a:t>
            </a:r>
            <a:r>
              <a:rPr lang="en-US" dirty="0" smtClean="0"/>
              <a:t> entry </a:t>
            </a:r>
            <a:r>
              <a:rPr lang="en-US" dirty="0" err="1" smtClean="0"/>
              <a:t>trong</a:t>
            </a:r>
            <a:r>
              <a:rPr lang="en-US" dirty="0" smtClean="0"/>
              <a:t> RDET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Duyệt</a:t>
            </a:r>
            <a:r>
              <a:rPr lang="en-US" dirty="0" smtClean="0"/>
              <a:t> qua </a:t>
            </a:r>
            <a:r>
              <a:rPr lang="en-US" dirty="0" err="1" smtClean="0"/>
              <a:t>các</a:t>
            </a:r>
            <a:r>
              <a:rPr lang="en-US" dirty="0" smtClean="0"/>
              <a:t> SDET (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 smtClean="0"/>
              <a:t>Nội</a:t>
            </a:r>
            <a:r>
              <a:rPr lang="en-US" sz="4000" dirty="0" smtClean="0"/>
              <a:t> dung</a:t>
            </a:r>
            <a:endParaRPr lang="en-US" sz="4000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err="1" smtClean="0"/>
              <a:t>Bootsector</a:t>
            </a:r>
            <a:endParaRPr lang="en-US" dirty="0" smtClean="0"/>
          </a:p>
          <a:p>
            <a:r>
              <a:rPr lang="en-US" dirty="0" smtClean="0"/>
              <a:t>RDET</a:t>
            </a:r>
          </a:p>
          <a:p>
            <a:r>
              <a:rPr lang="en-US" dirty="0" smtClean="0"/>
              <a:t>FAT</a:t>
            </a:r>
          </a:p>
          <a:p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Minh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FAT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75DB43-4573-4448-8E2E-F1CB5F90DADB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0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D9BC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tập</a:t>
            </a:r>
            <a:r>
              <a:rPr lang="en-US" dirty="0" smtClean="0"/>
              <a:t> tin -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RDET/SDET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tìm</a:t>
            </a:r>
            <a:r>
              <a:rPr lang="en-US" dirty="0" smtClean="0">
                <a:sym typeface="Wingdings" pitchFamily="2" charset="2"/>
              </a:rPr>
              <a:t> entry </a:t>
            </a:r>
            <a:r>
              <a:rPr lang="en-US" dirty="0" err="1" smtClean="0">
                <a:sym typeface="Wingdings" pitchFamily="2" charset="2"/>
              </a:rPr>
              <a:t>chính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tập</a:t>
            </a:r>
            <a:r>
              <a:rPr lang="en-US" dirty="0" smtClean="0">
                <a:sym typeface="Wingdings" pitchFamily="2" charset="2"/>
              </a:rPr>
              <a:t> tin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ym typeface="Wingdings" pitchFamily="2" charset="2"/>
              </a:rPr>
              <a:t>Dựa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trên</a:t>
            </a:r>
            <a:r>
              <a:rPr lang="en-US" dirty="0" smtClean="0">
                <a:sym typeface="Wingdings" pitchFamily="2" charset="2"/>
              </a:rPr>
              <a:t> entry </a:t>
            </a:r>
            <a:r>
              <a:rPr lang="en-US" dirty="0" err="1" smtClean="0">
                <a:sym typeface="Wingdings" pitchFamily="2" charset="2"/>
              </a:rPr>
              <a:t>chính</a:t>
            </a:r>
            <a:r>
              <a:rPr lang="en-US" dirty="0" smtClean="0">
                <a:sym typeface="Wingdings" pitchFamily="2" charset="2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ym typeface="Wingdings" pitchFamily="2" charset="2"/>
              </a:rPr>
              <a:t>Sector </a:t>
            </a:r>
            <a:r>
              <a:rPr lang="en-US" dirty="0" err="1" smtClean="0">
                <a:sym typeface="Wingdings" pitchFamily="2" charset="2"/>
              </a:rPr>
              <a:t>bắt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đầu</a:t>
            </a:r>
            <a:r>
              <a:rPr lang="en-US" dirty="0" smtClean="0">
                <a:sym typeface="Wingdings" pitchFamily="2" charset="2"/>
              </a:rPr>
              <a:t> + </a:t>
            </a:r>
            <a:r>
              <a:rPr lang="en-US" dirty="0" err="1" smtClean="0">
                <a:sym typeface="Wingdings" pitchFamily="2" charset="2"/>
              </a:rPr>
              <a:t>Kích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thước</a:t>
            </a:r>
            <a:endParaRPr lang="en-US" dirty="0" smtClean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sym typeface="Wingdings" pitchFamily="2" charset="2"/>
              </a:rPr>
              <a:t>FAT: </a:t>
            </a:r>
            <a:r>
              <a:rPr lang="en-US" dirty="0" err="1" smtClean="0">
                <a:sym typeface="Wingdings" pitchFamily="2" charset="2"/>
              </a:rPr>
              <a:t>tìm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sách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các</a:t>
            </a:r>
            <a:r>
              <a:rPr lang="en-US" dirty="0" smtClean="0">
                <a:sym typeface="Wingdings" pitchFamily="2" charset="2"/>
              </a:rPr>
              <a:t> cluster </a:t>
            </a:r>
            <a:r>
              <a:rPr lang="en-US" dirty="0" err="1" smtClean="0">
                <a:sym typeface="Wingdings" pitchFamily="2" charset="2"/>
              </a:rPr>
              <a:t>chứa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nội</a:t>
            </a:r>
            <a:r>
              <a:rPr lang="en-US" dirty="0" smtClean="0">
                <a:sym typeface="Wingdings" pitchFamily="2" charset="2"/>
              </a:rPr>
              <a:t> dung </a:t>
            </a:r>
            <a:r>
              <a:rPr lang="en-US" dirty="0" err="1" smtClean="0">
                <a:sym typeface="Wingdings" pitchFamily="2" charset="2"/>
              </a:rPr>
              <a:t>tập</a:t>
            </a:r>
            <a:r>
              <a:rPr lang="en-US" dirty="0" smtClean="0">
                <a:sym typeface="Wingdings" pitchFamily="2" charset="2"/>
              </a:rPr>
              <a:t> tin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ym typeface="Wingdings" pitchFamily="2" charset="2"/>
              </a:rPr>
              <a:t>DATA: </a:t>
            </a:r>
            <a:r>
              <a:rPr lang="en-US" dirty="0" err="1" smtClean="0">
                <a:sym typeface="Wingdings" pitchFamily="2" charset="2"/>
              </a:rPr>
              <a:t>đọc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nội</a:t>
            </a:r>
            <a:r>
              <a:rPr lang="en-US" dirty="0" smtClean="0">
                <a:sym typeface="Wingdings" pitchFamily="2" charset="2"/>
              </a:rPr>
              <a:t> dung </a:t>
            </a:r>
            <a:r>
              <a:rPr lang="en-US" dirty="0" err="1" smtClean="0">
                <a:sym typeface="Wingdings" pitchFamily="2" charset="2"/>
              </a:rPr>
              <a:t>tập</a:t>
            </a:r>
            <a:r>
              <a:rPr lang="en-US" dirty="0" smtClean="0">
                <a:sym typeface="Wingdings" pitchFamily="2" charset="2"/>
              </a:rPr>
              <a:t> tin </a:t>
            </a:r>
            <a:r>
              <a:rPr lang="en-US" dirty="0" err="1" smtClean="0">
                <a:sym typeface="Wingdings" pitchFamily="2" charset="2"/>
              </a:rPr>
              <a:t>tương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ứng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từng</a:t>
            </a:r>
            <a:r>
              <a:rPr lang="en-US" dirty="0" smtClean="0">
                <a:sym typeface="Wingdings" pitchFamily="2" charset="2"/>
              </a:rPr>
              <a:t> cluster</a:t>
            </a:r>
          </a:p>
          <a:p>
            <a:pPr lvl="2">
              <a:lnSpc>
                <a:spcPct val="150000"/>
              </a:lnSpc>
            </a:pPr>
            <a:r>
              <a:rPr lang="en-US" dirty="0" err="1" smtClean="0">
                <a:sym typeface="Wingdings" pitchFamily="2" charset="2"/>
              </a:rPr>
              <a:t>Lưu</a:t>
            </a:r>
            <a:r>
              <a:rPr lang="en-US" dirty="0" smtClean="0">
                <a:sym typeface="Wingdings" pitchFamily="2" charset="2"/>
              </a:rPr>
              <a:t> ý: cluster </a:t>
            </a:r>
            <a:r>
              <a:rPr lang="en-US" dirty="0" err="1" smtClean="0">
                <a:sym typeface="Wingdings" pitchFamily="2" charset="2"/>
              </a:rPr>
              <a:t>cuối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cùng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chỉ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đọc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đúng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số</a:t>
            </a:r>
            <a:r>
              <a:rPr lang="en-US" dirty="0" smtClean="0">
                <a:sym typeface="Wingdings" pitchFamily="2" charset="2"/>
              </a:rPr>
              <a:t> byte </a:t>
            </a:r>
            <a:r>
              <a:rPr lang="en-US" dirty="0" err="1" smtClean="0">
                <a:sym typeface="Wingdings" pitchFamily="2" charset="2"/>
              </a:rPr>
              <a:t>còn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lại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en-US" dirty="0" err="1" smtClean="0">
                <a:sym typeface="Wingdings" pitchFamily="2" charset="2"/>
              </a:rPr>
              <a:t>vì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có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thể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nó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không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chiếm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trọn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toàn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bộ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nội</a:t>
            </a:r>
            <a:r>
              <a:rPr lang="en-US" dirty="0" smtClean="0">
                <a:sym typeface="Wingdings" pitchFamily="2" charset="2"/>
              </a:rPr>
              <a:t> dung cluster </a:t>
            </a:r>
            <a:r>
              <a:rPr lang="en-US" dirty="0" err="1" smtClean="0">
                <a:sym typeface="Wingdings" pitchFamily="2" charset="2"/>
              </a:rPr>
              <a:t>cuối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cùng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- dir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RDET/SDET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tìm</a:t>
            </a:r>
            <a:r>
              <a:rPr lang="en-US" dirty="0" smtClean="0">
                <a:sym typeface="Wingdings" pitchFamily="2" charset="2"/>
              </a:rPr>
              <a:t> entry </a:t>
            </a:r>
            <a:r>
              <a:rPr lang="en-US" dirty="0" err="1" smtClean="0">
                <a:sym typeface="Wingdings" pitchFamily="2" charset="2"/>
              </a:rPr>
              <a:t>chính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thư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mục</a:t>
            </a:r>
            <a:endParaRPr lang="en-US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sym typeface="Wingdings" pitchFamily="2" charset="2"/>
              </a:rPr>
              <a:t>Dựa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trên</a:t>
            </a:r>
            <a:r>
              <a:rPr lang="en-US" dirty="0" smtClean="0">
                <a:sym typeface="Wingdings" pitchFamily="2" charset="2"/>
              </a:rPr>
              <a:t> entry </a:t>
            </a:r>
            <a:r>
              <a:rPr lang="en-US" dirty="0" err="1" smtClean="0">
                <a:sym typeface="Wingdings" pitchFamily="2" charset="2"/>
              </a:rPr>
              <a:t>chính</a:t>
            </a:r>
            <a:r>
              <a:rPr lang="en-US" dirty="0" smtClean="0">
                <a:sym typeface="Wingdings" pitchFamily="2" charset="2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ym typeface="Wingdings" pitchFamily="2" charset="2"/>
              </a:rPr>
              <a:t>Sector </a:t>
            </a:r>
            <a:r>
              <a:rPr lang="en-US" dirty="0" err="1" smtClean="0">
                <a:sym typeface="Wingdings" pitchFamily="2" charset="2"/>
              </a:rPr>
              <a:t>bắt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đầu</a:t>
            </a:r>
            <a:r>
              <a:rPr lang="en-US" dirty="0" smtClean="0">
                <a:sym typeface="Wingdings" pitchFamily="2" charset="2"/>
              </a:rPr>
              <a:t> + </a:t>
            </a:r>
            <a:r>
              <a:rPr lang="en-US" dirty="0" err="1" smtClean="0">
                <a:sym typeface="Wingdings" pitchFamily="2" charset="2"/>
              </a:rPr>
              <a:t>Kích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thước</a:t>
            </a:r>
            <a:endParaRPr lang="en-US" dirty="0" smtClean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sym typeface="Wingdings" pitchFamily="2" charset="2"/>
              </a:rPr>
              <a:t>FAT: </a:t>
            </a:r>
            <a:r>
              <a:rPr lang="en-US" dirty="0" err="1" smtClean="0">
                <a:sym typeface="Wingdings" pitchFamily="2" charset="2"/>
              </a:rPr>
              <a:t>tìm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sách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các</a:t>
            </a:r>
            <a:r>
              <a:rPr lang="en-US" dirty="0" smtClean="0">
                <a:sym typeface="Wingdings" pitchFamily="2" charset="2"/>
              </a:rPr>
              <a:t> cluster </a:t>
            </a:r>
            <a:r>
              <a:rPr lang="en-US" dirty="0" err="1" smtClean="0">
                <a:sym typeface="Wingdings" pitchFamily="2" charset="2"/>
              </a:rPr>
              <a:t>chứa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bảng</a:t>
            </a:r>
            <a:r>
              <a:rPr lang="en-US" dirty="0" smtClean="0">
                <a:sym typeface="Wingdings" pitchFamily="2" charset="2"/>
              </a:rPr>
              <a:t> SDET </a:t>
            </a:r>
            <a:r>
              <a:rPr lang="en-US" dirty="0" err="1" smtClean="0">
                <a:sym typeface="Wingdings" pitchFamily="2" charset="2"/>
              </a:rPr>
              <a:t>của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thư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mục</a:t>
            </a:r>
            <a:endParaRPr lang="en-US" dirty="0" smtClean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sym typeface="Wingdings" pitchFamily="2" charset="2"/>
              </a:rPr>
              <a:t>DATA: </a:t>
            </a:r>
            <a:r>
              <a:rPr lang="en-US" dirty="0" err="1" smtClean="0">
                <a:sym typeface="Wingdings" pitchFamily="2" charset="2"/>
              </a:rPr>
              <a:t>đọc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bảng</a:t>
            </a:r>
            <a:r>
              <a:rPr lang="en-US" dirty="0" smtClean="0">
                <a:sym typeface="Wingdings" pitchFamily="2" charset="2"/>
              </a:rPr>
              <a:t> SDET </a:t>
            </a:r>
            <a:r>
              <a:rPr lang="en-US" dirty="0" err="1" smtClean="0">
                <a:sym typeface="Wingdings" pitchFamily="2" charset="2"/>
              </a:rPr>
              <a:t>của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thư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mục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– copy 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entry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tin, N entry</a:t>
            </a:r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cluster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tập</a:t>
            </a:r>
            <a:r>
              <a:rPr lang="en-US" dirty="0" smtClean="0"/>
              <a:t> tin, M cluster</a:t>
            </a:r>
          </a:p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(RDET hay SDET)</a:t>
            </a:r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N entry?</a:t>
            </a:r>
          </a:p>
          <a:p>
            <a:r>
              <a:rPr lang="en-US" dirty="0" smtClean="0"/>
              <a:t>FAT: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cluster </a:t>
            </a:r>
            <a:r>
              <a:rPr lang="en-US" dirty="0" err="1" smtClean="0"/>
              <a:t>trống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tin?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danh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sách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các</a:t>
            </a:r>
            <a:r>
              <a:rPr lang="en-US" dirty="0" smtClean="0">
                <a:sym typeface="Wingdings" pitchFamily="2" charset="2"/>
              </a:rPr>
              <a:t> cluster </a:t>
            </a:r>
            <a:r>
              <a:rPr lang="en-US" dirty="0" err="1" smtClean="0">
                <a:sym typeface="Wingdings" pitchFamily="2" charset="2"/>
              </a:rPr>
              <a:t>lưu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nội</a:t>
            </a:r>
            <a:r>
              <a:rPr lang="en-US" dirty="0" smtClean="0">
                <a:sym typeface="Wingdings" pitchFamily="2" charset="2"/>
              </a:rPr>
              <a:t> dung </a:t>
            </a:r>
            <a:r>
              <a:rPr lang="en-US" dirty="0" err="1" smtClean="0">
                <a:sym typeface="Wingdings" pitchFamily="2" charset="2"/>
              </a:rPr>
              <a:t>tập</a:t>
            </a:r>
            <a:r>
              <a:rPr lang="en-US" dirty="0" smtClean="0">
                <a:sym typeface="Wingdings" pitchFamily="2" charset="2"/>
              </a:rPr>
              <a:t> tin</a:t>
            </a:r>
            <a:endParaRPr lang="en-US" dirty="0" smtClean="0"/>
          </a:p>
          <a:p>
            <a:r>
              <a:rPr lang="en-US" dirty="0" err="1" smtClean="0"/>
              <a:t>Thêm</a:t>
            </a:r>
            <a:r>
              <a:rPr lang="en-US" dirty="0" smtClean="0"/>
              <a:t> N entry </a:t>
            </a:r>
            <a:r>
              <a:rPr lang="en-US" dirty="0" err="1" smtClean="0"/>
              <a:t>vào</a:t>
            </a:r>
            <a:r>
              <a:rPr lang="en-US" dirty="0" smtClean="0"/>
              <a:t> RDET/SDET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endParaRPr lang="en-US" dirty="0" smtClean="0"/>
          </a:p>
          <a:p>
            <a:r>
              <a:rPr lang="en-US" dirty="0" smtClean="0"/>
              <a:t>FAT: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cluster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tập</a:t>
            </a:r>
            <a:r>
              <a:rPr lang="en-US" dirty="0" smtClean="0"/>
              <a:t> tin</a:t>
            </a:r>
          </a:p>
          <a:p>
            <a:r>
              <a:rPr lang="en-US" dirty="0" smtClean="0"/>
              <a:t>DATA: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cluster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- </a:t>
            </a:r>
            <a:r>
              <a:rPr lang="en-US" dirty="0" err="1" smtClean="0"/>
              <a:t>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entry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, N entry</a:t>
            </a:r>
          </a:p>
          <a:p>
            <a:r>
              <a:rPr lang="en-US" dirty="0" err="1" smtClean="0"/>
              <a:t>Số</a:t>
            </a:r>
            <a:r>
              <a:rPr lang="en-US" dirty="0" smtClean="0"/>
              <a:t> cluster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SDET, 1 cluster</a:t>
            </a:r>
          </a:p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(RDET hay SDET)</a:t>
            </a:r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N entry?</a:t>
            </a:r>
          </a:p>
          <a:p>
            <a:r>
              <a:rPr lang="en-US" dirty="0" smtClean="0"/>
              <a:t>FAT: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cluster </a:t>
            </a:r>
            <a:r>
              <a:rPr lang="en-US" dirty="0" err="1" smtClean="0"/>
              <a:t>trống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SDET? </a:t>
            </a:r>
            <a:r>
              <a:rPr lang="en-US" dirty="0" smtClean="0">
                <a:sym typeface="Wingdings" pitchFamily="2" charset="2"/>
              </a:rPr>
              <a:t> cluster </a:t>
            </a:r>
            <a:r>
              <a:rPr lang="en-US" dirty="0" err="1" smtClean="0">
                <a:sym typeface="Wingdings" pitchFamily="2" charset="2"/>
              </a:rPr>
              <a:t>lưu</a:t>
            </a:r>
            <a:r>
              <a:rPr lang="en-US" dirty="0" smtClean="0">
                <a:sym typeface="Wingdings" pitchFamily="2" charset="2"/>
              </a:rPr>
              <a:t> SDET</a:t>
            </a:r>
            <a:endParaRPr lang="en-US" dirty="0" smtClean="0"/>
          </a:p>
          <a:p>
            <a:r>
              <a:rPr lang="en-US" dirty="0" err="1" smtClean="0"/>
              <a:t>Thêm</a:t>
            </a:r>
            <a:r>
              <a:rPr lang="en-US" dirty="0" smtClean="0"/>
              <a:t> N entry </a:t>
            </a:r>
            <a:r>
              <a:rPr lang="en-US" dirty="0" err="1" smtClean="0"/>
              <a:t>vào</a:t>
            </a:r>
            <a:r>
              <a:rPr lang="en-US" dirty="0" smtClean="0"/>
              <a:t> RDET/SDET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endParaRPr lang="en-US" dirty="0" smtClean="0"/>
          </a:p>
          <a:p>
            <a:pPr lvl="1"/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entry </a:t>
            </a:r>
            <a:r>
              <a:rPr lang="en-US" dirty="0" err="1" smtClean="0"/>
              <a:t>chính</a:t>
            </a:r>
            <a:r>
              <a:rPr lang="en-US" dirty="0" smtClean="0"/>
              <a:t>: </a:t>
            </a:r>
            <a:r>
              <a:rPr lang="en-US" dirty="0" err="1" smtClean="0"/>
              <a:t>bật</a:t>
            </a:r>
            <a:r>
              <a:rPr lang="en-US" dirty="0" smtClean="0"/>
              <a:t> bit Directory</a:t>
            </a:r>
          </a:p>
          <a:p>
            <a:r>
              <a:rPr lang="en-US" dirty="0" smtClean="0"/>
              <a:t>FAT: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cluster </a:t>
            </a:r>
            <a:r>
              <a:rPr lang="en-US" dirty="0" err="1" smtClean="0"/>
              <a:t>lưu</a:t>
            </a:r>
            <a:r>
              <a:rPr lang="en-US" dirty="0" smtClean="0"/>
              <a:t> SDET (EOF)</a:t>
            </a:r>
          </a:p>
          <a:p>
            <a:r>
              <a:rPr lang="en-US" dirty="0" smtClean="0"/>
              <a:t>DATA: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SDET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2 entry “.” </a:t>
            </a:r>
            <a:r>
              <a:rPr lang="en-US" dirty="0" err="1" smtClean="0"/>
              <a:t>và</a:t>
            </a:r>
            <a:r>
              <a:rPr lang="en-US" dirty="0" smtClean="0"/>
              <a:t> “..” </a:t>
            </a:r>
            <a:r>
              <a:rPr lang="en-US" dirty="0" err="1" smtClean="0"/>
              <a:t>vào</a:t>
            </a:r>
            <a:r>
              <a:rPr lang="en-US" dirty="0" smtClean="0"/>
              <a:t> 2 entry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SDET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- </a:t>
            </a:r>
            <a:r>
              <a:rPr lang="en-US" dirty="0" err="1" smtClean="0"/>
              <a:t>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RDET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tìm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các</a:t>
            </a:r>
            <a:r>
              <a:rPr lang="en-US" dirty="0" smtClean="0">
                <a:sym typeface="Wingdings" pitchFamily="2" charset="2"/>
              </a:rPr>
              <a:t> entry </a:t>
            </a:r>
            <a:r>
              <a:rPr lang="en-US" dirty="0" err="1" smtClean="0">
                <a:sym typeface="Wingdings" pitchFamily="2" charset="2"/>
              </a:rPr>
              <a:t>liên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quan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tập</a:t>
            </a:r>
            <a:r>
              <a:rPr lang="en-US" dirty="0" smtClean="0">
                <a:sym typeface="Wingdings" pitchFamily="2" charset="2"/>
              </a:rPr>
              <a:t> tin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RDET/SDET: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entry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Thêm</a:t>
            </a:r>
            <a:r>
              <a:rPr lang="en-US" dirty="0" smtClean="0"/>
              <a:t> entry </a:t>
            </a:r>
            <a:r>
              <a:rPr lang="en-US" dirty="0" err="1" smtClean="0"/>
              <a:t>phụ</a:t>
            </a:r>
            <a:r>
              <a:rPr lang="en-US" dirty="0" smtClean="0"/>
              <a:t>:</a:t>
            </a:r>
          </a:p>
          <a:p>
            <a:pPr lvl="2">
              <a:lnSpc>
                <a:spcPct val="150000"/>
              </a:lnSpc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pPr lvl="2">
              <a:lnSpc>
                <a:spcPct val="150000"/>
              </a:lnSpc>
            </a:pPr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cũ</a:t>
            </a:r>
            <a:r>
              <a:rPr lang="en-US" dirty="0" smtClean="0"/>
              <a:t> (set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E5)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bớt</a:t>
            </a:r>
            <a:r>
              <a:rPr lang="en-US" dirty="0" smtClean="0"/>
              <a:t> entry </a:t>
            </a:r>
            <a:r>
              <a:rPr lang="en-US" dirty="0" err="1" smtClean="0"/>
              <a:t>phụ</a:t>
            </a:r>
            <a:endParaRPr lang="en-US" dirty="0" smtClean="0"/>
          </a:p>
          <a:p>
            <a:pPr lvl="2">
              <a:lnSpc>
                <a:spcPct val="150000"/>
              </a:lnSpc>
            </a:pPr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bớt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entry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- 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077200" cy="54833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RDET/SDET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tìm</a:t>
            </a:r>
            <a:r>
              <a:rPr lang="en-US" dirty="0" smtClean="0">
                <a:sym typeface="Wingdings" pitchFamily="2" charset="2"/>
              </a:rPr>
              <a:t> entry </a:t>
            </a:r>
            <a:r>
              <a:rPr lang="en-US" dirty="0" err="1" smtClean="0">
                <a:sym typeface="Wingdings" pitchFamily="2" charset="2"/>
              </a:rPr>
              <a:t>chính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tập</a:t>
            </a:r>
            <a:r>
              <a:rPr lang="en-US" dirty="0" smtClean="0">
                <a:sym typeface="Wingdings" pitchFamily="2" charset="2"/>
              </a:rPr>
              <a:t> tin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ym typeface="Wingdings" pitchFamily="2" charset="2"/>
              </a:rPr>
              <a:t>RDET/SDET  </a:t>
            </a:r>
            <a:r>
              <a:rPr lang="en-US" dirty="0" err="1" smtClean="0">
                <a:sym typeface="Wingdings" pitchFamily="2" charset="2"/>
              </a:rPr>
              <a:t>xác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định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vị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trí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mới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tập</a:t>
            </a:r>
            <a:r>
              <a:rPr lang="en-US" dirty="0" smtClean="0">
                <a:sym typeface="Wingdings" pitchFamily="2" charset="2"/>
              </a:rPr>
              <a:t> tin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ym typeface="Wingdings" pitchFamily="2" charset="2"/>
              </a:rPr>
              <a:t>Kiểm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đủ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vùng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nhớ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trong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vị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trí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mới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để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lưu</a:t>
            </a:r>
            <a:r>
              <a:rPr lang="en-US" dirty="0" smtClean="0">
                <a:sym typeface="Wingdings" pitchFamily="2" charset="2"/>
              </a:rPr>
              <a:t> hay </a:t>
            </a:r>
            <a:r>
              <a:rPr lang="en-US" dirty="0" err="1" smtClean="0">
                <a:sym typeface="Wingdings" pitchFamily="2" charset="2"/>
              </a:rPr>
              <a:t>không</a:t>
            </a:r>
            <a:r>
              <a:rPr lang="en-US" dirty="0" smtClean="0">
                <a:sym typeface="Wingdings" pitchFamily="2" charset="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ym typeface="Wingdings" pitchFamily="2" charset="2"/>
              </a:rPr>
              <a:t>Copy </a:t>
            </a:r>
            <a:r>
              <a:rPr lang="en-US" dirty="0" err="1" smtClean="0">
                <a:sym typeface="Wingdings" pitchFamily="2" charset="2"/>
              </a:rPr>
              <a:t>các</a:t>
            </a:r>
            <a:r>
              <a:rPr lang="en-US" dirty="0" smtClean="0">
                <a:sym typeface="Wingdings" pitchFamily="2" charset="2"/>
              </a:rPr>
              <a:t> entry </a:t>
            </a:r>
            <a:r>
              <a:rPr lang="en-US" dirty="0" err="1" smtClean="0">
                <a:sym typeface="Wingdings" pitchFamily="2" charset="2"/>
              </a:rPr>
              <a:t>liên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quan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tập</a:t>
            </a:r>
            <a:r>
              <a:rPr lang="en-US" dirty="0" smtClean="0">
                <a:sym typeface="Wingdings" pitchFamily="2" charset="2"/>
              </a:rPr>
              <a:t> tin </a:t>
            </a:r>
            <a:r>
              <a:rPr lang="en-US" dirty="0" err="1" smtClean="0">
                <a:sym typeface="Wingdings" pitchFamily="2" charset="2"/>
              </a:rPr>
              <a:t>đến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vị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trí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mới</a:t>
            </a:r>
            <a:endParaRPr lang="en-US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sym typeface="Wingdings" pitchFamily="2" charset="2"/>
              </a:rPr>
              <a:t>Hủy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các</a:t>
            </a:r>
            <a:r>
              <a:rPr lang="en-US" dirty="0" smtClean="0">
                <a:sym typeface="Wingdings" pitchFamily="2" charset="2"/>
              </a:rPr>
              <a:t> entry ở </a:t>
            </a:r>
            <a:r>
              <a:rPr lang="en-US" dirty="0" err="1" smtClean="0">
                <a:sym typeface="Wingdings" pitchFamily="2" charset="2"/>
              </a:rPr>
              <a:t>vị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trí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cũ</a:t>
            </a:r>
            <a:endParaRPr lang="en-US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Sao </a:t>
            </a:r>
            <a:r>
              <a:rPr lang="en-US" dirty="0" err="1" smtClean="0"/>
              <a:t>chép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-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RDET/SDET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tìm</a:t>
            </a:r>
            <a:r>
              <a:rPr lang="en-US" dirty="0" smtClean="0">
                <a:sym typeface="Wingdings" pitchFamily="2" charset="2"/>
              </a:rPr>
              <a:t> entry </a:t>
            </a:r>
            <a:r>
              <a:rPr lang="en-US" dirty="0" err="1" smtClean="0">
                <a:sym typeface="Wingdings" pitchFamily="2" charset="2"/>
              </a:rPr>
              <a:t>chính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tập</a:t>
            </a:r>
            <a:r>
              <a:rPr lang="en-US" dirty="0" smtClean="0">
                <a:sym typeface="Wingdings" pitchFamily="2" charset="2"/>
              </a:rPr>
              <a:t> tin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ym typeface="Wingdings" pitchFamily="2" charset="2"/>
              </a:rPr>
              <a:t>Sector </a:t>
            </a:r>
            <a:r>
              <a:rPr lang="en-US" dirty="0" err="1" smtClean="0">
                <a:sym typeface="Wingdings" pitchFamily="2" charset="2"/>
              </a:rPr>
              <a:t>đầu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tiên</a:t>
            </a:r>
            <a:r>
              <a:rPr lang="en-US" dirty="0" smtClean="0">
                <a:sym typeface="Wingdings" pitchFamily="2" charset="2"/>
              </a:rPr>
              <a:t> + </a:t>
            </a:r>
            <a:r>
              <a:rPr lang="en-US" dirty="0" err="1" smtClean="0">
                <a:sym typeface="Wingdings" pitchFamily="2" charset="2"/>
              </a:rPr>
              <a:t>kích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thước</a:t>
            </a:r>
            <a:endParaRPr lang="en-US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ym typeface="Wingdings" pitchFamily="2" charset="2"/>
              </a:rPr>
              <a:t>RDET/SDET  </a:t>
            </a:r>
            <a:r>
              <a:rPr lang="en-US" dirty="0" err="1" smtClean="0">
                <a:sym typeface="Wingdings" pitchFamily="2" charset="2"/>
              </a:rPr>
              <a:t>xác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định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vị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trí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mới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tập</a:t>
            </a:r>
            <a:r>
              <a:rPr lang="en-US" dirty="0" smtClean="0">
                <a:sym typeface="Wingdings" pitchFamily="2" charset="2"/>
              </a:rPr>
              <a:t> tin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ym typeface="Wingdings" pitchFamily="2" charset="2"/>
              </a:rPr>
              <a:t>Kiểm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đủ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vùng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nhớ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trong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vị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trí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mới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để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lưu</a:t>
            </a:r>
            <a:r>
              <a:rPr lang="en-US" dirty="0" smtClean="0">
                <a:sym typeface="Wingdings" pitchFamily="2" charset="2"/>
              </a:rPr>
              <a:t> hay </a:t>
            </a:r>
            <a:r>
              <a:rPr lang="en-US" dirty="0" err="1" smtClean="0">
                <a:sym typeface="Wingdings" pitchFamily="2" charset="2"/>
              </a:rPr>
              <a:t>không</a:t>
            </a:r>
            <a:r>
              <a:rPr lang="en-US" dirty="0" smtClean="0">
                <a:sym typeface="Wingdings" pitchFamily="2" charset="2"/>
              </a:rPr>
              <a:t>?</a:t>
            </a:r>
          </a:p>
          <a:p>
            <a:r>
              <a:rPr lang="en-US" dirty="0" smtClean="0"/>
              <a:t>FAT: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r>
              <a:rPr lang="en-US" dirty="0" smtClean="0"/>
              <a:t>Copy </a:t>
            </a:r>
            <a:r>
              <a:rPr lang="en-US" dirty="0" err="1" smtClean="0"/>
              <a:t>các</a:t>
            </a:r>
            <a:r>
              <a:rPr lang="en-US" dirty="0" smtClean="0"/>
              <a:t> entry ở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cũ</a:t>
            </a:r>
            <a:r>
              <a:rPr lang="en-US" dirty="0" smtClean="0"/>
              <a:t> sang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FAT</a:t>
            </a:r>
          </a:p>
          <a:p>
            <a:r>
              <a:rPr lang="en-US" dirty="0" smtClean="0"/>
              <a:t>Copy </a:t>
            </a:r>
            <a:r>
              <a:rPr lang="en-US" dirty="0" err="1" smtClean="0"/>
              <a:t>từng</a:t>
            </a:r>
            <a:r>
              <a:rPr lang="en-US" dirty="0" smtClean="0"/>
              <a:t> cluster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-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RDET/SDET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tìm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các</a:t>
            </a:r>
            <a:r>
              <a:rPr lang="en-US" dirty="0" smtClean="0">
                <a:sym typeface="Wingdings" pitchFamily="2" charset="2"/>
              </a:rPr>
              <a:t> entry </a:t>
            </a:r>
            <a:r>
              <a:rPr lang="en-US" dirty="0" err="1" smtClean="0">
                <a:sym typeface="Wingdings" pitchFamily="2" charset="2"/>
              </a:rPr>
              <a:t>tập</a:t>
            </a:r>
            <a:r>
              <a:rPr lang="en-US" dirty="0" smtClean="0">
                <a:sym typeface="Wingdings" pitchFamily="2" charset="2"/>
              </a:rPr>
              <a:t> tin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ym typeface="Wingdings" pitchFamily="2" charset="2"/>
              </a:rPr>
              <a:t>Sector </a:t>
            </a:r>
            <a:r>
              <a:rPr lang="en-US" dirty="0" err="1" smtClean="0">
                <a:sym typeface="Wingdings" pitchFamily="2" charset="2"/>
              </a:rPr>
              <a:t>đầu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tiên</a:t>
            </a:r>
            <a:r>
              <a:rPr lang="en-US" dirty="0" smtClean="0">
                <a:sym typeface="Wingdings" pitchFamily="2" charset="2"/>
              </a:rPr>
              <a:t> + </a:t>
            </a:r>
            <a:r>
              <a:rPr lang="en-US" dirty="0" err="1" smtClean="0">
                <a:sym typeface="Wingdings" pitchFamily="2" charset="2"/>
              </a:rPr>
              <a:t>kích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thước</a:t>
            </a:r>
            <a:endParaRPr lang="en-US" dirty="0" smtClean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dirty="0" err="1" smtClean="0">
                <a:sym typeface="Wingdings" pitchFamily="2" charset="2"/>
              </a:rPr>
              <a:t>Hủy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các</a:t>
            </a:r>
            <a:r>
              <a:rPr lang="en-US" dirty="0" smtClean="0">
                <a:sym typeface="Wingdings" pitchFamily="2" charset="2"/>
              </a:rPr>
              <a:t> entry </a:t>
            </a:r>
            <a:r>
              <a:rPr lang="en-US" dirty="0" err="1" smtClean="0">
                <a:sym typeface="Wingdings" pitchFamily="2" charset="2"/>
              </a:rPr>
              <a:t>này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/>
              <a:t>FAT: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cluster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tập</a:t>
            </a:r>
            <a:r>
              <a:rPr lang="en-US" dirty="0" smtClean="0"/>
              <a:t> tin</a:t>
            </a:r>
          </a:p>
          <a:p>
            <a:pPr lvl="1"/>
            <a:r>
              <a:rPr lang="en-US" dirty="0" smtClean="0"/>
              <a:t>Set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cluster </a:t>
            </a:r>
            <a:r>
              <a:rPr lang="en-US" dirty="0" err="1" smtClean="0"/>
              <a:t>về</a:t>
            </a:r>
            <a:r>
              <a:rPr lang="en-US" dirty="0" smtClean="0"/>
              <a:t> FREE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Quick format</a:t>
            </a:r>
          </a:p>
          <a:p>
            <a:pPr lvl="1"/>
            <a:r>
              <a:rPr lang="en-US" dirty="0" err="1" smtClean="0"/>
              <a:t>Bootsector</a:t>
            </a:r>
            <a:r>
              <a:rPr lang="en-US" dirty="0" smtClean="0"/>
              <a:t>: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cũ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volume</a:t>
            </a:r>
          </a:p>
          <a:p>
            <a:pPr lvl="1"/>
            <a:r>
              <a:rPr lang="en-US" dirty="0" smtClean="0"/>
              <a:t>RDET: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entry </a:t>
            </a:r>
            <a:r>
              <a:rPr lang="en-US" dirty="0" err="1" smtClean="0"/>
              <a:t>trong</a:t>
            </a:r>
            <a:r>
              <a:rPr lang="en-US" dirty="0" smtClean="0"/>
              <a:t> RDET: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0</a:t>
            </a:r>
          </a:p>
          <a:p>
            <a:pPr lvl="1"/>
            <a:r>
              <a:rPr lang="en-US" dirty="0" smtClean="0"/>
              <a:t>FAT: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cluster </a:t>
            </a:r>
            <a:r>
              <a:rPr lang="en-US" dirty="0" err="1" smtClean="0"/>
              <a:t>là</a:t>
            </a:r>
            <a:r>
              <a:rPr lang="en-US" dirty="0" smtClean="0"/>
              <a:t> FREE</a:t>
            </a:r>
          </a:p>
          <a:p>
            <a:r>
              <a:rPr lang="en-US" dirty="0" smtClean="0"/>
              <a:t>Full format</a:t>
            </a:r>
          </a:p>
          <a:p>
            <a:pPr lvl="1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volume</a:t>
            </a:r>
          </a:p>
          <a:p>
            <a:pPr lvl="1"/>
            <a:r>
              <a:rPr lang="en-US" dirty="0" smtClean="0"/>
              <a:t>RDET: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entry </a:t>
            </a:r>
            <a:r>
              <a:rPr lang="en-US" dirty="0" err="1" smtClean="0"/>
              <a:t>trong</a:t>
            </a:r>
            <a:r>
              <a:rPr lang="en-US" dirty="0" smtClean="0"/>
              <a:t> RDET: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0</a:t>
            </a:r>
          </a:p>
          <a:p>
            <a:pPr lvl="1"/>
            <a:r>
              <a:rPr lang="en-US" dirty="0" smtClean="0"/>
              <a:t>FAT: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cluster </a:t>
            </a:r>
            <a:r>
              <a:rPr lang="en-US" dirty="0" err="1" smtClean="0"/>
              <a:t>là</a:t>
            </a:r>
            <a:r>
              <a:rPr lang="en-US" dirty="0" smtClean="0"/>
              <a:t> FREE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DATA: </a:t>
            </a:r>
            <a:r>
              <a:rPr lang="en-US" dirty="0" err="1" smtClean="0">
                <a:solidFill>
                  <a:srgbClr val="FF0000"/>
                </a:solidFill>
              </a:rPr>
              <a:t>Xoá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dữ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liệu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của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tất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cả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cluster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 smtClean="0"/>
              <a:t>Nội</a:t>
            </a:r>
            <a:r>
              <a:rPr lang="en-US" sz="4000" dirty="0" smtClean="0"/>
              <a:t> dung</a:t>
            </a:r>
            <a:endParaRPr lang="en-US" sz="4000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Giới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thiệu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Bootsector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RDET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FAT</a:t>
            </a: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Vùng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dữ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liệu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Minh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họa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thao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tác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trên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tập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tin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FAT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75DB43-4573-4448-8E2E-F1CB5F90DADB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289B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</a:t>
            </a:r>
            <a:r>
              <a:rPr lang="en-US" sz="2800" dirty="0" err="1" smtClean="0"/>
              <a:t>tập</a:t>
            </a:r>
            <a:r>
              <a:rPr lang="en-US" sz="2800" dirty="0" smtClean="0"/>
              <a:t> tin FAT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85000"/>
              </a:lnSpc>
              <a:spcAft>
                <a:spcPct val="40000"/>
              </a:spcAft>
              <a:defRPr/>
            </a:pPr>
            <a:r>
              <a:rPr lang="en-US" dirty="0" smtClean="0"/>
              <a:t>FAT: File Allocation Table</a:t>
            </a:r>
          </a:p>
          <a:p>
            <a:pPr lvl="0">
              <a:lnSpc>
                <a:spcPct val="85000"/>
              </a:lnSpc>
              <a:spcAft>
                <a:spcPct val="40000"/>
              </a:spcAft>
              <a:defRPr/>
            </a:pP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70s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80s</a:t>
            </a:r>
          </a:p>
          <a:p>
            <a:pPr lvl="0">
              <a:lnSpc>
                <a:spcPct val="85000"/>
              </a:lnSpc>
              <a:spcAft>
                <a:spcPct val="40000"/>
              </a:spcAft>
              <a:defRPr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FAT:  FAT12, FAT16, FAT32</a:t>
            </a:r>
          </a:p>
          <a:p>
            <a:pPr lvl="1">
              <a:lnSpc>
                <a:spcPct val="85000"/>
              </a:lnSpc>
              <a:spcAft>
                <a:spcPct val="40000"/>
              </a:spcAft>
              <a:defRPr/>
            </a:pPr>
            <a:r>
              <a:rPr lang="en-US" sz="2000" dirty="0" smtClean="0"/>
              <a:t>12,16, 32: </a:t>
            </a:r>
            <a:r>
              <a:rPr lang="en-US" sz="2000" dirty="0" err="1" smtClean="0"/>
              <a:t>Số</a:t>
            </a:r>
            <a:r>
              <a:rPr lang="en-US" sz="2000" dirty="0" smtClean="0"/>
              <a:t> bit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đánh</a:t>
            </a:r>
            <a:r>
              <a:rPr lang="en-US" sz="2000" dirty="0" smtClean="0"/>
              <a:t> STT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khối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(cluster)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80" name="Table 79"/>
          <p:cNvGraphicFramePr>
            <a:graphicFrameLocks noGrp="1"/>
          </p:cNvGraphicFramePr>
          <p:nvPr/>
        </p:nvGraphicFramePr>
        <p:xfrm>
          <a:off x="838200" y="3886200"/>
          <a:ext cx="76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600200"/>
                <a:gridCol w="1447800"/>
                <a:gridCol w="2819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Reserved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RDET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rot="5400000" flipH="1" flipV="1">
            <a:off x="1333500" y="46863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3400" y="50292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volume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2781697" y="4838303"/>
            <a:ext cx="1143000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76400" y="5449669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cluster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4001294" y="5295900"/>
            <a:ext cx="19042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41680" y="624840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trên</a:t>
            </a:r>
            <a:r>
              <a:rPr lang="en-US" dirty="0" smtClean="0"/>
              <a:t> volume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rot="5400000" flipH="1" flipV="1">
            <a:off x="6743700" y="46101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629400" y="4953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318142" y="3286780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Hệ</a:t>
            </a:r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thống</a:t>
            </a:r>
            <a:endParaRPr 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838200" y="3581400"/>
            <a:ext cx="1524000" cy="1588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733800" y="3581400"/>
            <a:ext cx="1905000" cy="158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400800" y="3276600"/>
            <a:ext cx="128913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spc="50" dirty="0" err="1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Dữ</a:t>
            </a:r>
            <a:r>
              <a:rPr lang="en-US" sz="2400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spc="50" dirty="0" err="1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liệu</a:t>
            </a:r>
            <a:endParaRPr lang="en-US" sz="2400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5715000" y="3581400"/>
            <a:ext cx="762000" cy="1588"/>
          </a:xfrm>
          <a:prstGeom prst="line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620000" y="3581400"/>
            <a:ext cx="838200" cy="1588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  <p:bldP spid="27" grpId="0"/>
      <p:bldP spid="32" grpId="0"/>
      <p:bldP spid="35" grpId="0"/>
      <p:bldP spid="38" grpId="0"/>
      <p:bldP spid="5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fat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Lost cluster</a:t>
            </a:r>
          </a:p>
          <a:p>
            <a:r>
              <a:rPr lang="en-US" dirty="0" smtClean="0"/>
              <a:t>Particular link</a:t>
            </a:r>
          </a:p>
          <a:p>
            <a:r>
              <a:rPr lang="en-US" dirty="0" smtClean="0"/>
              <a:t>Circular link</a:t>
            </a:r>
          </a:p>
          <a:p>
            <a:r>
              <a:rPr lang="en-US" dirty="0" smtClean="0"/>
              <a:t>Cross link</a:t>
            </a:r>
          </a:p>
          <a:p>
            <a:r>
              <a:rPr lang="en-US" dirty="0" smtClean="0"/>
              <a:t>Fragment (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mảnh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fat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: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đĩa</a:t>
            </a:r>
            <a:r>
              <a:rPr lang="en-US" dirty="0" smtClean="0"/>
              <a:t> A (Sc = 1) </a:t>
            </a:r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File1.txt (1052 byte):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lưu</a:t>
            </a:r>
            <a:r>
              <a:rPr lang="en-US" dirty="0" smtClean="0"/>
              <a:t> ở cluster 2, 3, 4</a:t>
            </a:r>
          </a:p>
          <a:p>
            <a:pPr lvl="1"/>
            <a:r>
              <a:rPr lang="en-US" dirty="0" smtClean="0"/>
              <a:t>File2.txt (890 byte):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lưu</a:t>
            </a:r>
            <a:r>
              <a:rPr lang="en-US" dirty="0" smtClean="0"/>
              <a:t> ở cluster 6, 7</a:t>
            </a:r>
          </a:p>
          <a:p>
            <a:pPr lvl="1"/>
            <a:r>
              <a:rPr lang="en-US" dirty="0" smtClean="0"/>
              <a:t>File3.txt (500 byte):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lưu</a:t>
            </a:r>
            <a:r>
              <a:rPr lang="en-US" dirty="0" smtClean="0"/>
              <a:t> ở cluster 9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28800" y="3048000"/>
          <a:ext cx="4038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  <a:gridCol w="1009650"/>
                <a:gridCol w="100965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BẢNG FAT</a:t>
                      </a:r>
                      <a:endParaRPr lang="en-US" sz="1800" b="1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500" b="0" i="1" kern="120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Lost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 cluster </a:t>
            </a:r>
            <a:r>
              <a:rPr lang="en-US" dirty="0" err="1" smtClean="0"/>
              <a:t>trong</a:t>
            </a:r>
            <a:r>
              <a:rPr lang="en-US" dirty="0" smtClean="0"/>
              <a:t> FAT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cluster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trống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hư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nào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2667000"/>
          <a:ext cx="4038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  <a:gridCol w="1009650"/>
                <a:gridCol w="100965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BẢNG FAT</a:t>
                      </a:r>
                      <a:endParaRPr lang="en-US" sz="1800" b="1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500" b="0" i="1" kern="120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3352800" y="3352800"/>
            <a:ext cx="914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Particular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cluster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FAT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0 (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EOF)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09800" y="2438400"/>
          <a:ext cx="4038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  <a:gridCol w="1009650"/>
                <a:gridCol w="100965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BẢNG FAT</a:t>
                      </a:r>
                      <a:endParaRPr lang="en-US" sz="1800" b="1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500" b="0" i="1" kern="120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3276600" y="3124200"/>
            <a:ext cx="914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1 cluster </a:t>
            </a:r>
            <a:r>
              <a:rPr lang="en-US" dirty="0" err="1" smtClean="0">
                <a:solidFill>
                  <a:srgbClr val="FF0000"/>
                </a:solidFill>
              </a:rPr>
              <a:t>cuối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cùng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 </a:t>
            </a:r>
            <a:r>
              <a:rPr lang="en-US" dirty="0" err="1" smtClean="0"/>
              <a:t>clutser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tập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44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981200" y="2514600"/>
          <a:ext cx="4038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  <a:gridCol w="1009650"/>
                <a:gridCol w="100965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BẢNG FAT</a:t>
                      </a:r>
                      <a:endParaRPr lang="en-US" sz="1800" b="1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500" b="0" i="1" kern="120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038600" y="3581400"/>
            <a:ext cx="914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 cluster </a:t>
            </a:r>
            <a:r>
              <a:rPr lang="en-US" dirty="0" err="1" smtClean="0"/>
              <a:t>trong</a:t>
            </a:r>
            <a:r>
              <a:rPr lang="en-US" dirty="0" smtClean="0"/>
              <a:t> FAT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 cluster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của</a:t>
            </a:r>
            <a:r>
              <a:rPr lang="en-US" dirty="0" smtClean="0"/>
              <a:t> 1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khác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45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81200" y="2514600"/>
          <a:ext cx="4038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  <a:gridCol w="1009650"/>
                <a:gridCol w="100965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BẢNG FAT</a:t>
                      </a:r>
                      <a:endParaRPr lang="en-US" sz="1800" b="1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500" b="0" i="1" kern="120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4038600" y="2819400"/>
            <a:ext cx="914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2590800" y="304800"/>
          <a:ext cx="5867400" cy="6193214"/>
        </p:xfrm>
        <a:graphic>
          <a:graphicData uri="http://schemas.openxmlformats.org/drawingml/2006/table">
            <a:tbl>
              <a:tblPr/>
              <a:tblGrid>
                <a:gridCol w="1466850"/>
                <a:gridCol w="1466850"/>
                <a:gridCol w="1466850"/>
                <a:gridCol w="1466850"/>
              </a:tblGrid>
              <a:tr h="13133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FAT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A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1335">
                <a:tc>
                  <a:txBody>
                    <a:bodyPr/>
                    <a:lstStyle/>
                    <a:p>
                      <a:r>
                        <a:rPr lang="en-US" sz="1000">
                          <a:hlinkClick r:id="rId2" tooltip="Software developer"/>
                        </a:rPr>
                        <a:t>Developer</a:t>
                      </a:r>
                      <a:endParaRPr lang="en-US" sz="1000"/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>
                          <a:hlinkClick r:id="rId3" tooltip="Microsoft"/>
                        </a:rPr>
                        <a:t>Microsoft</a:t>
                      </a:r>
                      <a:endParaRPr lang="en-US" sz="1000"/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1335">
                <a:tc rowSpan="2">
                  <a:txBody>
                    <a:bodyPr/>
                    <a:lstStyle/>
                    <a:p>
                      <a:r>
                        <a:rPr lang="en-US" sz="1000"/>
                        <a:t>Full Name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/>
                        <a:t>File Allocation Table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98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(12-bit version)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(16-bit version)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(32-bit version)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838">
                <a:tc>
                  <a:txBody>
                    <a:bodyPr/>
                    <a:lstStyle/>
                    <a:p>
                      <a:r>
                        <a:rPr lang="en-US" sz="1000"/>
                        <a:t>Introduced</a:t>
                      </a:r>
                    </a:p>
                  </a:txBody>
                  <a:tcPr marL="32834" marR="32834" marT="16417" marB="164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1980 (</a:t>
                      </a:r>
                      <a:r>
                        <a:rPr lang="en-US" sz="1000">
                          <a:hlinkClick r:id="rId4" tooltip="86-DOS"/>
                        </a:rPr>
                        <a:t>Seattle QDOS</a:t>
                      </a:r>
                      <a:r>
                        <a:rPr lang="en-US" sz="1000"/>
                        <a:t>)</a:t>
                      </a:r>
                    </a:p>
                  </a:txBody>
                  <a:tcPr marL="32834" marR="32834" marT="16417" marB="164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/>
                        <a:t>November 1987, (</a:t>
                      </a:r>
                      <a:r>
                        <a:rPr lang="pt-BR" sz="1000">
                          <a:hlinkClick r:id="rId5" tooltip="Compaq"/>
                        </a:rPr>
                        <a:t>Compaq</a:t>
                      </a:r>
                      <a:r>
                        <a:rPr lang="pt-BR" sz="1000"/>
                        <a:t> DOS 3.31)</a:t>
                      </a:r>
                    </a:p>
                  </a:txBody>
                  <a:tcPr marL="32834" marR="32834" marT="16417" marB="164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August 1996 (</a:t>
                      </a:r>
                      <a:r>
                        <a:rPr lang="en-US" sz="1000">
                          <a:hlinkClick r:id="rId6" tooltip="Windows 95"/>
                        </a:rPr>
                        <a:t>Windows 95</a:t>
                      </a:r>
                      <a:r>
                        <a:rPr lang="en-US" sz="1000"/>
                        <a:t> OSR2)</a:t>
                      </a:r>
                    </a:p>
                  </a:txBody>
                  <a:tcPr marL="32834" marR="32834" marT="16417" marB="164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2341">
                <a:tc>
                  <a:txBody>
                    <a:bodyPr/>
                    <a:lstStyle/>
                    <a:p>
                      <a:r>
                        <a:rPr lang="en-US" sz="1000">
                          <a:hlinkClick r:id="rId7" tooltip="Partition (computing)"/>
                        </a:rPr>
                        <a:t>Partition identifier</a:t>
                      </a:r>
                      <a:endParaRPr lang="en-US" sz="1000"/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0x01 (</a:t>
                      </a:r>
                      <a:r>
                        <a:rPr lang="en-US" sz="1000">
                          <a:hlinkClick r:id="rId8" tooltip="Master boot record"/>
                        </a:rPr>
                        <a:t>MBR</a:t>
                      </a:r>
                      <a:r>
                        <a:rPr lang="en-US" sz="1000"/>
                        <a:t>)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0x04, 0x06, 0x0E (</a:t>
                      </a:r>
                      <a:r>
                        <a:rPr lang="en-US" sz="1000">
                          <a:hlinkClick r:id="rId8" tooltip="Master boot record"/>
                        </a:rPr>
                        <a:t>MBR</a:t>
                      </a:r>
                      <a:r>
                        <a:rPr lang="en-US" sz="1000"/>
                        <a:t>)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/>
                        <a:t>0x0B, 0x0C (</a:t>
                      </a:r>
                      <a:r>
                        <a:rPr lang="pt-BR" sz="1000">
                          <a:hlinkClick r:id="rId8" tooltip="Master boot record"/>
                        </a:rPr>
                        <a:t>MBR</a:t>
                      </a:r>
                      <a:r>
                        <a:rPr lang="pt-BR" sz="1000"/>
                        <a:t>)</a:t>
                      </a:r>
                      <a:br>
                        <a:rPr lang="pt-BR" sz="1000"/>
                      </a:br>
                      <a:r>
                        <a:rPr lang="pt-BR" sz="1000"/>
                        <a:t>EBD0A0A2-B9E5-4433</a:t>
                      </a:r>
                      <a:br>
                        <a:rPr lang="pt-BR" sz="1000"/>
                      </a:br>
                      <a:r>
                        <a:rPr lang="pt-BR" sz="1000"/>
                        <a:t>-87C0-68B6B72699C7 (</a:t>
                      </a:r>
                      <a:r>
                        <a:rPr lang="pt-BR" sz="1000">
                          <a:hlinkClick r:id="rId9" tooltip="GUID Partition Table"/>
                        </a:rPr>
                        <a:t>GPT</a:t>
                      </a:r>
                      <a:r>
                        <a:rPr lang="pt-BR" sz="1000"/>
                        <a:t>)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33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/>
                        <a:t>Structures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9836">
                <a:tc>
                  <a:txBody>
                    <a:bodyPr/>
                    <a:lstStyle/>
                    <a:p>
                      <a:r>
                        <a:rPr lang="en-US" sz="1000"/>
                        <a:t>Directory contents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/>
                        <a:t>Table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9836">
                <a:tc>
                  <a:txBody>
                    <a:bodyPr/>
                    <a:lstStyle/>
                    <a:p>
                      <a:r>
                        <a:rPr lang="en-US" sz="1000"/>
                        <a:t>File allocation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>
                          <a:hlinkClick r:id="rId10" tooltip="Linked List"/>
                        </a:rPr>
                        <a:t>Linked List</a:t>
                      </a:r>
                      <a:endParaRPr lang="en-US" sz="1000"/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1335">
                <a:tc>
                  <a:txBody>
                    <a:bodyPr/>
                    <a:lstStyle/>
                    <a:p>
                      <a:r>
                        <a:rPr lang="en-US" sz="1000"/>
                        <a:t>Bad blocks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/>
                        <a:t>Cluster tagging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133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/>
                        <a:t>Limits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9836">
                <a:tc>
                  <a:txBody>
                    <a:bodyPr/>
                    <a:lstStyle/>
                    <a:p>
                      <a:r>
                        <a:rPr lang="en-US" sz="1000"/>
                        <a:t>Max file size</a:t>
                      </a:r>
                    </a:p>
                  </a:txBody>
                  <a:tcPr marL="32834" marR="32834" marT="16417" marB="164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/>
                        <a:t>4 </a:t>
                      </a:r>
                      <a:r>
                        <a:rPr lang="en-US" sz="1000">
                          <a:hlinkClick r:id="rId11" tooltip="Gigabyte"/>
                        </a:rPr>
                        <a:t>GB</a:t>
                      </a:r>
                      <a:r>
                        <a:rPr lang="en-US" sz="1000"/>
                        <a:t> minus 1 byte (or volume size if smaller)</a:t>
                      </a:r>
                    </a:p>
                  </a:txBody>
                  <a:tcPr marL="32834" marR="32834" marT="16417" marB="164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9836">
                <a:tc>
                  <a:txBody>
                    <a:bodyPr/>
                    <a:lstStyle/>
                    <a:p>
                      <a:r>
                        <a:rPr lang="en-US" sz="1000"/>
                        <a:t>Max </a:t>
                      </a:r>
                      <a:r>
                        <a:rPr lang="en-US" sz="1000">
                          <a:hlinkClick r:id="rId12" tooltip="Cluster (file system)"/>
                        </a:rPr>
                        <a:t>cluster</a:t>
                      </a:r>
                      <a:r>
                        <a:rPr lang="en-US" sz="1000"/>
                        <a:t> count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4,077 (2</a:t>
                      </a:r>
                      <a:r>
                        <a:rPr lang="en-US" sz="1000" baseline="30000"/>
                        <a:t>12</a:t>
                      </a:r>
                      <a:r>
                        <a:rPr lang="en-US" sz="1000"/>
                        <a:t>-19)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65,517 (2</a:t>
                      </a:r>
                      <a:r>
                        <a:rPr lang="en-US" sz="1000" baseline="30000"/>
                        <a:t>16</a:t>
                      </a:r>
                      <a:r>
                        <a:rPr lang="en-US" sz="1000"/>
                        <a:t>-19)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268,435,437 (2</a:t>
                      </a:r>
                      <a:r>
                        <a:rPr lang="en-US" sz="1000" baseline="30000"/>
                        <a:t>28</a:t>
                      </a:r>
                      <a:r>
                        <a:rPr lang="en-US" sz="1000"/>
                        <a:t>-19)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836">
                <a:tc>
                  <a:txBody>
                    <a:bodyPr/>
                    <a:lstStyle/>
                    <a:p>
                      <a:r>
                        <a:rPr lang="en-US" sz="1000"/>
                        <a:t>Max filename size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>
                          <a:hlinkClick r:id="rId13" tooltip="8.3 filename"/>
                        </a:rPr>
                        <a:t>8.3 filename</a:t>
                      </a:r>
                      <a:r>
                        <a:rPr lang="en-US" sz="1000"/>
                        <a:t>, or 255 UTF-16 characters when using </a:t>
                      </a:r>
                      <a:r>
                        <a:rPr lang="en-US" sz="1000">
                          <a:hlinkClick r:id="rId14" tooltip="Long filename"/>
                        </a:rPr>
                        <a:t>LFN</a:t>
                      </a:r>
                      <a:endParaRPr lang="en-US" sz="1000"/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5339">
                <a:tc>
                  <a:txBody>
                    <a:bodyPr/>
                    <a:lstStyle/>
                    <a:p>
                      <a:r>
                        <a:rPr lang="en-US" sz="1000"/>
                        <a:t>Max volume size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32 </a:t>
                      </a:r>
                      <a:r>
                        <a:rPr lang="en-US" sz="1000">
                          <a:hlinkClick r:id="rId15" tooltip="Megabyte"/>
                        </a:rPr>
                        <a:t>MB</a:t>
                      </a:r>
                      <a:endParaRPr lang="en-US" sz="1000"/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 </a:t>
                      </a:r>
                      <a:r>
                        <a:rPr lang="en-US" sz="1000">
                          <a:hlinkClick r:id="rId11" tooltip="Gigabyte"/>
                        </a:rPr>
                        <a:t>GB</a:t>
                      </a:r>
                      <a:r>
                        <a:rPr lang="en-US" sz="1000"/>
                        <a:t/>
                      </a:r>
                      <a:br>
                        <a:rPr lang="en-US" sz="1000"/>
                      </a:br>
                      <a:r>
                        <a:rPr lang="en-US" sz="1000"/>
                        <a:t>4 </a:t>
                      </a:r>
                      <a:r>
                        <a:rPr lang="en-US" sz="1000">
                          <a:hlinkClick r:id="rId11" tooltip="Gigabyte"/>
                        </a:rPr>
                        <a:t>GB</a:t>
                      </a:r>
                      <a:r>
                        <a:rPr lang="en-US" sz="1000"/>
                        <a:t> with 64k clusters (not widely supported)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 </a:t>
                      </a:r>
                      <a:r>
                        <a:rPr lang="en-US" sz="1000">
                          <a:hlinkClick r:id="rId16" tooltip="Terabyte"/>
                        </a:rPr>
                        <a:t>TB</a:t>
                      </a:r>
                      <a:r>
                        <a:rPr lang="en-US" sz="1000"/>
                        <a:t/>
                      </a:r>
                      <a:br>
                        <a:rPr lang="en-US" sz="1000"/>
                      </a:br>
                      <a:r>
                        <a:rPr lang="en-US" sz="1000"/>
                        <a:t>8 </a:t>
                      </a:r>
                      <a:r>
                        <a:rPr lang="en-US" sz="1000">
                          <a:hlinkClick r:id="rId16" tooltip="Terabyte"/>
                        </a:rPr>
                        <a:t>TB</a:t>
                      </a:r>
                      <a:r>
                        <a:rPr lang="en-US" sz="1000"/>
                        <a:t> (with 32KB clusters)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33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/>
                        <a:t>Features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6838">
                <a:tc>
                  <a:txBody>
                    <a:bodyPr/>
                    <a:lstStyle/>
                    <a:p>
                      <a:r>
                        <a:rPr lang="en-US" sz="1000">
                          <a:hlinkClick r:id="rId17" tooltip="File timestamp"/>
                        </a:rPr>
                        <a:t>Dates recorded</a:t>
                      </a:r>
                      <a:endParaRPr lang="en-US" sz="1000"/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/>
                        <a:t>Creation, modified, access (accuracy to day only)</a:t>
                      </a:r>
                      <a:br>
                        <a:rPr lang="en-US" sz="1000"/>
                      </a:br>
                      <a:r>
                        <a:rPr lang="en-US" sz="1000"/>
                        <a:t>(Creation time and access date are only available when LFN support is enabled)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1335">
                <a:tc>
                  <a:txBody>
                    <a:bodyPr/>
                    <a:lstStyle/>
                    <a:p>
                      <a:r>
                        <a:rPr lang="en-US" sz="1000"/>
                        <a:t>Date range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>
                          <a:hlinkClick r:id="rId18" tooltip="January 1"/>
                        </a:rPr>
                        <a:t>January 1</a:t>
                      </a:r>
                      <a:r>
                        <a:rPr lang="en-US" sz="1000"/>
                        <a:t>, </a:t>
                      </a:r>
                      <a:r>
                        <a:rPr lang="en-US" sz="1000">
                          <a:hlinkClick r:id="rId19" tooltip="1980"/>
                        </a:rPr>
                        <a:t>1980</a:t>
                      </a:r>
                      <a:r>
                        <a:rPr lang="en-US" sz="1000"/>
                        <a:t> - </a:t>
                      </a:r>
                      <a:r>
                        <a:rPr lang="en-US" sz="1000">
                          <a:hlinkClick r:id="rId20" tooltip="December 31"/>
                        </a:rPr>
                        <a:t>December 31</a:t>
                      </a:r>
                      <a:r>
                        <a:rPr lang="en-US" sz="1000"/>
                        <a:t>, </a:t>
                      </a:r>
                      <a:r>
                        <a:rPr lang="en-US" sz="1000">
                          <a:hlinkClick r:id="rId21" tooltip="2107"/>
                        </a:rPr>
                        <a:t>2107</a:t>
                      </a:r>
                      <a:endParaRPr lang="en-US" sz="1000"/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1335">
                <a:tc>
                  <a:txBody>
                    <a:bodyPr/>
                    <a:lstStyle/>
                    <a:p>
                      <a:r>
                        <a:rPr lang="en-US" sz="1000">
                          <a:hlinkClick r:id="rId22" tooltip="Fork (filesystem)"/>
                        </a:rPr>
                        <a:t>Forks</a:t>
                      </a:r>
                      <a:endParaRPr lang="en-US" sz="1000"/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>
                          <a:hlinkClick r:id="rId23"/>
                        </a:rPr>
                        <a:t>Not natively</a:t>
                      </a:r>
                      <a:endParaRPr lang="en-US" sz="1000"/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9836">
                <a:tc>
                  <a:txBody>
                    <a:bodyPr/>
                    <a:lstStyle/>
                    <a:p>
                      <a:r>
                        <a:rPr lang="en-US" sz="1000"/>
                        <a:t>Attributes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/>
                        <a:t>Read-only, hidden, system, volume label, subdirectory, </a:t>
                      </a:r>
                      <a:r>
                        <a:rPr lang="en-US" sz="1000">
                          <a:hlinkClick r:id="rId24" tooltip="Archive bit"/>
                        </a:rPr>
                        <a:t>archive</a:t>
                      </a:r>
                      <a:endParaRPr lang="en-US" sz="1000"/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1335">
                <a:tc>
                  <a:txBody>
                    <a:bodyPr/>
                    <a:lstStyle/>
                    <a:p>
                      <a:r>
                        <a:rPr lang="en-US" sz="1000">
                          <a:hlinkClick r:id="rId25" tooltip="File system permissions"/>
                        </a:rPr>
                        <a:t>Permissions</a:t>
                      </a:r>
                      <a:endParaRPr lang="en-US" sz="1000"/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/>
                        <a:t>No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9836">
                <a:tc>
                  <a:txBody>
                    <a:bodyPr/>
                    <a:lstStyle/>
                    <a:p>
                      <a:r>
                        <a:rPr lang="en-US" sz="1000"/>
                        <a:t>Transparent compression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/>
                        <a:t>Per-volume, </a:t>
                      </a:r>
                      <a:r>
                        <a:rPr lang="en-US" sz="1000">
                          <a:hlinkClick r:id="rId26" tooltip="Stac Electronics"/>
                        </a:rPr>
                        <a:t>Stacker</a:t>
                      </a:r>
                      <a:r>
                        <a:rPr lang="en-US" sz="1000"/>
                        <a:t>, </a:t>
                      </a:r>
                      <a:r>
                        <a:rPr lang="en-US" sz="1000">
                          <a:hlinkClick r:id="rId27" tooltip="DoubleSpace"/>
                        </a:rPr>
                        <a:t>DoubleSpace</a:t>
                      </a:r>
                      <a:r>
                        <a:rPr lang="en-US" sz="1000"/>
                        <a:t>, </a:t>
                      </a:r>
                      <a:r>
                        <a:rPr lang="en-US" sz="1000">
                          <a:hlinkClick r:id="rId28" tooltip="DriveSpace"/>
                        </a:rPr>
                        <a:t>DriveSpace</a:t>
                      </a:r>
                      <a:endParaRPr lang="en-US" sz="1000"/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836">
                <a:tc>
                  <a:txBody>
                    <a:bodyPr/>
                    <a:lstStyle/>
                    <a:p>
                      <a:r>
                        <a:rPr lang="en-US" sz="1000"/>
                        <a:t>Transparent encryption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/>
                        <a:t>Per-volume only with </a:t>
                      </a:r>
                      <a:r>
                        <a:rPr lang="en-US" sz="1000">
                          <a:hlinkClick r:id="rId29" tooltip="DR-DOS"/>
                        </a:rPr>
                        <a:t>DR-DOS</a:t>
                      </a:r>
                      <a:endParaRPr lang="en-US" sz="1000"/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91615" y="6477000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/>
              <a:t>Nguồn</a:t>
            </a:r>
            <a:r>
              <a:rPr lang="en-US" sz="1600" i="1" dirty="0" smtClean="0"/>
              <a:t>: </a:t>
            </a:r>
            <a:r>
              <a:rPr lang="en-US" sz="1600" i="1" dirty="0" err="1" smtClean="0"/>
              <a:t>wikipedia</a:t>
            </a:r>
            <a:endParaRPr 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 smtClean="0"/>
              <a:t>Nội</a:t>
            </a:r>
            <a:r>
              <a:rPr lang="en-US" sz="4000" dirty="0" smtClean="0"/>
              <a:t> dung</a:t>
            </a:r>
            <a:endParaRPr lang="en-US" sz="4000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Giới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thiệu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 smtClean="0"/>
              <a:t>Bootsector</a:t>
            </a:r>
            <a:endParaRPr lang="en-US" dirty="0" smtClean="0"/>
          </a:p>
          <a:p>
            <a:r>
              <a:rPr lang="en-US" dirty="0" smtClean="0"/>
              <a:t>RDET</a:t>
            </a:r>
          </a:p>
          <a:p>
            <a:r>
              <a:rPr lang="en-US" dirty="0" smtClean="0"/>
              <a:t>FAT</a:t>
            </a:r>
          </a:p>
          <a:p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Minh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FAT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75DB43-4573-4448-8E2E-F1CB5F90DADB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289B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Hay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boot sector</a:t>
            </a:r>
          </a:p>
          <a:p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sector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endParaRPr lang="en-US" dirty="0" smtClean="0"/>
          </a:p>
          <a:p>
            <a:r>
              <a:rPr lang="en-US" dirty="0" smtClean="0"/>
              <a:t>BIOS Parameter Block (BPB)</a:t>
            </a:r>
          </a:p>
          <a:p>
            <a:pPr lvl="1"/>
            <a:r>
              <a:rPr lang="en-US" dirty="0" smtClean="0"/>
              <a:t>Sector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endParaRPr lang="en-US" dirty="0" smtClean="0"/>
          </a:p>
          <a:p>
            <a:pPr lvl="1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: boot sector, reserved sector, sector </a:t>
            </a:r>
            <a:r>
              <a:rPr lang="en-US" dirty="0" err="1" smtClean="0"/>
              <a:t>thứ</a:t>
            </a:r>
            <a:r>
              <a:rPr lang="en-US" dirty="0" smtClean="0"/>
              <a:t> 0</a:t>
            </a:r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Volume</a:t>
            </a:r>
          </a:p>
          <a:p>
            <a:pPr lvl="1"/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boot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Bootsector</a:t>
            </a:r>
            <a:r>
              <a:rPr lang="en-US" dirty="0" smtClean="0"/>
              <a:t> –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457199" y="1066800"/>
          <a:ext cx="7391400" cy="5152644"/>
        </p:xfrm>
        <a:graphic>
          <a:graphicData uri="http://schemas.openxmlformats.org/drawingml/2006/table">
            <a:tbl>
              <a:tblPr/>
              <a:tblGrid>
                <a:gridCol w="1524000"/>
                <a:gridCol w="914400"/>
                <a:gridCol w="762000"/>
                <a:gridCol w="41910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Offset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Hex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Size (bytes)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BS_jmpBoot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Lệnh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nhảy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đền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đoạn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boot code.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BS_OEMName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Version/tên HĐH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BPB_BytsPerSec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bytes/sector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Ví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dụ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: 512, 1024, 2048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hoặc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4096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BPB_SecPerClus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Số sectors/cluster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BPB_RsvdSecCnt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Số sector để dành (khác 0) (Số sector trước bảng FAT)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BPB_NumFATs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Số bảng FAT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BPB_RootEntCnt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FAT12, FAT16: số entry trong bảng RDET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FAT32:  có giá trị là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BPB_TotSec16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FAT12, FAT16: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tổng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sector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của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Volume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FAT32: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có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giá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trị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là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BPB_Media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Loại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Voulme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BPB_FATSz16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FAT12, FAT16:  số sector trong 1 bảng FAT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FAT32: có giá trị là 0 (BPB_FATSz32)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BPB_SecPerTrk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Số sectors/track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BPB_NumHeads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Số heads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BPB_HiddSec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Số sector ẩn trước Volume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BPB_TotSec32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sector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trong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Volume.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Nếu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bằng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0, BPB_TotSec16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phải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khác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0" y="6324600"/>
            <a:ext cx="499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Cấu</a:t>
            </a:r>
            <a:r>
              <a:rPr lang="en-US" b="1" dirty="0" smtClean="0"/>
              <a:t> </a:t>
            </a:r>
            <a:r>
              <a:rPr lang="en-US" b="1" dirty="0" err="1" smtClean="0"/>
              <a:t>trúc</a:t>
            </a:r>
            <a:r>
              <a:rPr lang="en-US" b="1" dirty="0" smtClean="0"/>
              <a:t> 36 bytes </a:t>
            </a:r>
            <a:r>
              <a:rPr lang="en-US" b="1" dirty="0" err="1" smtClean="0"/>
              <a:t>đầu</a:t>
            </a:r>
            <a:r>
              <a:rPr lang="en-US" b="1" dirty="0" smtClean="0"/>
              <a:t> </a:t>
            </a:r>
            <a:r>
              <a:rPr lang="en-US" b="1" dirty="0" err="1" smtClean="0"/>
              <a:t>tiên</a:t>
            </a:r>
            <a:r>
              <a:rPr lang="en-US" b="1" dirty="0" smtClean="0"/>
              <a:t> </a:t>
            </a:r>
            <a:r>
              <a:rPr lang="en-US" b="1" dirty="0" err="1" smtClean="0"/>
              <a:t>trong</a:t>
            </a:r>
            <a:r>
              <a:rPr lang="en-US" b="1" dirty="0" smtClean="0"/>
              <a:t> </a:t>
            </a:r>
            <a:r>
              <a:rPr lang="en-US" b="1" dirty="0" err="1" smtClean="0"/>
              <a:t>Bootsector</a:t>
            </a:r>
            <a:endParaRPr lang="en-US" b="1" dirty="0"/>
          </a:p>
        </p:txBody>
      </p:sp>
      <p:graphicFrame>
        <p:nvGraphicFramePr>
          <p:cNvPr id="12" name="Content Placeholder 6"/>
          <p:cNvGraphicFramePr>
            <a:graphicFrameLocks/>
          </p:cNvGraphicFramePr>
          <p:nvPr/>
        </p:nvGraphicFramePr>
        <p:xfrm>
          <a:off x="457200" y="1066800"/>
          <a:ext cx="7391401" cy="5152644"/>
        </p:xfrm>
        <a:graphic>
          <a:graphicData uri="http://schemas.openxmlformats.org/drawingml/2006/table">
            <a:tbl>
              <a:tblPr/>
              <a:tblGrid>
                <a:gridCol w="1539875"/>
                <a:gridCol w="615951"/>
                <a:gridCol w="692944"/>
                <a:gridCol w="4542631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Offset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Hex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Size (bytes)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BS_jmpBoot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Lệnh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nhảy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đền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đoạn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boot code.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BS_OEMName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Version/tên HĐH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BPB_BytsPerSec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bytes/sector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Ví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dụ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: 512, 1024, 2048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hoặc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4096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BPB_SecPerClus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Số sectors/cluster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BPB_RsvdSecCnt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Số sector để dành (khác 0) (Số sector trước bảng FAT)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BPB_NumFATs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Số bảng FAT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BPB_RootEntCnt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FAT12, FAT16: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entry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trong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bảng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RDET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FAT32: 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có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giá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trị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là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BPB_TotSec16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FAT12, FAT16: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tổng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sector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của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Volume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FAT32: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có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giá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trị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là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BPB_Media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Loại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Voulme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BPB_FATSz16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FAT12, FAT16:  số sector trong 1 bảng FAT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FAT32: có giá trị là 0 (BPB_FATSz32)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BPB_SecPerTrk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Số sectors/track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BPB_NumHeads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Số heads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BPB_HiddSec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Số sector ẩn trước Volume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BPB_TotSec32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sector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trong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Volume.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Nếu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bằng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0, BPB_TotSec16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phải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khác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Content Placeholder 6"/>
          <p:cNvGraphicFramePr>
            <a:graphicFrameLocks/>
          </p:cNvGraphicFramePr>
          <p:nvPr/>
        </p:nvGraphicFramePr>
        <p:xfrm>
          <a:off x="457199" y="1066800"/>
          <a:ext cx="8153401" cy="5152644"/>
        </p:xfrm>
        <a:graphic>
          <a:graphicData uri="http://schemas.openxmlformats.org/drawingml/2006/table">
            <a:tbl>
              <a:tblPr/>
              <a:tblGrid>
                <a:gridCol w="1524000"/>
                <a:gridCol w="609601"/>
                <a:gridCol w="685800"/>
                <a:gridCol w="4495800"/>
                <a:gridCol w="8382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Offset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Hex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Size (bytes)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Ký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hiệu</a:t>
                      </a:r>
                      <a:endParaRPr lang="en-US" sz="14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BS_jmpBoot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Lệnh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nhảy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đền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đoạn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boot code.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BS_OEMName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Version/tên HĐH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BPB_BytsPerSec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bytes/sector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Ví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dụ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: 512, 1024, 2048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hoặc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4096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BPB_SecPerClus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Số sectors/cluster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</a:t>
                      </a:r>
                      <a:r>
                        <a:rPr lang="en-US" sz="1400" b="1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C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BPB_RsvdSecCnt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Số sector để dành (khác 0) (Số sector trước bảng FAT)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</a:t>
                      </a:r>
                      <a:r>
                        <a:rPr lang="en-US" sz="1400" b="1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BPB_NumFATs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Số bảng FAT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N</a:t>
                      </a:r>
                      <a:r>
                        <a:rPr lang="en-US" sz="1400" b="1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BPB_RootEntCnt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FAT12, FAT16: số entry trong bảng RDET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FAT32:  có giá trị là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N</a:t>
                      </a:r>
                      <a:r>
                        <a:rPr lang="en-US" sz="1400" b="1" baseline="-250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RDET</a:t>
                      </a:r>
                      <a:endParaRPr lang="en-US" sz="1400" b="1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BPB_TotSec16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FAT12, FAT16: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tổng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sector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của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Volume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FAT32: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có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giá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trị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là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</a:t>
                      </a:r>
                      <a:r>
                        <a:rPr lang="en-US" sz="1400" b="1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V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BPB_Media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Loại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Voulme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BPB_FATSz16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FAT12, FAT16:  số sector trong 1 bảng FAT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FAT32: có giá trị là 0 (BPB_FATSz32)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</a:t>
                      </a:r>
                      <a:r>
                        <a:rPr lang="en-US" sz="1400" b="1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BPB_SecPerTrk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Số sectors/track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BPB_NumHeads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Số heads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BPB_HiddSec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Số sector ẩn trước Volume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BPB_TotSec32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sector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trong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Volume.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Nếu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bằng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0, BPB_TotSec16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phải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khác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N</a:t>
                      </a:r>
                      <a:r>
                        <a:rPr lang="en-US" sz="1400" b="1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V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Bootsector</a:t>
            </a:r>
            <a:r>
              <a:rPr lang="en-US" dirty="0" smtClean="0"/>
              <a:t> –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"/>
          </p:nvPr>
        </p:nvGraphicFramePr>
        <p:xfrm>
          <a:off x="304800" y="1524000"/>
          <a:ext cx="8382001" cy="3084576"/>
        </p:xfrm>
        <a:graphic>
          <a:graphicData uri="http://schemas.openxmlformats.org/drawingml/2006/table">
            <a:tbl>
              <a:tblPr/>
              <a:tblGrid>
                <a:gridCol w="1447800"/>
                <a:gridCol w="762000"/>
                <a:gridCol w="762000"/>
                <a:gridCol w="5410201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Name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Offset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hexa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Size (bytes)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Description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BS_DrvNum</a:t>
                      </a:r>
                      <a:endParaRPr lang="en-US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24</a:t>
                      </a:r>
                      <a:endParaRPr lang="en-US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/>
                          <a:ea typeface="Times New Roman"/>
                        </a:rPr>
                        <a:t>Ký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b="1" dirty="0" err="1">
                          <a:latin typeface="Times New Roman"/>
                          <a:ea typeface="Times New Roman"/>
                        </a:rPr>
                        <a:t>hiệu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b="1" dirty="0" err="1">
                          <a:latin typeface="Times New Roman"/>
                          <a:ea typeface="Times New Roman"/>
                        </a:rPr>
                        <a:t>vật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b="1" dirty="0" err="1">
                          <a:latin typeface="Times New Roman"/>
                          <a:ea typeface="Times New Roman"/>
                        </a:rPr>
                        <a:t>lý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b="1" dirty="0" err="1">
                          <a:latin typeface="Times New Roman"/>
                          <a:ea typeface="Times New Roman"/>
                        </a:rPr>
                        <a:t>đĩa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 (0x00: floppy disks, 0x80: hard disks). </a:t>
                      </a:r>
                      <a:br>
                        <a:rPr lang="en-US" sz="1600" b="1" dirty="0">
                          <a:latin typeface="Times New Roman"/>
                          <a:ea typeface="Times New Roman"/>
                        </a:rPr>
                      </a:b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NOTE: This field is actually operating system specific.</a:t>
                      </a:r>
                      <a:endParaRPr lang="en-US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BS_Reserved1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25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Dành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riêng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BS_BootSig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26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Ký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hiệu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nhận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diện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HĐH  (0x29</a:t>
                      </a: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).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BS_VolID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27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Volume serial number</a:t>
                      </a: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.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BS_VolLab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2B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Volume label.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BS_FilSysType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36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8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Chuỗi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nhận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diện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kumimoji="0" lang="en-US" sz="1600" kern="1200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loại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FAT: </a:t>
                      </a:r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“FAT12   ”, “FAT16   </a:t>
                      </a:r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”, </a:t>
                      </a:r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“</a:t>
                      </a:r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FAT     ”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3E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448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Boot code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latin typeface="Times New Roman"/>
                          <a:ea typeface="Times New Roman"/>
                        </a:rPr>
                        <a:t>1FE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atin typeface="Times New Roman"/>
                          <a:ea typeface="Times New Roman"/>
                        </a:rPr>
                        <a:t>Dấu</a:t>
                      </a:r>
                      <a:r>
                        <a:rPr lang="en-US" sz="16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/>
                          <a:ea typeface="Times New Roman"/>
                        </a:rPr>
                        <a:t>hiệu</a:t>
                      </a:r>
                      <a:r>
                        <a:rPr lang="en-US" sz="16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/>
                          <a:ea typeface="Times New Roman"/>
                        </a:rPr>
                        <a:t>kết</a:t>
                      </a:r>
                      <a:r>
                        <a:rPr lang="en-US" sz="16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/>
                          <a:ea typeface="Times New Roman"/>
                        </a:rPr>
                        <a:t>thúc</a:t>
                      </a:r>
                      <a:r>
                        <a:rPr lang="en-US" sz="16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/>
                          <a:ea typeface="Times New Roman"/>
                        </a:rPr>
                        <a:t>bootsector</a:t>
                      </a:r>
                      <a:r>
                        <a:rPr lang="en-US" sz="1600" baseline="0" dirty="0" smtClean="0">
                          <a:latin typeface="Times New Roman"/>
                          <a:ea typeface="Times New Roman"/>
                        </a:rPr>
                        <a:t> (0x55AA)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43000" y="4953000"/>
            <a:ext cx="658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FAT12, FAT16: </a:t>
            </a:r>
            <a:r>
              <a:rPr lang="en-US" b="1" dirty="0" err="1" smtClean="0"/>
              <a:t>Cấu</a:t>
            </a:r>
            <a:r>
              <a:rPr lang="en-US" b="1" dirty="0" smtClean="0"/>
              <a:t> </a:t>
            </a:r>
            <a:r>
              <a:rPr lang="en-US" b="1" dirty="0" err="1" smtClean="0"/>
              <a:t>trúc</a:t>
            </a:r>
            <a:r>
              <a:rPr lang="en-US" b="1" dirty="0" smtClean="0"/>
              <a:t> 476 bytes </a:t>
            </a:r>
            <a:r>
              <a:rPr lang="en-US" b="1" dirty="0" err="1" smtClean="0"/>
              <a:t>còn</a:t>
            </a:r>
            <a:r>
              <a:rPr lang="en-US" b="1" dirty="0" smtClean="0"/>
              <a:t> </a:t>
            </a:r>
            <a:r>
              <a:rPr lang="en-US" b="1" dirty="0" err="1" smtClean="0"/>
              <a:t>lại</a:t>
            </a:r>
            <a:r>
              <a:rPr lang="en-US" b="1" dirty="0" smtClean="0"/>
              <a:t> </a:t>
            </a:r>
            <a:r>
              <a:rPr lang="en-US" b="1" dirty="0" err="1" smtClean="0"/>
              <a:t>trong</a:t>
            </a:r>
            <a:r>
              <a:rPr lang="en-US" b="1" dirty="0" smtClean="0"/>
              <a:t> </a:t>
            </a:r>
            <a:r>
              <a:rPr lang="en-US" b="1" dirty="0" err="1" smtClean="0"/>
              <a:t>Bootsector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Bootsector</a:t>
            </a:r>
            <a:r>
              <a:rPr lang="en-US" dirty="0" smtClean="0"/>
              <a:t> –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"/>
          </p:nvPr>
        </p:nvGraphicFramePr>
        <p:xfrm>
          <a:off x="381000" y="965834"/>
          <a:ext cx="8382001" cy="5398008"/>
        </p:xfrm>
        <a:graphic>
          <a:graphicData uri="http://schemas.openxmlformats.org/drawingml/2006/table">
            <a:tbl>
              <a:tblPr/>
              <a:tblGrid>
                <a:gridCol w="1641834"/>
                <a:gridCol w="688181"/>
                <a:gridCol w="726238"/>
                <a:gridCol w="5325748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Name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Offset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hexa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Size (bytes)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Description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BPB_FATSz32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24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sector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trong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1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bảng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FAT 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BPB_FATSz16 must be 0. 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BPB_ExtFlags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28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2130" marR="0" indent="-53213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7830" algn="l"/>
                        </a:tabLs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0-3: 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chỉ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/>
                          <a:ea typeface="Times New Roman"/>
                        </a:rPr>
                        <a:t>bảng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</a:rPr>
                        <a:t> FAT active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  <a:p>
                      <a:pPr marL="417830" marR="0" indent="-41783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7830" algn="l"/>
                        </a:tabLs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Bits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4-6: 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dành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/>
                          <a:ea typeface="Times New Roman"/>
                        </a:rPr>
                        <a:t>riêng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  <a:p>
                      <a:pPr marL="417830" marR="0" indent="-41783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7830" algn="l"/>
                        </a:tabLs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7:  	0 – 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cập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/>
                          <a:ea typeface="Times New Roman"/>
                        </a:rPr>
                        <a:t>nhật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/>
                          <a:ea typeface="Times New Roman"/>
                        </a:rPr>
                        <a:t>lên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/>
                          <a:ea typeface="Times New Roman"/>
                        </a:rPr>
                        <a:t>tất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/>
                          <a:ea typeface="Times New Roman"/>
                        </a:rPr>
                        <a:t>cả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/>
                          <a:ea typeface="Times New Roman"/>
                        </a:rPr>
                        <a:t>các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/>
                          <a:ea typeface="Times New Roman"/>
                        </a:rPr>
                        <a:t>bảng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</a:rPr>
                        <a:t> FAT</a:t>
                      </a:r>
                    </a:p>
                    <a:p>
                      <a:pPr marL="532130" marR="0" indent="-53213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7830" algn="l"/>
                        </a:tabLs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	1 – 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chỉ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cập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/>
                          <a:ea typeface="Times New Roman"/>
                        </a:rPr>
                        <a:t>nhật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/>
                          <a:ea typeface="Times New Roman"/>
                        </a:rPr>
                        <a:t>lên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/>
                          <a:ea typeface="Times New Roman"/>
                        </a:rPr>
                        <a:t>bảng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</a:rPr>
                        <a:t> FAT active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  <a:p>
                      <a:pPr marL="417830" marR="0" indent="-41783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7830" algn="l"/>
                        </a:tabLs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8-15: 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dành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/>
                          <a:ea typeface="Times New Roman"/>
                        </a:rPr>
                        <a:t>riêng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BPB_FSVer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2A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Version FAT32 (byte thấp mirror)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BPB_RootClus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2C</a:t>
                      </a:r>
                      <a:endParaRPr lang="en-US" sz="18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8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Chỉ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cluster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đầu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tiên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của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RDET (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thông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thường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: 2)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BPB_FSInfo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30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Chỉ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sector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chứa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FSINFO –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thông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tin sector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trống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. (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thông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thường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: 1)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BPB_BkBootSec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32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Chỉ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sector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chứa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bản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sao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của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bootsector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(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thông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thường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: 6)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BPB_Reserved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34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Dành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riêng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BS_DrvNum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40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Ký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hiệu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vật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lý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đĩa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(0x00: floppy disks, 0x80: hard disks).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BS_Reserved1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41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Dành riêng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BS_BootSig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42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Ký hiệu nhận diện HĐH  (0x29).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BS_VolID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43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Volume serial number..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BS_VolLab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47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Volume label.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BS_FilSysType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52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8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Chuỗi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nhận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diện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loại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FAT: ”</a:t>
                      </a:r>
                      <a:r>
                        <a:rPr lang="en-US" sz="1400" b="1" dirty="0">
                          <a:latin typeface="Courier"/>
                          <a:ea typeface="Times New Roman"/>
                        </a:rPr>
                        <a:t>FAT32   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”. 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5A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420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Boot code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1FE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Dấu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/>
                          <a:ea typeface="Times New Roman"/>
                        </a:rPr>
                        <a:t>hiệu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/>
                          <a:ea typeface="Times New Roman"/>
                        </a:rPr>
                        <a:t>kết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/>
                          <a:ea typeface="Times New Roman"/>
                        </a:rPr>
                        <a:t>thúc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/>
                          <a:ea typeface="Times New Roman"/>
                        </a:rPr>
                        <a:t>bootsector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</a:rPr>
                        <a:t> (0x55AA)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54468" y="6336268"/>
            <a:ext cx="578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FAT32: </a:t>
            </a:r>
            <a:r>
              <a:rPr lang="en-US" b="1" dirty="0" err="1" smtClean="0"/>
              <a:t>Cấu</a:t>
            </a:r>
            <a:r>
              <a:rPr lang="en-US" b="1" dirty="0" smtClean="0"/>
              <a:t> </a:t>
            </a:r>
            <a:r>
              <a:rPr lang="en-US" b="1" dirty="0" err="1" smtClean="0"/>
              <a:t>trúc</a:t>
            </a:r>
            <a:r>
              <a:rPr lang="en-US" b="1" dirty="0" smtClean="0"/>
              <a:t> 476 bytes </a:t>
            </a:r>
            <a:r>
              <a:rPr lang="en-US" b="1" dirty="0" err="1" smtClean="0"/>
              <a:t>còn</a:t>
            </a:r>
            <a:r>
              <a:rPr lang="en-US" b="1" dirty="0" smtClean="0"/>
              <a:t> </a:t>
            </a:r>
            <a:r>
              <a:rPr lang="en-US" b="1" dirty="0" err="1" smtClean="0"/>
              <a:t>lại</a:t>
            </a:r>
            <a:r>
              <a:rPr lang="en-US" b="1" dirty="0" smtClean="0"/>
              <a:t> </a:t>
            </a:r>
            <a:r>
              <a:rPr lang="en-US" b="1" dirty="0" err="1" smtClean="0"/>
              <a:t>trong</a:t>
            </a:r>
            <a:r>
              <a:rPr lang="en-US" b="1" dirty="0" smtClean="0"/>
              <a:t> </a:t>
            </a:r>
            <a:r>
              <a:rPr lang="en-US" b="1" dirty="0" err="1" smtClean="0"/>
              <a:t>Bootsector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5940</TotalTime>
  <Words>3456</Words>
  <Application>Microsoft Office PowerPoint</Application>
  <PresentationFormat>On-screen Show (4:3)</PresentationFormat>
  <Paragraphs>1069</Paragraphs>
  <Slides>46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Oriel</vt:lpstr>
      <vt:lpstr>PowerPoint Presentation</vt:lpstr>
      <vt:lpstr>Mục tiêu</vt:lpstr>
      <vt:lpstr>Nội dung</vt:lpstr>
      <vt:lpstr>Hệ thống tập tin FAT - 1</vt:lpstr>
      <vt:lpstr>Nội dung</vt:lpstr>
      <vt:lpstr>Vùng dành riêng</vt:lpstr>
      <vt:lpstr>Bootsector – cấu trúc</vt:lpstr>
      <vt:lpstr>Bootsector – cấu trúc</vt:lpstr>
      <vt:lpstr>Bootsector – cấu trúc</vt:lpstr>
      <vt:lpstr>Bootsector </vt:lpstr>
      <vt:lpstr>Nội dung</vt:lpstr>
      <vt:lpstr>RDET</vt:lpstr>
      <vt:lpstr>RDET</vt:lpstr>
      <vt:lpstr>RDET – Cấu trúc entry chính</vt:lpstr>
      <vt:lpstr>RDET – Cấu trúc entry chính</vt:lpstr>
      <vt:lpstr>RDET – Cấu trúc entry phụ</vt:lpstr>
      <vt:lpstr>RDET – ví dụ</vt:lpstr>
      <vt:lpstr>Sdet </vt:lpstr>
      <vt:lpstr>Nội dung</vt:lpstr>
      <vt:lpstr>Vùng FAT - 1</vt:lpstr>
      <vt:lpstr>FAT</vt:lpstr>
      <vt:lpstr>FAT</vt:lpstr>
      <vt:lpstr>FAT – truy xuất</vt:lpstr>
      <vt:lpstr>FAT – ví dụ fat12</vt:lpstr>
      <vt:lpstr>Nội dung</vt:lpstr>
      <vt:lpstr>Vùng dữ liệu</vt:lpstr>
      <vt:lpstr>Nội dung</vt:lpstr>
      <vt:lpstr>Đặt vấn đề</vt:lpstr>
      <vt:lpstr>Tìm kiếm tập tin - search</vt:lpstr>
      <vt:lpstr>Đọc nội dung tập tin - type</vt:lpstr>
      <vt:lpstr>Xem nội dung một thư mục - dir</vt:lpstr>
      <vt:lpstr>Tạo tập tin – copy con</vt:lpstr>
      <vt:lpstr>Tạo thư mục - md</vt:lpstr>
      <vt:lpstr>Đổi tên tập tin - ren</vt:lpstr>
      <vt:lpstr>Di chuyển tập tin - move</vt:lpstr>
      <vt:lpstr>Sao chép tập tin - copy</vt:lpstr>
      <vt:lpstr>Xóa tập tin - delete</vt:lpstr>
      <vt:lpstr>Format </vt:lpstr>
      <vt:lpstr>Nội dung</vt:lpstr>
      <vt:lpstr>Các vấn đề trên fat</vt:lpstr>
      <vt:lpstr>Các vấn đề trên fat</vt:lpstr>
      <vt:lpstr>Lost cluster</vt:lpstr>
      <vt:lpstr>Particular link</vt:lpstr>
      <vt:lpstr>Circular link</vt:lpstr>
      <vt:lpstr>Cross link</vt:lpstr>
      <vt:lpstr>Tổng kết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ttmtrang</dc:creator>
  <cp:lastModifiedBy>Minh Tri Vu</cp:lastModifiedBy>
  <cp:revision>910</cp:revision>
  <dcterms:created xsi:type="dcterms:W3CDTF">2009-01-22T17:54:45Z</dcterms:created>
  <dcterms:modified xsi:type="dcterms:W3CDTF">2015-06-01T08:29:56Z</dcterms:modified>
</cp:coreProperties>
</file>