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393" r:id="rId2"/>
    <p:sldId id="475" r:id="rId3"/>
    <p:sldId id="395" r:id="rId4"/>
    <p:sldId id="394" r:id="rId5"/>
    <p:sldId id="281" r:id="rId6"/>
    <p:sldId id="264" r:id="rId7"/>
    <p:sldId id="280" r:id="rId8"/>
    <p:sldId id="474" r:id="rId9"/>
    <p:sldId id="396" r:id="rId10"/>
    <p:sldId id="473" r:id="rId11"/>
    <p:sldId id="397" r:id="rId12"/>
    <p:sldId id="398" r:id="rId13"/>
    <p:sldId id="399" r:id="rId14"/>
    <p:sldId id="401" r:id="rId15"/>
    <p:sldId id="402" r:id="rId16"/>
    <p:sldId id="405" r:id="rId17"/>
    <p:sldId id="466" r:id="rId18"/>
    <p:sldId id="468" r:id="rId19"/>
    <p:sldId id="469" r:id="rId20"/>
    <p:sldId id="470" r:id="rId21"/>
    <p:sldId id="471" r:id="rId22"/>
    <p:sldId id="472" r:id="rId23"/>
    <p:sldId id="408" r:id="rId24"/>
    <p:sldId id="400" r:id="rId25"/>
    <p:sldId id="409" r:id="rId26"/>
    <p:sldId id="410" r:id="rId27"/>
    <p:sldId id="411" r:id="rId28"/>
    <p:sldId id="462" r:id="rId29"/>
    <p:sldId id="414" r:id="rId30"/>
    <p:sldId id="420" r:id="rId31"/>
    <p:sldId id="422" r:id="rId32"/>
    <p:sldId id="421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4" r:id="rId44"/>
    <p:sldId id="476" r:id="rId45"/>
    <p:sldId id="463" r:id="rId46"/>
    <p:sldId id="46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5" r:id="rId57"/>
    <p:sldId id="447" r:id="rId58"/>
    <p:sldId id="465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E0"/>
    <a:srgbClr val="FFFF99"/>
    <a:srgbClr val="006600"/>
    <a:srgbClr val="993366"/>
    <a:srgbClr val="99FF66"/>
    <a:srgbClr val="FF3399"/>
    <a:srgbClr val="CCCCFF"/>
    <a:srgbClr val="F0C2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0" autoAdjust="0"/>
    <p:restoredTop sz="86333" autoAdjust="0"/>
  </p:normalViewPr>
  <p:slideViewPr>
    <p:cSldViewPr>
      <p:cViewPr varScale="1">
        <p:scale>
          <a:sx n="63" d="100"/>
          <a:sy n="63" d="100"/>
        </p:scale>
        <p:origin x="-17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 dirty="0">
              <a:latin typeface="VNI-Book" pitchFamily="2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endParaRPr lang="en-US" dirty="0">
              <a:latin typeface="VNI-Book" pitchFamily="2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endParaRPr lang="en-US" dirty="0">
              <a:latin typeface="VNI-Book" pitchFamily="2" charset="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40EBF590-A542-44D4-B6EF-A282966BC341}" type="slidenum">
              <a:rPr lang="en-US">
                <a:latin typeface="VNI-Book" pitchFamily="2" charset="0"/>
              </a:rPr>
              <a:pPr/>
              <a:t>‹#›</a:t>
            </a:fld>
            <a:endParaRPr lang="en-US" dirty="0">
              <a:latin typeface="VNI-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45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VNI-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VNI-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VNI-Book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VNI-Book" pitchFamily="2" charset="0"/>
              </a:defRPr>
            </a:lvl1pPr>
          </a:lstStyle>
          <a:p>
            <a:fld id="{A4D41B44-129B-404E-B112-70E5B5249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IP: Instruction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41B44-129B-404E-B112-70E5B5249F7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7D9AD89-9AC7-40E5-96DC-D1354589C005}" type="datetime1">
              <a:rPr lang="en-US" smtClean="0"/>
              <a:t>6/1/2015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D517BB0-B8B3-4A2A-A986-194166FAD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6AFD-C666-43CE-9851-8EAE91050A27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FB266-74F9-406F-9699-5601C7B3CC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8A06-3377-4C36-AA31-72DE37706C17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8656-F760-4516-9A30-BE11D182B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930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1148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24400" y="1600200"/>
            <a:ext cx="4114800" cy="45323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DC7EEC-B5C3-41FD-941E-C37CA437A3F7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Trần Hạnh Nhi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4B5B09-7542-477E-9979-92BAB970AD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60BF409-3956-4196-BC98-EE95312FFEFC}" type="datetime1">
              <a:rPr lang="en-US" smtClean="0"/>
              <a:t>6/1/2015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4570A81-61FC-4C53-9A9D-8F4A8110B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6E1CD2-E6E7-4E70-9BE5-46B4B03B8B39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A3B0C94-2B22-4FD6-B80E-583996AE9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9082-6B74-4A14-9669-F4D15555CBBB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8370-3CD3-4F17-A17A-9B5622879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BD5E-4214-41F7-B548-3F20DEB2A494}" type="datetime1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3B1B-9312-4984-A6C7-3A3F85024F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C4A841-1312-40BA-9822-3A005E7056AF}" type="datetime1">
              <a:rPr lang="en-US" smtClean="0"/>
              <a:t>6/1/2015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582CB3-41FE-4E76-9248-57044E5F1F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49CE-76AA-4989-A9DC-B30D64E65557}" type="datetime1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Trần Hạnh Nhi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BD85-3247-49AE-81FD-475E8FB25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A334BB-209D-46CE-9D25-7D09E2F657AE}" type="datetime1">
              <a:rPr lang="en-US" smtClean="0"/>
              <a:t>6/1/2015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F40253-9F2F-4385-AF7C-950CBE9439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01F476-0BC9-4F3E-A98E-E83E2C7ECDFA}" type="datetime1">
              <a:rPr lang="en-US" smtClean="0"/>
              <a:t>6/1/2015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D0D89D0-EFBC-4EC6-972A-D51CEFE75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Trần Hạnh Nhi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293A5B-40D7-42DD-8EF4-827B25361B97}" type="datetime1">
              <a:rPr lang="en-US" smtClean="0"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Trần Hạnh Nhi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8F4613-B1B9-4491-A5D6-9C6142D197A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Quaûn</a:t>
            </a:r>
            <a:r>
              <a:rPr lang="en-US" dirty="0" smtClean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D30C370-B1C4-4206-BBFE-2643DAD895F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19EC7-9334-4674-9AA1-D0CF9BDF2BDE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2574925" y="3836988"/>
            <a:ext cx="1616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>
              <a:latin typeface="VNI-Book" pitchFamily="2" charset="0"/>
            </a:endParaRPr>
          </a:p>
        </p:txBody>
      </p:sp>
      <p:sp>
        <p:nvSpPr>
          <p:cNvPr id="327686" name="Oval 6"/>
          <p:cNvSpPr>
            <a:spLocks noChangeArrowheads="1"/>
          </p:cNvSpPr>
          <p:nvPr/>
        </p:nvSpPr>
        <p:spPr bwMode="auto">
          <a:xfrm>
            <a:off x="1728788" y="2051050"/>
            <a:ext cx="1992312" cy="2624138"/>
          </a:xfrm>
          <a:prstGeom prst="ellipse">
            <a:avLst/>
          </a:prstGeom>
          <a:solidFill>
            <a:srgbClr val="CC99FF"/>
          </a:solidFill>
          <a:ln w="38100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a;</a:t>
            </a:r>
          </a:p>
        </p:txBody>
      </p:sp>
      <p:sp>
        <p:nvSpPr>
          <p:cNvPr id="327687" name="Freeform 7"/>
          <p:cNvSpPr>
            <a:spLocks/>
          </p:cNvSpPr>
          <p:nvPr/>
        </p:nvSpPr>
        <p:spPr bwMode="auto">
          <a:xfrm>
            <a:off x="2075277" y="2647445"/>
            <a:ext cx="346489" cy="143134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7689" name="Oval 9"/>
          <p:cNvSpPr>
            <a:spLocks noChangeArrowheads="1"/>
          </p:cNvSpPr>
          <p:nvPr/>
        </p:nvSpPr>
        <p:spPr bwMode="auto">
          <a:xfrm>
            <a:off x="4800600" y="2998788"/>
            <a:ext cx="2895600" cy="2286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int</a:t>
            </a:r>
            <a:r>
              <a:rPr lang="en-US" sz="2400" dirty="0">
                <a:latin typeface="Comic Sans MS" pitchFamily="66" charset="0"/>
              </a:rPr>
              <a:t> a;</a:t>
            </a:r>
          </a:p>
        </p:txBody>
      </p:sp>
      <p:sp>
        <p:nvSpPr>
          <p:cNvPr id="327690" name="Freeform 10"/>
          <p:cNvSpPr>
            <a:spLocks/>
          </p:cNvSpPr>
          <p:nvPr/>
        </p:nvSpPr>
        <p:spPr bwMode="auto">
          <a:xfrm>
            <a:off x="5304183" y="3518333"/>
            <a:ext cx="503583" cy="1246909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1295400" y="1806714"/>
            <a:ext cx="78258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P1</a:t>
            </a:r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7467600" y="2743200"/>
            <a:ext cx="769763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P2</a:t>
            </a:r>
          </a:p>
        </p:txBody>
      </p:sp>
      <p:sp>
        <p:nvSpPr>
          <p:cNvPr id="327693" name="AutoShape 13"/>
          <p:cNvSpPr>
            <a:spLocks noChangeArrowheads="1"/>
          </p:cNvSpPr>
          <p:nvPr/>
        </p:nvSpPr>
        <p:spPr bwMode="auto">
          <a:xfrm>
            <a:off x="4419600" y="1600200"/>
            <a:ext cx="2743200" cy="609600"/>
          </a:xfrm>
          <a:prstGeom prst="wedgeRoundRectCallout">
            <a:avLst>
              <a:gd name="adj1" fmla="val -123109"/>
              <a:gd name="adj2" fmla="val 159922"/>
              <a:gd name="adj3" fmla="val 16667"/>
            </a:avLst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Doøng</a:t>
            </a:r>
            <a:r>
              <a:rPr lang="en-US" sz="22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xöû</a:t>
            </a:r>
            <a:r>
              <a:rPr lang="en-US" sz="22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lyù</a:t>
            </a:r>
            <a:endParaRPr lang="en-US" sz="2200" b="1" dirty="0">
              <a:solidFill>
                <a:schemeClr val="hlink"/>
              </a:solidFill>
              <a:latin typeface="VNI-Book" pitchFamily="2" charset="0"/>
            </a:endParaRPr>
          </a:p>
        </p:txBody>
      </p:sp>
      <p:sp>
        <p:nvSpPr>
          <p:cNvPr id="327694" name="AutoShape 14"/>
          <p:cNvSpPr>
            <a:spLocks noChangeArrowheads="1"/>
          </p:cNvSpPr>
          <p:nvPr/>
        </p:nvSpPr>
        <p:spPr bwMode="auto">
          <a:xfrm>
            <a:off x="609600" y="5410200"/>
            <a:ext cx="3124200" cy="609600"/>
          </a:xfrm>
          <a:prstGeom prst="wedgeRoundRectCallout">
            <a:avLst>
              <a:gd name="adj1" fmla="val 86186"/>
              <a:gd name="adj2" fmla="val -124130"/>
              <a:gd name="adj3" fmla="val 16667"/>
            </a:avLst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Khoâng</a:t>
            </a:r>
            <a:r>
              <a:rPr lang="en-US" sz="22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gian</a:t>
            </a:r>
            <a:r>
              <a:rPr lang="en-US" sz="22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ñòa</a:t>
            </a:r>
            <a:r>
              <a:rPr lang="en-US" sz="22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200" b="1" dirty="0" err="1">
                <a:solidFill>
                  <a:schemeClr val="hlink"/>
                </a:solidFill>
                <a:latin typeface="VNI-Book" pitchFamily="2" charset="0"/>
              </a:rPr>
              <a:t>chæ</a:t>
            </a:r>
            <a:endParaRPr lang="en-US" sz="2200" b="1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 animBg="1"/>
      <p:bldP spid="327687" grpId="0" animBg="1"/>
      <p:bldP spid="327689" grpId="0" animBg="1"/>
      <p:bldP spid="327690" grpId="0" animBg="1"/>
      <p:bldP spid="327691" grpId="0"/>
      <p:bldP spid="327692" grpId="0"/>
      <p:bldP spid="327693" grpId="0" animBg="1" autoUpdateAnimBg="0"/>
      <p:bldP spid="32769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Traïng</a:t>
            </a:r>
            <a:r>
              <a:rPr lang="en-US" dirty="0"/>
              <a:t> </a:t>
            </a:r>
            <a:r>
              <a:rPr lang="en-US" dirty="0" err="1"/>
              <a:t>thaùi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Taïi</a:t>
            </a:r>
            <a:r>
              <a:rPr lang="en-US" dirty="0"/>
              <a:t> 1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ñieåm</a:t>
            </a:r>
            <a:r>
              <a:rPr lang="en-US" dirty="0"/>
              <a:t>,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ôû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traïng</a:t>
            </a:r>
            <a:r>
              <a:rPr lang="en-US" dirty="0"/>
              <a:t> </a:t>
            </a:r>
            <a:r>
              <a:rPr lang="en-US" dirty="0" err="1"/>
              <a:t>thaùi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E9EA2-E586-4441-A4A7-93D17B927FCB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838200" y="2768600"/>
            <a:ext cx="2057400" cy="1828800"/>
            <a:chOff x="528" y="1872"/>
            <a:chExt cx="1152" cy="1152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528" y="1872"/>
              <a:ext cx="1152" cy="1152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806" y="2016"/>
              <a:ext cx="632" cy="327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990099"/>
                  </a:solidFill>
                  <a:latin typeface="Comic Sans MS" pitchFamily="66" charset="0"/>
                </a:rPr>
                <a:t>ready</a:t>
              </a:r>
              <a:endParaRPr lang="en-US" sz="2800">
                <a:solidFill>
                  <a:srgbClr val="0F0C19"/>
                </a:solidFill>
                <a:latin typeface="Comic Sans MS" pitchFamily="66" charset="0"/>
              </a:endParaRPr>
            </a:p>
          </p:txBody>
        </p:sp>
        <p:sp>
          <p:nvSpPr>
            <p:cNvPr id="242695" name="Line 7"/>
            <p:cNvSpPr>
              <a:spLocks noChangeShapeType="1"/>
            </p:cNvSpPr>
            <p:nvPr/>
          </p:nvSpPr>
          <p:spPr bwMode="auto">
            <a:xfrm>
              <a:off x="528" y="2352"/>
              <a:ext cx="1152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768" y="2400"/>
              <a:ext cx="692" cy="518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J"/>
              </a:pP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 R</a:t>
              </a:r>
              <a:r>
                <a:rPr lang="en-US" sz="2400" baseline="-250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FF0000"/>
                  </a:solidFill>
                  <a:latin typeface="Comic Sans MS" pitchFamily="66" charset="0"/>
                  <a:sym typeface="Wingdings" pitchFamily="2" charset="2"/>
                </a:rPr>
                <a:t> CPU</a:t>
              </a:r>
              <a:endParaRPr lang="en-US" sz="240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42697" name="Group 9"/>
          <p:cNvGrpSpPr>
            <a:grpSpLocks/>
          </p:cNvGrpSpPr>
          <p:nvPr/>
        </p:nvGrpSpPr>
        <p:grpSpPr bwMode="auto">
          <a:xfrm>
            <a:off x="5867400" y="2540000"/>
            <a:ext cx="2057400" cy="1905000"/>
            <a:chOff x="3120" y="1776"/>
            <a:chExt cx="1296" cy="1200"/>
          </a:xfrm>
        </p:grpSpPr>
        <p:sp>
          <p:nvSpPr>
            <p:cNvPr id="242698" name="Oval 10"/>
            <p:cNvSpPr>
              <a:spLocks noChangeArrowheads="1"/>
            </p:cNvSpPr>
            <p:nvPr/>
          </p:nvSpPr>
          <p:spPr bwMode="auto">
            <a:xfrm>
              <a:off x="3120" y="1776"/>
              <a:ext cx="1296" cy="1200"/>
            </a:xfrm>
            <a:prstGeom prst="ellipse">
              <a:avLst/>
            </a:prstGeom>
            <a:solidFill>
              <a:srgbClr val="99FF66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3329" y="1968"/>
              <a:ext cx="873" cy="327"/>
            </a:xfrm>
            <a:prstGeom prst="rect">
              <a:avLst/>
            </a:prstGeom>
            <a:solidFill>
              <a:srgbClr val="99FF66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rgbClr val="FF0000"/>
                  </a:solidFill>
                  <a:latin typeface="Comic Sans MS" pitchFamily="66" charset="0"/>
                </a:rPr>
                <a:t>running</a:t>
              </a:r>
            </a:p>
          </p:txBody>
        </p:sp>
        <p:sp>
          <p:nvSpPr>
            <p:cNvPr id="242700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1296" cy="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2701" name="Text Box 13"/>
            <p:cNvSpPr txBox="1">
              <a:spLocks noChangeArrowheads="1"/>
            </p:cNvSpPr>
            <p:nvPr/>
          </p:nvSpPr>
          <p:spPr bwMode="auto">
            <a:xfrm>
              <a:off x="3408" y="2352"/>
              <a:ext cx="692" cy="518"/>
            </a:xfrm>
            <a:prstGeom prst="rect">
              <a:avLst/>
            </a:prstGeom>
            <a:solidFill>
              <a:srgbClr val="99FF66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J"/>
              </a:pPr>
              <a:r>
                <a:rPr lang="en-US" sz="24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 R</a:t>
              </a:r>
              <a:r>
                <a:rPr lang="en-US" sz="2400" baseline="-250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3366FF"/>
                  </a:solidFill>
                  <a:latin typeface="Comic Sans MS" pitchFamily="66" charset="0"/>
                  <a:sym typeface="Wingdings" pitchFamily="2" charset="2"/>
                </a:rPr>
                <a:t> CPU</a:t>
              </a:r>
              <a:endParaRPr lang="en-US" sz="2400">
                <a:solidFill>
                  <a:srgbClr val="3366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42702" name="Group 14"/>
          <p:cNvGrpSpPr>
            <a:grpSpLocks/>
          </p:cNvGrpSpPr>
          <p:nvPr/>
        </p:nvGrpSpPr>
        <p:grpSpPr bwMode="auto">
          <a:xfrm>
            <a:off x="3276600" y="4521200"/>
            <a:ext cx="2209800" cy="1828800"/>
            <a:chOff x="1776" y="2784"/>
            <a:chExt cx="1392" cy="1152"/>
          </a:xfrm>
        </p:grpSpPr>
        <p:sp>
          <p:nvSpPr>
            <p:cNvPr id="242703" name="Oval 15"/>
            <p:cNvSpPr>
              <a:spLocks noChangeArrowheads="1"/>
            </p:cNvSpPr>
            <p:nvPr/>
          </p:nvSpPr>
          <p:spPr bwMode="auto">
            <a:xfrm>
              <a:off x="1776" y="2784"/>
              <a:ext cx="1392" cy="1152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0F0C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2704" name="Text Box 16"/>
            <p:cNvSpPr txBox="1">
              <a:spLocks noChangeArrowheads="1"/>
            </p:cNvSpPr>
            <p:nvPr/>
          </p:nvSpPr>
          <p:spPr bwMode="auto">
            <a:xfrm>
              <a:off x="2038" y="2928"/>
              <a:ext cx="919" cy="327"/>
            </a:xfrm>
            <a:prstGeom prst="rect">
              <a:avLst/>
            </a:prstGeom>
            <a:solidFill>
              <a:srgbClr val="CC99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99FF66"/>
                  </a:solidFill>
                  <a:latin typeface="Comic Sans MS" pitchFamily="66" charset="0"/>
                </a:rPr>
                <a:t>blocked</a:t>
              </a:r>
              <a:endParaRPr lang="en-US" sz="2800" dirty="0">
                <a:solidFill>
                  <a:srgbClr val="99FF66"/>
                </a:solidFill>
                <a:latin typeface="Comic Sans MS" pitchFamily="66" charset="0"/>
              </a:endParaRPr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392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2706" name="Text Box 18"/>
            <p:cNvSpPr txBox="1">
              <a:spLocks noChangeArrowheads="1"/>
            </p:cNvSpPr>
            <p:nvPr/>
          </p:nvSpPr>
          <p:spPr bwMode="auto">
            <a:xfrm>
              <a:off x="2066" y="3312"/>
              <a:ext cx="836" cy="518"/>
            </a:xfrm>
            <a:prstGeom prst="rect">
              <a:avLst/>
            </a:prstGeom>
            <a:solidFill>
              <a:srgbClr val="CC99FF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 R</a:t>
              </a:r>
              <a:r>
                <a:rPr lang="en-US" sz="2400" baseline="-250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s</a:t>
              </a:r>
            </a:p>
            <a:p>
              <a:pPr>
                <a:buFont typeface="Wingdings" pitchFamily="2" charset="2"/>
                <a:buNone/>
              </a:pPr>
              <a:r>
                <a:rPr lang="en-US" sz="2400">
                  <a:solidFill>
                    <a:srgbClr val="993366"/>
                  </a:solidFill>
                  <a:latin typeface="Comic Sans MS" pitchFamily="66" charset="0"/>
                  <a:sym typeface="Wingdings" pitchFamily="2" charset="2"/>
                </a:rPr>
                <a:t> CPU</a:t>
              </a:r>
              <a:endParaRPr lang="en-US" sz="2400">
                <a:solidFill>
                  <a:srgbClr val="993366"/>
                </a:solidFill>
                <a:latin typeface="Comic Sans MS" pitchFamily="66" charset="0"/>
              </a:endParaRPr>
            </a:p>
          </p:txBody>
        </p:sp>
      </p:grpSp>
      <p:sp>
        <p:nvSpPr>
          <p:cNvPr id="242707" name="Freeform 19"/>
          <p:cNvSpPr>
            <a:spLocks/>
          </p:cNvSpPr>
          <p:nvPr/>
        </p:nvSpPr>
        <p:spPr bwMode="auto">
          <a:xfrm>
            <a:off x="5410200" y="4216400"/>
            <a:ext cx="762000" cy="8382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432" y="336"/>
              </a:cxn>
              <a:cxn ang="0">
                <a:pos x="0" y="480"/>
              </a:cxn>
            </a:cxnLst>
            <a:rect l="0" t="0" r="r" b="b"/>
            <a:pathLst>
              <a:path w="624" h="480">
                <a:moveTo>
                  <a:pt x="624" y="0"/>
                </a:moveTo>
                <a:cubicBezTo>
                  <a:pt x="580" y="128"/>
                  <a:pt x="536" y="256"/>
                  <a:pt x="432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42708" name="Freeform 20"/>
          <p:cNvSpPr>
            <a:spLocks/>
          </p:cNvSpPr>
          <p:nvPr/>
        </p:nvSpPr>
        <p:spPr bwMode="auto">
          <a:xfrm>
            <a:off x="2590800" y="2438400"/>
            <a:ext cx="3276600" cy="7112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008" y="16"/>
              </a:cxn>
              <a:cxn ang="0">
                <a:pos x="2064" y="448"/>
              </a:cxn>
            </a:cxnLst>
            <a:rect l="0" t="0" r="r" b="b"/>
            <a:pathLst>
              <a:path w="2064" h="448">
                <a:moveTo>
                  <a:pt x="0" y="352"/>
                </a:moveTo>
                <a:cubicBezTo>
                  <a:pt x="332" y="176"/>
                  <a:pt x="664" y="0"/>
                  <a:pt x="1008" y="16"/>
                </a:cubicBezTo>
                <a:cubicBezTo>
                  <a:pt x="1352" y="32"/>
                  <a:pt x="1708" y="240"/>
                  <a:pt x="2064" y="4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42709" name="Freeform 21"/>
          <p:cNvSpPr>
            <a:spLocks/>
          </p:cNvSpPr>
          <p:nvPr/>
        </p:nvSpPr>
        <p:spPr bwMode="auto">
          <a:xfrm>
            <a:off x="2286000" y="4521200"/>
            <a:ext cx="990600" cy="609600"/>
          </a:xfrm>
          <a:custGeom>
            <a:avLst/>
            <a:gdLst/>
            <a:ahLst/>
            <a:cxnLst>
              <a:cxn ang="0">
                <a:pos x="624" y="384"/>
              </a:cxn>
              <a:cxn ang="0">
                <a:pos x="240" y="288"/>
              </a:cxn>
              <a:cxn ang="0">
                <a:pos x="0" y="0"/>
              </a:cxn>
            </a:cxnLst>
            <a:rect l="0" t="0" r="r" b="b"/>
            <a:pathLst>
              <a:path w="624" h="384">
                <a:moveTo>
                  <a:pt x="624" y="384"/>
                </a:moveTo>
                <a:cubicBezTo>
                  <a:pt x="484" y="368"/>
                  <a:pt x="344" y="352"/>
                  <a:pt x="240" y="288"/>
                </a:cubicBezTo>
                <a:cubicBezTo>
                  <a:pt x="136" y="224"/>
                  <a:pt x="68" y="112"/>
                  <a:pt x="0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42710" name="Freeform 22"/>
          <p:cNvSpPr>
            <a:spLocks/>
          </p:cNvSpPr>
          <p:nvPr/>
        </p:nvSpPr>
        <p:spPr bwMode="auto">
          <a:xfrm>
            <a:off x="2819400" y="3302000"/>
            <a:ext cx="3048000" cy="393700"/>
          </a:xfrm>
          <a:custGeom>
            <a:avLst/>
            <a:gdLst/>
            <a:ahLst/>
            <a:cxnLst>
              <a:cxn ang="0">
                <a:pos x="1920" y="0"/>
              </a:cxn>
              <a:cxn ang="0">
                <a:pos x="1056" y="240"/>
              </a:cxn>
              <a:cxn ang="0">
                <a:pos x="0" y="48"/>
              </a:cxn>
            </a:cxnLst>
            <a:rect l="0" t="0" r="r" b="b"/>
            <a:pathLst>
              <a:path w="1920" h="248">
                <a:moveTo>
                  <a:pt x="1920" y="0"/>
                </a:moveTo>
                <a:cubicBezTo>
                  <a:pt x="1648" y="116"/>
                  <a:pt x="1376" y="232"/>
                  <a:pt x="1056" y="240"/>
                </a:cubicBezTo>
                <a:cubicBezTo>
                  <a:pt x="736" y="248"/>
                  <a:pt x="368" y="148"/>
                  <a:pt x="0" y="48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miter lim="800000"/>
            <a:headEnd type="stealth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42711" name="Text Box 23"/>
          <p:cNvSpPr txBox="1">
            <a:spLocks noChangeArrowheads="1"/>
          </p:cNvSpPr>
          <p:nvPr/>
        </p:nvSpPr>
        <p:spPr bwMode="auto">
          <a:xfrm>
            <a:off x="3505200" y="2616200"/>
            <a:ext cx="178606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VNI-Book" pitchFamily="2" charset="0"/>
              </a:rPr>
              <a:t>Nhaän</a:t>
            </a:r>
            <a:r>
              <a:rPr lang="en-US" sz="2400" dirty="0">
                <a:latin typeface="VNI-Book" pitchFamily="2" charset="0"/>
              </a:rPr>
              <a:t> CPU</a:t>
            </a:r>
          </a:p>
        </p:txBody>
      </p:sp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3733800" y="3759200"/>
            <a:ext cx="1481496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VNI-Book" pitchFamily="2" charset="0"/>
              </a:rPr>
              <a:t>Traû</a:t>
            </a:r>
            <a:r>
              <a:rPr lang="en-US" sz="2400" dirty="0">
                <a:latin typeface="VNI-Book" pitchFamily="2" charset="0"/>
              </a:rPr>
              <a:t> CPU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6080125" y="4722813"/>
            <a:ext cx="115288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VNI-Book" pitchFamily="2" charset="0"/>
              </a:rPr>
              <a:t>Chôø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smtClean="0">
                <a:latin typeface="VNI-Book" pitchFamily="2" charset="0"/>
              </a:rPr>
              <a:t>R</a:t>
            </a:r>
            <a:endParaRPr lang="en-US" sz="2400" dirty="0">
              <a:latin typeface="VNI-Book" pitchFamily="2" charset="0"/>
            </a:endParaRPr>
          </a:p>
        </p:txBody>
      </p:sp>
      <p:sp>
        <p:nvSpPr>
          <p:cNvPr id="242714" name="Text Box 26"/>
          <p:cNvSpPr txBox="1">
            <a:spLocks noChangeArrowheads="1"/>
          </p:cNvSpPr>
          <p:nvPr/>
        </p:nvSpPr>
        <p:spPr bwMode="auto">
          <a:xfrm>
            <a:off x="1676400" y="5054600"/>
            <a:ext cx="1362874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VNI-Book" pitchFamily="2" charset="0"/>
              </a:rPr>
              <a:t>Nhaän</a:t>
            </a:r>
            <a:r>
              <a:rPr lang="en-US" sz="2400" dirty="0">
                <a:latin typeface="VNI-Book" pitchFamily="2" charset="0"/>
              </a:rPr>
              <a:t>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7" grpId="0" animBg="1"/>
      <p:bldP spid="242708" grpId="0" animBg="1"/>
      <p:bldP spid="242709" grpId="0" animBg="1"/>
      <p:bldP spid="242710" grpId="0" animBg="1"/>
      <p:bldP spid="242711" grpId="0" autoUpdateAnimBg="0"/>
      <p:bldP spid="242712" grpId="0" autoUpdateAnimBg="0"/>
      <p:bldP spid="242713" grpId="0" autoUpdateAnimBg="0"/>
      <p:bldP spid="2427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sz="2800" dirty="0" err="1"/>
              <a:t>Khoái</a:t>
            </a:r>
            <a:r>
              <a:rPr lang="en-US" sz="2800" dirty="0"/>
              <a:t> </a:t>
            </a:r>
            <a:r>
              <a:rPr lang="en-US" sz="2800" dirty="0" err="1"/>
              <a:t>quaûn</a:t>
            </a:r>
            <a:r>
              <a:rPr lang="en-US" sz="2800" dirty="0"/>
              <a:t> </a:t>
            </a:r>
            <a:r>
              <a:rPr lang="en-US" sz="2800" dirty="0" err="1"/>
              <a:t>lyù</a:t>
            </a:r>
            <a:r>
              <a:rPr lang="en-US" sz="2800" dirty="0"/>
              <a:t> </a:t>
            </a:r>
            <a:r>
              <a:rPr lang="en-US" sz="2800" dirty="0" err="1"/>
              <a:t>tieán</a:t>
            </a:r>
            <a:r>
              <a:rPr lang="en-US" sz="2800" dirty="0"/>
              <a:t> </a:t>
            </a:r>
            <a:r>
              <a:rPr lang="en-US" sz="2800" dirty="0" err="1" smtClean="0"/>
              <a:t>trình</a:t>
            </a:r>
            <a:endParaRPr lang="en-US" sz="28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1288"/>
            <a:ext cx="8382000" cy="45323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/>
              <a:t>danh</a:t>
            </a:r>
            <a:r>
              <a:rPr lang="en-US" sz="2400" dirty="0"/>
              <a:t> (Process ID)</a:t>
            </a:r>
          </a:p>
          <a:p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thaùi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lvl="1"/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thaùi</a:t>
            </a:r>
            <a:r>
              <a:rPr lang="en-US" sz="2000" dirty="0"/>
              <a:t> CPU</a:t>
            </a:r>
          </a:p>
          <a:p>
            <a:pPr lvl="1"/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maùy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CPU)</a:t>
            </a:r>
          </a:p>
          <a:p>
            <a:pPr lvl="1"/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endParaRPr lang="en-US" sz="2000" dirty="0"/>
          </a:p>
          <a:p>
            <a:pPr lvl="1"/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/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endParaRPr lang="en-US" sz="2000" dirty="0"/>
          </a:p>
          <a:p>
            <a:r>
              <a:rPr lang="en-US" sz="2400" dirty="0" err="1"/>
              <a:t>Thoâng</a:t>
            </a:r>
            <a:r>
              <a:rPr lang="en-US" sz="2400" dirty="0"/>
              <a:t> tin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endParaRPr lang="en-US" sz="2400" dirty="0"/>
          </a:p>
          <a:p>
            <a:pPr lvl="1"/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cha,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con</a:t>
            </a:r>
          </a:p>
          <a:p>
            <a:pPr lvl="1"/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tieâên</a:t>
            </a:r>
            <a:endParaRPr lang="en-US" sz="2000" dirty="0"/>
          </a:p>
          <a:p>
            <a:r>
              <a:rPr lang="en-US" sz="2400" dirty="0" err="1"/>
              <a:t>Thoâng</a:t>
            </a:r>
            <a:r>
              <a:rPr lang="en-US" sz="2400" dirty="0"/>
              <a:t> tin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 smtClean="0"/>
              <a:t>keâ</a:t>
            </a:r>
            <a:endParaRPr lang="en-US" sz="2400" dirty="0" smtClean="0"/>
          </a:p>
          <a:p>
            <a:pPr lvl="1"/>
            <a:r>
              <a:rPr lang="en-US" dirty="0" err="1" smtClean="0"/>
              <a:t>Thôøi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söû</a:t>
            </a:r>
            <a:r>
              <a:rPr lang="en-US" dirty="0" smtClean="0"/>
              <a:t> </a:t>
            </a:r>
            <a:r>
              <a:rPr lang="en-US" dirty="0" err="1" smtClean="0"/>
              <a:t>duïng</a:t>
            </a:r>
            <a:r>
              <a:rPr lang="en-US" dirty="0" smtClean="0"/>
              <a:t> CPU</a:t>
            </a:r>
          </a:p>
          <a:p>
            <a:pPr lvl="1"/>
            <a:r>
              <a:rPr lang="en-US" sz="2000" dirty="0" err="1" smtClean="0"/>
              <a:t>Thôøi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chôø</a:t>
            </a:r>
            <a:endParaRPr lang="en-US" sz="200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C84EF9-55F7-4B1C-BA78-6C330142A515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  <p:grpSp>
        <p:nvGrpSpPr>
          <p:cNvPr id="243717" name="Group 5"/>
          <p:cNvGrpSpPr>
            <a:grpSpLocks/>
          </p:cNvGrpSpPr>
          <p:nvPr/>
        </p:nvGrpSpPr>
        <p:grpSpPr bwMode="auto">
          <a:xfrm>
            <a:off x="5562600" y="1409700"/>
            <a:ext cx="3276600" cy="4229100"/>
            <a:chOff x="1344" y="1248"/>
            <a:chExt cx="2064" cy="2664"/>
          </a:xfrm>
        </p:grpSpPr>
        <p:sp>
          <p:nvSpPr>
            <p:cNvPr id="243718" name="Text Box 6"/>
            <p:cNvSpPr txBox="1">
              <a:spLocks noChangeArrowheads="1"/>
            </p:cNvSpPr>
            <p:nvPr/>
          </p:nvSpPr>
          <p:spPr bwMode="auto">
            <a:xfrm>
              <a:off x="1344" y="1248"/>
              <a:ext cx="2064" cy="312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rgbClr val="CCCC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  <a:latin typeface="Comic Sans MS" pitchFamily="66" charset="0"/>
                </a:rPr>
                <a:t>pid</a:t>
              </a:r>
            </a:p>
          </p:txBody>
        </p:sp>
        <p:sp>
          <p:nvSpPr>
            <p:cNvPr id="243719" name="Text Box 7"/>
            <p:cNvSpPr txBox="1">
              <a:spLocks noChangeArrowheads="1"/>
            </p:cNvSpPr>
            <p:nvPr/>
          </p:nvSpPr>
          <p:spPr bwMode="auto">
            <a:xfrm>
              <a:off x="1344" y="1584"/>
              <a:ext cx="2064" cy="657"/>
            </a:xfrm>
            <a:prstGeom prst="rect">
              <a:avLst/>
            </a:prstGeom>
            <a:solidFill>
              <a:srgbClr val="99FF66"/>
            </a:solidFill>
            <a:ln w="38100">
              <a:solidFill>
                <a:srgbClr val="99FF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006600"/>
                  </a:solidFill>
                  <a:latin typeface="Comic Sans MS" pitchFamily="66" charset="0"/>
                </a:rPr>
                <a:t>State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006600"/>
                  </a:solidFill>
                  <a:latin typeface="Comic Sans MS" pitchFamily="66" charset="0"/>
                </a:rPr>
                <a:t>(State, details)</a:t>
              </a:r>
            </a:p>
          </p:txBody>
        </p:sp>
        <p:sp>
          <p:nvSpPr>
            <p:cNvPr id="243720" name="Text Box 8"/>
            <p:cNvSpPr txBox="1">
              <a:spLocks noChangeArrowheads="1"/>
            </p:cNvSpPr>
            <p:nvPr/>
          </p:nvSpPr>
          <p:spPr bwMode="auto">
            <a:xfrm>
              <a:off x="1344" y="2256"/>
              <a:ext cx="2064" cy="657"/>
            </a:xfrm>
            <a:prstGeom prst="rect">
              <a:avLst/>
            </a:prstGeom>
            <a:solidFill>
              <a:srgbClr val="FF3399"/>
            </a:solidFill>
            <a:ln w="3810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Comic Sans MS" pitchFamily="66" charset="0"/>
                </a:rPr>
                <a:t>Context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  <a:latin typeface="Comic Sans MS" pitchFamily="66" charset="0"/>
                </a:rPr>
                <a:t>(IP, Mem, Files…)</a:t>
              </a:r>
            </a:p>
          </p:txBody>
        </p:sp>
        <p:sp>
          <p:nvSpPr>
            <p:cNvPr id="243721" name="Text Box 9"/>
            <p:cNvSpPr txBox="1">
              <a:spLocks noChangeArrowheads="1"/>
            </p:cNvSpPr>
            <p:nvPr/>
          </p:nvSpPr>
          <p:spPr bwMode="auto">
            <a:xfrm>
              <a:off x="1344" y="3600"/>
              <a:ext cx="2064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3399"/>
                  </a:solidFill>
                  <a:latin typeface="Comic Sans MS" pitchFamily="66" charset="0"/>
                </a:rPr>
                <a:t>Scheduling statistic</a:t>
              </a:r>
            </a:p>
          </p:txBody>
        </p:sp>
        <p:sp>
          <p:nvSpPr>
            <p:cNvPr id="243722" name="Text Box 10"/>
            <p:cNvSpPr txBox="1">
              <a:spLocks noChangeArrowheads="1"/>
            </p:cNvSpPr>
            <p:nvPr/>
          </p:nvSpPr>
          <p:spPr bwMode="auto">
            <a:xfrm>
              <a:off x="1344" y="2928"/>
              <a:ext cx="2064" cy="657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FF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mic Sans MS" pitchFamily="66" charset="0"/>
                </a:rPr>
                <a:t>Relatives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folHlink"/>
                  </a:solidFill>
                  <a:latin typeface="Comic Sans MS" pitchFamily="66" charset="0"/>
                </a:rPr>
                <a:t>( Dad, children)</a:t>
              </a:r>
            </a:p>
          </p:txBody>
        </p:sp>
      </p:grp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5695950" y="5715000"/>
            <a:ext cx="321945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mic Sans MS" pitchFamily="66" charset="0"/>
              </a:rPr>
              <a:t>Process control Block</a:t>
            </a:r>
          </a:p>
          <a:p>
            <a:pPr algn="ctr"/>
            <a:r>
              <a:rPr lang="en-US" sz="2400" dirty="0">
                <a:latin typeface="Comic Sans MS" pitchFamily="66" charset="0"/>
              </a:rPr>
              <a:t>PCB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err="1" smtClean="0"/>
              <a:t>Khoái</a:t>
            </a:r>
            <a:r>
              <a:rPr lang="en-US" dirty="0" smtClean="0"/>
              <a:t>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24474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82000" cy="430688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1700" dirty="0" err="1">
                <a:latin typeface="Courier New" pitchFamily="49" charset="0"/>
              </a:rPr>
              <a:t>typedef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struct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machpcb</a:t>
            </a:r>
            <a:r>
              <a:rPr lang="en-US" sz="1700" dirty="0">
                <a:latin typeface="Courier New" pitchFamily="49" charset="0"/>
              </a:rPr>
              <a:t>    {   </a:t>
            </a:r>
          </a:p>
          <a:p>
            <a:r>
              <a:rPr lang="en-US" sz="1700" dirty="0">
                <a:latin typeface="Courier New" pitchFamily="49" charset="0"/>
              </a:rPr>
              <a:t>char    </a:t>
            </a:r>
            <a:r>
              <a:rPr lang="en-US" sz="1700" dirty="0" err="1">
                <a:latin typeface="Courier New" pitchFamily="49" charset="0"/>
              </a:rPr>
              <a:t>mpcb_frame</a:t>
            </a:r>
            <a:r>
              <a:rPr lang="en-US" sz="1700" dirty="0">
                <a:latin typeface="Courier New" pitchFamily="49" charset="0"/>
              </a:rPr>
              <a:t>[REGOFF];   </a:t>
            </a:r>
          </a:p>
          <a:p>
            <a:r>
              <a:rPr lang="en-US" sz="1700" dirty="0" err="1">
                <a:latin typeface="Courier New" pitchFamily="49" charset="0"/>
              </a:rPr>
              <a:t>struct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regs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mpcb_regs</a:t>
            </a:r>
            <a:r>
              <a:rPr lang="en-US" sz="1700" dirty="0">
                <a:latin typeface="Courier New" pitchFamily="49" charset="0"/>
              </a:rPr>
              <a:t>;    // user's saved registers </a:t>
            </a:r>
          </a:p>
          <a:p>
            <a:r>
              <a:rPr lang="en-US" sz="1700" dirty="0" err="1">
                <a:latin typeface="Courier New" pitchFamily="49" charset="0"/>
              </a:rPr>
              <a:t>struct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rwindow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mpcb_wbuf</a:t>
            </a:r>
            <a:r>
              <a:rPr lang="en-US" sz="1700" dirty="0">
                <a:latin typeface="Courier New" pitchFamily="49" charset="0"/>
              </a:rPr>
              <a:t>[MAXWIN]; //user window save buffer</a:t>
            </a:r>
          </a:p>
          <a:p>
            <a:r>
              <a:rPr lang="en-US" sz="1700" dirty="0">
                <a:latin typeface="Courier New" pitchFamily="49" charset="0"/>
              </a:rPr>
              <a:t>char    *</a:t>
            </a:r>
            <a:r>
              <a:rPr lang="en-US" sz="1700" dirty="0" err="1">
                <a:latin typeface="Courier New" pitchFamily="49" charset="0"/>
              </a:rPr>
              <a:t>mpcb_spbuf</a:t>
            </a:r>
            <a:r>
              <a:rPr lang="en-US" sz="1700" dirty="0">
                <a:latin typeface="Courier New" pitchFamily="49" charset="0"/>
              </a:rPr>
              <a:t>[MAXWIN]; //sp's for each </a:t>
            </a:r>
            <a:r>
              <a:rPr lang="en-US" sz="1700" dirty="0" err="1">
                <a:latin typeface="Courier New" pitchFamily="49" charset="0"/>
              </a:rPr>
              <a:t>wbuf</a:t>
            </a:r>
            <a:r>
              <a:rPr lang="en-US" sz="1700" dirty="0">
                <a:latin typeface="Courier New" pitchFamily="49" charset="0"/>
              </a:rPr>
              <a:t> </a:t>
            </a:r>
          </a:p>
          <a:p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    </a:t>
            </a:r>
            <a:r>
              <a:rPr lang="en-US" sz="1700" dirty="0" err="1">
                <a:latin typeface="Courier New" pitchFamily="49" charset="0"/>
              </a:rPr>
              <a:t>mpcb_wbcnt</a:t>
            </a:r>
            <a:r>
              <a:rPr lang="en-US" sz="1700" dirty="0">
                <a:latin typeface="Courier New" pitchFamily="49" charset="0"/>
              </a:rPr>
              <a:t>;  //number of saved windows in </a:t>
            </a:r>
            <a:r>
              <a:rPr lang="en-US" sz="1700" dirty="0" err="1">
                <a:latin typeface="Courier New" pitchFamily="49" charset="0"/>
              </a:rPr>
              <a:t>pcb_wbuf</a:t>
            </a:r>
            <a:r>
              <a:rPr lang="en-US" sz="1700" dirty="0">
                <a:latin typeface="Courier New" pitchFamily="49" charset="0"/>
              </a:rPr>
              <a:t>   </a:t>
            </a:r>
          </a:p>
          <a:p>
            <a:r>
              <a:rPr lang="en-US" sz="1700" dirty="0" err="1">
                <a:latin typeface="Courier New" pitchFamily="49" charset="0"/>
              </a:rPr>
              <a:t>struct</a:t>
            </a:r>
            <a:r>
              <a:rPr lang="en-US" sz="1700" dirty="0">
                <a:latin typeface="Courier New" pitchFamily="49" charset="0"/>
              </a:rPr>
              <a:t>  v9_fpu *</a:t>
            </a:r>
            <a:r>
              <a:rPr lang="en-US" sz="1700" dirty="0" err="1">
                <a:latin typeface="Courier New" pitchFamily="49" charset="0"/>
              </a:rPr>
              <a:t>mpcb_fpu</a:t>
            </a:r>
            <a:r>
              <a:rPr lang="en-US" sz="1700" dirty="0">
                <a:latin typeface="Courier New" pitchFamily="49" charset="0"/>
              </a:rPr>
              <a:t>;          // </a:t>
            </a:r>
            <a:r>
              <a:rPr lang="en-US" sz="1700" dirty="0" err="1">
                <a:latin typeface="Courier New" pitchFamily="49" charset="0"/>
              </a:rPr>
              <a:t>fpu</a:t>
            </a:r>
            <a:r>
              <a:rPr lang="en-US" sz="1700" dirty="0">
                <a:latin typeface="Courier New" pitchFamily="49" charset="0"/>
              </a:rPr>
              <a:t> state  </a:t>
            </a:r>
          </a:p>
          <a:p>
            <a:r>
              <a:rPr lang="en-US" sz="1700" dirty="0" err="1">
                <a:latin typeface="Courier New" pitchFamily="49" charset="0"/>
              </a:rPr>
              <a:t>struct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fq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mpcb_fpu_q</a:t>
            </a:r>
            <a:r>
              <a:rPr lang="en-US" sz="1700" dirty="0">
                <a:latin typeface="Courier New" pitchFamily="49" charset="0"/>
              </a:rPr>
              <a:t>[MAXFPQ];     // </a:t>
            </a:r>
            <a:r>
              <a:rPr lang="en-US" sz="1700" dirty="0" err="1">
                <a:latin typeface="Courier New" pitchFamily="49" charset="0"/>
              </a:rPr>
              <a:t>fpu</a:t>
            </a:r>
            <a:r>
              <a:rPr lang="en-US" sz="1700" dirty="0">
                <a:latin typeface="Courier New" pitchFamily="49" charset="0"/>
              </a:rPr>
              <a:t> exception queue </a:t>
            </a:r>
          </a:p>
          <a:p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    </a:t>
            </a:r>
            <a:r>
              <a:rPr lang="en-US" sz="1700" dirty="0" err="1">
                <a:latin typeface="Courier New" pitchFamily="49" charset="0"/>
              </a:rPr>
              <a:t>mpcb_flags</a:t>
            </a:r>
            <a:r>
              <a:rPr lang="en-US" sz="1700" dirty="0">
                <a:latin typeface="Courier New" pitchFamily="49" charset="0"/>
              </a:rPr>
              <a:t>;                // various state flags </a:t>
            </a:r>
          </a:p>
          <a:p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    </a:t>
            </a:r>
            <a:r>
              <a:rPr lang="en-US" sz="1700" dirty="0" err="1">
                <a:latin typeface="Courier New" pitchFamily="49" charset="0"/>
              </a:rPr>
              <a:t>mpcb_wocnt</a:t>
            </a:r>
            <a:r>
              <a:rPr lang="en-US" sz="1700" dirty="0">
                <a:latin typeface="Courier New" pitchFamily="49" charset="0"/>
              </a:rPr>
              <a:t>;                // window overflow count </a:t>
            </a:r>
          </a:p>
          <a:p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    </a:t>
            </a:r>
            <a:r>
              <a:rPr lang="en-US" sz="1700" dirty="0" err="1">
                <a:latin typeface="Courier New" pitchFamily="49" charset="0"/>
              </a:rPr>
              <a:t>mpcb_wucnt</a:t>
            </a:r>
            <a:r>
              <a:rPr lang="en-US" sz="1700" dirty="0">
                <a:latin typeface="Courier New" pitchFamily="49" charset="0"/>
              </a:rPr>
              <a:t>;                // window underflow count</a:t>
            </a:r>
          </a:p>
          <a:p>
            <a:r>
              <a:rPr lang="en-US" sz="1700" dirty="0" err="1">
                <a:latin typeface="Courier New" pitchFamily="49" charset="0"/>
              </a:rPr>
              <a:t>kthread_t</a:t>
            </a:r>
            <a:r>
              <a:rPr lang="en-US" sz="1700" dirty="0">
                <a:latin typeface="Courier New" pitchFamily="49" charset="0"/>
              </a:rPr>
              <a:t> *</a:t>
            </a:r>
            <a:r>
              <a:rPr lang="en-US" sz="1700" dirty="0" err="1">
                <a:latin typeface="Courier New" pitchFamily="49" charset="0"/>
              </a:rPr>
              <a:t>mpcb_thread</a:t>
            </a:r>
            <a:r>
              <a:rPr lang="en-US" sz="1700" dirty="0">
                <a:latin typeface="Courier New" pitchFamily="49" charset="0"/>
              </a:rPr>
              <a:t>;            // associated thread    </a:t>
            </a:r>
          </a:p>
          <a:p>
            <a:r>
              <a:rPr lang="en-US" sz="1700" dirty="0">
                <a:latin typeface="Courier New" pitchFamily="49" charset="0"/>
              </a:rPr>
              <a:t>} </a:t>
            </a:r>
            <a:r>
              <a:rPr lang="en-US" sz="1700" dirty="0" err="1">
                <a:latin typeface="Courier New" pitchFamily="49" charset="0"/>
              </a:rPr>
              <a:t>machpcb_t</a:t>
            </a:r>
            <a:r>
              <a:rPr lang="en-US" sz="1700" dirty="0">
                <a:latin typeface="Courier New" pitchFamily="49" charset="0"/>
              </a:rPr>
              <a:t>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927E7E-1A92-4DEB-BBE3-C18302719DDD}" type="slidenum">
              <a:rPr lang="en-US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43808" y="5715000"/>
            <a:ext cx="7018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+mj-lt"/>
              </a:rPr>
              <a:t>Khoái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quaûn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lyù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tieán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trình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cuûa</a:t>
            </a:r>
            <a:r>
              <a:rPr lang="en-US" sz="2400" b="1" dirty="0" smtClean="0">
                <a:latin typeface="+mj-lt"/>
              </a:rPr>
              <a:t> HÑH </a:t>
            </a:r>
            <a:r>
              <a:rPr lang="en-US" sz="2400" b="1" dirty="0" err="1" smtClean="0">
                <a:latin typeface="+mj-lt"/>
              </a:rPr>
              <a:t>MachOS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Taïo</a:t>
            </a:r>
            <a:r>
              <a:rPr lang="en-US" dirty="0"/>
              <a:t> </a:t>
            </a: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Keát</a:t>
            </a:r>
            <a:r>
              <a:rPr lang="en-US" dirty="0"/>
              <a:t> </a:t>
            </a:r>
            <a:r>
              <a:rPr lang="en-US" dirty="0" err="1"/>
              <a:t>thuùc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traïng</a:t>
            </a:r>
            <a:r>
              <a:rPr lang="en-US" dirty="0"/>
              <a:t> </a:t>
            </a:r>
            <a:r>
              <a:rPr lang="en-US" dirty="0" err="1"/>
              <a:t>thaùi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Block()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Awake()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Suspend()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Resume()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A864D9-E1F7-4D89-9449-D914C3AE11E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Taïo</a:t>
            </a:r>
            <a:r>
              <a:rPr lang="en-US" dirty="0"/>
              <a:t> </a:t>
            </a: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Caùc tình huoáng :</a:t>
            </a:r>
          </a:p>
          <a:p>
            <a:pPr lvl="1"/>
            <a:r>
              <a:rPr lang="en-US"/>
              <a:t>Khôûi ñoäng batch job</a:t>
            </a:r>
          </a:p>
          <a:p>
            <a:pPr lvl="1"/>
            <a:r>
              <a:rPr lang="en-US"/>
              <a:t>User logs on</a:t>
            </a:r>
          </a:p>
          <a:p>
            <a:pPr lvl="1"/>
            <a:r>
              <a:rPr lang="en-US"/>
              <a:t>Kích hoaït 1 service (print...)</a:t>
            </a:r>
          </a:p>
          <a:p>
            <a:pPr lvl="1"/>
            <a:r>
              <a:rPr lang="en-US"/>
              <a:t>Process goïi haøm taïo moät tieán trình khaùc </a:t>
            </a:r>
          </a:p>
          <a:p>
            <a:r>
              <a:rPr lang="en-US"/>
              <a:t>Caùc tieán trình coù theå taïo tieán trình con, hình thaønh caây tieán trình trong heä thoáng</a:t>
            </a:r>
          </a:p>
          <a:p>
            <a:r>
              <a:rPr lang="en-US"/>
              <a:t>Caùc tieán trình môùi ñöôïc taïo coù theå thöøa höôûng taøi nguyeân töø cha, hay ñöôïc caáp taøi  nguyeân môùi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BE8D76-B016-4083-A160-C22A2339B95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altLang="zh-TW" dirty="0" err="1">
                <a:ea typeface="新細明體" pitchFamily="18" charset="-120"/>
              </a:rPr>
              <a:t>Keát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thuùc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tieán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trình</a:t>
            </a: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382000" cy="4760913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Tình huoáng :</a:t>
            </a:r>
          </a:p>
          <a:p>
            <a:pPr lvl="1"/>
            <a:r>
              <a:rPr lang="en-US" altLang="zh-TW">
                <a:ea typeface="新細明體" pitchFamily="18" charset="-120"/>
              </a:rPr>
              <a:t>Tieán trình xöû lyù xong  leänh cuoái cuøng  hay goïi exit ()</a:t>
            </a:r>
          </a:p>
          <a:p>
            <a:pPr lvl="1"/>
            <a:r>
              <a:rPr lang="en-US"/>
              <a:t>Keát thuùc Batch job , </a:t>
            </a:r>
            <a:r>
              <a:rPr lang="en-US" i="1"/>
              <a:t>Halt </a:t>
            </a:r>
            <a:r>
              <a:rPr lang="en-US"/>
              <a:t> instruction</a:t>
            </a:r>
          </a:p>
          <a:p>
            <a:pPr lvl="1"/>
            <a:r>
              <a:rPr lang="en-US"/>
              <a:t>User logs off</a:t>
            </a:r>
          </a:p>
          <a:p>
            <a:pPr lvl="1"/>
            <a:r>
              <a:rPr lang="en-US"/>
              <a:t>Do loãi chöông trình </a:t>
            </a:r>
          </a:p>
          <a:p>
            <a:r>
              <a:rPr lang="en-US" altLang="zh-TW">
                <a:ea typeface="新細明體" pitchFamily="18" charset="-120"/>
              </a:rPr>
              <a:t>Moät tieán trình coù theå keát thuùc 1 tieán trình khaùc neáu coù ID (ñònh danh) cuûa tieán trình kia.</a:t>
            </a:r>
          </a:p>
          <a:p>
            <a:pPr lvl="1"/>
            <a:r>
              <a:rPr lang="en-US" altLang="zh-TW">
                <a:ea typeface="新細明體" pitchFamily="18" charset="-120"/>
              </a:rPr>
              <a:t>Ví duï: kill –-s SIGKILL 1234: huyû tieán trình coù ID laø 1234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0469D9-C9E4-464C-8DBC-5B733901362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</p:spPr>
        <p:txBody>
          <a:bodyPr/>
          <a:lstStyle/>
          <a:p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MultiProcesses</a:t>
            </a:r>
            <a:r>
              <a:rPr lang="en-US" dirty="0"/>
              <a:t>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Heä thoáng laø moät taäp caùc tieán trình hoaït ñoäng ñoàng thôøi</a:t>
            </a:r>
          </a:p>
          <a:p>
            <a:r>
              <a:rPr lang="en-US"/>
              <a:t>Caùc tieán trình ñoäc laäp vôùi nhau =&gt; khoâng coù söï trao ñoåi thoâng tin hieån nhieân..</a:t>
            </a:r>
          </a:p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5F8E29-B84A-4553-AF2E-4CC8A46EC302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2" name="Oval 4"/>
          <p:cNvSpPr>
            <a:spLocks noChangeArrowheads="1"/>
          </p:cNvSpPr>
          <p:nvPr/>
        </p:nvSpPr>
        <p:spPr bwMode="auto">
          <a:xfrm>
            <a:off x="1828800" y="3200400"/>
            <a:ext cx="6324600" cy="2743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19493" name="Oval 5"/>
          <p:cNvSpPr>
            <a:spLocks noChangeArrowheads="1"/>
          </p:cNvSpPr>
          <p:nvPr/>
        </p:nvSpPr>
        <p:spPr bwMode="auto">
          <a:xfrm>
            <a:off x="2362200" y="3925888"/>
            <a:ext cx="1219200" cy="874712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winword</a:t>
            </a:r>
          </a:p>
        </p:txBody>
      </p:sp>
      <p:sp>
        <p:nvSpPr>
          <p:cNvPr id="319494" name="Oval 6"/>
          <p:cNvSpPr>
            <a:spLocks noChangeArrowheads="1"/>
          </p:cNvSpPr>
          <p:nvPr/>
        </p:nvSpPr>
        <p:spPr bwMode="auto">
          <a:xfrm>
            <a:off x="3810000" y="4114800"/>
            <a:ext cx="1295400" cy="936625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Comic Sans MS" pitchFamily="66" charset="0"/>
              </a:rPr>
              <a:t>Visual</a:t>
            </a:r>
            <a:r>
              <a:rPr lang="en-US" sz="2400">
                <a:latin typeface="Comic Sans MS" pitchFamily="66" charset="0"/>
              </a:rPr>
              <a:t> C</a:t>
            </a:r>
          </a:p>
        </p:txBody>
      </p:sp>
      <p:sp>
        <p:nvSpPr>
          <p:cNvPr id="319495" name="Oval 7"/>
          <p:cNvSpPr>
            <a:spLocks noChangeArrowheads="1"/>
          </p:cNvSpPr>
          <p:nvPr/>
        </p:nvSpPr>
        <p:spPr bwMode="auto">
          <a:xfrm>
            <a:off x="5410200" y="4343400"/>
            <a:ext cx="1447800" cy="887413"/>
          </a:xfrm>
          <a:prstGeom prst="ellipse">
            <a:avLst/>
          </a:prstGeom>
          <a:solidFill>
            <a:srgbClr val="FFFF66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CC0099"/>
                </a:solidFill>
                <a:latin typeface="Comic Sans MS" pitchFamily="66" charset="0"/>
              </a:rPr>
              <a:t>CDplayer</a:t>
            </a:r>
          </a:p>
        </p:txBody>
      </p:sp>
      <p:sp>
        <p:nvSpPr>
          <p:cNvPr id="319496" name="Oval 8"/>
          <p:cNvSpPr>
            <a:spLocks noChangeArrowheads="1"/>
          </p:cNvSpPr>
          <p:nvPr/>
        </p:nvSpPr>
        <p:spPr bwMode="auto">
          <a:xfrm>
            <a:off x="4953000" y="3429000"/>
            <a:ext cx="838200" cy="887413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66FF"/>
                </a:solidFill>
                <a:latin typeface="Comic Sans MS" pitchFamily="66" charset="0"/>
              </a:rPr>
              <a:t>Excel</a:t>
            </a:r>
          </a:p>
        </p:txBody>
      </p:sp>
      <p:sp>
        <p:nvSpPr>
          <p:cNvPr id="319497" name="Oval 9"/>
          <p:cNvSpPr>
            <a:spLocks noChangeArrowheads="1"/>
          </p:cNvSpPr>
          <p:nvPr/>
        </p:nvSpPr>
        <p:spPr bwMode="auto">
          <a:xfrm>
            <a:off x="4038600" y="5218113"/>
            <a:ext cx="2057400" cy="644525"/>
          </a:xfrm>
          <a:prstGeom prst="ellipse">
            <a:avLst/>
          </a:prstGeom>
          <a:solidFill>
            <a:srgbClr val="99FF33"/>
          </a:solidFill>
          <a:ln w="38100">
            <a:solidFill>
              <a:srgbClr val="99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Comic Sans MS" pitchFamily="66" charset="0"/>
              </a:rPr>
              <a:t>OS</a:t>
            </a:r>
          </a:p>
        </p:txBody>
      </p:sp>
      <p:sp>
        <p:nvSpPr>
          <p:cNvPr id="319498" name="Freeform 10"/>
          <p:cNvSpPr>
            <a:spLocks/>
          </p:cNvSpPr>
          <p:nvPr/>
        </p:nvSpPr>
        <p:spPr bwMode="auto">
          <a:xfrm>
            <a:off x="3124200" y="3581400"/>
            <a:ext cx="1295400" cy="5334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480" y="16"/>
              </a:cxn>
              <a:cxn ang="0">
                <a:pos x="816" y="304"/>
              </a:cxn>
            </a:cxnLst>
            <a:rect l="0" t="0" r="r" b="b"/>
            <a:pathLst>
              <a:path w="816" h="304">
                <a:moveTo>
                  <a:pt x="0" y="208"/>
                </a:moveTo>
                <a:cubicBezTo>
                  <a:pt x="172" y="104"/>
                  <a:pt x="344" y="0"/>
                  <a:pt x="480" y="16"/>
                </a:cubicBezTo>
                <a:cubicBezTo>
                  <a:pt x="616" y="32"/>
                  <a:pt x="716" y="168"/>
                  <a:pt x="816" y="304"/>
                </a:cubicBezTo>
              </a:path>
            </a:pathLst>
          </a:custGeom>
          <a:solidFill>
            <a:srgbClr val="99FF33"/>
          </a:solidFill>
          <a:ln w="79375" cap="flat" cmpd="sng">
            <a:solidFill>
              <a:srgbClr val="FF3399"/>
            </a:solidFill>
            <a:prstDash val="solid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319499" name="Group 11"/>
          <p:cNvGrpSpPr>
            <a:grpSpLocks/>
          </p:cNvGrpSpPr>
          <p:nvPr/>
        </p:nvGrpSpPr>
        <p:grpSpPr bwMode="auto">
          <a:xfrm>
            <a:off x="3505200" y="3352800"/>
            <a:ext cx="685800" cy="609600"/>
            <a:chOff x="2208" y="2160"/>
            <a:chExt cx="432" cy="384"/>
          </a:xfrm>
        </p:grpSpPr>
        <p:sp>
          <p:nvSpPr>
            <p:cNvPr id="319500" name="Line 12"/>
            <p:cNvSpPr>
              <a:spLocks noChangeShapeType="1"/>
            </p:cNvSpPr>
            <p:nvPr/>
          </p:nvSpPr>
          <p:spPr bwMode="auto">
            <a:xfrm>
              <a:off x="2304" y="2160"/>
              <a:ext cx="24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9501" name="Line 13"/>
            <p:cNvSpPr>
              <a:spLocks noChangeShapeType="1"/>
            </p:cNvSpPr>
            <p:nvPr/>
          </p:nvSpPr>
          <p:spPr bwMode="auto">
            <a:xfrm flipV="1">
              <a:off x="2208" y="2208"/>
              <a:ext cx="432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  <p:bldP spid="319492" grpId="0" animBg="1"/>
      <p:bldP spid="319493" grpId="0" animBg="1" autoUpdateAnimBg="0"/>
      <p:bldP spid="319494" grpId="0" animBg="1" autoUpdateAnimBg="0"/>
      <p:bldP spid="319495" grpId="0" animBg="1" autoUpdateAnimBg="0"/>
      <p:bldP spid="319496" grpId="0" animBg="1" autoUpdateAnimBg="0"/>
      <p:bldP spid="319497" grpId="0" animBg="1" autoUpdateAnimBg="0"/>
      <p:bldP spid="3194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Giôø thi lyù thuyeát moân Heä Ñieàu haønh</a:t>
            </a:r>
          </a:p>
          <a:p>
            <a:pPr lvl="1"/>
            <a:r>
              <a:rPr lang="en-US"/>
              <a:t>Moãi sinh vieân laø moät tieán trình :</a:t>
            </a:r>
          </a:p>
          <a:p>
            <a:pPr lvl="2"/>
            <a:r>
              <a:rPr lang="en-US"/>
              <a:t>Cuøng laøm baøi  =&gt; Hoaït ñoäng ñoàng haønh</a:t>
            </a:r>
          </a:p>
          <a:p>
            <a:pPr lvl="2"/>
            <a:r>
              <a:rPr lang="en-US"/>
              <a:t>Coù baøi thi , buùt, giaáy…rieâng =&gt; Taøi nguyeân rieâng bieät</a:t>
            </a:r>
          </a:p>
          <a:p>
            <a:pPr lvl="2"/>
            <a:r>
              <a:rPr lang="en-US"/>
              <a:t>Ñoäc laäp  =&gt; Khoâng trao ñoåi  (veà nguyeân taéc)</a:t>
            </a:r>
          </a:p>
          <a:p>
            <a:r>
              <a:rPr lang="en-US"/>
              <a:t>Thöïc haønh moân Heä Ñieàu haønh</a:t>
            </a:r>
          </a:p>
          <a:p>
            <a:pPr lvl="1"/>
            <a:r>
              <a:rPr lang="en-US"/>
              <a:t>2 sinh vieân/nhoùm</a:t>
            </a:r>
          </a:p>
          <a:p>
            <a:pPr lvl="1"/>
            <a:r>
              <a:rPr lang="en-US"/>
              <a:t>Hôïp taùc ñoàng haønh</a:t>
            </a:r>
          </a:p>
          <a:p>
            <a:pPr lvl="1"/>
            <a:r>
              <a:rPr lang="en-US"/>
              <a:t>Nhu caàu trao ñoåi</a:t>
            </a:r>
          </a:p>
          <a:p>
            <a:pPr lvl="1"/>
            <a:r>
              <a:rPr lang="en-US"/>
              <a:t>Duøng taøi nguyeân chung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3FC845-3D7F-4CD7-8DDD-D137572F29DD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tieåu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MultiThreads</a:t>
            </a:r>
            <a:r>
              <a:rPr lang="en-US" dirty="0"/>
              <a:t>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Nhieàu tình huoáng caàn coù nhieàu doøng xöû lyù ñoàng thôøi cuøng hoaït ñoäng trong moät khoâng gian ñòa chæ =&gt; cuøng chia seû taøi nguyeân (server, OS, caùc chöông trình tính toaùn song song : nhaân ma traän…)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Khaùi nieäm môùi : tieåu trình (thread)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ABDE21-68FE-44AE-8165-58CD7DFB3F5C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2320925" y="3505200"/>
            <a:ext cx="5029200" cy="1371600"/>
            <a:chOff x="960" y="3312"/>
            <a:chExt cx="3168" cy="864"/>
          </a:xfrm>
        </p:grpSpPr>
        <p:sp>
          <p:nvSpPr>
            <p:cNvPr id="323589" name="Rectangle 5"/>
            <p:cNvSpPr>
              <a:spLocks noChangeArrowheads="1"/>
            </p:cNvSpPr>
            <p:nvPr/>
          </p:nvSpPr>
          <p:spPr bwMode="auto">
            <a:xfrm>
              <a:off x="960" y="3312"/>
              <a:ext cx="3168" cy="864"/>
            </a:xfrm>
            <a:prstGeom prst="rect">
              <a:avLst/>
            </a:prstGeom>
            <a:solidFill>
              <a:srgbClr val="99FF33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23590" name="Text Box 6"/>
            <p:cNvSpPr txBox="1">
              <a:spLocks noChangeArrowheads="1"/>
            </p:cNvSpPr>
            <p:nvPr/>
          </p:nvSpPr>
          <p:spPr bwMode="auto">
            <a:xfrm>
              <a:off x="2053" y="3552"/>
              <a:ext cx="1082" cy="327"/>
            </a:xfrm>
            <a:prstGeom prst="rect">
              <a:avLst/>
            </a:prstGeom>
            <a:solidFill>
              <a:srgbClr val="99FF33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hlink"/>
                  </a:solidFill>
                  <a:latin typeface="Comic Sans MS" pitchFamily="66" charset="0"/>
                </a:rPr>
                <a:t>alta vista</a:t>
              </a:r>
            </a:p>
          </p:txBody>
        </p:sp>
        <p:sp>
          <p:nvSpPr>
            <p:cNvPr id="323591" name="Freeform 7"/>
            <p:cNvSpPr>
              <a:spLocks/>
            </p:cNvSpPr>
            <p:nvPr/>
          </p:nvSpPr>
          <p:spPr bwMode="auto">
            <a:xfrm>
              <a:off x="1248" y="3360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23592" name="Freeform 8"/>
            <p:cNvSpPr>
              <a:spLocks/>
            </p:cNvSpPr>
            <p:nvPr/>
          </p:nvSpPr>
          <p:spPr bwMode="auto">
            <a:xfrm>
              <a:off x="1584" y="3408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23593" name="Freeform 9"/>
            <p:cNvSpPr>
              <a:spLocks/>
            </p:cNvSpPr>
            <p:nvPr/>
          </p:nvSpPr>
          <p:spPr bwMode="auto">
            <a:xfrm>
              <a:off x="3888" y="3408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23594" name="Freeform 10"/>
            <p:cNvSpPr>
              <a:spLocks/>
            </p:cNvSpPr>
            <p:nvPr/>
          </p:nvSpPr>
          <p:spPr bwMode="auto">
            <a:xfrm>
              <a:off x="3456" y="3456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23595" name="Freeform 11"/>
            <p:cNvSpPr>
              <a:spLocks/>
            </p:cNvSpPr>
            <p:nvPr/>
          </p:nvSpPr>
          <p:spPr bwMode="auto">
            <a:xfrm>
              <a:off x="3168" y="3360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23596" name="Freeform 12"/>
            <p:cNvSpPr>
              <a:spLocks/>
            </p:cNvSpPr>
            <p:nvPr/>
          </p:nvSpPr>
          <p:spPr bwMode="auto">
            <a:xfrm>
              <a:off x="1824" y="3456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ransition spd="med"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 smtClean="0"/>
              <a:t>Muïc</a:t>
            </a:r>
            <a:r>
              <a:rPr lang="en-US" dirty="0" smtClean="0"/>
              <a:t> </a:t>
            </a:r>
            <a:r>
              <a:rPr lang="en-US" dirty="0" err="1" smtClean="0"/>
              <a:t>tieâu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 smtClean="0"/>
              <a:t>Traïng</a:t>
            </a:r>
            <a:r>
              <a:rPr lang="en-US" dirty="0" smtClean="0"/>
              <a:t> </a:t>
            </a:r>
            <a:r>
              <a:rPr lang="en-US" dirty="0" err="1"/>
              <a:t>thaùi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 smtClean="0"/>
              <a:t>Thoâng</a:t>
            </a:r>
            <a:r>
              <a:rPr lang="en-US" dirty="0" smtClean="0"/>
              <a:t> </a:t>
            </a:r>
            <a:r>
              <a:rPr lang="en-US" dirty="0"/>
              <a:t>tin </a:t>
            </a:r>
            <a:r>
              <a:rPr lang="en-US" dirty="0" err="1"/>
              <a:t>quaûn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 smtClean="0"/>
              <a:t>Quaù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 smtClean="0"/>
              <a:t>Caùc</a:t>
            </a:r>
            <a:r>
              <a:rPr lang="en-US" dirty="0" smtClean="0"/>
              <a:t> </a:t>
            </a:r>
            <a:r>
              <a:rPr lang="en-US" dirty="0" err="1"/>
              <a:t>thuaät</a:t>
            </a:r>
            <a:r>
              <a:rPr lang="en-US" dirty="0"/>
              <a:t> </a:t>
            </a:r>
            <a:r>
              <a:rPr lang="en-US" dirty="0" err="1"/>
              <a:t>toaùn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70A81-61FC-4C53-9A9D-8F4A8110B4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r>
              <a:rPr lang="en-US" dirty="0"/>
              <a:t> </a:t>
            </a:r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tieåu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/>
              <a:t>Thöïc haønh moân Heä Ñieàu haønh </a:t>
            </a:r>
          </a:p>
          <a:p>
            <a:pPr lvl="1"/>
            <a:r>
              <a:rPr lang="en-US" sz="2800"/>
              <a:t>Moãi nhoùm 2 sinh vieân laø moät tieán trình :</a:t>
            </a:r>
          </a:p>
          <a:p>
            <a:pPr lvl="1"/>
            <a:r>
              <a:rPr lang="en-US" sz="2800"/>
              <a:t>Moãi sinh vieân laø moät tieåu trình</a:t>
            </a:r>
          </a:p>
          <a:p>
            <a:pPr lvl="2"/>
            <a:r>
              <a:rPr lang="en-US" sz="2400"/>
              <a:t>Cuøng laøm baøi  =&gt; Hoaït ñoäng ñoàng haønh</a:t>
            </a:r>
          </a:p>
          <a:p>
            <a:pPr lvl="2"/>
            <a:r>
              <a:rPr lang="en-US" sz="2400"/>
              <a:t>Coùù baøi thöïc haønh chung =&gt; Taøi nguyeân chung</a:t>
            </a:r>
          </a:p>
          <a:p>
            <a:pPr lvl="2"/>
            <a:r>
              <a:rPr lang="en-US" sz="2400"/>
              <a:t>Trao ñoåi vôùi nhau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BD1AB69-69D5-47B2-A75F-30A1B6D6BCC4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 smtClean="0"/>
              <a:t>Tieåu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Tieåu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1 </a:t>
            </a:r>
            <a:r>
              <a:rPr lang="en-US" dirty="0" err="1"/>
              <a:t>doøng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endParaRPr lang="en-US" dirty="0"/>
          </a:p>
          <a:p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ñòa</a:t>
            </a:r>
            <a:r>
              <a:rPr lang="en-US" dirty="0"/>
              <a:t> </a:t>
            </a:r>
            <a:r>
              <a:rPr lang="en-US" dirty="0" err="1"/>
              <a:t>chæ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hoaëc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tieåu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laäp</a:t>
            </a:r>
            <a:endParaRPr lang="en-US" dirty="0"/>
          </a:p>
          <a:p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tieåu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cuøng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veä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laãn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thieát</a:t>
            </a:r>
            <a:r>
              <a:rPr lang="en-US" dirty="0"/>
              <a:t> ? ).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F18849-B587-4562-A252-8C4DBE350A2B}" type="slidenum">
              <a:rPr lang="en-US"/>
              <a:pPr/>
              <a:t>21</a:t>
            </a:fld>
            <a:endParaRPr lang="en-US"/>
          </a:p>
        </p:txBody>
      </p:sp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6096000" y="2024062"/>
            <a:ext cx="2667000" cy="3233738"/>
          </a:xfrm>
          <a:prstGeom prst="ellipse">
            <a:avLst/>
          </a:prstGeom>
          <a:solidFill>
            <a:srgbClr val="CC99FF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VNI-Book" pitchFamily="2" charset="0"/>
              </a:rPr>
              <a:t> </a:t>
            </a:r>
          </a:p>
        </p:txBody>
      </p:sp>
      <p:sp>
        <p:nvSpPr>
          <p:cNvPr id="325637" name="Freeform 5"/>
          <p:cNvSpPr>
            <a:spLocks/>
          </p:cNvSpPr>
          <p:nvPr/>
        </p:nvSpPr>
        <p:spPr bwMode="auto">
          <a:xfrm>
            <a:off x="6781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6019800" y="1719262"/>
            <a:ext cx="57259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NI-Book" pitchFamily="2" charset="0"/>
              </a:rPr>
              <a:t>P1</a:t>
            </a:r>
          </a:p>
        </p:txBody>
      </p:sp>
      <p:sp>
        <p:nvSpPr>
          <p:cNvPr id="325639" name="Freeform 7"/>
          <p:cNvSpPr>
            <a:spLocks/>
          </p:cNvSpPr>
          <p:nvPr/>
        </p:nvSpPr>
        <p:spPr bwMode="auto">
          <a:xfrm>
            <a:off x="7162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99FF3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40" name="Freeform 8"/>
          <p:cNvSpPr>
            <a:spLocks/>
          </p:cNvSpPr>
          <p:nvPr/>
        </p:nvSpPr>
        <p:spPr bwMode="auto">
          <a:xfrm>
            <a:off x="7543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7086600" y="4459287"/>
            <a:ext cx="9096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Comic Sans MS" pitchFamily="66" charset="0"/>
              </a:rPr>
              <a:t>int</a:t>
            </a:r>
            <a:r>
              <a:rPr lang="en-US" sz="2400" dirty="0">
                <a:latin typeface="Comic Sans MS" pitchFamily="66" charset="0"/>
              </a:rPr>
              <a:t> a;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6477000" y="2554287"/>
            <a:ext cx="5286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66"/>
                </a:solidFill>
                <a:latin typeface="Comic Sans MS" pitchFamily="66" charset="0"/>
              </a:rPr>
              <a:t>T1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7315200" y="2401887"/>
            <a:ext cx="577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FF33"/>
                </a:solidFill>
                <a:latin typeface="Comic Sans MS" pitchFamily="66" charset="0"/>
              </a:rPr>
              <a:t>T2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7924800" y="2709862"/>
            <a:ext cx="45402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T3</a:t>
            </a:r>
          </a:p>
        </p:txBody>
      </p:sp>
    </p:spTree>
  </p:cSld>
  <p:clrMapOvr>
    <a:masterClrMapping/>
  </p:clrMapOvr>
  <p:transition spd="med"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Tieåu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haït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(Kernel thread)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886200"/>
            <a:ext cx="8382000" cy="2590800"/>
          </a:xfrm>
        </p:spPr>
        <p:txBody>
          <a:bodyPr/>
          <a:lstStyle/>
          <a:p>
            <a:r>
              <a:rPr lang="en-US"/>
              <a:t>Khaùi nieäm tieåu trình ñöôïc xaây döïng beân trong haït nhaân</a:t>
            </a:r>
          </a:p>
          <a:p>
            <a:r>
              <a:rPr lang="en-US"/>
              <a:t>Ñôn vò xöû lyù  laø tieåu trình</a:t>
            </a:r>
          </a:p>
          <a:p>
            <a:r>
              <a:rPr lang="en-US"/>
              <a:t>Ví duï :</a:t>
            </a:r>
          </a:p>
          <a:p>
            <a:pPr lvl="1"/>
            <a:r>
              <a:rPr lang="en-US"/>
              <a:t>	Windows 95/98/NT/2000</a:t>
            </a:r>
          </a:p>
          <a:p>
            <a:pPr lvl="1"/>
            <a:r>
              <a:rPr lang="en-US"/>
              <a:t> 	 Solaris,  Tru64 UNIX,  BeOS,	 Linux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E7E2FEB-1FAE-4BFB-8E42-41BE0D9B3F48}" type="slidenum">
              <a:rPr lang="en-US"/>
              <a:pPr/>
              <a:t>22</a:t>
            </a:fld>
            <a:endParaRPr lang="en-US"/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117725" y="2106613"/>
            <a:ext cx="184731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dirty="0">
              <a:latin typeface="VNI-Book" pitchFamily="2" charset="0"/>
            </a:endParaRPr>
          </a:p>
        </p:txBody>
      </p:sp>
      <p:sp>
        <p:nvSpPr>
          <p:cNvPr id="326661" name="Oval 5"/>
          <p:cNvSpPr>
            <a:spLocks noChangeArrowheads="1"/>
          </p:cNvSpPr>
          <p:nvPr/>
        </p:nvSpPr>
        <p:spPr bwMode="auto">
          <a:xfrm>
            <a:off x="1752600" y="1676400"/>
            <a:ext cx="914400" cy="9144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Comic Sans MS" pitchFamily="66" charset="0"/>
              </a:rPr>
              <a:t>T1</a:t>
            </a:r>
          </a:p>
        </p:txBody>
      </p:sp>
      <p:sp>
        <p:nvSpPr>
          <p:cNvPr id="326662" name="Oval 6"/>
          <p:cNvSpPr>
            <a:spLocks noChangeArrowheads="1"/>
          </p:cNvSpPr>
          <p:nvPr/>
        </p:nvSpPr>
        <p:spPr bwMode="auto">
          <a:xfrm>
            <a:off x="5334000" y="1676400"/>
            <a:ext cx="914400" cy="9144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solidFill>
                  <a:srgbClr val="99FF66"/>
                </a:solidFill>
                <a:latin typeface="Comic Sans MS" pitchFamily="66" charset="0"/>
              </a:rPr>
              <a:t>T2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1981200" y="3276600"/>
            <a:ext cx="3962400" cy="457200"/>
          </a:xfrm>
          <a:prstGeom prst="rect">
            <a:avLst/>
          </a:prstGeom>
          <a:solidFill>
            <a:srgbClr val="990099"/>
          </a:solidFill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FF99"/>
                </a:solidFill>
                <a:latin typeface="Comic Sans MS" pitchFamily="66" charset="0"/>
              </a:rPr>
              <a:t>Kernel Thread</a:t>
            </a:r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2590800" y="2438400"/>
            <a:ext cx="7620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 flipV="1">
            <a:off x="4191000" y="2286000"/>
            <a:ext cx="990600" cy="9906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3124200" y="2514600"/>
            <a:ext cx="1962397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NI-Book" pitchFamily="2" charset="0"/>
              </a:rPr>
              <a:t>System call</a:t>
            </a:r>
          </a:p>
        </p:txBody>
      </p:sp>
      <p:sp>
        <p:nvSpPr>
          <p:cNvPr id="326667" name="Line 11"/>
          <p:cNvSpPr>
            <a:spLocks noChangeShapeType="1"/>
          </p:cNvSpPr>
          <p:nvPr/>
        </p:nvSpPr>
        <p:spPr bwMode="auto">
          <a:xfrm>
            <a:off x="914400" y="3048000"/>
            <a:ext cx="640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6613525" y="1954213"/>
            <a:ext cx="1842171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NI-Book" pitchFamily="2" charset="0"/>
              </a:rPr>
              <a:t>User mode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6689725" y="3021013"/>
            <a:ext cx="2154757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NI-Book" pitchFamily="2" charset="0"/>
              </a:rPr>
              <a:t>Kernel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93038" cy="762000"/>
          </a:xfrm>
        </p:spPr>
        <p:txBody>
          <a:bodyPr/>
          <a:lstStyle/>
          <a:p>
            <a:r>
              <a:rPr lang="en-US" dirty="0" err="1"/>
              <a:t>Phaân</a:t>
            </a:r>
            <a:r>
              <a:rPr lang="en-US" dirty="0"/>
              <a:t> </a:t>
            </a:r>
            <a:r>
              <a:rPr lang="en-US" dirty="0" err="1"/>
              <a:t>chia</a:t>
            </a:r>
            <a:r>
              <a:rPr lang="en-US" dirty="0"/>
              <a:t> CPU ?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05800" cy="4648200"/>
          </a:xfrm>
        </p:spPr>
        <p:txBody>
          <a:bodyPr/>
          <a:lstStyle/>
          <a:p>
            <a:pPr algn="just"/>
            <a:r>
              <a:rPr lang="en-US" dirty="0"/>
              <a:t>1 CPU </a:t>
            </a:r>
            <a:r>
              <a:rPr lang="en-US" dirty="0" err="1"/>
              <a:t>vaät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: </a:t>
            </a:r>
            <a:r>
              <a:rPr lang="en-US" dirty="0" err="1"/>
              <a:t>laøm</a:t>
            </a:r>
            <a:r>
              <a:rPr lang="en-US" dirty="0"/>
              <a:t> </a:t>
            </a:r>
            <a:r>
              <a:rPr lang="en-US" dirty="0" err="1"/>
              <a:t>theá</a:t>
            </a:r>
            <a:r>
              <a:rPr lang="en-US" dirty="0"/>
              <a:t> </a:t>
            </a:r>
            <a:r>
              <a:rPr lang="en-US" dirty="0" err="1"/>
              <a:t>naøo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taïo</a:t>
            </a:r>
            <a:r>
              <a:rPr lang="en-US" dirty="0"/>
              <a:t> </a:t>
            </a:r>
            <a:r>
              <a:rPr lang="en-US" dirty="0" err="1"/>
              <a:t>aûo</a:t>
            </a:r>
            <a:r>
              <a:rPr lang="en-US" dirty="0"/>
              <a:t> </a:t>
            </a:r>
            <a:r>
              <a:rPr lang="en-US" dirty="0" err="1"/>
              <a:t>giaùc</a:t>
            </a:r>
            <a:r>
              <a:rPr lang="en-US" dirty="0"/>
              <a:t> </a:t>
            </a: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sôû</a:t>
            </a:r>
            <a:r>
              <a:rPr lang="en-US" dirty="0"/>
              <a:t> </a:t>
            </a:r>
            <a:r>
              <a:rPr lang="en-US" dirty="0" err="1"/>
              <a:t>höõu</a:t>
            </a:r>
            <a:r>
              <a:rPr lang="en-US" dirty="0"/>
              <a:t> CPU </a:t>
            </a:r>
            <a:r>
              <a:rPr lang="en-US" dirty="0" err="1"/>
              <a:t>rieâng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?</a:t>
            </a:r>
          </a:p>
          <a:p>
            <a:pPr algn="just"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Luaân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chuyeån</a:t>
            </a:r>
            <a:r>
              <a:rPr lang="en-US" dirty="0">
                <a:sym typeface="Wingdings" pitchFamily="2" charset="2"/>
              </a:rPr>
              <a:t> CPU </a:t>
            </a:r>
            <a:r>
              <a:rPr lang="en-US" dirty="0" err="1">
                <a:sym typeface="Wingdings" pitchFamily="2" charset="2"/>
              </a:rPr>
              <a:t>giöõa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caùc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tieán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trình</a:t>
            </a:r>
            <a:endParaRPr lang="en-US" dirty="0"/>
          </a:p>
          <a:p>
            <a:pPr algn="just"/>
            <a:r>
              <a:rPr lang="en-US" dirty="0"/>
              <a:t>2 </a:t>
            </a:r>
            <a:r>
              <a:rPr lang="en-US" dirty="0" err="1"/>
              <a:t>thaønh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</a:t>
            </a:r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troø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:</a:t>
            </a:r>
          </a:p>
          <a:p>
            <a:pPr lvl="1" algn="just"/>
            <a:r>
              <a:rPr lang="en-US" dirty="0">
                <a:solidFill>
                  <a:schemeClr val="hlink"/>
                </a:solidFill>
              </a:rPr>
              <a:t>Scheduler </a:t>
            </a:r>
            <a:r>
              <a:rPr lang="en-US" dirty="0" err="1"/>
              <a:t>choïn</a:t>
            </a:r>
            <a:r>
              <a:rPr lang="en-US" dirty="0"/>
              <a:t> 1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algn="just"/>
            <a:r>
              <a:rPr lang="en-US" dirty="0">
                <a:solidFill>
                  <a:schemeClr val="hlink"/>
                </a:solidFill>
              </a:rPr>
              <a:t>Dispatcher </a:t>
            </a:r>
            <a:r>
              <a:rPr lang="en-US" dirty="0" err="1"/>
              <a:t>chuyeån</a:t>
            </a:r>
            <a:r>
              <a:rPr lang="en-US" dirty="0"/>
              <a:t> CPU </a:t>
            </a:r>
            <a:r>
              <a:rPr lang="en-US" dirty="0" err="1"/>
              <a:t>cho</a:t>
            </a:r>
            <a:r>
              <a:rPr lang="en-US" dirty="0"/>
              <a:t> </a:t>
            </a:r>
            <a:endParaRPr lang="en-US" dirty="0" smtClean="0"/>
          </a:p>
          <a:p>
            <a:pPr lvl="1" algn="just">
              <a:buNone/>
            </a:pPr>
            <a:r>
              <a:rPr lang="en-US" dirty="0" err="1" smtClean="0"/>
              <a:t>tieán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choïn</a:t>
            </a:r>
            <a:endParaRPr lang="en-US" dirty="0"/>
          </a:p>
          <a:p>
            <a:pPr lvl="1" algn="just"/>
            <a:endParaRPr lang="en-US" sz="2800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3AEC4-6D2C-46A6-8218-741F5B25EA29}" type="slidenum">
              <a:rPr lang="en-US"/>
              <a:pPr/>
              <a:t>23</a:t>
            </a:fld>
            <a:endParaRPr 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  <p:grpSp>
        <p:nvGrpSpPr>
          <p:cNvPr id="259077" name="Group 5"/>
          <p:cNvGrpSpPr>
            <a:grpSpLocks/>
          </p:cNvGrpSpPr>
          <p:nvPr/>
        </p:nvGrpSpPr>
        <p:grpSpPr bwMode="auto">
          <a:xfrm>
            <a:off x="6858000" y="4343400"/>
            <a:ext cx="1524000" cy="1752600"/>
            <a:chOff x="2352" y="1680"/>
            <a:chExt cx="1248" cy="1200"/>
          </a:xfrm>
        </p:grpSpPr>
        <p:sp>
          <p:nvSpPr>
            <p:cNvPr id="259078" name="Freeform 6"/>
            <p:cNvSpPr>
              <a:spLocks/>
            </p:cNvSpPr>
            <p:nvPr/>
          </p:nvSpPr>
          <p:spPr bwMode="auto">
            <a:xfrm>
              <a:off x="2392" y="1728"/>
              <a:ext cx="344" cy="62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92"/>
                </a:cxn>
                <a:cxn ang="0">
                  <a:pos x="8" y="288"/>
                </a:cxn>
                <a:cxn ang="0">
                  <a:pos x="152" y="432"/>
                </a:cxn>
                <a:cxn ang="0">
                  <a:pos x="296" y="528"/>
                </a:cxn>
                <a:cxn ang="0">
                  <a:pos x="344" y="624"/>
                </a:cxn>
              </a:cxnLst>
              <a:rect l="0" t="0" r="r" b="b"/>
              <a:pathLst>
                <a:path w="344" h="624">
                  <a:moveTo>
                    <a:pt x="56" y="0"/>
                  </a:moveTo>
                  <a:cubicBezTo>
                    <a:pt x="84" y="72"/>
                    <a:pt x="112" y="144"/>
                    <a:pt x="104" y="192"/>
                  </a:cubicBezTo>
                  <a:cubicBezTo>
                    <a:pt x="96" y="240"/>
                    <a:pt x="0" y="248"/>
                    <a:pt x="8" y="288"/>
                  </a:cubicBezTo>
                  <a:cubicBezTo>
                    <a:pt x="16" y="328"/>
                    <a:pt x="104" y="392"/>
                    <a:pt x="152" y="432"/>
                  </a:cubicBezTo>
                  <a:cubicBezTo>
                    <a:pt x="200" y="472"/>
                    <a:pt x="264" y="496"/>
                    <a:pt x="296" y="528"/>
                  </a:cubicBezTo>
                  <a:cubicBezTo>
                    <a:pt x="328" y="560"/>
                    <a:pt x="336" y="592"/>
                    <a:pt x="344" y="624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59079" name="Freeform 7"/>
            <p:cNvSpPr>
              <a:spLocks/>
            </p:cNvSpPr>
            <p:nvPr/>
          </p:nvSpPr>
          <p:spPr bwMode="auto">
            <a:xfrm>
              <a:off x="2736" y="1728"/>
              <a:ext cx="144" cy="62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92"/>
                </a:cxn>
                <a:cxn ang="0">
                  <a:pos x="8" y="288"/>
                </a:cxn>
                <a:cxn ang="0">
                  <a:pos x="152" y="432"/>
                </a:cxn>
                <a:cxn ang="0">
                  <a:pos x="296" y="528"/>
                </a:cxn>
                <a:cxn ang="0">
                  <a:pos x="344" y="624"/>
                </a:cxn>
              </a:cxnLst>
              <a:rect l="0" t="0" r="r" b="b"/>
              <a:pathLst>
                <a:path w="344" h="624">
                  <a:moveTo>
                    <a:pt x="56" y="0"/>
                  </a:moveTo>
                  <a:cubicBezTo>
                    <a:pt x="84" y="72"/>
                    <a:pt x="112" y="144"/>
                    <a:pt x="104" y="192"/>
                  </a:cubicBezTo>
                  <a:cubicBezTo>
                    <a:pt x="96" y="240"/>
                    <a:pt x="0" y="248"/>
                    <a:pt x="8" y="288"/>
                  </a:cubicBezTo>
                  <a:cubicBezTo>
                    <a:pt x="16" y="328"/>
                    <a:pt x="104" y="392"/>
                    <a:pt x="152" y="432"/>
                  </a:cubicBezTo>
                  <a:cubicBezTo>
                    <a:pt x="200" y="472"/>
                    <a:pt x="264" y="496"/>
                    <a:pt x="296" y="528"/>
                  </a:cubicBezTo>
                  <a:cubicBezTo>
                    <a:pt x="328" y="560"/>
                    <a:pt x="336" y="592"/>
                    <a:pt x="344" y="62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59080" name="Freeform 8"/>
            <p:cNvSpPr>
              <a:spLocks/>
            </p:cNvSpPr>
            <p:nvPr/>
          </p:nvSpPr>
          <p:spPr bwMode="auto">
            <a:xfrm>
              <a:off x="2928" y="1680"/>
              <a:ext cx="144" cy="62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92"/>
                </a:cxn>
                <a:cxn ang="0">
                  <a:pos x="8" y="288"/>
                </a:cxn>
                <a:cxn ang="0">
                  <a:pos x="152" y="432"/>
                </a:cxn>
                <a:cxn ang="0">
                  <a:pos x="296" y="528"/>
                </a:cxn>
                <a:cxn ang="0">
                  <a:pos x="344" y="624"/>
                </a:cxn>
              </a:cxnLst>
              <a:rect l="0" t="0" r="r" b="b"/>
              <a:pathLst>
                <a:path w="344" h="624">
                  <a:moveTo>
                    <a:pt x="56" y="0"/>
                  </a:moveTo>
                  <a:cubicBezTo>
                    <a:pt x="84" y="72"/>
                    <a:pt x="112" y="144"/>
                    <a:pt x="104" y="192"/>
                  </a:cubicBezTo>
                  <a:cubicBezTo>
                    <a:pt x="96" y="240"/>
                    <a:pt x="0" y="248"/>
                    <a:pt x="8" y="288"/>
                  </a:cubicBezTo>
                  <a:cubicBezTo>
                    <a:pt x="16" y="328"/>
                    <a:pt x="104" y="392"/>
                    <a:pt x="152" y="432"/>
                  </a:cubicBezTo>
                  <a:cubicBezTo>
                    <a:pt x="200" y="472"/>
                    <a:pt x="264" y="496"/>
                    <a:pt x="296" y="528"/>
                  </a:cubicBezTo>
                  <a:cubicBezTo>
                    <a:pt x="328" y="560"/>
                    <a:pt x="336" y="592"/>
                    <a:pt x="344" y="624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59081" name="Freeform 9"/>
            <p:cNvSpPr>
              <a:spLocks/>
            </p:cNvSpPr>
            <p:nvPr/>
          </p:nvSpPr>
          <p:spPr bwMode="auto">
            <a:xfrm rot="-18779804">
              <a:off x="3048" y="1800"/>
              <a:ext cx="384" cy="43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92"/>
                </a:cxn>
                <a:cxn ang="0">
                  <a:pos x="8" y="288"/>
                </a:cxn>
                <a:cxn ang="0">
                  <a:pos x="152" y="432"/>
                </a:cxn>
                <a:cxn ang="0">
                  <a:pos x="296" y="528"/>
                </a:cxn>
                <a:cxn ang="0">
                  <a:pos x="344" y="624"/>
                </a:cxn>
              </a:cxnLst>
              <a:rect l="0" t="0" r="r" b="b"/>
              <a:pathLst>
                <a:path w="344" h="624">
                  <a:moveTo>
                    <a:pt x="56" y="0"/>
                  </a:moveTo>
                  <a:cubicBezTo>
                    <a:pt x="84" y="72"/>
                    <a:pt x="112" y="144"/>
                    <a:pt x="104" y="192"/>
                  </a:cubicBezTo>
                  <a:cubicBezTo>
                    <a:pt x="96" y="240"/>
                    <a:pt x="0" y="248"/>
                    <a:pt x="8" y="288"/>
                  </a:cubicBezTo>
                  <a:cubicBezTo>
                    <a:pt x="16" y="328"/>
                    <a:pt x="104" y="392"/>
                    <a:pt x="152" y="432"/>
                  </a:cubicBezTo>
                  <a:cubicBezTo>
                    <a:pt x="200" y="472"/>
                    <a:pt x="264" y="496"/>
                    <a:pt x="296" y="528"/>
                  </a:cubicBezTo>
                  <a:cubicBezTo>
                    <a:pt x="328" y="560"/>
                    <a:pt x="336" y="592"/>
                    <a:pt x="344" y="624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59082" name="Rectangle 10"/>
            <p:cNvSpPr>
              <a:spLocks noChangeArrowheads="1"/>
            </p:cNvSpPr>
            <p:nvPr/>
          </p:nvSpPr>
          <p:spPr bwMode="auto">
            <a:xfrm>
              <a:off x="2352" y="2448"/>
              <a:ext cx="1248" cy="432"/>
            </a:xfrm>
            <a:prstGeom prst="rect">
              <a:avLst/>
            </a:prstGeom>
            <a:solidFill>
              <a:srgbClr val="CC0000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59083" name="Text Box 11"/>
            <p:cNvSpPr txBox="1">
              <a:spLocks noChangeArrowheads="1"/>
            </p:cNvSpPr>
            <p:nvPr/>
          </p:nvSpPr>
          <p:spPr bwMode="auto">
            <a:xfrm>
              <a:off x="2632" y="2510"/>
              <a:ext cx="692" cy="35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bg2"/>
                  </a:solidFill>
                  <a:latin typeface="Comic Sans MS" pitchFamily="66" charset="0"/>
                </a:rPr>
                <a:t>CPU</a:t>
              </a:r>
              <a:endParaRPr lang="en-US" sz="2800">
                <a:solidFill>
                  <a:srgbClr val="0F0C19"/>
                </a:solidFill>
                <a:latin typeface="Comic Sans MS" pitchFamily="66" charset="0"/>
              </a:endParaRPr>
            </a:p>
          </p:txBody>
        </p:sp>
        <p:sp>
          <p:nvSpPr>
            <p:cNvPr id="259084" name="Freeform 12"/>
            <p:cNvSpPr>
              <a:spLocks/>
            </p:cNvSpPr>
            <p:nvPr/>
          </p:nvSpPr>
          <p:spPr bwMode="auto">
            <a:xfrm flipH="1">
              <a:off x="3360" y="1728"/>
              <a:ext cx="144" cy="57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4" y="192"/>
                </a:cxn>
                <a:cxn ang="0">
                  <a:pos x="8" y="288"/>
                </a:cxn>
                <a:cxn ang="0">
                  <a:pos x="152" y="432"/>
                </a:cxn>
                <a:cxn ang="0">
                  <a:pos x="296" y="528"/>
                </a:cxn>
                <a:cxn ang="0">
                  <a:pos x="344" y="624"/>
                </a:cxn>
              </a:cxnLst>
              <a:rect l="0" t="0" r="r" b="b"/>
              <a:pathLst>
                <a:path w="344" h="624">
                  <a:moveTo>
                    <a:pt x="56" y="0"/>
                  </a:moveTo>
                  <a:cubicBezTo>
                    <a:pt x="84" y="72"/>
                    <a:pt x="112" y="144"/>
                    <a:pt x="104" y="192"/>
                  </a:cubicBezTo>
                  <a:cubicBezTo>
                    <a:pt x="96" y="240"/>
                    <a:pt x="0" y="248"/>
                    <a:pt x="8" y="288"/>
                  </a:cubicBezTo>
                  <a:cubicBezTo>
                    <a:pt x="16" y="328"/>
                    <a:pt x="104" y="392"/>
                    <a:pt x="152" y="432"/>
                  </a:cubicBezTo>
                  <a:cubicBezTo>
                    <a:pt x="200" y="472"/>
                    <a:pt x="264" y="496"/>
                    <a:pt x="296" y="528"/>
                  </a:cubicBezTo>
                  <a:cubicBezTo>
                    <a:pt x="328" y="560"/>
                    <a:pt x="336" y="592"/>
                    <a:pt x="344" y="624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uiExpand="1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467600" cy="1143000"/>
          </a:xfrm>
        </p:spPr>
        <p:txBody>
          <a:bodyPr/>
          <a:lstStyle/>
          <a:p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saùch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455D22F-CB87-4DE6-9FAE-4315F39FCBF8}" type="slidenum">
              <a:rPr lang="en-US"/>
              <a:pPr/>
              <a:t>24</a:t>
            </a:fld>
            <a:endParaRPr lang="en-US"/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241776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00"/>
                </a:solidFill>
                <a:latin typeface="Comic Sans MS" pitchFamily="66" charset="0"/>
              </a:rPr>
              <a:t>Ready List</a:t>
            </a:r>
            <a:endParaRPr lang="en-US" sz="440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246788" name="Group 4"/>
          <p:cNvGrpSpPr>
            <a:grpSpLocks/>
          </p:cNvGrpSpPr>
          <p:nvPr/>
        </p:nvGrpSpPr>
        <p:grpSpPr bwMode="auto">
          <a:xfrm>
            <a:off x="2819400" y="1752600"/>
            <a:ext cx="5045075" cy="793750"/>
            <a:chOff x="1632" y="1392"/>
            <a:chExt cx="3178" cy="500"/>
          </a:xfrm>
        </p:grpSpPr>
        <p:sp>
          <p:nvSpPr>
            <p:cNvPr id="246789" name="Text Box 5"/>
            <p:cNvSpPr txBox="1">
              <a:spLocks noChangeArrowheads="1"/>
            </p:cNvSpPr>
            <p:nvPr/>
          </p:nvSpPr>
          <p:spPr bwMode="auto">
            <a:xfrm>
              <a:off x="2160" y="1392"/>
              <a:ext cx="396" cy="404"/>
            </a:xfrm>
            <a:prstGeom prst="rect">
              <a:avLst/>
            </a:prstGeom>
            <a:solidFill>
              <a:srgbClr val="33CC33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rgbClr val="CC0000"/>
                  </a:solidFill>
                  <a:latin typeface="Comic Sans MS" pitchFamily="66" charset="0"/>
                </a:rPr>
                <a:t>P1</a:t>
              </a:r>
              <a:endParaRPr lang="en-US" sz="44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246790" name="Text Box 6"/>
            <p:cNvSpPr txBox="1">
              <a:spLocks noChangeArrowheads="1"/>
            </p:cNvSpPr>
            <p:nvPr/>
          </p:nvSpPr>
          <p:spPr bwMode="auto">
            <a:xfrm>
              <a:off x="3072" y="1488"/>
              <a:ext cx="768" cy="404"/>
            </a:xfrm>
            <a:prstGeom prst="rect">
              <a:avLst/>
            </a:prstGeom>
            <a:solidFill>
              <a:srgbClr val="FF33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3600">
                  <a:solidFill>
                    <a:srgbClr val="FFFF99"/>
                  </a:solidFill>
                  <a:latin typeface="Comic Sans MS" pitchFamily="66" charset="0"/>
                </a:rPr>
                <a:t>P4</a:t>
              </a:r>
              <a:endParaRPr lang="en-US" sz="4400">
                <a:solidFill>
                  <a:srgbClr val="FFFF99"/>
                </a:solidFill>
                <a:latin typeface="Comic Sans MS" pitchFamily="66" charset="0"/>
              </a:endParaRPr>
            </a:p>
          </p:txBody>
        </p:sp>
        <p:sp>
          <p:nvSpPr>
            <p:cNvPr id="246791" name="Text Box 7"/>
            <p:cNvSpPr txBox="1">
              <a:spLocks noChangeArrowheads="1"/>
            </p:cNvSpPr>
            <p:nvPr/>
          </p:nvSpPr>
          <p:spPr bwMode="auto">
            <a:xfrm>
              <a:off x="4368" y="1392"/>
              <a:ext cx="442" cy="40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>
                  <a:solidFill>
                    <a:schemeClr val="folHlink"/>
                  </a:solidFill>
                  <a:latin typeface="Comic Sans MS" pitchFamily="66" charset="0"/>
                </a:rPr>
                <a:t>P5</a:t>
              </a:r>
              <a:endParaRPr lang="en-US" sz="4400">
                <a:solidFill>
                  <a:schemeClr val="folHlink"/>
                </a:solidFill>
                <a:latin typeface="Comic Sans MS" pitchFamily="66" charset="0"/>
              </a:endParaRPr>
            </a:p>
          </p:txBody>
        </p:sp>
        <p:sp>
          <p:nvSpPr>
            <p:cNvPr id="246792" name="Freeform 8"/>
            <p:cNvSpPr>
              <a:spLocks/>
            </p:cNvSpPr>
            <p:nvPr/>
          </p:nvSpPr>
          <p:spPr bwMode="auto">
            <a:xfrm>
              <a:off x="1632" y="1488"/>
              <a:ext cx="528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96"/>
                </a:cxn>
                <a:cxn ang="0">
                  <a:pos x="528" y="96"/>
                </a:cxn>
              </a:cxnLst>
              <a:rect l="0" t="0" r="r" b="b"/>
              <a:pathLst>
                <a:path w="528" h="112">
                  <a:moveTo>
                    <a:pt x="0" y="0"/>
                  </a:moveTo>
                  <a:cubicBezTo>
                    <a:pt x="76" y="40"/>
                    <a:pt x="152" y="80"/>
                    <a:pt x="240" y="96"/>
                  </a:cubicBezTo>
                  <a:cubicBezTo>
                    <a:pt x="328" y="112"/>
                    <a:pt x="428" y="104"/>
                    <a:pt x="528" y="96"/>
                  </a:cubicBezTo>
                </a:path>
              </a:pathLst>
            </a:custGeom>
            <a:noFill/>
            <a:ln w="76200" cap="flat" cmpd="sng">
              <a:solidFill>
                <a:srgbClr val="80008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2545" y="1629"/>
              <a:ext cx="530" cy="98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 flipV="1">
              <a:off x="3840" y="1584"/>
              <a:ext cx="528" cy="9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46795" name="Text Box 11"/>
          <p:cNvSpPr txBox="1">
            <a:spLocks noChangeArrowheads="1"/>
          </p:cNvSpPr>
          <p:nvPr/>
        </p:nvSpPr>
        <p:spPr bwMode="auto">
          <a:xfrm>
            <a:off x="228600" y="2863850"/>
            <a:ext cx="30257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CC0000"/>
                </a:solidFill>
                <a:latin typeface="Comic Sans MS" pitchFamily="66" charset="0"/>
              </a:rPr>
              <a:t>Waiting Lists</a:t>
            </a:r>
            <a:endParaRPr lang="en-US" sz="4400">
              <a:solidFill>
                <a:srgbClr val="CC0000"/>
              </a:solidFill>
              <a:latin typeface="Comic Sans MS" pitchFamily="66" charset="0"/>
            </a:endParaRPr>
          </a:p>
        </p:txBody>
      </p:sp>
      <p:grpSp>
        <p:nvGrpSpPr>
          <p:cNvPr id="246796" name="Group 12"/>
          <p:cNvGrpSpPr>
            <a:grpSpLocks/>
          </p:cNvGrpSpPr>
          <p:nvPr/>
        </p:nvGrpSpPr>
        <p:grpSpPr bwMode="auto">
          <a:xfrm>
            <a:off x="1752600" y="3397250"/>
            <a:ext cx="4114800" cy="2927350"/>
            <a:chOff x="1104" y="2208"/>
            <a:chExt cx="2592" cy="1844"/>
          </a:xfrm>
        </p:grpSpPr>
        <p:sp>
          <p:nvSpPr>
            <p:cNvPr id="246797" name="Text Box 13"/>
            <p:cNvSpPr txBox="1">
              <a:spLocks noChangeArrowheads="1"/>
            </p:cNvSpPr>
            <p:nvPr/>
          </p:nvSpPr>
          <p:spPr bwMode="auto">
            <a:xfrm>
              <a:off x="1152" y="2352"/>
              <a:ext cx="323" cy="28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990099"/>
                  </a:solidFill>
                  <a:latin typeface="Comic Sans MS" pitchFamily="66" charset="0"/>
                </a:rPr>
                <a:t>R1</a:t>
              </a:r>
            </a:p>
          </p:txBody>
        </p:sp>
        <p:grpSp>
          <p:nvGrpSpPr>
            <p:cNvPr id="246798" name="Group 14"/>
            <p:cNvGrpSpPr>
              <a:grpSpLocks/>
            </p:cNvGrpSpPr>
            <p:nvPr/>
          </p:nvGrpSpPr>
          <p:grpSpPr bwMode="auto">
            <a:xfrm>
              <a:off x="1104" y="2208"/>
              <a:ext cx="2592" cy="1844"/>
              <a:chOff x="1680" y="2256"/>
              <a:chExt cx="2592" cy="1844"/>
            </a:xfrm>
          </p:grpSpPr>
          <p:sp>
            <p:nvSpPr>
              <p:cNvPr id="246799" name="Text Box 15"/>
              <p:cNvSpPr txBox="1">
                <a:spLocks noChangeArrowheads="1"/>
              </p:cNvSpPr>
              <p:nvPr/>
            </p:nvSpPr>
            <p:spPr bwMode="auto">
              <a:xfrm>
                <a:off x="3552" y="2256"/>
                <a:ext cx="442" cy="404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P7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6800" name="Text Box 16"/>
              <p:cNvSpPr txBox="1">
                <a:spLocks noChangeArrowheads="1"/>
              </p:cNvSpPr>
              <p:nvPr/>
            </p:nvSpPr>
            <p:spPr bwMode="auto">
              <a:xfrm>
                <a:off x="2688" y="2304"/>
                <a:ext cx="442" cy="404"/>
              </a:xfrm>
              <a:prstGeom prst="rect">
                <a:avLst/>
              </a:prstGeom>
              <a:solidFill>
                <a:srgbClr val="CCCC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P2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6801" name="Text Box 17"/>
              <p:cNvSpPr txBox="1">
                <a:spLocks noChangeArrowheads="1"/>
              </p:cNvSpPr>
              <p:nvPr/>
            </p:nvSpPr>
            <p:spPr bwMode="auto">
              <a:xfrm>
                <a:off x="3552" y="2928"/>
                <a:ext cx="720" cy="404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3600">
                    <a:solidFill>
                      <a:srgbClr val="990099"/>
                    </a:solidFill>
                    <a:latin typeface="Comic Sans MS" pitchFamily="66" charset="0"/>
                  </a:rPr>
                  <a:t>P10</a:t>
                </a:r>
                <a:endParaRPr lang="en-US" sz="4400">
                  <a:solidFill>
                    <a:srgbClr val="9900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6802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024"/>
                <a:ext cx="442" cy="404"/>
              </a:xfrm>
              <a:prstGeom prst="rect">
                <a:avLst/>
              </a:prstGeom>
              <a:solidFill>
                <a:srgbClr val="FF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990099"/>
                    </a:solidFill>
                    <a:latin typeface="Comic Sans MS" pitchFamily="66" charset="0"/>
                  </a:rPr>
                  <a:t>P3</a:t>
                </a:r>
                <a:endParaRPr lang="en-US" sz="4400">
                  <a:solidFill>
                    <a:srgbClr val="9900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6803" name="Text Box 19"/>
              <p:cNvSpPr txBox="1">
                <a:spLocks noChangeArrowheads="1"/>
              </p:cNvSpPr>
              <p:nvPr/>
            </p:nvSpPr>
            <p:spPr bwMode="auto">
              <a:xfrm>
                <a:off x="2640" y="3696"/>
                <a:ext cx="442" cy="404"/>
              </a:xfrm>
              <a:prstGeom prst="rect">
                <a:avLst/>
              </a:prstGeom>
              <a:solidFill>
                <a:srgbClr val="33CC33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</a:rPr>
                  <a:t>P6</a:t>
                </a:r>
                <a:endParaRPr lang="en-US" sz="4400">
                  <a:solidFill>
                    <a:srgbClr val="CC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246804" name="Freeform 20"/>
              <p:cNvSpPr>
                <a:spLocks/>
              </p:cNvSpPr>
              <p:nvPr/>
            </p:nvSpPr>
            <p:spPr bwMode="auto">
              <a:xfrm>
                <a:off x="2172" y="3120"/>
                <a:ext cx="564" cy="1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6" y="96"/>
                  </a:cxn>
                  <a:cxn ang="0">
                    <a:pos x="564" y="96"/>
                  </a:cxn>
                </a:cxnLst>
                <a:rect l="0" t="0" r="r" b="b"/>
                <a:pathLst>
                  <a:path w="564" h="112">
                    <a:moveTo>
                      <a:pt x="0" y="0"/>
                    </a:moveTo>
                    <a:cubicBezTo>
                      <a:pt x="48" y="16"/>
                      <a:pt x="182" y="80"/>
                      <a:pt x="276" y="96"/>
                    </a:cubicBezTo>
                    <a:cubicBezTo>
                      <a:pt x="370" y="112"/>
                      <a:pt x="464" y="104"/>
                      <a:pt x="564" y="96"/>
                    </a:cubicBezTo>
                  </a:path>
                </a:pathLst>
              </a:custGeom>
              <a:noFill/>
              <a:ln w="76200" cap="flat" cmpd="sng">
                <a:solidFill>
                  <a:srgbClr val="80008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6805" name="Freeform 21"/>
              <p:cNvSpPr>
                <a:spLocks/>
              </p:cNvSpPr>
              <p:nvPr/>
            </p:nvSpPr>
            <p:spPr bwMode="auto">
              <a:xfrm>
                <a:off x="2088" y="2420"/>
                <a:ext cx="600" cy="10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312" y="4"/>
                  </a:cxn>
                  <a:cxn ang="0">
                    <a:pos x="600" y="76"/>
                  </a:cxn>
                </a:cxnLst>
                <a:rect l="0" t="0" r="r" b="b"/>
                <a:pathLst>
                  <a:path w="600" h="100">
                    <a:moveTo>
                      <a:pt x="0" y="100"/>
                    </a:moveTo>
                    <a:cubicBezTo>
                      <a:pt x="52" y="84"/>
                      <a:pt x="212" y="8"/>
                      <a:pt x="312" y="4"/>
                    </a:cubicBezTo>
                    <a:cubicBezTo>
                      <a:pt x="412" y="0"/>
                      <a:pt x="540" y="61"/>
                      <a:pt x="600" y="76"/>
                    </a:cubicBezTo>
                  </a:path>
                </a:pathLst>
              </a:custGeom>
              <a:noFill/>
              <a:ln w="76200" cap="flat" cmpd="sng">
                <a:solidFill>
                  <a:srgbClr val="80008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6806" name="Line 22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432" cy="0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6807" name="Line 23"/>
              <p:cNvSpPr>
                <a:spLocks noChangeShapeType="1"/>
              </p:cNvSpPr>
              <p:nvPr/>
            </p:nvSpPr>
            <p:spPr bwMode="auto">
              <a:xfrm flipV="1">
                <a:off x="3168" y="3168"/>
                <a:ext cx="384" cy="96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6808" name="Line 24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800080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246809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024"/>
                <a:ext cx="354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0C200"/>
                    </a:solidFill>
                    <a:latin typeface="Comic Sans MS" pitchFamily="66" charset="0"/>
                  </a:rPr>
                  <a:t>R2</a:t>
                </a:r>
              </a:p>
            </p:txBody>
          </p:sp>
          <p:sp>
            <p:nvSpPr>
              <p:cNvPr id="246810" name="Text Box 26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354" cy="288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006600"/>
                    </a:solidFill>
                    <a:latin typeface="Comic Sans MS" pitchFamily="66" charset="0"/>
                  </a:rPr>
                  <a:t>R3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/>
              <a:t>Scheduler - </a:t>
            </a:r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vuï</a:t>
            </a:r>
            <a:endParaRPr lang="en-US" dirty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 </a:t>
            </a:r>
            <a:r>
              <a:rPr lang="en-US" dirty="0" err="1"/>
              <a:t>quyeát</a:t>
            </a:r>
            <a:r>
              <a:rPr lang="en-US" dirty="0"/>
              <a:t> </a:t>
            </a:r>
            <a:r>
              <a:rPr lang="en-US" dirty="0" err="1"/>
              <a:t>ñònh</a:t>
            </a:r>
            <a:r>
              <a:rPr lang="en-US" dirty="0"/>
              <a:t> </a:t>
            </a:r>
            <a:r>
              <a:rPr lang="en-US" dirty="0" err="1"/>
              <a:t>choïn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caáp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CPU :</a:t>
            </a:r>
          </a:p>
          <a:p>
            <a:pPr lvl="1"/>
            <a:r>
              <a:rPr lang="en-US" dirty="0" err="1"/>
              <a:t>ÖÙng</a:t>
            </a:r>
            <a:r>
              <a:rPr lang="en-US" dirty="0"/>
              <a:t> </a:t>
            </a:r>
            <a:r>
              <a:rPr lang="en-US" dirty="0" err="1"/>
              <a:t>cöû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= {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ready list}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CPU </a:t>
            </a:r>
            <a:r>
              <a:rPr lang="en-US" dirty="0" err="1"/>
              <a:t>raûnh</a:t>
            </a:r>
            <a:r>
              <a:rPr lang="en-US" dirty="0"/>
              <a:t> </a:t>
            </a:r>
            <a:r>
              <a:rPr lang="en-US" dirty="0" err="1"/>
              <a:t>roãi</a:t>
            </a:r>
            <a:r>
              <a:rPr lang="en-US" dirty="0"/>
              <a:t> (idle)!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: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nghó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, </a:t>
            </a:r>
            <a:r>
              <a:rPr lang="en-US" dirty="0" err="1"/>
              <a:t>ñuùng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&gt;1 : </a:t>
            </a:r>
            <a:r>
              <a:rPr lang="en-US" dirty="0" err="1"/>
              <a:t>choïn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baây</a:t>
            </a:r>
            <a:r>
              <a:rPr lang="en-US" dirty="0"/>
              <a:t> </a:t>
            </a:r>
            <a:r>
              <a:rPr lang="en-US" dirty="0" err="1"/>
              <a:t>giôø</a:t>
            </a:r>
            <a:r>
              <a:rPr lang="en-US" dirty="0"/>
              <a:t> ?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Caàn</a:t>
            </a:r>
            <a:r>
              <a:rPr lang="en-US" dirty="0" smtClean="0"/>
              <a:t> </a:t>
            </a:r>
            <a:r>
              <a:rPr lang="en-US" dirty="0" err="1" smtClean="0"/>
              <a:t>coù</a:t>
            </a:r>
            <a:r>
              <a:rPr lang="en-US" dirty="0" smtClean="0"/>
              <a:t> </a:t>
            </a:r>
            <a:r>
              <a:rPr lang="en-US" dirty="0" err="1" smtClean="0"/>
              <a:t>thuaät</a:t>
            </a:r>
            <a:r>
              <a:rPr lang="en-US" dirty="0" smtClean="0"/>
              <a:t> </a:t>
            </a:r>
            <a:r>
              <a:rPr lang="en-US" dirty="0" err="1"/>
              <a:t>toaùn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D2979E7-AF50-4DDA-AC4D-ED3624C072A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/>
              <a:t>Dispatcher -  </a:t>
            </a:r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vuï</a:t>
            </a:r>
            <a:endParaRPr 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82000" cy="45323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vuï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Dispatcher</a:t>
            </a:r>
            <a:r>
              <a:rPr lang="en-US" dirty="0"/>
              <a:t>:  </a:t>
            </a:r>
            <a:r>
              <a:rPr lang="en-US" dirty="0" err="1"/>
              <a:t>Chuyeån</a:t>
            </a:r>
            <a:r>
              <a:rPr lang="en-US" dirty="0"/>
              <a:t> </a:t>
            </a:r>
            <a:r>
              <a:rPr lang="en-US" dirty="0" err="1"/>
              <a:t>ñoåi</a:t>
            </a:r>
            <a:r>
              <a:rPr lang="en-US" dirty="0"/>
              <a:t> </a:t>
            </a:r>
            <a:r>
              <a:rPr lang="en-US" dirty="0" err="1"/>
              <a:t>ngöõ</a:t>
            </a:r>
            <a:r>
              <a:rPr lang="en-US" dirty="0"/>
              <a:t> </a:t>
            </a:r>
            <a:r>
              <a:rPr lang="en-US" dirty="0" err="1"/>
              <a:t>caûnh</a:t>
            </a:r>
            <a:endParaRPr lang="en-US" dirty="0"/>
          </a:p>
          <a:p>
            <a:r>
              <a:rPr lang="en-US" dirty="0" err="1"/>
              <a:t>Xeùt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 </a:t>
            </a:r>
            <a:r>
              <a:rPr lang="en-US" dirty="0" err="1"/>
              <a:t>ñang</a:t>
            </a:r>
            <a:r>
              <a:rPr lang="en-US" dirty="0"/>
              <a:t> </a:t>
            </a:r>
            <a:r>
              <a:rPr lang="en-US" dirty="0" err="1"/>
              <a:t>duøng</a:t>
            </a:r>
            <a:r>
              <a:rPr lang="en-US" dirty="0"/>
              <a:t> CPU 1 </a:t>
            </a:r>
            <a:r>
              <a:rPr lang="en-US" dirty="0" err="1"/>
              <a:t>chuùt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bò</a:t>
            </a:r>
            <a:r>
              <a:rPr lang="en-US" dirty="0"/>
              <a:t> HÑH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CPU</a:t>
            </a:r>
          </a:p>
          <a:p>
            <a:pPr lvl="1"/>
            <a:r>
              <a:rPr lang="en-US" dirty="0"/>
              <a:t>HÑH </a:t>
            </a:r>
            <a:r>
              <a:rPr lang="en-US" dirty="0" err="1"/>
              <a:t>caáp</a:t>
            </a:r>
            <a:r>
              <a:rPr lang="en-US" dirty="0"/>
              <a:t> CPU </a:t>
            </a:r>
            <a:r>
              <a:rPr lang="en-US" dirty="0" err="1"/>
              <a:t>cho</a:t>
            </a:r>
            <a:r>
              <a:rPr lang="en-US" dirty="0"/>
              <a:t> B </a:t>
            </a:r>
            <a:r>
              <a:rPr lang="en-US" dirty="0" err="1"/>
              <a:t>duøng</a:t>
            </a:r>
            <a:r>
              <a:rPr lang="en-US" dirty="0"/>
              <a:t> 1 </a:t>
            </a:r>
            <a:r>
              <a:rPr lang="en-US" dirty="0" err="1"/>
              <a:t>chuùt</a:t>
            </a:r>
            <a:r>
              <a:rPr lang="en-US" dirty="0"/>
              <a:t>, HÑH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CPU.</a:t>
            </a:r>
          </a:p>
          <a:p>
            <a:pPr lvl="1"/>
            <a:r>
              <a:rPr lang="en-US" dirty="0"/>
              <a:t>HÑH </a:t>
            </a:r>
            <a:r>
              <a:rPr lang="en-US" dirty="0" err="1"/>
              <a:t>caáp</a:t>
            </a:r>
            <a:r>
              <a:rPr lang="en-US" dirty="0"/>
              <a:t> CPU </a:t>
            </a:r>
            <a:r>
              <a:rPr lang="en-US" dirty="0" err="1"/>
              <a:t>trôû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A.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Giaù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trò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caùc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thanh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ghi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giöõa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nhöõng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laàn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chuyeån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ñoåi</a:t>
            </a:r>
            <a:r>
              <a:rPr lang="en-US" dirty="0">
                <a:sym typeface="Wingdings" pitchFamily="2" charset="2"/>
              </a:rPr>
              <a:t> CPU ?</a:t>
            </a:r>
            <a:endParaRPr lang="en-US" dirty="0"/>
          </a:p>
          <a:p>
            <a:r>
              <a:rPr lang="en-US" dirty="0" err="1"/>
              <a:t>Kòch</a:t>
            </a:r>
            <a:r>
              <a:rPr lang="en-US" dirty="0"/>
              <a:t> </a:t>
            </a:r>
            <a:r>
              <a:rPr lang="en-US" dirty="0" err="1"/>
              <a:t>baûn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Löu</a:t>
            </a:r>
            <a:r>
              <a:rPr lang="en-US" dirty="0"/>
              <a:t> </a:t>
            </a:r>
            <a:r>
              <a:rPr lang="en-US" dirty="0" err="1"/>
              <a:t>ngöõ</a:t>
            </a:r>
            <a:r>
              <a:rPr lang="en-US" dirty="0"/>
              <a:t> </a:t>
            </a:r>
            <a:r>
              <a:rPr lang="en-US" dirty="0" err="1"/>
              <a:t>caûnh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haønh</a:t>
            </a:r>
            <a:endParaRPr lang="en-US" dirty="0"/>
          </a:p>
          <a:p>
            <a:pPr lvl="1"/>
            <a:r>
              <a:rPr lang="en-US" dirty="0" err="1"/>
              <a:t>Naïp</a:t>
            </a:r>
            <a:r>
              <a:rPr lang="en-US" dirty="0"/>
              <a:t> </a:t>
            </a:r>
            <a:r>
              <a:rPr lang="en-US" dirty="0" err="1"/>
              <a:t>ngöõ</a:t>
            </a:r>
            <a:r>
              <a:rPr lang="en-US" dirty="0"/>
              <a:t> </a:t>
            </a:r>
            <a:r>
              <a:rPr lang="en-US" dirty="0" err="1"/>
              <a:t>caûnh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choïn</a:t>
            </a:r>
            <a:r>
              <a:rPr lang="en-US" dirty="0"/>
              <a:t> </a:t>
            </a:r>
            <a:r>
              <a:rPr lang="en-US" dirty="0" err="1"/>
              <a:t>keá</a:t>
            </a:r>
            <a:r>
              <a:rPr lang="en-US" dirty="0"/>
              <a:t> </a:t>
            </a:r>
            <a:r>
              <a:rPr lang="en-US" dirty="0" err="1"/>
              <a:t>tieáp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71F5F6C-32A9-4F86-B094-AA23D7D1D2E6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E80C-870A-4687-BA21-5403230597A9}" type="slidenum">
              <a:rPr lang="en-US"/>
              <a:pPr/>
              <a:t>27</a:t>
            </a:fld>
            <a:endParaRPr lang="en-US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/>
          <a:srcRect l="3227" t="832" r="2957" b="1047"/>
          <a:stretch>
            <a:fillRect/>
          </a:stretch>
        </p:blipFill>
        <p:spPr bwMode="auto">
          <a:xfrm>
            <a:off x="919163" y="609600"/>
            <a:ext cx="6853237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04800"/>
            <a:ext cx="7467600" cy="1143000"/>
          </a:xfrm>
        </p:spPr>
        <p:txBody>
          <a:bodyPr/>
          <a:lstStyle/>
          <a:p>
            <a:r>
              <a:rPr lang="en-US" dirty="0"/>
              <a:t>Dispatcher - </a:t>
            </a:r>
            <a:r>
              <a:rPr lang="en-US" dirty="0" err="1"/>
              <a:t>Thaûo</a:t>
            </a:r>
            <a:r>
              <a:rPr lang="en-US" dirty="0"/>
              <a:t> </a:t>
            </a:r>
            <a:r>
              <a:rPr lang="en-US" dirty="0" err="1"/>
              <a:t>luaän</a:t>
            </a:r>
            <a:endParaRPr lang="en-US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431925"/>
            <a:ext cx="8915400" cy="519747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err="1"/>
              <a:t>Baûn</a:t>
            </a:r>
            <a:r>
              <a:rPr lang="en-US" dirty="0"/>
              <a:t> </a:t>
            </a:r>
            <a:r>
              <a:rPr lang="en-US" dirty="0" err="1"/>
              <a:t>thaân</a:t>
            </a:r>
            <a:r>
              <a:rPr lang="en-US" dirty="0"/>
              <a:t> HÑH </a:t>
            </a:r>
            <a:r>
              <a:rPr lang="en-US" dirty="0" err="1"/>
              <a:t>cuõng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1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meàm</a:t>
            </a:r>
            <a:r>
              <a:rPr lang="en-US" dirty="0"/>
              <a:t>, </a:t>
            </a:r>
            <a:r>
              <a:rPr lang="en-US" dirty="0" err="1"/>
              <a:t>nghóa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cuõng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CPU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chaïy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.</a:t>
            </a:r>
          </a:p>
          <a:p>
            <a:r>
              <a:rPr lang="en-US" dirty="0" err="1"/>
              <a:t>Caâu</a:t>
            </a:r>
            <a:r>
              <a:rPr lang="en-US" dirty="0"/>
              <a:t> </a:t>
            </a:r>
            <a:r>
              <a:rPr lang="en-US" dirty="0" err="1"/>
              <a:t>hoûi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A </a:t>
            </a:r>
            <a:r>
              <a:rPr lang="en-US" dirty="0" err="1"/>
              <a:t>ñang</a:t>
            </a:r>
            <a:r>
              <a:rPr lang="en-US" dirty="0"/>
              <a:t> </a:t>
            </a:r>
            <a:r>
              <a:rPr lang="en-US" dirty="0" err="1"/>
              <a:t>chieám</a:t>
            </a:r>
            <a:r>
              <a:rPr lang="en-US" dirty="0"/>
              <a:t> CPU, </a:t>
            </a:r>
            <a:r>
              <a:rPr lang="en-US" dirty="0" err="1"/>
              <a:t>laøm</a:t>
            </a:r>
            <a:r>
              <a:rPr lang="en-US" dirty="0"/>
              <a:t> </a:t>
            </a:r>
            <a:r>
              <a:rPr lang="en-US" dirty="0" err="1"/>
              <a:t>theá</a:t>
            </a:r>
            <a:r>
              <a:rPr lang="en-US" dirty="0"/>
              <a:t> </a:t>
            </a:r>
            <a:r>
              <a:rPr lang="en-US" dirty="0" err="1"/>
              <a:t>naøo</a:t>
            </a:r>
            <a:r>
              <a:rPr lang="en-US" dirty="0"/>
              <a:t> HÑH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CPU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? 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luùc</a:t>
            </a:r>
            <a:r>
              <a:rPr lang="en-US" dirty="0"/>
              <a:t> </a:t>
            </a:r>
            <a:r>
              <a:rPr lang="en-US" dirty="0" err="1"/>
              <a:t>naøy</a:t>
            </a:r>
            <a:r>
              <a:rPr lang="en-US" dirty="0"/>
              <a:t> HÑH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giöõ</a:t>
            </a:r>
            <a:r>
              <a:rPr lang="en-US" dirty="0"/>
              <a:t> CPU)</a:t>
            </a:r>
          </a:p>
          <a:p>
            <a:pPr lvl="1"/>
            <a:r>
              <a:rPr lang="en-US" dirty="0" err="1"/>
              <a:t>EÙp</a:t>
            </a:r>
            <a:r>
              <a:rPr lang="en-US" dirty="0"/>
              <a:t> </a:t>
            </a:r>
            <a:r>
              <a:rPr lang="en-US" dirty="0" err="1"/>
              <a:t>buoäc</a:t>
            </a:r>
            <a:r>
              <a:rPr lang="en-US" dirty="0"/>
              <a:t> NSD </a:t>
            </a:r>
            <a:r>
              <a:rPr lang="en-US" dirty="0" err="1"/>
              <a:t>thænh</a:t>
            </a:r>
            <a:r>
              <a:rPr lang="en-US" dirty="0"/>
              <a:t> </a:t>
            </a:r>
            <a:r>
              <a:rPr lang="en-US" dirty="0" err="1"/>
              <a:t>thoaûng</a:t>
            </a:r>
            <a:r>
              <a:rPr lang="en-US" dirty="0"/>
              <a:t> </a:t>
            </a:r>
            <a:r>
              <a:rPr lang="en-US" dirty="0" err="1"/>
              <a:t>traû</a:t>
            </a:r>
            <a:r>
              <a:rPr lang="en-US" dirty="0"/>
              <a:t> CPU </a:t>
            </a:r>
            <a:r>
              <a:rPr lang="en-US" dirty="0" err="1"/>
              <a:t>laïi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HÑH ?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Maùy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phaûi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2 CPU, 1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rieâng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HÑH ?</a:t>
            </a:r>
          </a:p>
          <a:p>
            <a:pPr lvl="1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HÑH </a:t>
            </a:r>
            <a:r>
              <a:rPr lang="en-US" dirty="0" err="1">
                <a:sym typeface="Wingdings" pitchFamily="2" charset="2"/>
              </a:rPr>
              <a:t>söû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duïng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ngaét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ñoàng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hoà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olidFill>
                  <a:schemeClr val="hlink"/>
                </a:solidFill>
                <a:sym typeface="Wingdings" pitchFamily="2" charset="2"/>
              </a:rPr>
              <a:t>ngaét</a:t>
            </a:r>
            <a:r>
              <a:rPr lang="en-US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hlink"/>
                </a:solidFill>
                <a:sym typeface="Wingdings" pitchFamily="2" charset="2"/>
              </a:rPr>
              <a:t>ñieàu</a:t>
            </a:r>
            <a:r>
              <a:rPr lang="en-US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chemeClr val="hlink"/>
                </a:solidFill>
                <a:sym typeface="Wingdings" pitchFamily="2" charset="2"/>
              </a:rPr>
              <a:t>phoái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ñeå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kieåm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soaùt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heä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thoáng</a:t>
            </a:r>
            <a:endParaRPr lang="en-US" dirty="0">
              <a:sym typeface="Wingdings" pitchFamily="2" charset="2"/>
            </a:endParaRPr>
          </a:p>
          <a:p>
            <a:pPr lvl="2">
              <a:buFont typeface="Wingdings" pitchFamily="2" charset="2"/>
              <a:buChar char="è"/>
            </a:pPr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ngaét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hoà</a:t>
            </a:r>
            <a:r>
              <a:rPr lang="en-US" dirty="0"/>
              <a:t>, HÑH </a:t>
            </a:r>
            <a:r>
              <a:rPr lang="en-US" dirty="0" err="1"/>
              <a:t>kieåm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caàn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CPU </a:t>
            </a:r>
            <a:r>
              <a:rPr lang="en-US" dirty="0" err="1"/>
              <a:t>töø</a:t>
            </a:r>
            <a:r>
              <a:rPr lang="en-US" dirty="0"/>
              <a:t> 1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naøo</a:t>
            </a:r>
            <a:r>
              <a:rPr lang="en-US" dirty="0"/>
              <a:t> </a:t>
            </a:r>
            <a:r>
              <a:rPr lang="en-US" dirty="0" err="1"/>
              <a:t>ñoù</a:t>
            </a:r>
            <a:r>
              <a:rPr lang="en-US" dirty="0"/>
              <a:t> </a:t>
            </a:r>
            <a:r>
              <a:rPr lang="en-US" dirty="0" err="1"/>
              <a:t>laïi</a:t>
            </a:r>
            <a:r>
              <a:rPr lang="en-US" dirty="0"/>
              <a:t> hay </a:t>
            </a:r>
            <a:r>
              <a:rPr lang="en-US" dirty="0" err="1"/>
              <a:t>khoâng</a:t>
            </a:r>
            <a:r>
              <a:rPr lang="en-US" dirty="0"/>
              <a:t> ?</a:t>
            </a:r>
          </a:p>
          <a:p>
            <a:pPr lvl="2">
              <a:buFont typeface="Wingdings" pitchFamily="2" charset="2"/>
              <a:buChar char="è"/>
            </a:pPr>
            <a:r>
              <a:rPr lang="en-US" dirty="0"/>
              <a:t>HÑH </a:t>
            </a:r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hoài</a:t>
            </a:r>
            <a:r>
              <a:rPr lang="en-US" dirty="0"/>
              <a:t> CPU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ngaét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hoà</a:t>
            </a:r>
            <a:r>
              <a:rPr lang="en-US" dirty="0"/>
              <a:t> </a:t>
            </a:r>
            <a:r>
              <a:rPr lang="en-US" dirty="0" err="1"/>
              <a:t>phaùt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.</a:t>
            </a:r>
          </a:p>
          <a:p>
            <a:pPr lvl="2">
              <a:buFont typeface="Wingdings" pitchFamily="2" charset="2"/>
              <a:buChar char="è"/>
            </a:pPr>
            <a:r>
              <a:rPr lang="en-US" dirty="0" err="1"/>
              <a:t>Khoaûng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2 </a:t>
            </a:r>
            <a:r>
              <a:rPr lang="en-US" dirty="0" err="1"/>
              <a:t>laàn</a:t>
            </a:r>
            <a:r>
              <a:rPr lang="en-US" dirty="0"/>
              <a:t> </a:t>
            </a:r>
            <a:r>
              <a:rPr lang="en-US" dirty="0" err="1"/>
              <a:t>ngaét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 </a:t>
            </a:r>
            <a:r>
              <a:rPr lang="en-US" dirty="0" err="1"/>
              <a:t>goïi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chu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kyø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ñoàng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hoà</a:t>
            </a:r>
            <a:r>
              <a:rPr lang="en-US" dirty="0"/>
              <a:t> (</a:t>
            </a:r>
            <a:r>
              <a:rPr lang="en-US" dirty="0" err="1"/>
              <a:t>toái</a:t>
            </a:r>
            <a:r>
              <a:rPr lang="en-US" dirty="0"/>
              <a:t> </a:t>
            </a:r>
            <a:r>
              <a:rPr lang="en-US" dirty="0" err="1"/>
              <a:t>thieåu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18.2 </a:t>
            </a:r>
            <a:r>
              <a:rPr lang="en-US" dirty="0" err="1"/>
              <a:t>laàn</a:t>
            </a:r>
            <a:r>
              <a:rPr lang="en-US" dirty="0"/>
              <a:t> / </a:t>
            </a:r>
            <a:r>
              <a:rPr lang="en-US" dirty="0" err="1"/>
              <a:t>giaây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AFE05A3-CAF4-4155-92BC-E669A7453667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Löïa</a:t>
            </a:r>
            <a:r>
              <a:rPr lang="en-US" dirty="0"/>
              <a:t> </a:t>
            </a:r>
            <a:r>
              <a:rPr lang="en-US" dirty="0" err="1"/>
              <a:t>choïn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?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Taùc vuï cuûa </a:t>
            </a:r>
            <a:r>
              <a:rPr lang="en-US">
                <a:solidFill>
                  <a:schemeClr val="hlink"/>
                </a:solidFill>
              </a:rPr>
              <a:t>Scheduler</a:t>
            </a:r>
          </a:p>
          <a:p>
            <a:r>
              <a:rPr lang="en-US"/>
              <a:t>Muïc tieâu ? </a:t>
            </a:r>
          </a:p>
          <a:p>
            <a:pPr lvl="1"/>
            <a:r>
              <a:rPr lang="en-US"/>
              <a:t>Söû duïng CPU hieäu quaû</a:t>
            </a:r>
          </a:p>
          <a:p>
            <a:pPr lvl="1"/>
            <a:r>
              <a:rPr lang="en-US"/>
              <a:t>Ñaûm baûo taát caû caùc tieán trình ñeàu tieán trieån xöû lyù</a:t>
            </a:r>
          </a:p>
          <a:p>
            <a:r>
              <a:rPr lang="en-US"/>
              <a:t>Tieâu chuaån löïa choïn ?</a:t>
            </a:r>
          </a:p>
          <a:p>
            <a:pPr lvl="1"/>
            <a:r>
              <a:rPr lang="en-US"/>
              <a:t>Taát caû caùc tieán trình ñeàu nhö nhau ?</a:t>
            </a:r>
          </a:p>
          <a:p>
            <a:pPr lvl="1"/>
            <a:r>
              <a:rPr lang="en-US"/>
              <a:t>Ñeà xuaát moät ñoä öu tieân cho moãi tieán trình ?</a:t>
            </a:r>
          </a:p>
          <a:p>
            <a:r>
              <a:rPr lang="en-US"/>
              <a:t>Thôøi ñieåm löïa choïn ? (Thôøi ñieåm kích hoaït Scheduler())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0F1679-928E-466B-B2DA-E0A1C8D76F82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Ña</a:t>
            </a:r>
            <a:r>
              <a:rPr lang="en-US" dirty="0" smtClean="0"/>
              <a:t> </a:t>
            </a:r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???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820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muoán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vieäc</a:t>
            </a:r>
            <a:r>
              <a:rPr lang="en-US" dirty="0"/>
              <a:t> </a:t>
            </a:r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dirty="0" err="1"/>
              <a:t>maùy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?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093911-6A22-4E1B-8ED1-0694F17A2E51}" type="slidenum">
              <a:rPr lang="en-US"/>
              <a:pPr/>
              <a:t>3</a:t>
            </a:fld>
            <a:endParaRPr lang="en-US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533400" y="2114550"/>
            <a:ext cx="160020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>
              <a:latin typeface="VNI-Book" pitchFamily="2" charset="0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2835275" y="2686050"/>
            <a:ext cx="1752600" cy="400110"/>
          </a:xfrm>
          <a:prstGeom prst="rect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IO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4587875" y="2686050"/>
            <a:ext cx="1752600" cy="400110"/>
          </a:xfrm>
          <a:prstGeom prst="rect">
            <a:avLst/>
          </a:prstGeom>
          <a:solidFill>
            <a:srgbClr val="99FF33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6340475" y="2686050"/>
            <a:ext cx="1752600" cy="400110"/>
          </a:xfrm>
          <a:prstGeom prst="rect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IO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40648" name="Group 8"/>
          <p:cNvGrpSpPr>
            <a:grpSpLocks/>
          </p:cNvGrpSpPr>
          <p:nvPr/>
        </p:nvGrpSpPr>
        <p:grpSpPr bwMode="auto">
          <a:xfrm>
            <a:off x="838200" y="2266950"/>
            <a:ext cx="1997075" cy="819150"/>
            <a:chOff x="528" y="1200"/>
            <a:chExt cx="1258" cy="516"/>
          </a:xfrm>
        </p:grpSpPr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682" y="1464"/>
              <a:ext cx="1104" cy="252"/>
            </a:xfrm>
            <a:prstGeom prst="rect">
              <a:avLst/>
            </a:prstGeom>
            <a:solidFill>
              <a:srgbClr val="99FF33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40650" name="Text Box 10"/>
            <p:cNvSpPr txBox="1">
              <a:spLocks noChangeArrowheads="1"/>
            </p:cNvSpPr>
            <p:nvPr/>
          </p:nvSpPr>
          <p:spPr bwMode="auto">
            <a:xfrm>
              <a:off x="528" y="120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1</a:t>
              </a:r>
            </a:p>
          </p:txBody>
        </p:sp>
      </p:grpSp>
      <p:grpSp>
        <p:nvGrpSpPr>
          <p:cNvPr id="240651" name="Group 11"/>
          <p:cNvGrpSpPr>
            <a:grpSpLocks/>
          </p:cNvGrpSpPr>
          <p:nvPr/>
        </p:nvGrpSpPr>
        <p:grpSpPr bwMode="auto">
          <a:xfrm>
            <a:off x="838200" y="3562350"/>
            <a:ext cx="1997075" cy="960438"/>
            <a:chOff x="528" y="2160"/>
            <a:chExt cx="1258" cy="605"/>
          </a:xfrm>
        </p:grpSpPr>
        <p:sp>
          <p:nvSpPr>
            <p:cNvPr id="240652" name="Text Box 12"/>
            <p:cNvSpPr txBox="1">
              <a:spLocks noChangeArrowheads="1"/>
            </p:cNvSpPr>
            <p:nvPr/>
          </p:nvSpPr>
          <p:spPr bwMode="auto">
            <a:xfrm>
              <a:off x="682" y="2513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40653" name="Text Box 13"/>
            <p:cNvSpPr txBox="1">
              <a:spLocks noChangeArrowheads="1"/>
            </p:cNvSpPr>
            <p:nvPr/>
          </p:nvSpPr>
          <p:spPr bwMode="auto">
            <a:xfrm>
              <a:off x="528" y="216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1</a:t>
              </a:r>
            </a:p>
          </p:txBody>
        </p:sp>
      </p:grpSp>
      <p:grpSp>
        <p:nvGrpSpPr>
          <p:cNvPr id="240654" name="Group 14"/>
          <p:cNvGrpSpPr>
            <a:grpSpLocks/>
          </p:cNvGrpSpPr>
          <p:nvPr/>
        </p:nvGrpSpPr>
        <p:grpSpPr bwMode="auto">
          <a:xfrm>
            <a:off x="4572000" y="4122738"/>
            <a:ext cx="1768475" cy="1287462"/>
            <a:chOff x="2736" y="2753"/>
            <a:chExt cx="1114" cy="811"/>
          </a:xfrm>
        </p:grpSpPr>
        <p:sp>
          <p:nvSpPr>
            <p:cNvPr id="240655" name="Text Box 15"/>
            <p:cNvSpPr txBox="1">
              <a:spLocks noChangeArrowheads="1"/>
            </p:cNvSpPr>
            <p:nvPr/>
          </p:nvSpPr>
          <p:spPr bwMode="auto">
            <a:xfrm>
              <a:off x="2746" y="2753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40656" name="Text Box 16"/>
            <p:cNvSpPr txBox="1">
              <a:spLocks noChangeArrowheads="1"/>
            </p:cNvSpPr>
            <p:nvPr/>
          </p:nvSpPr>
          <p:spPr bwMode="auto">
            <a:xfrm>
              <a:off x="2736" y="3312"/>
              <a:ext cx="1104" cy="252"/>
            </a:xfrm>
            <a:prstGeom prst="rect">
              <a:avLst/>
            </a:prstGeom>
            <a:solidFill>
              <a:srgbClr val="CC00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99FF33"/>
                  </a:solidFill>
                  <a:latin typeface="Comic Sans MS" pitchFamily="66" charset="0"/>
                </a:rPr>
                <a:t>IO</a:t>
              </a:r>
            </a:p>
          </p:txBody>
        </p:sp>
      </p:grpSp>
      <p:grpSp>
        <p:nvGrpSpPr>
          <p:cNvPr id="240657" name="Group 17"/>
          <p:cNvGrpSpPr>
            <a:grpSpLocks/>
          </p:cNvGrpSpPr>
          <p:nvPr/>
        </p:nvGrpSpPr>
        <p:grpSpPr bwMode="auto">
          <a:xfrm>
            <a:off x="6324600" y="4122738"/>
            <a:ext cx="1768475" cy="1287462"/>
            <a:chOff x="3840" y="2753"/>
            <a:chExt cx="1114" cy="811"/>
          </a:xfrm>
        </p:grpSpPr>
        <p:sp>
          <p:nvSpPr>
            <p:cNvPr id="240658" name="Text Box 18"/>
            <p:cNvSpPr txBox="1">
              <a:spLocks noChangeArrowheads="1"/>
            </p:cNvSpPr>
            <p:nvPr/>
          </p:nvSpPr>
          <p:spPr bwMode="auto">
            <a:xfrm>
              <a:off x="3850" y="2753"/>
              <a:ext cx="1104" cy="252"/>
            </a:xfrm>
            <a:prstGeom prst="rect">
              <a:avLst/>
            </a:prstGeom>
            <a:solidFill>
              <a:srgbClr val="CC00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99FF33"/>
                  </a:solidFill>
                  <a:latin typeface="Comic Sans MS" pitchFamily="66" charset="0"/>
                </a:rPr>
                <a:t>IO</a:t>
              </a:r>
            </a:p>
          </p:txBody>
        </p:sp>
        <p:sp>
          <p:nvSpPr>
            <p:cNvPr id="240659" name="Text Box 19"/>
            <p:cNvSpPr txBox="1">
              <a:spLocks noChangeArrowheads="1"/>
            </p:cNvSpPr>
            <p:nvPr/>
          </p:nvSpPr>
          <p:spPr bwMode="auto">
            <a:xfrm>
              <a:off x="3840" y="3312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rgbClr val="FF66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66FF"/>
                  </a:solidFill>
                  <a:latin typeface="Comic Sans MS" pitchFamily="66" charset="0"/>
                </a:rPr>
                <a:t>CPU</a:t>
              </a:r>
            </a:p>
          </p:txBody>
        </p:sp>
      </p:grpSp>
      <p:grpSp>
        <p:nvGrpSpPr>
          <p:cNvPr id="240660" name="Group 20"/>
          <p:cNvGrpSpPr>
            <a:grpSpLocks/>
          </p:cNvGrpSpPr>
          <p:nvPr/>
        </p:nvGrpSpPr>
        <p:grpSpPr bwMode="auto">
          <a:xfrm>
            <a:off x="838200" y="4122738"/>
            <a:ext cx="3749675" cy="1287462"/>
            <a:chOff x="528" y="2513"/>
            <a:chExt cx="2362" cy="811"/>
          </a:xfrm>
        </p:grpSpPr>
        <p:grpSp>
          <p:nvGrpSpPr>
            <p:cNvPr id="240661" name="Group 21"/>
            <p:cNvGrpSpPr>
              <a:grpSpLocks/>
            </p:cNvGrpSpPr>
            <p:nvPr/>
          </p:nvGrpSpPr>
          <p:grpSpPr bwMode="auto">
            <a:xfrm>
              <a:off x="1776" y="2513"/>
              <a:ext cx="1114" cy="811"/>
              <a:chOff x="1632" y="2753"/>
              <a:chExt cx="1114" cy="811"/>
            </a:xfrm>
          </p:grpSpPr>
          <p:sp>
            <p:nvSpPr>
              <p:cNvPr id="240662" name="Text Box 22"/>
              <p:cNvSpPr txBox="1">
                <a:spLocks noChangeArrowheads="1"/>
              </p:cNvSpPr>
              <p:nvPr/>
            </p:nvSpPr>
            <p:spPr bwMode="auto">
              <a:xfrm>
                <a:off x="1642" y="2753"/>
                <a:ext cx="1104" cy="252"/>
              </a:xfrm>
              <a:prstGeom prst="rect">
                <a:avLst/>
              </a:prstGeom>
              <a:solidFill>
                <a:srgbClr val="CC00FF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99FF33"/>
                    </a:solidFill>
                    <a:latin typeface="Comic Sans MS" pitchFamily="66" charset="0"/>
                  </a:rPr>
                  <a:t>IO</a:t>
                </a:r>
              </a:p>
            </p:txBody>
          </p:sp>
          <p:sp>
            <p:nvSpPr>
              <p:cNvPr id="240663" name="Text Box 23"/>
              <p:cNvSpPr txBox="1">
                <a:spLocks noChangeArrowheads="1"/>
              </p:cNvSpPr>
              <p:nvPr/>
            </p:nvSpPr>
            <p:spPr bwMode="auto">
              <a:xfrm>
                <a:off x="1632" y="3312"/>
                <a:ext cx="1104" cy="252"/>
              </a:xfrm>
              <a:prstGeom prst="rect">
                <a:avLst/>
              </a:prstGeom>
              <a:solidFill>
                <a:srgbClr val="FFFF66"/>
              </a:solidFill>
              <a:ln w="38100">
                <a:solidFill>
                  <a:srgbClr val="FF66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66FF"/>
                    </a:solidFill>
                    <a:latin typeface="Comic Sans MS" pitchFamily="66" charset="0"/>
                  </a:rPr>
                  <a:t>CPU</a:t>
                </a:r>
              </a:p>
            </p:txBody>
          </p:sp>
        </p:grpSp>
        <p:sp>
          <p:nvSpPr>
            <p:cNvPr id="240664" name="Text Box 24"/>
            <p:cNvSpPr txBox="1">
              <a:spLocks noChangeArrowheads="1"/>
            </p:cNvSpPr>
            <p:nvPr/>
          </p:nvSpPr>
          <p:spPr bwMode="auto">
            <a:xfrm>
              <a:off x="528" y="288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2</a:t>
              </a:r>
            </a:p>
          </p:txBody>
        </p:sp>
      </p:grpSp>
      <p:grpSp>
        <p:nvGrpSpPr>
          <p:cNvPr id="240665" name="Group 25"/>
          <p:cNvGrpSpPr>
            <a:grpSpLocks/>
          </p:cNvGrpSpPr>
          <p:nvPr/>
        </p:nvGrpSpPr>
        <p:grpSpPr bwMode="auto">
          <a:xfrm>
            <a:off x="228600" y="5543550"/>
            <a:ext cx="8610600" cy="400050"/>
            <a:chOff x="144" y="3408"/>
            <a:chExt cx="5424" cy="252"/>
          </a:xfrm>
        </p:grpSpPr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>
              <a:off x="720" y="3552"/>
              <a:ext cx="48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40667" name="Text Box 27"/>
            <p:cNvSpPr txBox="1">
              <a:spLocks noChangeArrowheads="1"/>
            </p:cNvSpPr>
            <p:nvPr/>
          </p:nvSpPr>
          <p:spPr bwMode="auto">
            <a:xfrm>
              <a:off x="144" y="3408"/>
              <a:ext cx="456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VNI-Book" pitchFamily="2" charset="0"/>
                </a:rPr>
                <a:t>CPU</a:t>
              </a:r>
            </a:p>
          </p:txBody>
        </p:sp>
      </p:grpSp>
      <p:grpSp>
        <p:nvGrpSpPr>
          <p:cNvPr id="240668" name="Group 28"/>
          <p:cNvGrpSpPr>
            <a:grpSpLocks/>
          </p:cNvGrpSpPr>
          <p:nvPr/>
        </p:nvGrpSpPr>
        <p:grpSpPr bwMode="auto">
          <a:xfrm>
            <a:off x="228600" y="3257550"/>
            <a:ext cx="6096000" cy="400050"/>
            <a:chOff x="144" y="1824"/>
            <a:chExt cx="3840" cy="252"/>
          </a:xfrm>
        </p:grpSpPr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144" y="1824"/>
              <a:ext cx="456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VNI-Book" pitchFamily="2" charset="0"/>
                </a:rPr>
                <a:t>CPU</a:t>
              </a:r>
            </a:p>
          </p:txBody>
        </p:sp>
        <p:sp>
          <p:nvSpPr>
            <p:cNvPr id="240670" name="Line 30"/>
            <p:cNvSpPr>
              <a:spLocks noChangeShapeType="1"/>
            </p:cNvSpPr>
            <p:nvPr/>
          </p:nvSpPr>
          <p:spPr bwMode="auto">
            <a:xfrm>
              <a:off x="672" y="1968"/>
              <a:ext cx="11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40671" name="Line 31"/>
            <p:cNvSpPr>
              <a:spLocks noChangeShapeType="1"/>
            </p:cNvSpPr>
            <p:nvPr/>
          </p:nvSpPr>
          <p:spPr bwMode="auto">
            <a:xfrm>
              <a:off x="2880" y="1968"/>
              <a:ext cx="11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</p:grpSp>
      <p:sp>
        <p:nvSpPr>
          <p:cNvPr id="240672" name="Rectangle 32"/>
          <p:cNvSpPr>
            <a:spLocks noChangeArrowheads="1"/>
          </p:cNvSpPr>
          <p:nvPr/>
        </p:nvSpPr>
        <p:spPr bwMode="auto">
          <a:xfrm>
            <a:off x="457200" y="6019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 dirty="0">
                <a:latin typeface="VNI-Book" pitchFamily="2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VNI-Book" pitchFamily="2" charset="0"/>
              </a:rPr>
              <a:t>Xöû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thôøi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ñeå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taêng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hieäu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suaát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söû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duïng</a:t>
            </a:r>
            <a:r>
              <a:rPr lang="en-US" sz="2400" b="1" dirty="0">
                <a:latin typeface="VNI-Book" pitchFamily="2" charset="0"/>
              </a:rPr>
              <a:t>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  <p:bldP spid="240645" grpId="0" animBg="1"/>
      <p:bldP spid="240646" grpId="0" animBg="1"/>
      <p:bldP spid="240647" grpId="0" animBg="1"/>
      <p:bldP spid="2406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Muïc</a:t>
            </a:r>
            <a:r>
              <a:rPr lang="en-US" dirty="0"/>
              <a:t> </a:t>
            </a:r>
            <a:r>
              <a:rPr lang="en-US" dirty="0" err="1"/>
              <a:t>tieâu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fr-FR" dirty="0" err="1"/>
              <a:t>Hieäu</a:t>
            </a:r>
            <a:r>
              <a:rPr lang="fr-FR" dirty="0"/>
              <a:t> </a:t>
            </a:r>
            <a:r>
              <a:rPr lang="fr-FR" dirty="0" err="1"/>
              <a:t>quûa</a:t>
            </a:r>
            <a:r>
              <a:rPr lang="fr-FR" dirty="0"/>
              <a:t> (</a:t>
            </a:r>
            <a:r>
              <a:rPr lang="fr-FR" dirty="0" err="1"/>
              <a:t>Efficiency</a:t>
            </a:r>
            <a:r>
              <a:rPr lang="fr-FR" dirty="0"/>
              <a:t>) </a:t>
            </a:r>
          </a:p>
          <a:p>
            <a:pPr lvl="1">
              <a:spcBef>
                <a:spcPct val="40000"/>
              </a:spcBef>
            </a:pPr>
            <a:r>
              <a:rPr lang="fr-FR" dirty="0">
                <a:solidFill>
                  <a:schemeClr val="tx2"/>
                </a:solidFill>
                <a:sym typeface="Wingdings 3" pitchFamily="18" charset="2"/>
              </a:rPr>
              <a:t></a:t>
            </a:r>
            <a:r>
              <a:rPr lang="fr-FR" dirty="0">
                <a:sym typeface="Wingdings 3" pitchFamily="18" charset="2"/>
              </a:rPr>
              <a:t> </a:t>
            </a:r>
            <a:r>
              <a:rPr lang="fr-FR" dirty="0" err="1"/>
              <a:t>Thôøi</a:t>
            </a:r>
            <a:r>
              <a:rPr lang="fr-FR" dirty="0"/>
              <a:t> </a:t>
            </a:r>
            <a:r>
              <a:rPr lang="fr-FR" dirty="0" err="1"/>
              <a:t>gian</a:t>
            </a:r>
            <a:r>
              <a:rPr lang="fr-FR" dirty="0"/>
              <a:t> </a:t>
            </a:r>
          </a:p>
          <a:p>
            <a:pPr lvl="2">
              <a:spcBef>
                <a:spcPct val="40000"/>
              </a:spcBef>
            </a:pPr>
            <a:r>
              <a:rPr lang="fr-FR" dirty="0">
                <a:solidFill>
                  <a:schemeClr val="tx2"/>
                </a:solidFill>
                <a:sym typeface="Wingdings 3" pitchFamily="18" charset="2"/>
              </a:rPr>
              <a:t></a:t>
            </a:r>
            <a:r>
              <a:rPr lang="fr-FR" dirty="0"/>
              <a:t> </a:t>
            </a:r>
            <a:r>
              <a:rPr lang="fr-FR" dirty="0" err="1" smtClean="0"/>
              <a:t>Ñaùùp</a:t>
            </a:r>
            <a:r>
              <a:rPr lang="fr-FR" dirty="0" smtClean="0"/>
              <a:t> </a:t>
            </a:r>
            <a:r>
              <a:rPr lang="fr-FR" dirty="0" err="1"/>
              <a:t>öùng</a:t>
            </a:r>
            <a:r>
              <a:rPr lang="fr-FR" dirty="0"/>
              <a:t>  (</a:t>
            </a:r>
            <a:r>
              <a:rPr lang="fr-FR" dirty="0" err="1">
                <a:solidFill>
                  <a:schemeClr val="hlink"/>
                </a:solidFill>
              </a:rPr>
              <a:t>Response</a:t>
            </a:r>
            <a:r>
              <a:rPr lang="fr-FR" dirty="0">
                <a:solidFill>
                  <a:schemeClr val="hlink"/>
                </a:solidFill>
              </a:rPr>
              <a:t> time</a:t>
            </a:r>
            <a:r>
              <a:rPr lang="fr-FR" dirty="0"/>
              <a:t>) </a:t>
            </a:r>
          </a:p>
          <a:p>
            <a:pPr lvl="2">
              <a:spcBef>
                <a:spcPct val="40000"/>
              </a:spcBef>
            </a:pPr>
            <a:r>
              <a:rPr lang="fr-FR" dirty="0">
                <a:solidFill>
                  <a:schemeClr val="tx2"/>
                </a:solidFill>
                <a:sym typeface="Wingdings 3" pitchFamily="18" charset="2"/>
              </a:rPr>
              <a:t></a:t>
            </a:r>
            <a:r>
              <a:rPr lang="fr-FR" dirty="0"/>
              <a:t> </a:t>
            </a:r>
            <a:r>
              <a:rPr lang="fr-FR" dirty="0" err="1"/>
              <a:t>Hoaøn</a:t>
            </a:r>
            <a:r>
              <a:rPr lang="fr-FR" dirty="0"/>
              <a:t> </a:t>
            </a:r>
            <a:r>
              <a:rPr lang="fr-FR" dirty="0" err="1"/>
              <a:t>taát</a:t>
            </a:r>
            <a:r>
              <a:rPr lang="fr-FR" dirty="0"/>
              <a:t> (</a:t>
            </a:r>
            <a:r>
              <a:rPr lang="fr-FR" dirty="0" err="1">
                <a:solidFill>
                  <a:schemeClr val="hlink"/>
                </a:solidFill>
              </a:rPr>
              <a:t>Turnaround</a:t>
            </a:r>
            <a:r>
              <a:rPr lang="fr-FR" dirty="0">
                <a:solidFill>
                  <a:schemeClr val="hlink"/>
                </a:solidFill>
              </a:rPr>
              <a:t> Time = </a:t>
            </a:r>
            <a:r>
              <a:rPr lang="fr-FR" dirty="0" err="1">
                <a:solidFill>
                  <a:schemeClr val="hlink"/>
                </a:solidFill>
              </a:rPr>
              <a:t>Tquit</a:t>
            </a:r>
            <a:r>
              <a:rPr lang="fr-FR" dirty="0">
                <a:solidFill>
                  <a:schemeClr val="hlink"/>
                </a:solidFill>
              </a:rPr>
              <a:t> -</a:t>
            </a:r>
            <a:r>
              <a:rPr lang="fr-FR" dirty="0" err="1">
                <a:solidFill>
                  <a:schemeClr val="hlink"/>
                </a:solidFill>
              </a:rPr>
              <a:t>Tarrive</a:t>
            </a:r>
            <a:r>
              <a:rPr lang="fr-FR" dirty="0"/>
              <a:t>):</a:t>
            </a:r>
          </a:p>
          <a:p>
            <a:pPr lvl="2">
              <a:spcBef>
                <a:spcPct val="40000"/>
              </a:spcBef>
            </a:pPr>
            <a:r>
              <a:rPr lang="fr-FR" dirty="0">
                <a:solidFill>
                  <a:schemeClr val="tx2"/>
                </a:solidFill>
                <a:sym typeface="Wingdings 3" pitchFamily="18" charset="2"/>
              </a:rPr>
              <a:t>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/>
              <a:t>Chôø</a:t>
            </a:r>
            <a:r>
              <a:rPr lang="fr-FR" dirty="0"/>
              <a:t> (</a:t>
            </a:r>
            <a:r>
              <a:rPr lang="fr-FR" dirty="0" err="1">
                <a:solidFill>
                  <a:schemeClr val="hlink"/>
                </a:solidFill>
              </a:rPr>
              <a:t>Waiting</a:t>
            </a:r>
            <a:r>
              <a:rPr lang="fr-FR" dirty="0">
                <a:solidFill>
                  <a:schemeClr val="hlink"/>
                </a:solidFill>
              </a:rPr>
              <a:t> Time = T in </a:t>
            </a:r>
            <a:r>
              <a:rPr lang="fr-FR" dirty="0" err="1">
                <a:solidFill>
                  <a:schemeClr val="hlink"/>
                </a:solidFill>
              </a:rPr>
              <a:t>Ready</a:t>
            </a:r>
            <a:r>
              <a:rPr lang="fr-FR" dirty="0"/>
              <a:t> ) :</a:t>
            </a:r>
          </a:p>
          <a:p>
            <a:pPr lvl="1">
              <a:spcBef>
                <a:spcPct val="40000"/>
              </a:spcBef>
            </a:pPr>
            <a:r>
              <a:rPr lang="fr-FR" dirty="0">
                <a:solidFill>
                  <a:schemeClr val="hlink"/>
                </a:solidFill>
                <a:sym typeface="Wingdings 3" pitchFamily="18" charset="2"/>
              </a:rPr>
              <a:t></a:t>
            </a:r>
            <a:r>
              <a:rPr lang="fr-FR" dirty="0">
                <a:sym typeface="Wingdings 3" pitchFamily="18" charset="2"/>
              </a:rPr>
              <a:t> </a:t>
            </a:r>
            <a:r>
              <a:rPr lang="fr-FR" dirty="0" err="1"/>
              <a:t>Thoâng</a:t>
            </a:r>
            <a:r>
              <a:rPr lang="fr-FR" dirty="0"/>
              <a:t> </a:t>
            </a:r>
            <a:r>
              <a:rPr lang="fr-FR" dirty="0" err="1"/>
              <a:t>löôïng</a:t>
            </a:r>
            <a:r>
              <a:rPr lang="fr-FR" dirty="0"/>
              <a:t> (</a:t>
            </a:r>
            <a:r>
              <a:rPr lang="fr-FR" dirty="0" err="1">
                <a:solidFill>
                  <a:schemeClr val="hlink"/>
                </a:solidFill>
              </a:rPr>
              <a:t>Throughput</a:t>
            </a:r>
            <a:r>
              <a:rPr lang="fr-FR" dirty="0">
                <a:solidFill>
                  <a:schemeClr val="hlink"/>
                </a:solidFill>
              </a:rPr>
              <a:t> = # jobs/s</a:t>
            </a:r>
            <a:r>
              <a:rPr lang="fr-FR" dirty="0"/>
              <a:t> )</a:t>
            </a:r>
          </a:p>
          <a:p>
            <a:pPr lvl="2">
              <a:spcBef>
                <a:spcPct val="40000"/>
              </a:spcBef>
            </a:pPr>
            <a:r>
              <a:rPr lang="fr-FR" dirty="0">
                <a:solidFill>
                  <a:schemeClr val="hlink"/>
                </a:solidFill>
                <a:sym typeface="Wingdings 3" pitchFamily="18" charset="2"/>
              </a:rPr>
              <a:t></a:t>
            </a:r>
            <a:r>
              <a:rPr lang="fr-FR" dirty="0">
                <a:sym typeface="Wingdings 3" pitchFamily="18" charset="2"/>
              </a:rPr>
              <a:t> </a:t>
            </a:r>
            <a:r>
              <a:rPr lang="fr-FR" dirty="0" err="1"/>
              <a:t>Hieäu</a:t>
            </a:r>
            <a:r>
              <a:rPr lang="fr-FR" dirty="0"/>
              <a:t> </a:t>
            </a:r>
            <a:r>
              <a:rPr lang="fr-FR" dirty="0" err="1"/>
              <a:t>suaát</a:t>
            </a:r>
            <a:r>
              <a:rPr lang="fr-FR" dirty="0"/>
              <a:t> </a:t>
            </a:r>
            <a:r>
              <a:rPr lang="fr-FR" dirty="0" err="1"/>
              <a:t>Taøi</a:t>
            </a:r>
            <a:r>
              <a:rPr lang="fr-FR" dirty="0"/>
              <a:t> </a:t>
            </a:r>
            <a:r>
              <a:rPr lang="fr-FR" dirty="0" err="1"/>
              <a:t>nguyeân</a:t>
            </a:r>
            <a:endParaRPr lang="fr-FR" dirty="0"/>
          </a:p>
          <a:p>
            <a:pPr lvl="2">
              <a:spcBef>
                <a:spcPct val="40000"/>
              </a:spcBef>
            </a:pPr>
            <a:r>
              <a:rPr lang="fr-FR" dirty="0">
                <a:solidFill>
                  <a:schemeClr val="tx2"/>
                </a:solidFill>
                <a:sym typeface="Wingdings 3" pitchFamily="18" charset="2"/>
              </a:rPr>
              <a:t></a:t>
            </a:r>
            <a:r>
              <a:rPr lang="fr-FR" dirty="0">
                <a:sym typeface="Wingdings 3" pitchFamily="18" charset="2"/>
              </a:rPr>
              <a:t> </a:t>
            </a:r>
            <a:r>
              <a:rPr lang="fr-FR" dirty="0"/>
              <a:t>Chi </a:t>
            </a:r>
            <a:r>
              <a:rPr lang="fr-FR" dirty="0" err="1"/>
              <a:t>phí</a:t>
            </a:r>
            <a:r>
              <a:rPr lang="fr-FR" dirty="0"/>
              <a:t> </a:t>
            </a:r>
            <a:r>
              <a:rPr lang="fr-FR" dirty="0" err="1"/>
              <a:t>chuyeån</a:t>
            </a:r>
            <a:r>
              <a:rPr lang="fr-FR" dirty="0"/>
              <a:t> </a:t>
            </a:r>
            <a:r>
              <a:rPr lang="fr-FR" dirty="0" err="1"/>
              <a:t>ñoåi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fr-FR" dirty="0" err="1"/>
              <a:t>Coâng</a:t>
            </a:r>
            <a:r>
              <a:rPr lang="fr-FR" dirty="0"/>
              <a:t> </a:t>
            </a:r>
            <a:r>
              <a:rPr lang="fr-FR" dirty="0" err="1"/>
              <a:t>baèng</a:t>
            </a:r>
            <a:r>
              <a:rPr lang="fr-FR" dirty="0"/>
              <a:t> ( </a:t>
            </a:r>
            <a:r>
              <a:rPr lang="fr-FR" dirty="0" err="1"/>
              <a:t>Fairness</a:t>
            </a:r>
            <a:r>
              <a:rPr lang="fr-FR" dirty="0" smtClean="0"/>
              <a:t>): </a:t>
            </a:r>
            <a:r>
              <a:rPr lang="fr-FR" dirty="0" err="1"/>
              <a:t>Taát</a:t>
            </a:r>
            <a:r>
              <a:rPr lang="fr-FR" dirty="0"/>
              <a:t> </a:t>
            </a:r>
            <a:r>
              <a:rPr lang="fr-FR" dirty="0" err="1"/>
              <a:t>caû</a:t>
            </a:r>
            <a:r>
              <a:rPr lang="fr-FR" dirty="0"/>
              <a:t> </a:t>
            </a: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tieán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ñeàu</a:t>
            </a:r>
            <a:r>
              <a:rPr lang="fr-FR" dirty="0"/>
              <a:t> </a:t>
            </a:r>
            <a:r>
              <a:rPr lang="fr-FR" dirty="0" err="1"/>
              <a:t>coù</a:t>
            </a:r>
            <a:r>
              <a:rPr lang="fr-FR" dirty="0"/>
              <a:t> </a:t>
            </a:r>
            <a:r>
              <a:rPr lang="fr-FR" dirty="0" err="1"/>
              <a:t>cô</a:t>
            </a:r>
            <a:r>
              <a:rPr lang="fr-FR" dirty="0"/>
              <a:t> </a:t>
            </a:r>
            <a:r>
              <a:rPr lang="fr-FR" dirty="0" err="1"/>
              <a:t>hoäi</a:t>
            </a:r>
            <a:r>
              <a:rPr lang="fr-FR" dirty="0"/>
              <a:t> </a:t>
            </a:r>
            <a:r>
              <a:rPr lang="fr-FR" dirty="0" err="1"/>
              <a:t>nhaän</a:t>
            </a:r>
            <a:r>
              <a:rPr lang="fr-FR" dirty="0"/>
              <a:t> CPU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0C9300-3B47-4B86-AA2A-318F8860396A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taéc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 CPU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42744-241A-4657-A4E4-F49319769CAD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73411" name="Group 3"/>
          <p:cNvGrpSpPr>
            <a:grpSpLocks/>
          </p:cNvGrpSpPr>
          <p:nvPr/>
        </p:nvGrpSpPr>
        <p:grpSpPr bwMode="auto">
          <a:xfrm>
            <a:off x="4953000" y="3429000"/>
            <a:ext cx="3810000" cy="2971800"/>
            <a:chOff x="3120" y="2160"/>
            <a:chExt cx="2400" cy="1872"/>
          </a:xfrm>
        </p:grpSpPr>
        <p:sp>
          <p:nvSpPr>
            <p:cNvPr id="273412" name="Text Box 4"/>
            <p:cNvSpPr txBox="1">
              <a:spLocks noChangeArrowheads="1"/>
            </p:cNvSpPr>
            <p:nvPr/>
          </p:nvSpPr>
          <p:spPr bwMode="auto">
            <a:xfrm rot="16200000">
              <a:off x="3384" y="1896"/>
              <a:ext cx="1872" cy="24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/>
            <a:lstStyle/>
            <a:p>
              <a:pPr algn="ctr" eaLnBrk="0" hangingPunct="0"/>
              <a:r>
                <a:rPr lang="en-US" b="1" dirty="0" err="1">
                  <a:solidFill>
                    <a:srgbClr val="800080"/>
                  </a:solidFill>
                  <a:latin typeface="VNI-Book" pitchFamily="2" charset="0"/>
                </a:rPr>
                <a:t>Khoâng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</a:t>
              </a:r>
              <a:r>
                <a:rPr lang="en-US" b="1" dirty="0" err="1">
                  <a:solidFill>
                    <a:srgbClr val="800080"/>
                  </a:solidFill>
                  <a:latin typeface="VNI-Book" pitchFamily="2" charset="0"/>
                </a:rPr>
                <a:t>ñoäc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 </a:t>
              </a:r>
              <a:r>
                <a:rPr lang="en-US" b="1" dirty="0" err="1">
                  <a:solidFill>
                    <a:srgbClr val="800080"/>
                  </a:solidFill>
                  <a:latin typeface="VNI-Book" pitchFamily="2" charset="0"/>
                </a:rPr>
                <a:t>quyeàn</a:t>
              </a:r>
              <a:endParaRPr lang="en-US" b="1" dirty="0">
                <a:solidFill>
                  <a:srgbClr val="800080"/>
                </a:solidFill>
                <a:latin typeface="VNI-Book" pitchFamily="2" charset="0"/>
              </a:endParaRPr>
            </a:p>
          </p:txBody>
        </p:sp>
        <p:sp>
          <p:nvSpPr>
            <p:cNvPr id="273413" name="Text Box 5"/>
            <p:cNvSpPr txBox="1">
              <a:spLocks noChangeArrowheads="1"/>
            </p:cNvSpPr>
            <p:nvPr/>
          </p:nvSpPr>
          <p:spPr bwMode="auto">
            <a:xfrm>
              <a:off x="3216" y="2448"/>
              <a:ext cx="2304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while </a:t>
              </a:r>
              <a:r>
                <a:rPr lang="en-US">
                  <a:latin typeface="Comic Sans MS" pitchFamily="66" charset="0"/>
                </a:rPr>
                <a:t>(</a:t>
              </a:r>
              <a:r>
                <a:rPr lang="en-US" b="1">
                  <a:latin typeface="Comic Sans MS" pitchFamily="66" charset="0"/>
                </a:rPr>
                <a:t>true</a:t>
              </a:r>
              <a:r>
                <a:rPr lang="en-US">
                  <a:latin typeface="Comic Sans MS" pitchFamily="66" charset="0"/>
                </a:rPr>
                <a:t>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{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interrupt</a:t>
              </a:r>
              <a:r>
                <a:rPr lang="en-US" b="1">
                  <a:latin typeface="Comic Sans MS" pitchFamily="66" charset="0"/>
                </a:rPr>
                <a:t> 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/>
              </a:r>
              <a:b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save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Scheduler</a:t>
              </a:r>
              <a:r>
                <a:rPr lang="en-US" b="1">
                  <a:latin typeface="Comic Sans MS" pitchFamily="66" charset="0"/>
                </a:rPr>
                <a:t>.NextP</a:t>
              </a:r>
              <a:r>
                <a:rPr lang="en-US">
                  <a:latin typeface="Comic Sans MS" pitchFamily="66" charset="0"/>
                </a:rPr>
                <a:t>()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 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/>
              </a:r>
              <a:br>
                <a:rPr lang="en-US" b="1">
                  <a:solidFill>
                    <a:srgbClr val="800080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load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resume</a:t>
              </a:r>
              <a:r>
                <a:rPr lang="en-US" b="1">
                  <a:latin typeface="Comic Sans MS" pitchFamily="66" charset="0"/>
                </a:rPr>
                <a:t>  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}</a:t>
              </a:r>
            </a:p>
          </p:txBody>
        </p:sp>
      </p:grpSp>
      <p:grpSp>
        <p:nvGrpSpPr>
          <p:cNvPr id="273414" name="Group 6"/>
          <p:cNvGrpSpPr>
            <a:grpSpLocks/>
          </p:cNvGrpSpPr>
          <p:nvPr/>
        </p:nvGrpSpPr>
        <p:grpSpPr bwMode="auto">
          <a:xfrm>
            <a:off x="685800" y="1295400"/>
            <a:ext cx="3810000" cy="2971800"/>
            <a:chOff x="432" y="816"/>
            <a:chExt cx="2400" cy="1872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 rot="16200000">
              <a:off x="696" y="552"/>
              <a:ext cx="1872" cy="2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/>
            <a:lstStyle/>
            <a:p>
              <a:pPr algn="ctr" eaLnBrk="0" hangingPunct="0"/>
              <a:r>
                <a:rPr lang="en-US" b="1" dirty="0" err="1">
                  <a:solidFill>
                    <a:schemeClr val="hlink"/>
                  </a:solidFill>
                  <a:latin typeface="VNI-Book" pitchFamily="2" charset="0"/>
                </a:rPr>
                <a:t>Ñoäc</a:t>
              </a:r>
              <a:r>
                <a:rPr lang="en-US" b="1" dirty="0">
                  <a:solidFill>
                    <a:schemeClr val="hlink"/>
                  </a:solidFill>
                  <a:latin typeface="VNI-Book" pitchFamily="2" charset="0"/>
                </a:rPr>
                <a:t>  </a:t>
              </a:r>
              <a:r>
                <a:rPr lang="en-US" b="1" dirty="0" err="1">
                  <a:solidFill>
                    <a:schemeClr val="hlink"/>
                  </a:solidFill>
                  <a:latin typeface="VNI-Book" pitchFamily="2" charset="0"/>
                </a:rPr>
                <a:t>quyeàn</a:t>
              </a:r>
              <a:endParaRPr lang="en-US" b="1" dirty="0">
                <a:solidFill>
                  <a:schemeClr val="hlink"/>
                </a:solidFill>
                <a:latin typeface="VNI-Book" pitchFamily="2" charset="0"/>
              </a:endParaRPr>
            </a:p>
          </p:txBody>
        </p:sp>
        <p:sp>
          <p:nvSpPr>
            <p:cNvPr id="273416" name="Text Box 8"/>
            <p:cNvSpPr txBox="1">
              <a:spLocks noChangeArrowheads="1"/>
            </p:cNvSpPr>
            <p:nvPr/>
          </p:nvSpPr>
          <p:spPr bwMode="auto">
            <a:xfrm>
              <a:off x="526" y="1152"/>
              <a:ext cx="230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while </a:t>
              </a:r>
              <a:r>
                <a:rPr lang="en-US">
                  <a:latin typeface="Comic Sans MS" pitchFamily="66" charset="0"/>
                </a:rPr>
                <a:t>(</a:t>
              </a:r>
              <a:r>
                <a:rPr lang="en-US" b="1">
                  <a:latin typeface="Comic Sans MS" pitchFamily="66" charset="0"/>
                </a:rPr>
                <a:t>true</a:t>
              </a:r>
              <a:r>
                <a:rPr lang="en-US">
                  <a:latin typeface="Comic Sans MS" pitchFamily="66" charset="0"/>
                </a:rPr>
                <a:t>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{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save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chemeClr val="hlink"/>
                  </a:solidFill>
                  <a:latin typeface="Comic Sans MS" pitchFamily="66" charset="0"/>
                </a:rPr>
                <a:t>cur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hlink"/>
                  </a:solidFill>
                  <a:latin typeface="Comic Sans MS" pitchFamily="66" charset="0"/>
                </a:rPr>
                <a:t>Scheduler</a:t>
              </a:r>
              <a:r>
                <a:rPr lang="en-US" b="1">
                  <a:latin typeface="Comic Sans MS" pitchFamily="66" charset="0"/>
                </a:rPr>
                <a:t>.NextP</a:t>
              </a:r>
              <a:r>
                <a:rPr lang="en-US">
                  <a:latin typeface="Comic Sans MS" pitchFamily="66" charset="0"/>
                </a:rPr>
                <a:t>()</a:t>
              </a:r>
              <a:r>
                <a:rPr lang="en-US" b="1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  <a:sym typeface="Wingdings" pitchFamily="2" charset="2"/>
                </a:rPr>
                <a:t>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 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load state</a:t>
              </a:r>
              <a:r>
                <a:rPr lang="en-US" b="1">
                  <a:latin typeface="Comic Sans MS" pitchFamily="66" charset="0"/>
                </a:rPr>
                <a:t>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resume</a:t>
              </a:r>
              <a:r>
                <a:rPr lang="en-US" b="1">
                  <a:latin typeface="Comic Sans MS" pitchFamily="66" charset="0"/>
                </a:rPr>
                <a:t>  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/>
              </a:r>
              <a:br>
                <a:rPr lang="en-US" b="1">
                  <a:solidFill>
                    <a:srgbClr val="800080"/>
                  </a:solidFill>
                  <a:latin typeface="Comic Sans MS" pitchFamily="66" charset="0"/>
                </a:rPr>
              </a:br>
              <a:r>
                <a:rPr lang="en-US" b="1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wait for</a:t>
              </a:r>
              <a:r>
                <a:rPr lang="en-US" b="1">
                  <a:latin typeface="Comic Sans MS" pitchFamily="66" charset="0"/>
                </a:rPr>
                <a:t>      </a:t>
              </a:r>
              <a:r>
                <a:rPr lang="en-US" b="1">
                  <a:solidFill>
                    <a:srgbClr val="800080"/>
                  </a:solidFill>
                  <a:latin typeface="Comic Sans MS" pitchFamily="66" charset="0"/>
                </a:rPr>
                <a:t>P</a:t>
              </a:r>
              <a:r>
                <a:rPr lang="en-US" b="1" baseline="-25000">
                  <a:solidFill>
                    <a:srgbClr val="800080"/>
                  </a:solidFill>
                  <a:latin typeface="Comic Sans MS" pitchFamily="66" charset="0"/>
                </a:rPr>
                <a:t>next</a:t>
              </a:r>
              <a:r>
                <a:rPr lang="en-US" b="1">
                  <a:latin typeface="Comic Sans MS" pitchFamily="66" charset="0"/>
                </a:rPr>
                <a:t/>
              </a:r>
              <a:br>
                <a:rPr lang="en-US" b="1">
                  <a:latin typeface="Comic Sans MS" pitchFamily="66" charset="0"/>
                </a:rPr>
              </a:br>
              <a:r>
                <a:rPr lang="en-US">
                  <a:latin typeface="Comic Sans MS" pitchFamily="66" charset="0"/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2"/>
            <a:ext cx="7467600" cy="808038"/>
          </a:xfrm>
        </p:spPr>
        <p:txBody>
          <a:bodyPr/>
          <a:lstStyle/>
          <a:p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ñieåm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quyeát</a:t>
            </a:r>
            <a:r>
              <a:rPr lang="en-US" dirty="0"/>
              <a:t> </a:t>
            </a:r>
            <a:r>
              <a:rPr lang="en-US" dirty="0" err="1"/>
              <a:t>ñònh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8013" y="1303338"/>
            <a:ext cx="7773987" cy="4892675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fr-FR" dirty="0" err="1">
                <a:solidFill>
                  <a:schemeClr val="hlink"/>
                </a:solidFill>
              </a:rPr>
              <a:t>Ñieàu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phoái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ñoäc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quyeàn</a:t>
            </a:r>
            <a:r>
              <a:rPr lang="fr-FR" dirty="0">
                <a:solidFill>
                  <a:schemeClr val="hlink"/>
                </a:solidFill>
              </a:rPr>
              <a:t> (non-</a:t>
            </a:r>
            <a:r>
              <a:rPr lang="fr-FR" dirty="0" err="1">
                <a:solidFill>
                  <a:schemeClr val="hlink"/>
                </a:solidFill>
              </a:rPr>
              <a:t>preemptive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scheduling</a:t>
            </a:r>
            <a:r>
              <a:rPr lang="fr-FR" dirty="0">
                <a:solidFill>
                  <a:schemeClr val="hlink"/>
                </a:solidFill>
              </a:rPr>
              <a:t>):</a:t>
            </a:r>
            <a:r>
              <a:rPr lang="fr-FR" dirty="0"/>
              <a:t> </a:t>
            </a:r>
            <a:r>
              <a:rPr lang="fr-FR" dirty="0" err="1"/>
              <a:t>tieán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ñöôïc</a:t>
            </a:r>
            <a:r>
              <a:rPr lang="fr-FR" dirty="0"/>
              <a:t> </a:t>
            </a:r>
            <a:r>
              <a:rPr lang="fr-FR" dirty="0" err="1"/>
              <a:t>choïn</a:t>
            </a:r>
            <a:r>
              <a:rPr lang="fr-FR" dirty="0"/>
              <a:t> </a:t>
            </a:r>
            <a:r>
              <a:rPr lang="fr-FR" dirty="0" err="1"/>
              <a:t>coù</a:t>
            </a:r>
            <a:r>
              <a:rPr lang="fr-FR" dirty="0"/>
              <a:t> </a:t>
            </a:r>
            <a:r>
              <a:rPr lang="fr-FR" dirty="0" err="1"/>
              <a:t>quyeàn</a:t>
            </a:r>
            <a:r>
              <a:rPr lang="fr-FR" dirty="0"/>
              <a:t> </a:t>
            </a:r>
            <a:r>
              <a:rPr lang="fr-FR" dirty="0" err="1"/>
              <a:t>ñoäc</a:t>
            </a:r>
            <a:r>
              <a:rPr lang="fr-FR" dirty="0"/>
              <a:t> </a:t>
            </a:r>
            <a:r>
              <a:rPr lang="fr-FR" dirty="0" err="1"/>
              <a:t>chieám</a:t>
            </a:r>
            <a:r>
              <a:rPr lang="fr-FR" dirty="0"/>
              <a:t> CPU</a:t>
            </a:r>
          </a:p>
          <a:p>
            <a:pPr lvl="1" algn="just">
              <a:lnSpc>
                <a:spcPct val="90000"/>
              </a:lnSpc>
            </a:pP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thôøi</a:t>
            </a:r>
            <a:r>
              <a:rPr lang="fr-FR" dirty="0"/>
              <a:t> </a:t>
            </a:r>
            <a:r>
              <a:rPr lang="fr-FR" dirty="0" err="1"/>
              <a:t>ñieåm</a:t>
            </a:r>
            <a:r>
              <a:rPr lang="fr-FR" dirty="0"/>
              <a:t> </a:t>
            </a:r>
            <a:r>
              <a:rPr lang="fr-FR" dirty="0" err="1"/>
              <a:t>kích</a:t>
            </a:r>
            <a:r>
              <a:rPr lang="fr-FR" dirty="0"/>
              <a:t> </a:t>
            </a:r>
            <a:r>
              <a:rPr lang="fr-FR" dirty="0" err="1"/>
              <a:t>hoaït</a:t>
            </a:r>
            <a:r>
              <a:rPr lang="fr-FR" dirty="0"/>
              <a:t> </a:t>
            </a:r>
            <a:r>
              <a:rPr lang="fr-FR" dirty="0" err="1"/>
              <a:t>Scheduler</a:t>
            </a:r>
            <a:r>
              <a:rPr lang="fr-FR" dirty="0"/>
              <a:t> </a:t>
            </a:r>
          </a:p>
          <a:p>
            <a:pPr lvl="2" algn="just">
              <a:lnSpc>
                <a:spcPct val="90000"/>
              </a:lnSpc>
            </a:pPr>
            <a:r>
              <a:rPr lang="fr-FR" dirty="0"/>
              <a:t>P </a:t>
            </a:r>
            <a:r>
              <a:rPr lang="fr-FR" baseline="-20000" dirty="0" err="1"/>
              <a:t>cur</a:t>
            </a:r>
            <a:r>
              <a:rPr lang="fr-FR" dirty="0"/>
              <a:t> </a:t>
            </a:r>
            <a:r>
              <a:rPr lang="fr-FR" dirty="0" err="1"/>
              <a:t>keát</a:t>
            </a:r>
            <a:r>
              <a:rPr lang="fr-FR" dirty="0"/>
              <a:t> </a:t>
            </a:r>
            <a:r>
              <a:rPr lang="fr-FR" dirty="0" err="1"/>
              <a:t>thuùc</a:t>
            </a:r>
            <a:endParaRPr lang="fr-FR" dirty="0"/>
          </a:p>
          <a:p>
            <a:pPr lvl="2" algn="just">
              <a:lnSpc>
                <a:spcPct val="90000"/>
              </a:lnSpc>
            </a:pPr>
            <a:r>
              <a:rPr lang="fr-FR" dirty="0"/>
              <a:t>P </a:t>
            </a:r>
            <a:r>
              <a:rPr lang="fr-FR" baseline="-20000" dirty="0" err="1"/>
              <a:t>cur</a:t>
            </a:r>
            <a:r>
              <a:rPr lang="fr-FR" dirty="0"/>
              <a:t> : running -&gt;</a:t>
            </a:r>
            <a:r>
              <a:rPr lang="fr-FR" dirty="0" err="1"/>
              <a:t>blocked</a:t>
            </a:r>
            <a:endParaRPr lang="fr-FR" dirty="0"/>
          </a:p>
          <a:p>
            <a:pPr algn="just">
              <a:lnSpc>
                <a:spcPct val="90000"/>
              </a:lnSpc>
            </a:pPr>
            <a:r>
              <a:rPr lang="fr-FR" dirty="0" err="1">
                <a:solidFill>
                  <a:schemeClr val="hlink"/>
                </a:solidFill>
              </a:rPr>
              <a:t>Ñieàu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phoái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khoâng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ñoäc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quyeàn</a:t>
            </a:r>
            <a:r>
              <a:rPr lang="fr-FR" dirty="0">
                <a:solidFill>
                  <a:schemeClr val="hlink"/>
                </a:solidFill>
              </a:rPr>
              <a:t> (</a:t>
            </a:r>
            <a:r>
              <a:rPr lang="fr-FR" dirty="0" err="1">
                <a:solidFill>
                  <a:schemeClr val="hlink"/>
                </a:solidFill>
              </a:rPr>
              <a:t>preemptive</a:t>
            </a:r>
            <a:r>
              <a:rPr lang="fr-FR" dirty="0">
                <a:solidFill>
                  <a:schemeClr val="hlink"/>
                </a:solidFill>
              </a:rPr>
              <a:t> </a:t>
            </a:r>
            <a:r>
              <a:rPr lang="fr-FR" dirty="0" err="1">
                <a:solidFill>
                  <a:schemeClr val="hlink"/>
                </a:solidFill>
              </a:rPr>
              <a:t>scheduling</a:t>
            </a:r>
            <a:r>
              <a:rPr lang="fr-FR" dirty="0">
                <a:solidFill>
                  <a:schemeClr val="hlink"/>
                </a:solidFill>
              </a:rPr>
              <a:t>):</a:t>
            </a:r>
            <a:r>
              <a:rPr lang="fr-FR" dirty="0"/>
              <a:t> </a:t>
            </a:r>
            <a:r>
              <a:rPr lang="fr-FR" dirty="0" err="1"/>
              <a:t>tieán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ñöôïc</a:t>
            </a:r>
            <a:r>
              <a:rPr lang="fr-FR" dirty="0"/>
              <a:t> </a:t>
            </a:r>
            <a:r>
              <a:rPr lang="fr-FR" dirty="0" err="1"/>
              <a:t>choïn</a:t>
            </a:r>
            <a:r>
              <a:rPr lang="fr-FR" dirty="0"/>
              <a:t> </a:t>
            </a:r>
            <a:r>
              <a:rPr lang="fr-FR" dirty="0" err="1"/>
              <a:t>coù</a:t>
            </a:r>
            <a:r>
              <a:rPr lang="fr-FR" dirty="0"/>
              <a:t> </a:t>
            </a:r>
            <a:r>
              <a:rPr lang="fr-FR" dirty="0" err="1"/>
              <a:t>theå</a:t>
            </a:r>
            <a:r>
              <a:rPr lang="fr-FR" dirty="0"/>
              <a:t> </a:t>
            </a:r>
            <a:r>
              <a:rPr lang="fr-FR" dirty="0" err="1"/>
              <a:t>bò</a:t>
            </a:r>
            <a:r>
              <a:rPr lang="fr-FR" dirty="0"/>
              <a:t>  </a:t>
            </a:r>
            <a:r>
              <a:rPr lang="fr-FR" dirty="0" err="1">
                <a:solidFill>
                  <a:schemeClr val="hlink"/>
                </a:solidFill>
              </a:rPr>
              <a:t>cöôùp</a:t>
            </a:r>
            <a:r>
              <a:rPr lang="fr-FR" dirty="0"/>
              <a:t> CPU </a:t>
            </a:r>
            <a:r>
              <a:rPr lang="fr-FR" dirty="0" err="1"/>
              <a:t>bôûi</a:t>
            </a:r>
            <a:r>
              <a:rPr lang="fr-FR" dirty="0"/>
              <a:t> </a:t>
            </a:r>
            <a:r>
              <a:rPr lang="fr-FR" dirty="0" err="1"/>
              <a:t>tieán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coù</a:t>
            </a:r>
            <a:r>
              <a:rPr lang="fr-FR" dirty="0"/>
              <a:t> </a:t>
            </a:r>
            <a:r>
              <a:rPr lang="fr-FR" dirty="0" err="1"/>
              <a:t>ñoä</a:t>
            </a:r>
            <a:r>
              <a:rPr lang="fr-FR" dirty="0"/>
              <a:t> </a:t>
            </a:r>
            <a:r>
              <a:rPr lang="fr-FR" dirty="0" err="1"/>
              <a:t>öu</a:t>
            </a:r>
            <a:r>
              <a:rPr lang="fr-FR" dirty="0"/>
              <a:t> </a:t>
            </a:r>
            <a:r>
              <a:rPr lang="fr-FR" dirty="0" err="1"/>
              <a:t>tieân</a:t>
            </a:r>
            <a:r>
              <a:rPr lang="fr-FR" dirty="0"/>
              <a:t> </a:t>
            </a:r>
            <a:r>
              <a:rPr lang="fr-FR" dirty="0" err="1"/>
              <a:t>cao</a:t>
            </a:r>
            <a:r>
              <a:rPr lang="fr-FR" dirty="0"/>
              <a:t> </a:t>
            </a:r>
            <a:r>
              <a:rPr lang="fr-FR" dirty="0" err="1"/>
              <a:t>hôn</a:t>
            </a:r>
            <a:endParaRPr lang="fr-FR" dirty="0"/>
          </a:p>
          <a:p>
            <a:pPr lvl="1" algn="just">
              <a:lnSpc>
                <a:spcPct val="90000"/>
              </a:lnSpc>
            </a:pPr>
            <a:r>
              <a:rPr lang="fr-FR" dirty="0" err="1"/>
              <a:t>Caùc</a:t>
            </a:r>
            <a:r>
              <a:rPr lang="fr-FR" dirty="0"/>
              <a:t> </a:t>
            </a:r>
            <a:r>
              <a:rPr lang="fr-FR" dirty="0" err="1"/>
              <a:t>thôøi</a:t>
            </a:r>
            <a:r>
              <a:rPr lang="fr-FR" dirty="0"/>
              <a:t> </a:t>
            </a:r>
            <a:r>
              <a:rPr lang="fr-FR" dirty="0" err="1"/>
              <a:t>ñieåm</a:t>
            </a:r>
            <a:r>
              <a:rPr lang="fr-FR" dirty="0"/>
              <a:t> </a:t>
            </a:r>
            <a:r>
              <a:rPr lang="fr-FR" dirty="0" err="1"/>
              <a:t>kích</a:t>
            </a:r>
            <a:r>
              <a:rPr lang="fr-FR" dirty="0"/>
              <a:t> </a:t>
            </a:r>
            <a:r>
              <a:rPr lang="fr-FR" dirty="0" err="1"/>
              <a:t>hoaït</a:t>
            </a:r>
            <a:r>
              <a:rPr lang="fr-FR" dirty="0"/>
              <a:t> </a:t>
            </a:r>
            <a:r>
              <a:rPr lang="fr-FR" dirty="0" err="1"/>
              <a:t>Scheduler</a:t>
            </a:r>
            <a:r>
              <a:rPr lang="fr-FR" dirty="0"/>
              <a:t> </a:t>
            </a:r>
          </a:p>
          <a:p>
            <a:pPr lvl="2" algn="just">
              <a:lnSpc>
                <a:spcPct val="90000"/>
              </a:lnSpc>
            </a:pPr>
            <a:r>
              <a:rPr lang="fr-FR" dirty="0"/>
              <a:t>P </a:t>
            </a:r>
            <a:r>
              <a:rPr lang="fr-FR" baseline="-20000" dirty="0" err="1"/>
              <a:t>cur</a:t>
            </a:r>
            <a:r>
              <a:rPr lang="fr-FR" dirty="0"/>
              <a:t> </a:t>
            </a:r>
            <a:r>
              <a:rPr lang="fr-FR" dirty="0" err="1"/>
              <a:t>keát</a:t>
            </a:r>
            <a:r>
              <a:rPr lang="fr-FR" dirty="0"/>
              <a:t> </a:t>
            </a:r>
            <a:r>
              <a:rPr lang="fr-FR" dirty="0" err="1"/>
              <a:t>thuùc</a:t>
            </a:r>
            <a:endParaRPr lang="fr-FR" dirty="0"/>
          </a:p>
          <a:p>
            <a:pPr lvl="2" algn="just">
              <a:lnSpc>
                <a:spcPct val="90000"/>
              </a:lnSpc>
            </a:pPr>
            <a:r>
              <a:rPr lang="fr-FR" dirty="0"/>
              <a:t>P </a:t>
            </a:r>
            <a:r>
              <a:rPr lang="fr-FR" baseline="-20000" dirty="0" err="1"/>
              <a:t>cur</a:t>
            </a:r>
            <a:r>
              <a:rPr lang="fr-FR" dirty="0"/>
              <a:t> : Running -&gt; </a:t>
            </a:r>
            <a:r>
              <a:rPr lang="fr-FR" dirty="0" err="1"/>
              <a:t>Blocked</a:t>
            </a:r>
            <a:endParaRPr lang="fr-FR" dirty="0"/>
          </a:p>
          <a:p>
            <a:pPr lvl="2" algn="just">
              <a:lnSpc>
                <a:spcPct val="90000"/>
              </a:lnSpc>
            </a:pPr>
            <a:r>
              <a:rPr lang="fr-FR" dirty="0"/>
              <a:t>Q  :  </a:t>
            </a:r>
            <a:r>
              <a:rPr lang="fr-FR" dirty="0" err="1"/>
              <a:t>Blocked</a:t>
            </a:r>
            <a:r>
              <a:rPr lang="fr-FR" dirty="0"/>
              <a:t> / New  -&gt; </a:t>
            </a:r>
            <a:r>
              <a:rPr lang="fr-FR" dirty="0" err="1"/>
              <a:t>Ready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119846-15CF-483B-9849-127E6DFA9412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3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Ñaùnh</a:t>
            </a:r>
            <a:r>
              <a:rPr lang="en-US" dirty="0"/>
              <a:t> </a:t>
            </a:r>
            <a:r>
              <a:rPr lang="en-US" dirty="0" err="1"/>
              <a:t>giaù</a:t>
            </a:r>
            <a:r>
              <a:rPr lang="en-US" dirty="0"/>
              <a:t> </a:t>
            </a:r>
            <a:r>
              <a:rPr lang="en-US" dirty="0" err="1"/>
              <a:t>chieán</a:t>
            </a:r>
            <a:r>
              <a:rPr lang="en-US" dirty="0"/>
              <a:t> </a:t>
            </a:r>
            <a:r>
              <a:rPr lang="en-US" dirty="0" err="1"/>
              <a:t>löôïc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/>
              <a:t>Söû duïng 2 ñaïi löôïng ño :</a:t>
            </a:r>
          </a:p>
          <a:p>
            <a:pPr lvl="1"/>
            <a:r>
              <a:rPr lang="fr-FR"/>
              <a:t>Turn- around time = T</a:t>
            </a:r>
            <a:r>
              <a:rPr lang="fr-FR" baseline="-20000"/>
              <a:t>quit</a:t>
            </a:r>
            <a:r>
              <a:rPr lang="fr-FR"/>
              <a:t> –T</a:t>
            </a:r>
            <a:r>
              <a:rPr lang="fr-FR" baseline="-20000"/>
              <a:t>arrive</a:t>
            </a:r>
            <a:r>
              <a:rPr lang="fr-FR"/>
              <a:t>: töø luùc vaøo HT ñeán khi hoaøn taát</a:t>
            </a:r>
          </a:p>
          <a:p>
            <a:pPr lvl="1"/>
            <a:r>
              <a:rPr lang="fr-FR"/>
              <a:t>Waiting time = T </a:t>
            </a:r>
            <a:r>
              <a:rPr lang="fr-FR" baseline="-20000"/>
              <a:t>in Ready</a:t>
            </a:r>
            <a:r>
              <a:rPr lang="fr-FR"/>
              <a:t> </a:t>
            </a:r>
          </a:p>
          <a:p>
            <a:r>
              <a:rPr lang="fr-FR"/>
              <a:t>Xeùt tröôøng hôïp trung bình</a:t>
            </a:r>
          </a:p>
          <a:p>
            <a:pPr lvl="1"/>
            <a:r>
              <a:rPr lang="fr-FR"/>
              <a:t>N tieán trình</a:t>
            </a:r>
          </a:p>
          <a:p>
            <a:pPr lvl="1"/>
            <a:r>
              <a:rPr lang="fr-FR"/>
              <a:t>Avg </a:t>
            </a:r>
            <a:r>
              <a:rPr lang="fr-FR" baseline="-20000"/>
              <a:t>Turn- around time</a:t>
            </a:r>
            <a:r>
              <a:rPr lang="fr-FR"/>
              <a:t> =  (</a:t>
            </a:r>
            <a:r>
              <a:rPr lang="el-GR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/>
              <a:t>Turn- around time </a:t>
            </a:r>
            <a:r>
              <a:rPr lang="fr-FR" baseline="-20000"/>
              <a:t>Pi</a:t>
            </a:r>
            <a:r>
              <a:rPr lang="fr-FR"/>
              <a:t> )/N</a:t>
            </a:r>
          </a:p>
          <a:p>
            <a:pPr lvl="1"/>
            <a:r>
              <a:rPr lang="fr-FR"/>
              <a:t>Avg </a:t>
            </a:r>
            <a:r>
              <a:rPr lang="fr-FR" baseline="-20000"/>
              <a:t>Waiting time</a:t>
            </a:r>
            <a:r>
              <a:rPr lang="fr-FR"/>
              <a:t> =  (</a:t>
            </a:r>
            <a:r>
              <a:rPr lang="el-GR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Σ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fr-FR"/>
              <a:t>Waiting time </a:t>
            </a:r>
            <a:r>
              <a:rPr lang="fr-FR" baseline="-20000"/>
              <a:t>Pi</a:t>
            </a:r>
            <a:r>
              <a:rPr lang="fr-FR"/>
              <a:t> )/N</a:t>
            </a:r>
          </a:p>
          <a:p>
            <a:pPr lvl="1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5AEE96-BA45-4A13-8A87-1D02EB0D1A20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chieán</a:t>
            </a:r>
            <a:r>
              <a:rPr lang="en-US" dirty="0"/>
              <a:t> </a:t>
            </a:r>
            <a:r>
              <a:rPr lang="en-US" dirty="0" err="1"/>
              <a:t>löôïc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980F16-390D-4BAA-8E83-ED882A104999}" type="slidenum">
              <a:rPr lang="en-US"/>
              <a:pPr/>
              <a:t>34</a:t>
            </a:fld>
            <a:endParaRPr lang="en-US"/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887413" y="1200150"/>
            <a:ext cx="7035800" cy="436245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FIFO (FCFS)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Xoay vòng (Round Robin)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Theo độ ưu tiên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Công việc ngắn nhất (SJF)</a:t>
            </a:r>
          </a:p>
          <a:p>
            <a:pPr>
              <a:lnSpc>
                <a:spcPct val="20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>
                <a:latin typeface="Arial" charset="0"/>
              </a:rPr>
              <a:t> Nhiều mức độ ưu tiên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/>
              <a:t>FCFS (First comes first served)</a:t>
            </a:r>
          </a:p>
        </p:txBody>
      </p:sp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B25-D0D0-4D9A-AE71-E9C67854214C}" type="slidenum">
              <a:rPr lang="en-US"/>
              <a:pPr/>
              <a:t>35</a:t>
            </a:fld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10200" y="2743200"/>
            <a:ext cx="3733800" cy="1890713"/>
          </a:xfrm>
        </p:spPr>
        <p:txBody>
          <a:bodyPr/>
          <a:lstStyle/>
          <a:p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vaøo</a:t>
            </a:r>
            <a:r>
              <a:rPr lang="en-US" sz="2000" dirty="0"/>
              <a:t> RL </a:t>
            </a:r>
            <a:r>
              <a:rPr lang="en-US" sz="2000" dirty="0" err="1"/>
              <a:t>laâu</a:t>
            </a:r>
            <a:r>
              <a:rPr lang="en-US" sz="2000" dirty="0"/>
              <a:t> </a:t>
            </a:r>
            <a:r>
              <a:rPr lang="en-US" sz="2000" dirty="0" err="1"/>
              <a:t>nhaát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</a:t>
            </a:r>
            <a:r>
              <a:rPr lang="en-US" sz="2000" dirty="0" err="1"/>
              <a:t>choïn</a:t>
            </a:r>
            <a:r>
              <a:rPr lang="en-US" sz="2000" dirty="0"/>
              <a:t> </a:t>
            </a:r>
            <a:r>
              <a:rPr lang="en-US" sz="2000" dirty="0" err="1"/>
              <a:t>tröôùc</a:t>
            </a:r>
            <a:endParaRPr lang="en-US" sz="2000" dirty="0"/>
          </a:p>
          <a:p>
            <a:r>
              <a:rPr lang="en-US" sz="2000" dirty="0"/>
              <a:t>Theo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vaøo</a:t>
            </a:r>
            <a:r>
              <a:rPr lang="en-US" sz="2000" dirty="0"/>
              <a:t> RL</a:t>
            </a:r>
          </a:p>
          <a:p>
            <a:r>
              <a:rPr lang="en-US" sz="2000" dirty="0" err="1"/>
              <a:t>Độc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endParaRPr lang="en-US" sz="2000" dirty="0"/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>
            <a:off x="4572000" y="27432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362200" y="2514600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3048000" y="2743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600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838200" y="25146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6489" name="Group 9"/>
          <p:cNvGrpSpPr>
            <a:grpSpLocks/>
          </p:cNvGrpSpPr>
          <p:nvPr/>
        </p:nvGrpSpPr>
        <p:grpSpPr bwMode="auto">
          <a:xfrm>
            <a:off x="685800" y="2057400"/>
            <a:ext cx="3886200" cy="990600"/>
            <a:chOff x="432" y="1296"/>
            <a:chExt cx="2448" cy="624"/>
          </a:xfrm>
        </p:grpSpPr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1" name="Line 1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2" name="AutoShape 1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3" name="Text Box 1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494" name="Group 14"/>
          <p:cNvGrpSpPr>
            <a:grpSpLocks/>
          </p:cNvGrpSpPr>
          <p:nvPr/>
        </p:nvGrpSpPr>
        <p:grpSpPr bwMode="auto">
          <a:xfrm>
            <a:off x="685800" y="3276600"/>
            <a:ext cx="4267200" cy="990600"/>
            <a:chOff x="432" y="2064"/>
            <a:chExt cx="2688" cy="624"/>
          </a:xfrm>
        </p:grpSpPr>
        <p:sp>
          <p:nvSpPr>
            <p:cNvPr id="276495" name="Line 15"/>
            <p:cNvSpPr>
              <a:spLocks noChangeShapeType="1"/>
            </p:cNvSpPr>
            <p:nvPr/>
          </p:nvSpPr>
          <p:spPr bwMode="auto">
            <a:xfrm>
              <a:off x="432" y="230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6" name="Line 16"/>
            <p:cNvSpPr>
              <a:spLocks noChangeShapeType="1"/>
            </p:cNvSpPr>
            <p:nvPr/>
          </p:nvSpPr>
          <p:spPr bwMode="auto">
            <a:xfrm>
              <a:off x="432" y="268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497" name="AutoShape 17"/>
            <p:cNvSpPr>
              <a:spLocks noChangeArrowheads="1"/>
            </p:cNvSpPr>
            <p:nvPr/>
          </p:nvSpPr>
          <p:spPr bwMode="auto">
            <a:xfrm>
              <a:off x="2160" y="2304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498" name="Rectangle 18"/>
            <p:cNvSpPr>
              <a:spLocks noChangeArrowheads="1"/>
            </p:cNvSpPr>
            <p:nvPr/>
          </p:nvSpPr>
          <p:spPr bwMode="auto">
            <a:xfrm>
              <a:off x="1488" y="2352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276499" name="Line 19"/>
            <p:cNvSpPr>
              <a:spLocks noChangeShapeType="1"/>
            </p:cNvSpPr>
            <p:nvPr/>
          </p:nvSpPr>
          <p:spPr bwMode="auto">
            <a:xfrm>
              <a:off x="192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0" name="Line 20"/>
            <p:cNvSpPr>
              <a:spLocks noChangeShapeType="1"/>
            </p:cNvSpPr>
            <p:nvPr/>
          </p:nvSpPr>
          <p:spPr bwMode="auto">
            <a:xfrm>
              <a:off x="2880" y="2496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1" name="Rectangle 21"/>
            <p:cNvSpPr>
              <a:spLocks noChangeArrowheads="1"/>
            </p:cNvSpPr>
            <p:nvPr/>
          </p:nvSpPr>
          <p:spPr bwMode="auto">
            <a:xfrm>
              <a:off x="1008" y="2352"/>
              <a:ext cx="432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528" y="2064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685800" y="4495800"/>
            <a:ext cx="4267200" cy="990600"/>
            <a:chOff x="432" y="2832"/>
            <a:chExt cx="2688" cy="624"/>
          </a:xfrm>
        </p:grpSpPr>
        <p:sp>
          <p:nvSpPr>
            <p:cNvPr id="276504" name="Line 24"/>
            <p:cNvSpPr>
              <a:spLocks noChangeShapeType="1"/>
            </p:cNvSpPr>
            <p:nvPr/>
          </p:nvSpPr>
          <p:spPr bwMode="auto">
            <a:xfrm>
              <a:off x="432" y="307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5" name="Line 25"/>
            <p:cNvSpPr>
              <a:spLocks noChangeShapeType="1"/>
            </p:cNvSpPr>
            <p:nvPr/>
          </p:nvSpPr>
          <p:spPr bwMode="auto">
            <a:xfrm>
              <a:off x="432" y="345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6" name="AutoShape 26"/>
            <p:cNvSpPr>
              <a:spLocks noChangeArrowheads="1"/>
            </p:cNvSpPr>
            <p:nvPr/>
          </p:nvSpPr>
          <p:spPr bwMode="auto">
            <a:xfrm>
              <a:off x="2160" y="3072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6507" name="Rectangle 27"/>
            <p:cNvSpPr>
              <a:spLocks noChangeArrowheads="1"/>
            </p:cNvSpPr>
            <p:nvPr/>
          </p:nvSpPr>
          <p:spPr bwMode="auto">
            <a:xfrm>
              <a:off x="1488" y="312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76508" name="Line 28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09" name="Line 29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6510" name="Text Box 30"/>
            <p:cNvSpPr txBox="1">
              <a:spLocks noChangeArrowheads="1"/>
            </p:cNvSpPr>
            <p:nvPr/>
          </p:nvSpPr>
          <p:spPr bwMode="auto">
            <a:xfrm>
              <a:off x="528" y="2832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  <p:bldP spid="276484" grpId="0" animBg="1"/>
      <p:bldP spid="276485" grpId="0" animBg="1" autoUpdateAnimBg="0"/>
      <p:bldP spid="276486" grpId="0" animBg="1"/>
      <p:bldP spid="276487" grpId="0" animBg="1" autoUpdateAnimBg="0"/>
      <p:bldP spid="27648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FCFS</a:t>
            </a:r>
          </a:p>
        </p:txBody>
      </p:sp>
      <p:sp>
        <p:nvSpPr>
          <p:cNvPr id="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FE77-D6D2-4DE4-A16E-AE09D36B2EA3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535" name="Group 31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77529" name="Text Box 25"/>
          <p:cNvSpPr txBox="1">
            <a:spLocks noChangeArrowheads="1"/>
          </p:cNvSpPr>
          <p:nvPr/>
        </p:nvSpPr>
        <p:spPr bwMode="auto">
          <a:xfrm>
            <a:off x="1187450" y="52419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0: </a:t>
            </a:r>
            <a:r>
              <a:rPr lang="en-US" b="1" dirty="0">
                <a:latin typeface="Courier New" pitchFamily="49" charset="0"/>
              </a:rPr>
              <a:t>P1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P1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0" name="Text Box 26"/>
          <p:cNvSpPr txBox="1">
            <a:spLocks noChangeArrowheads="1"/>
          </p:cNvSpPr>
          <p:nvPr/>
        </p:nvSpPr>
        <p:spPr bwMode="auto">
          <a:xfrm>
            <a:off x="1187450" y="58515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1: </a:t>
            </a:r>
            <a:r>
              <a:rPr lang="en-US" b="1" dirty="0">
                <a:latin typeface="Courier New" pitchFamily="49" charset="0"/>
              </a:rPr>
              <a:t>P2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1" name="Text Box 27"/>
          <p:cNvSpPr txBox="1">
            <a:spLocks noChangeArrowheads="1"/>
          </p:cNvSpPr>
          <p:nvPr/>
        </p:nvSpPr>
        <p:spPr bwMode="auto">
          <a:xfrm>
            <a:off x="1187450" y="6156325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2: </a:t>
            </a:r>
            <a:r>
              <a:rPr lang="en-US" b="1" dirty="0">
                <a:latin typeface="Courier New" pitchFamily="49" charset="0"/>
              </a:rPr>
              <a:t>P3 </a:t>
            </a:r>
            <a:r>
              <a:rPr lang="en-US" b="1" dirty="0" err="1">
                <a:latin typeface="Courier New" pitchFamily="49" charset="0"/>
              </a:rPr>
              <a:t>vào</a:t>
            </a:r>
            <a:r>
              <a:rPr lang="en-US" b="1" dirty="0">
                <a:latin typeface="Courier New" pitchFamily="49" charset="0"/>
              </a:rPr>
              <a:t> RL</a:t>
            </a:r>
          </a:p>
        </p:txBody>
      </p:sp>
      <p:sp>
        <p:nvSpPr>
          <p:cNvPr id="277532" name="Text Box 28"/>
          <p:cNvSpPr txBox="1">
            <a:spLocks noChangeArrowheads="1"/>
          </p:cNvSpPr>
          <p:nvPr/>
        </p:nvSpPr>
        <p:spPr bwMode="auto">
          <a:xfrm>
            <a:off x="4710113" y="5226050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24: </a:t>
            </a:r>
            <a:r>
              <a:rPr lang="en-US" b="1" dirty="0">
                <a:latin typeface="Courier New" pitchFamily="49" charset="0"/>
              </a:rPr>
              <a:t>P1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P2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33" name="Text Box 29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77534" name="Text Box 30"/>
          <p:cNvSpPr txBox="1">
            <a:spLocks noChangeArrowheads="1"/>
          </p:cNvSpPr>
          <p:nvPr/>
        </p:nvSpPr>
        <p:spPr bwMode="auto">
          <a:xfrm>
            <a:off x="4724400" y="5851525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Courier New" pitchFamily="49" charset="0"/>
              </a:rPr>
              <a:t>27: </a:t>
            </a:r>
            <a:r>
              <a:rPr lang="en-US" b="1" dirty="0">
                <a:latin typeface="Courier New" pitchFamily="49" charset="0"/>
              </a:rPr>
              <a:t>P2 </a:t>
            </a:r>
            <a:r>
              <a:rPr lang="en-US" b="1" dirty="0" err="1">
                <a:latin typeface="Courier New" pitchFamily="49" charset="0"/>
              </a:rPr>
              <a:t>kết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thúc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P3 </a:t>
            </a:r>
            <a:r>
              <a:rPr lang="en-US" b="1" dirty="0" err="1">
                <a:latin typeface="Courier New" pitchFamily="49" charset="0"/>
              </a:rPr>
              <a:t>dùng</a:t>
            </a:r>
            <a:r>
              <a:rPr lang="en-US" b="1" dirty="0">
                <a:latin typeface="Courier New" pitchFamily="49" charset="0"/>
              </a:rPr>
              <a:t> CPU</a:t>
            </a:r>
          </a:p>
        </p:txBody>
      </p:sp>
      <p:sp>
        <p:nvSpPr>
          <p:cNvPr id="277557" name="Rectangle 53"/>
          <p:cNvSpPr>
            <a:spLocks noChangeArrowheads="1"/>
          </p:cNvSpPr>
          <p:nvPr/>
        </p:nvSpPr>
        <p:spPr bwMode="auto">
          <a:xfrm>
            <a:off x="990600" y="4129088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77558" name="Rectangle 54"/>
          <p:cNvSpPr>
            <a:spLocks noChangeArrowheads="1"/>
          </p:cNvSpPr>
          <p:nvPr/>
        </p:nvSpPr>
        <p:spPr bwMode="auto">
          <a:xfrm>
            <a:off x="6629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77559" name="Rectangle 55"/>
          <p:cNvSpPr>
            <a:spLocks noChangeArrowheads="1"/>
          </p:cNvSpPr>
          <p:nvPr/>
        </p:nvSpPr>
        <p:spPr bwMode="auto">
          <a:xfrm>
            <a:off x="7391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838200" y="4595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6477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7239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7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29" grpId="0"/>
      <p:bldP spid="277530" grpId="0"/>
      <p:bldP spid="277531" grpId="0"/>
      <p:bldP spid="277532" grpId="0"/>
      <p:bldP spid="277533" grpId="0"/>
      <p:bldP spid="277534" grpId="0"/>
      <p:bldP spid="277557" grpId="0" animBg="1"/>
      <p:bldP spid="277558" grpId="0" animBg="1"/>
      <p:bldP spid="277559" grpId="0" animBg="1"/>
      <p:bldP spid="277560" grpId="0"/>
      <p:bldP spid="277561" grpId="0"/>
      <p:bldP spid="2775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xeùt</a:t>
            </a:r>
            <a:r>
              <a:rPr lang="en-US" dirty="0"/>
              <a:t> FCFS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Ñôn</a:t>
            </a:r>
            <a:r>
              <a:rPr lang="en-US" dirty="0"/>
              <a:t> </a:t>
            </a:r>
            <a:r>
              <a:rPr lang="en-US" dirty="0" err="1"/>
              <a:t>giaûn</a:t>
            </a:r>
            <a:endParaRPr lang="en-US" dirty="0"/>
          </a:p>
          <a:p>
            <a:r>
              <a:rPr lang="en-US" dirty="0" err="1"/>
              <a:t>Chòu</a:t>
            </a:r>
            <a:r>
              <a:rPr lang="en-US" dirty="0"/>
              <a:t> </a:t>
            </a:r>
            <a:r>
              <a:rPr lang="en-US" dirty="0" err="1"/>
              <a:t>ñöïng</a:t>
            </a:r>
            <a:r>
              <a:rPr lang="en-US" dirty="0"/>
              <a:t> </a:t>
            </a:r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töôïng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luõy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chôø</a:t>
            </a:r>
            <a:endParaRPr lang="en-US" dirty="0"/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ngaén</a:t>
            </a:r>
            <a:r>
              <a:rPr lang="en-US" dirty="0"/>
              <a:t> </a:t>
            </a:r>
            <a:r>
              <a:rPr lang="en-US" dirty="0" err="1"/>
              <a:t>ñôïi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daøi</a:t>
            </a:r>
            <a:endParaRPr lang="en-US" dirty="0"/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/>
              <a:t>Öu</a:t>
            </a:r>
            <a:r>
              <a:rPr lang="en-US" dirty="0" smtClean="0"/>
              <a:t> </a:t>
            </a:r>
            <a:r>
              <a:rPr lang="en-US" dirty="0" err="1"/>
              <a:t>tieân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-bounded</a:t>
            </a:r>
          </a:p>
          <a:p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xaûy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traïng</a:t>
            </a:r>
            <a:r>
              <a:rPr lang="en-US" dirty="0"/>
              <a:t> 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chieám</a:t>
            </a:r>
            <a:r>
              <a:rPr lang="en-US" dirty="0"/>
              <a:t> CPU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F3978C6-6359-4928-9CBB-1221706EA48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 Round Robin (RR)</a:t>
            </a: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F9C7-B83F-49DF-AB7D-EC85BAA086FD}" type="slidenum">
              <a:rPr lang="en-US"/>
              <a:pPr/>
              <a:t>38</a:t>
            </a:fld>
            <a:endParaRPr lang="en-US"/>
          </a:p>
        </p:txBody>
      </p:sp>
      <p:sp>
        <p:nvSpPr>
          <p:cNvPr id="279555" name="Line 3"/>
          <p:cNvSpPr>
            <a:spLocks noChangeShapeType="1"/>
          </p:cNvSpPr>
          <p:nvPr/>
        </p:nvSpPr>
        <p:spPr bwMode="auto">
          <a:xfrm>
            <a:off x="4422775" y="34893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2212975" y="32607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2898775" y="34893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1450975" y="3260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688975" y="3260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grpSp>
        <p:nvGrpSpPr>
          <p:cNvPr id="279560" name="Group 8"/>
          <p:cNvGrpSpPr>
            <a:grpSpLocks/>
          </p:cNvGrpSpPr>
          <p:nvPr/>
        </p:nvGrpSpPr>
        <p:grpSpPr bwMode="auto">
          <a:xfrm>
            <a:off x="536575" y="2803525"/>
            <a:ext cx="3886200" cy="990600"/>
            <a:chOff x="432" y="1296"/>
            <a:chExt cx="2448" cy="624"/>
          </a:xfrm>
        </p:grpSpPr>
        <p:sp>
          <p:nvSpPr>
            <p:cNvPr id="279561" name="Line 9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2" name="Line 10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63" name="AutoShape 11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64" name="Text Box 12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65" name="Text Box 13"/>
          <p:cNvSpPr txBox="1">
            <a:spLocks noChangeArrowheads="1"/>
          </p:cNvSpPr>
          <p:nvPr/>
        </p:nvSpPr>
        <p:spPr bwMode="auto">
          <a:xfrm>
            <a:off x="4991100" y="3249613"/>
            <a:ext cx="359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A chỉ chiếm CPU 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</a:t>
            </a: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307975" y="46323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2212975" y="44037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2898775" y="46323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50975" y="4403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688975" y="44037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grpSp>
        <p:nvGrpSpPr>
          <p:cNvPr id="279571" name="Group 19"/>
          <p:cNvGrpSpPr>
            <a:grpSpLocks/>
          </p:cNvGrpSpPr>
          <p:nvPr/>
        </p:nvGrpSpPr>
        <p:grpSpPr bwMode="auto">
          <a:xfrm>
            <a:off x="536575" y="3946525"/>
            <a:ext cx="3886200" cy="990600"/>
            <a:chOff x="432" y="1296"/>
            <a:chExt cx="2448" cy="624"/>
          </a:xfrm>
        </p:grpSpPr>
        <p:sp>
          <p:nvSpPr>
            <p:cNvPr id="279572" name="Line 20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3" name="Line 21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74" name="AutoShape 22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75" name="Text Box 23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4803775" y="43275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B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77" name="Line 25"/>
          <p:cNvSpPr>
            <a:spLocks noChangeShapeType="1"/>
          </p:cNvSpPr>
          <p:nvPr/>
        </p:nvSpPr>
        <p:spPr bwMode="auto">
          <a:xfrm>
            <a:off x="304800" y="5851525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2209800" y="5622925"/>
            <a:ext cx="68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</a:t>
            </a:r>
          </a:p>
        </p:txBody>
      </p:sp>
      <p:sp>
        <p:nvSpPr>
          <p:cNvPr id="279579" name="Line 27"/>
          <p:cNvSpPr>
            <a:spLocks noChangeShapeType="1"/>
          </p:cNvSpPr>
          <p:nvPr/>
        </p:nvSpPr>
        <p:spPr bwMode="auto">
          <a:xfrm>
            <a:off x="2895600" y="5851525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56229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</a:t>
            </a:r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85800" y="5622925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B</a:t>
            </a:r>
          </a:p>
        </p:txBody>
      </p:sp>
      <p:grpSp>
        <p:nvGrpSpPr>
          <p:cNvPr id="279582" name="Group 30"/>
          <p:cNvGrpSpPr>
            <a:grpSpLocks/>
          </p:cNvGrpSpPr>
          <p:nvPr/>
        </p:nvGrpSpPr>
        <p:grpSpPr bwMode="auto">
          <a:xfrm>
            <a:off x="533400" y="5165725"/>
            <a:ext cx="3886200" cy="990600"/>
            <a:chOff x="432" y="1296"/>
            <a:chExt cx="2448" cy="624"/>
          </a:xfrm>
        </p:grpSpPr>
        <p:sp>
          <p:nvSpPr>
            <p:cNvPr id="279583" name="Line 31"/>
            <p:cNvSpPr>
              <a:spLocks noChangeShapeType="1"/>
            </p:cNvSpPr>
            <p:nvPr/>
          </p:nvSpPr>
          <p:spPr bwMode="auto">
            <a:xfrm>
              <a:off x="43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4" name="Line 32"/>
            <p:cNvSpPr>
              <a:spLocks noChangeShapeType="1"/>
            </p:cNvSpPr>
            <p:nvPr/>
          </p:nvSpPr>
          <p:spPr bwMode="auto">
            <a:xfrm>
              <a:off x="432" y="192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9585" name="AutoShape 33"/>
            <p:cNvSpPr>
              <a:spLocks noChangeArrowheads="1"/>
            </p:cNvSpPr>
            <p:nvPr/>
          </p:nvSpPr>
          <p:spPr bwMode="auto">
            <a:xfrm>
              <a:off x="2160" y="1536"/>
              <a:ext cx="72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279586" name="Text Box 34"/>
            <p:cNvSpPr txBox="1">
              <a:spLocks noChangeArrowheads="1"/>
            </p:cNvSpPr>
            <p:nvPr/>
          </p:nvSpPr>
          <p:spPr bwMode="auto">
            <a:xfrm>
              <a:off x="528" y="1296"/>
              <a:ext cx="9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folHlink"/>
                  </a:solidFill>
                  <a:latin typeface="Comic Sans MS" pitchFamily="66" charset="0"/>
                </a:rPr>
                <a:t>Ready List</a:t>
              </a:r>
            </a:p>
          </p:txBody>
        </p:sp>
      </p:grpSp>
      <p:sp>
        <p:nvSpPr>
          <p:cNvPr id="279587" name="Text Box 35"/>
          <p:cNvSpPr txBox="1">
            <a:spLocks noChangeArrowheads="1"/>
          </p:cNvSpPr>
          <p:nvPr/>
        </p:nvSpPr>
        <p:spPr bwMode="auto">
          <a:xfrm>
            <a:off x="4800600" y="5546725"/>
            <a:ext cx="420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Arial" charset="0"/>
              </a:rPr>
              <a:t>C được giao quyền sử dụng CPU</a:t>
            </a:r>
          </a:p>
          <a:p>
            <a:pPr eaLnBrk="0" hangingPunct="0"/>
            <a:r>
              <a:rPr lang="en-US" b="1">
                <a:latin typeface="Arial" charset="0"/>
              </a:rPr>
              <a:t>trong </a:t>
            </a:r>
            <a:r>
              <a:rPr lang="en-US" b="1" i="1">
                <a:latin typeface="Arial" charset="0"/>
              </a:rPr>
              <a:t>q</a:t>
            </a:r>
            <a:r>
              <a:rPr lang="en-US" b="1">
                <a:latin typeface="Arial" charset="0"/>
              </a:rPr>
              <a:t> ms kế tiếp</a:t>
            </a:r>
          </a:p>
        </p:txBody>
      </p:sp>
      <p:sp>
        <p:nvSpPr>
          <p:cNvPr id="279588" name="Text Box 36"/>
          <p:cNvSpPr txBox="1">
            <a:spLocks noChangeArrowheads="1"/>
          </p:cNvSpPr>
          <p:nvPr/>
        </p:nvSpPr>
        <p:spPr bwMode="auto">
          <a:xfrm>
            <a:off x="609600" y="1371600"/>
            <a:ext cx="81454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Book" pitchFamily="2" charset="0"/>
              </a:rPr>
              <a:t>Ñieàu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phoái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theo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nguyeân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taéc</a:t>
            </a:r>
            <a:r>
              <a:rPr lang="en-US" sz="2400" b="1" dirty="0">
                <a:latin typeface="VNI-Book" pitchFamily="2" charset="0"/>
              </a:rPr>
              <a:t> FCFS</a:t>
            </a:r>
          </a:p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Book" pitchFamily="2" charset="0"/>
              </a:rPr>
              <a:t>Moãi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tieán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trình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chæ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söû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duïng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moät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löôïng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VNI-Book" pitchFamily="2" charset="0"/>
              </a:rPr>
              <a:t>q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cho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moãi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laàn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söû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duïng</a:t>
            </a:r>
            <a:r>
              <a:rPr lang="en-US" sz="2400" b="1" dirty="0">
                <a:latin typeface="VNI-Book" pitchFamily="2" charset="0"/>
              </a:rPr>
              <a:t> CPU</a:t>
            </a:r>
          </a:p>
        </p:txBody>
      </p:sp>
      <p:sp>
        <p:nvSpPr>
          <p:cNvPr id="279589" name="AutoShape 37"/>
          <p:cNvSpPr>
            <a:spLocks noChangeArrowheads="1"/>
          </p:cNvSpPr>
          <p:nvPr/>
        </p:nvSpPr>
        <p:spPr bwMode="auto">
          <a:xfrm>
            <a:off x="5791200" y="2209800"/>
            <a:ext cx="2590800" cy="838200"/>
          </a:xfrm>
          <a:prstGeom prst="wedgeEllipseCallout">
            <a:avLst>
              <a:gd name="adj1" fmla="val -94504"/>
              <a:gd name="adj2" fmla="val 58595"/>
            </a:avLst>
          </a:prstGeom>
          <a:solidFill>
            <a:srgbClr val="99FF66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Quantum/</a:t>
            </a:r>
            <a:br>
              <a:rPr lang="en-US" b="1" dirty="0">
                <a:solidFill>
                  <a:srgbClr val="993366"/>
                </a:solidFill>
                <a:latin typeface="VNI-Book" pitchFamily="2" charset="0"/>
              </a:rPr>
            </a:br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Time slice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/>
      <p:bldP spid="279556" grpId="0" animBg="1" autoUpdateAnimBg="0"/>
      <p:bldP spid="279557" grpId="0" animBg="1"/>
      <p:bldP spid="279558" grpId="0" animBg="1" autoUpdateAnimBg="0"/>
      <p:bldP spid="279559" grpId="0" animBg="1" autoUpdateAnimBg="0"/>
      <p:bldP spid="279565" grpId="0" autoUpdateAnimBg="0"/>
      <p:bldP spid="279566" grpId="0" animBg="1"/>
      <p:bldP spid="279567" grpId="0" animBg="1" autoUpdateAnimBg="0"/>
      <p:bldP spid="279568" grpId="0" animBg="1"/>
      <p:bldP spid="279569" grpId="0" animBg="1" autoUpdateAnimBg="0"/>
      <p:bldP spid="279570" grpId="0" animBg="1" autoUpdateAnimBg="0"/>
      <p:bldP spid="279576" grpId="0" autoUpdateAnimBg="0"/>
      <p:bldP spid="279577" grpId="0" animBg="1"/>
      <p:bldP spid="279578" grpId="0" animBg="1" autoUpdateAnimBg="0"/>
      <p:bldP spid="279579" grpId="0" animBg="1"/>
      <p:bldP spid="279580" grpId="0" animBg="1" autoUpdateAnimBg="0"/>
      <p:bldP spid="279581" grpId="0" animBg="1" autoUpdateAnimBg="0"/>
      <p:bldP spid="279587" grpId="0" autoUpdateAnimBg="0"/>
      <p:bldP spid="27958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RR, q=4</a:t>
            </a:r>
          </a:p>
        </p:txBody>
      </p:sp>
      <p:sp>
        <p:nvSpPr>
          <p:cNvPr id="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109F-05F0-4163-9A2D-E7F68325F81C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602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(6+3+5)/3 = 4.66</a:t>
            </a:r>
            <a:endParaRPr lang="en-US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80624" name="Rectangle 48"/>
          <p:cNvSpPr>
            <a:spLocks noChangeArrowheads="1"/>
          </p:cNvSpPr>
          <p:nvPr/>
        </p:nvSpPr>
        <p:spPr bwMode="auto">
          <a:xfrm>
            <a:off x="9906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5" name="Rectangle 49"/>
          <p:cNvSpPr>
            <a:spLocks noChangeArrowheads="1"/>
          </p:cNvSpPr>
          <p:nvPr/>
        </p:nvSpPr>
        <p:spPr bwMode="auto">
          <a:xfrm>
            <a:off x="19050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0626" name="Rectangle 50"/>
          <p:cNvSpPr>
            <a:spLocks noChangeArrowheads="1"/>
          </p:cNvSpPr>
          <p:nvPr/>
        </p:nvSpPr>
        <p:spPr bwMode="auto">
          <a:xfrm>
            <a:off x="26670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0627" name="Rectangle 51"/>
          <p:cNvSpPr>
            <a:spLocks noChangeArrowheads="1"/>
          </p:cNvSpPr>
          <p:nvPr/>
        </p:nvSpPr>
        <p:spPr bwMode="auto">
          <a:xfrm>
            <a:off x="34290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8" name="Rectangle 52"/>
          <p:cNvSpPr>
            <a:spLocks noChangeArrowheads="1"/>
          </p:cNvSpPr>
          <p:nvPr/>
        </p:nvSpPr>
        <p:spPr bwMode="auto">
          <a:xfrm>
            <a:off x="43434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29" name="Rectangle 53"/>
          <p:cNvSpPr>
            <a:spLocks noChangeArrowheads="1"/>
          </p:cNvSpPr>
          <p:nvPr/>
        </p:nvSpPr>
        <p:spPr bwMode="auto">
          <a:xfrm>
            <a:off x="52578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0" name="Rectangle 54"/>
          <p:cNvSpPr>
            <a:spLocks noChangeArrowheads="1"/>
          </p:cNvSpPr>
          <p:nvPr/>
        </p:nvSpPr>
        <p:spPr bwMode="auto">
          <a:xfrm>
            <a:off x="61722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0866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0632" name="Text Box 56"/>
          <p:cNvSpPr txBox="1">
            <a:spLocks noChangeArrowheads="1"/>
          </p:cNvSpPr>
          <p:nvPr/>
        </p:nvSpPr>
        <p:spPr bwMode="auto">
          <a:xfrm>
            <a:off x="838200" y="4581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0633" name="Text Box 57"/>
          <p:cNvSpPr txBox="1">
            <a:spLocks noChangeArrowheads="1"/>
          </p:cNvSpPr>
          <p:nvPr/>
        </p:nvSpPr>
        <p:spPr bwMode="auto">
          <a:xfrm>
            <a:off x="1752600" y="4581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0634" name="Text Box 58"/>
          <p:cNvSpPr txBox="1">
            <a:spLocks noChangeArrowheads="1"/>
          </p:cNvSpPr>
          <p:nvPr/>
        </p:nvSpPr>
        <p:spPr bwMode="auto">
          <a:xfrm>
            <a:off x="2514600" y="45815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3276600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80636" name="Text Box 60"/>
          <p:cNvSpPr txBox="1">
            <a:spLocks noChangeArrowheads="1"/>
          </p:cNvSpPr>
          <p:nvPr/>
        </p:nvSpPr>
        <p:spPr bwMode="auto">
          <a:xfrm>
            <a:off x="41989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80637" name="Text Box 61"/>
          <p:cNvSpPr txBox="1">
            <a:spLocks noChangeArrowheads="1"/>
          </p:cNvSpPr>
          <p:nvPr/>
        </p:nvSpPr>
        <p:spPr bwMode="auto">
          <a:xfrm>
            <a:off x="50371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0638" name="Text Box 62"/>
          <p:cNvSpPr txBox="1">
            <a:spLocks noChangeArrowheads="1"/>
          </p:cNvSpPr>
          <p:nvPr/>
        </p:nvSpPr>
        <p:spPr bwMode="auto">
          <a:xfrm>
            <a:off x="59515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0639" name="Text Box 63"/>
          <p:cNvSpPr txBox="1">
            <a:spLocks noChangeArrowheads="1"/>
          </p:cNvSpPr>
          <p:nvPr/>
        </p:nvSpPr>
        <p:spPr bwMode="auto">
          <a:xfrm>
            <a:off x="68659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0640" name="Text Box 64"/>
          <p:cNvSpPr txBox="1">
            <a:spLocks noChangeArrowheads="1"/>
          </p:cNvSpPr>
          <p:nvPr/>
        </p:nvSpPr>
        <p:spPr bwMode="auto">
          <a:xfrm>
            <a:off x="7780338" y="45815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0641" name="Text Box 65"/>
          <p:cNvSpPr txBox="1">
            <a:spLocks noChangeArrowheads="1"/>
          </p:cNvSpPr>
          <p:nvPr/>
        </p:nvSpPr>
        <p:spPr bwMode="auto">
          <a:xfrm>
            <a:off x="977900" y="505777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80642" name="Text Box 66"/>
          <p:cNvSpPr txBox="1">
            <a:spLocks noChangeArrowheads="1"/>
          </p:cNvSpPr>
          <p:nvPr/>
        </p:nvSpPr>
        <p:spPr bwMode="auto">
          <a:xfrm>
            <a:off x="977900" y="5434013"/>
            <a:ext cx="217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(đợi)</a:t>
            </a:r>
          </a:p>
        </p:txBody>
      </p:sp>
      <p:sp>
        <p:nvSpPr>
          <p:cNvPr id="280643" name="Text Box 67"/>
          <p:cNvSpPr txBox="1">
            <a:spLocks noChangeArrowheads="1"/>
          </p:cNvSpPr>
          <p:nvPr/>
        </p:nvSpPr>
        <p:spPr bwMode="auto">
          <a:xfrm>
            <a:off x="977900" y="5810250"/>
            <a:ext cx="2171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0:02 P3 vào (đợi)</a:t>
            </a:r>
          </a:p>
        </p:txBody>
      </p:sp>
      <p:sp>
        <p:nvSpPr>
          <p:cNvPr id="280644" name="Text Box 68"/>
          <p:cNvSpPr txBox="1">
            <a:spLocks noChangeArrowheads="1"/>
          </p:cNvSpPr>
          <p:nvPr/>
        </p:nvSpPr>
        <p:spPr bwMode="auto">
          <a:xfrm>
            <a:off x="977900" y="6186488"/>
            <a:ext cx="367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0:04 P1 hết lượt, P2 dùng CPU</a:t>
            </a:r>
          </a:p>
        </p:txBody>
      </p:sp>
      <p:sp>
        <p:nvSpPr>
          <p:cNvPr id="280645" name="Text Box 69"/>
          <p:cNvSpPr txBox="1">
            <a:spLocks noChangeArrowheads="1"/>
          </p:cNvSpPr>
          <p:nvPr/>
        </p:nvSpPr>
        <p:spPr bwMode="auto">
          <a:xfrm>
            <a:off x="5486400" y="504348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0:07 P2 dừng, P3 dùng CPU</a:t>
            </a:r>
          </a:p>
        </p:txBody>
      </p:sp>
      <p:sp>
        <p:nvSpPr>
          <p:cNvPr id="280646" name="Text Box 70"/>
          <p:cNvSpPr txBox="1">
            <a:spLocks noChangeArrowheads="1"/>
          </p:cNvSpPr>
          <p:nvPr/>
        </p:nvSpPr>
        <p:spPr bwMode="auto">
          <a:xfrm>
            <a:off x="5486400" y="53927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0:10 P3 dừng, P1 dùng CPU</a:t>
            </a:r>
          </a:p>
        </p:txBody>
      </p:sp>
      <p:sp>
        <p:nvSpPr>
          <p:cNvPr id="280647" name="Text Box 71"/>
          <p:cNvSpPr txBox="1">
            <a:spLocks noChangeArrowheads="1"/>
          </p:cNvSpPr>
          <p:nvPr/>
        </p:nvSpPr>
        <p:spPr bwMode="auto">
          <a:xfrm>
            <a:off x="5486400" y="5773738"/>
            <a:ext cx="2843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0:14 P1 vẫn chiếm CPU</a:t>
            </a:r>
          </a:p>
          <a:p>
            <a:pPr eaLnBrk="0" hangingPunct="0"/>
            <a:r>
              <a:rPr lang="en-US" sz="1800" b="1">
                <a:latin typeface="Tahoma" pitchFamily="34" charset="0"/>
              </a:rPr>
              <a:t>            …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8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8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1" grpId="0"/>
      <p:bldP spid="280624" grpId="0" animBg="1" autoUpdateAnimBg="0"/>
      <p:bldP spid="280625" grpId="0" animBg="1" autoUpdateAnimBg="0"/>
      <p:bldP spid="280626" grpId="0" animBg="1" autoUpdateAnimBg="0"/>
      <p:bldP spid="280627" grpId="0" animBg="1" autoUpdateAnimBg="0"/>
      <p:bldP spid="280628" grpId="0" animBg="1" autoUpdateAnimBg="0"/>
      <p:bldP spid="280629" grpId="0" animBg="1" autoUpdateAnimBg="0"/>
      <p:bldP spid="280630" grpId="0" animBg="1" autoUpdateAnimBg="0"/>
      <p:bldP spid="280631" grpId="0" animBg="1" autoUpdateAnimBg="0"/>
      <p:bldP spid="280632" grpId="0" autoUpdateAnimBg="0"/>
      <p:bldP spid="280633" grpId="0" autoUpdateAnimBg="0"/>
      <p:bldP spid="280634" grpId="0" autoUpdateAnimBg="0"/>
      <p:bldP spid="280635" grpId="0" autoUpdateAnimBg="0"/>
      <p:bldP spid="280636" grpId="0" autoUpdateAnimBg="0"/>
      <p:bldP spid="280637" grpId="0" autoUpdateAnimBg="0"/>
      <p:bldP spid="280638" grpId="0" autoUpdateAnimBg="0"/>
      <p:bldP spid="280639" grpId="0" autoUpdateAnimBg="0"/>
      <p:bldP spid="280640" grpId="0" autoUpdateAnimBg="0"/>
      <p:bldP spid="280641" grpId="0" autoUpdateAnimBg="0"/>
      <p:bldP spid="280642" grpId="0" autoUpdateAnimBg="0"/>
      <p:bldP spid="280643" grpId="0" autoUpdateAnimBg="0"/>
      <p:bldP spid="280644" grpId="0" autoUpdateAnimBg="0"/>
      <p:bldP spid="280645" grpId="0" autoUpdateAnimBg="0"/>
      <p:bldP spid="280646" grpId="0" autoUpdateAnimBg="0"/>
      <p:bldP spid="2806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50" name="Rectangle 34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Ña</a:t>
            </a:r>
            <a:r>
              <a:rPr lang="en-US" dirty="0" smtClean="0"/>
              <a:t> </a:t>
            </a:r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???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382000" cy="68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muoán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vieäc</a:t>
            </a:r>
            <a:r>
              <a:rPr lang="en-US" dirty="0"/>
              <a:t> </a:t>
            </a:r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dirty="0" err="1"/>
              <a:t>maùy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?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1A5B91-7740-4FC9-8E09-7F62E1102650}" type="slidenum">
              <a:rPr lang="en-US"/>
              <a:pPr/>
              <a:t>4</a:t>
            </a:fld>
            <a:endParaRPr lang="en-US"/>
          </a:p>
        </p:txBody>
      </p:sp>
      <p:sp>
        <p:nvSpPr>
          <p:cNvPr id="239643" name="Rectangle 27"/>
          <p:cNvSpPr>
            <a:spLocks noChangeArrowheads="1"/>
          </p:cNvSpPr>
          <p:nvPr/>
        </p:nvSpPr>
        <p:spPr bwMode="auto">
          <a:xfrm>
            <a:off x="457200" y="60960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 dirty="0">
                <a:latin typeface="VNI-Book" pitchFamily="2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VNI-Book" pitchFamily="2" charset="0"/>
              </a:rPr>
              <a:t>Xöû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thôøi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ñeå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taêng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toác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xöû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endParaRPr lang="en-US" sz="2400" b="1" dirty="0">
              <a:latin typeface="VNI-Book" pitchFamily="2" charset="0"/>
            </a:endParaRPr>
          </a:p>
        </p:txBody>
      </p:sp>
      <p:sp>
        <p:nvSpPr>
          <p:cNvPr id="239651" name="Rectangle 35"/>
          <p:cNvSpPr>
            <a:spLocks noChangeArrowheads="1"/>
          </p:cNvSpPr>
          <p:nvPr/>
        </p:nvSpPr>
        <p:spPr bwMode="auto">
          <a:xfrm>
            <a:off x="609600" y="2590800"/>
            <a:ext cx="7723388" cy="55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400" b="1" dirty="0">
                <a:latin typeface="VNI-Book" pitchFamily="2" charset="0"/>
              </a:rPr>
              <a:t>Job : </a:t>
            </a:r>
            <a:r>
              <a:rPr lang="en-US" sz="2400" b="1" dirty="0" err="1">
                <a:latin typeface="VNI-Book" pitchFamily="2" charset="0"/>
              </a:rPr>
              <a:t>kq</a:t>
            </a:r>
            <a:r>
              <a:rPr lang="en-US" sz="2400" b="1" dirty="0">
                <a:latin typeface="VNI-Book" pitchFamily="2" charset="0"/>
              </a:rPr>
              <a:t> = a*b  + c*d;</a:t>
            </a:r>
          </a:p>
        </p:txBody>
      </p:sp>
      <p:sp>
        <p:nvSpPr>
          <p:cNvPr id="239653" name="Text Box 37"/>
          <p:cNvSpPr txBox="1">
            <a:spLocks noChangeArrowheads="1"/>
          </p:cNvSpPr>
          <p:nvPr/>
        </p:nvSpPr>
        <p:spPr bwMode="auto">
          <a:xfrm>
            <a:off x="1230899" y="3614554"/>
            <a:ext cx="1201280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#1</a:t>
            </a:r>
          </a:p>
        </p:txBody>
      </p:sp>
      <p:sp>
        <p:nvSpPr>
          <p:cNvPr id="239654" name="Text Box 38"/>
          <p:cNvSpPr txBox="1">
            <a:spLocks noChangeArrowheads="1"/>
          </p:cNvSpPr>
          <p:nvPr/>
        </p:nvSpPr>
        <p:spPr bwMode="auto">
          <a:xfrm>
            <a:off x="5197418" y="3614554"/>
            <a:ext cx="1201280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#1</a:t>
            </a:r>
          </a:p>
        </p:txBody>
      </p:sp>
      <p:sp>
        <p:nvSpPr>
          <p:cNvPr id="239655" name="Text Box 39"/>
          <p:cNvSpPr txBox="1">
            <a:spLocks noChangeArrowheads="1"/>
          </p:cNvSpPr>
          <p:nvPr/>
        </p:nvSpPr>
        <p:spPr bwMode="auto">
          <a:xfrm>
            <a:off x="6905225" y="3601916"/>
            <a:ext cx="1248719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#2</a:t>
            </a:r>
          </a:p>
        </p:txBody>
      </p:sp>
      <p:grpSp>
        <p:nvGrpSpPr>
          <p:cNvPr id="239656" name="Group 40"/>
          <p:cNvGrpSpPr>
            <a:grpSpLocks/>
          </p:cNvGrpSpPr>
          <p:nvPr/>
        </p:nvGrpSpPr>
        <p:grpSpPr bwMode="auto">
          <a:xfrm>
            <a:off x="5016843" y="4006362"/>
            <a:ext cx="3525795" cy="539262"/>
            <a:chOff x="3120" y="2544"/>
            <a:chExt cx="2304" cy="384"/>
          </a:xfrm>
        </p:grpSpPr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3120" y="254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x = a * b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4320" y="2544"/>
              <a:ext cx="110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y = c * d</a:t>
              </a:r>
            </a:p>
          </p:txBody>
        </p:sp>
      </p:grpSp>
      <p:sp>
        <p:nvSpPr>
          <p:cNvPr id="239659" name="Rectangle 43"/>
          <p:cNvSpPr>
            <a:spLocks noChangeArrowheads="1"/>
          </p:cNvSpPr>
          <p:nvPr/>
        </p:nvSpPr>
        <p:spPr bwMode="auto">
          <a:xfrm>
            <a:off x="5016843" y="4613031"/>
            <a:ext cx="1689443" cy="53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kq = x+y</a:t>
            </a:r>
          </a:p>
        </p:txBody>
      </p:sp>
      <p:sp>
        <p:nvSpPr>
          <p:cNvPr id="239660" name="Rectangle 44"/>
          <p:cNvSpPr>
            <a:spLocks noChangeArrowheads="1"/>
          </p:cNvSpPr>
          <p:nvPr/>
        </p:nvSpPr>
        <p:spPr bwMode="auto">
          <a:xfrm>
            <a:off x="1050324" y="4006362"/>
            <a:ext cx="1689443" cy="539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omic Sans MS" pitchFamily="66" charset="0"/>
              </a:rPr>
              <a:t>x = a * b</a:t>
            </a:r>
          </a:p>
        </p:txBody>
      </p:sp>
      <p:grpSp>
        <p:nvGrpSpPr>
          <p:cNvPr id="239661" name="Group 45"/>
          <p:cNvGrpSpPr>
            <a:grpSpLocks/>
          </p:cNvGrpSpPr>
          <p:nvPr/>
        </p:nvGrpSpPr>
        <p:grpSpPr bwMode="auto">
          <a:xfrm>
            <a:off x="2960130" y="4073769"/>
            <a:ext cx="1836351" cy="353890"/>
            <a:chOff x="1776" y="2016"/>
            <a:chExt cx="1200" cy="252"/>
          </a:xfrm>
        </p:grpSpPr>
        <p:sp>
          <p:nvSpPr>
            <p:cNvPr id="239662" name="Line 46"/>
            <p:cNvSpPr>
              <a:spLocks noChangeShapeType="1"/>
            </p:cNvSpPr>
            <p:nvPr/>
          </p:nvSpPr>
          <p:spPr bwMode="auto">
            <a:xfrm>
              <a:off x="1776" y="216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9663" name="Text Box 47"/>
            <p:cNvSpPr txBox="1">
              <a:spLocks noChangeArrowheads="1"/>
            </p:cNvSpPr>
            <p:nvPr/>
          </p:nvSpPr>
          <p:spPr bwMode="auto">
            <a:xfrm>
              <a:off x="2275" y="2016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39664" name="Rectangle 48"/>
          <p:cNvSpPr>
            <a:spLocks noChangeArrowheads="1"/>
          </p:cNvSpPr>
          <p:nvPr/>
        </p:nvSpPr>
        <p:spPr bwMode="auto">
          <a:xfrm>
            <a:off x="1050324" y="4613031"/>
            <a:ext cx="1689443" cy="539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omic Sans MS" pitchFamily="66" charset="0"/>
              </a:rPr>
              <a:t>y = c *d</a:t>
            </a:r>
          </a:p>
        </p:txBody>
      </p:sp>
      <p:grpSp>
        <p:nvGrpSpPr>
          <p:cNvPr id="239665" name="Group 49"/>
          <p:cNvGrpSpPr>
            <a:grpSpLocks/>
          </p:cNvGrpSpPr>
          <p:nvPr/>
        </p:nvGrpSpPr>
        <p:grpSpPr bwMode="auto">
          <a:xfrm>
            <a:off x="2960130" y="4747846"/>
            <a:ext cx="1836351" cy="353890"/>
            <a:chOff x="1776" y="2496"/>
            <a:chExt cx="1200" cy="252"/>
          </a:xfrm>
        </p:grpSpPr>
        <p:sp>
          <p:nvSpPr>
            <p:cNvPr id="239666" name="Line 50"/>
            <p:cNvSpPr>
              <a:spLocks noChangeShapeType="1"/>
            </p:cNvSpPr>
            <p:nvPr/>
          </p:nvSpPr>
          <p:spPr bwMode="auto">
            <a:xfrm>
              <a:off x="1776" y="26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9667" name="Text Box 51"/>
            <p:cNvSpPr txBox="1">
              <a:spLocks noChangeArrowheads="1"/>
            </p:cNvSpPr>
            <p:nvPr/>
          </p:nvSpPr>
          <p:spPr bwMode="auto">
            <a:xfrm>
              <a:off x="2275" y="2496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1050324" y="5219700"/>
            <a:ext cx="1689443" cy="53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kq = x+y</a:t>
            </a:r>
          </a:p>
        </p:txBody>
      </p:sp>
      <p:grpSp>
        <p:nvGrpSpPr>
          <p:cNvPr id="239669" name="Group 53"/>
          <p:cNvGrpSpPr>
            <a:grpSpLocks/>
          </p:cNvGrpSpPr>
          <p:nvPr/>
        </p:nvGrpSpPr>
        <p:grpSpPr bwMode="auto">
          <a:xfrm>
            <a:off x="2960130" y="5316599"/>
            <a:ext cx="1836351" cy="353890"/>
            <a:chOff x="1776" y="2901"/>
            <a:chExt cx="1200" cy="252"/>
          </a:xfrm>
        </p:grpSpPr>
        <p:sp>
          <p:nvSpPr>
            <p:cNvPr id="239670" name="Line 54"/>
            <p:cNvSpPr>
              <a:spLocks noChangeShapeType="1"/>
            </p:cNvSpPr>
            <p:nvPr/>
          </p:nvSpPr>
          <p:spPr bwMode="auto">
            <a:xfrm>
              <a:off x="1776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9671" name="Text Box 55"/>
            <p:cNvSpPr txBox="1">
              <a:spLocks noChangeArrowheads="1"/>
            </p:cNvSpPr>
            <p:nvPr/>
          </p:nvSpPr>
          <p:spPr bwMode="auto">
            <a:xfrm>
              <a:off x="2275" y="2901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239672" name="Text Box 56"/>
          <p:cNvSpPr txBox="1">
            <a:spLocks noChangeArrowheads="1"/>
          </p:cNvSpPr>
          <p:nvPr/>
        </p:nvSpPr>
        <p:spPr bwMode="auto">
          <a:xfrm>
            <a:off x="1015128" y="3142701"/>
            <a:ext cx="2301560" cy="40865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VNI-Book" pitchFamily="2" charset="0"/>
              </a:rPr>
              <a:t>Xöù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tuaàn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töï</a:t>
            </a:r>
            <a:endParaRPr lang="en-US" sz="2400" b="1" dirty="0">
              <a:latin typeface="VNI-Book" pitchFamily="2" charset="0"/>
            </a:endParaRPr>
          </a:p>
        </p:txBody>
      </p:sp>
      <p:sp>
        <p:nvSpPr>
          <p:cNvPr id="239673" name="Text Box 57"/>
          <p:cNvSpPr txBox="1">
            <a:spLocks noChangeArrowheads="1"/>
          </p:cNvSpPr>
          <p:nvPr/>
        </p:nvSpPr>
        <p:spPr bwMode="auto">
          <a:xfrm>
            <a:off x="5677930" y="3130062"/>
            <a:ext cx="2809618" cy="40865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VNI-Book" pitchFamily="2" charset="0"/>
              </a:rPr>
              <a:t>Xöûù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endParaRPr lang="en-US" sz="2400" b="1" dirty="0">
              <a:latin typeface="VNI-Book" pitchFamily="2" charset="0"/>
            </a:endParaRPr>
          </a:p>
        </p:txBody>
      </p:sp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33400" y="2438400"/>
            <a:ext cx="8153400" cy="3505200"/>
          </a:xfrm>
          <a:prstGeom prst="rect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  <p:bldP spid="239643" grpId="0"/>
      <p:bldP spid="239651" grpId="0"/>
      <p:bldP spid="239653" grpId="0"/>
      <p:bldP spid="239654" grpId="0"/>
      <p:bldP spid="239655" grpId="0"/>
      <p:bldP spid="239659" grpId="0" animBg="1"/>
      <p:bldP spid="239660" grpId="0" animBg="1"/>
      <p:bldP spid="239664" grpId="0" animBg="1"/>
      <p:bldP spid="239668" grpId="0" animBg="1"/>
      <p:bldP spid="239672" grpId="0"/>
      <p:bldP spid="239673" grpId="0"/>
      <p:bldP spid="23967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3810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RR, q=4</a:t>
            </a:r>
          </a:p>
        </p:txBody>
      </p:sp>
      <p:sp>
        <p:nvSpPr>
          <p:cNvPr id="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72AD-A9DE-4B63-8E37-72882BFC191E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281603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82700"/>
          <a:ext cx="4114800" cy="20701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990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6" name="Rectangle 26"/>
          <p:cNvSpPr>
            <a:spLocks noChangeArrowheads="1"/>
          </p:cNvSpPr>
          <p:nvPr/>
        </p:nvSpPr>
        <p:spPr bwMode="auto">
          <a:xfrm>
            <a:off x="1905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7" name="Rectangle 27"/>
          <p:cNvSpPr>
            <a:spLocks noChangeArrowheads="1"/>
          </p:cNvSpPr>
          <p:nvPr/>
        </p:nvSpPr>
        <p:spPr bwMode="auto">
          <a:xfrm>
            <a:off x="2667000" y="395763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1628" name="Rectangle 28"/>
          <p:cNvSpPr>
            <a:spLocks noChangeArrowheads="1"/>
          </p:cNvSpPr>
          <p:nvPr/>
        </p:nvSpPr>
        <p:spPr bwMode="auto">
          <a:xfrm>
            <a:off x="34290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29" name="Rectangle 29"/>
          <p:cNvSpPr>
            <a:spLocks noChangeArrowheads="1"/>
          </p:cNvSpPr>
          <p:nvPr/>
        </p:nvSpPr>
        <p:spPr bwMode="auto">
          <a:xfrm>
            <a:off x="43434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1630" name="Rectangle 30"/>
          <p:cNvSpPr>
            <a:spLocks noChangeArrowheads="1"/>
          </p:cNvSpPr>
          <p:nvPr/>
        </p:nvSpPr>
        <p:spPr bwMode="auto">
          <a:xfrm>
            <a:off x="52578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1" name="Rectangle 31"/>
          <p:cNvSpPr>
            <a:spLocks noChangeArrowheads="1"/>
          </p:cNvSpPr>
          <p:nvPr/>
        </p:nvSpPr>
        <p:spPr bwMode="auto">
          <a:xfrm>
            <a:off x="61722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2" name="Rectangle 32"/>
          <p:cNvSpPr>
            <a:spLocks noChangeArrowheads="1"/>
          </p:cNvSpPr>
          <p:nvPr/>
        </p:nvSpPr>
        <p:spPr bwMode="auto">
          <a:xfrm>
            <a:off x="7086600" y="3957638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1633" name="Text Box 33"/>
          <p:cNvSpPr txBox="1">
            <a:spLocks noChangeArrowheads="1"/>
          </p:cNvSpPr>
          <p:nvPr/>
        </p:nvSpPr>
        <p:spPr bwMode="auto">
          <a:xfrm>
            <a:off x="8382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1634" name="Text Box 34"/>
          <p:cNvSpPr txBox="1">
            <a:spLocks noChangeArrowheads="1"/>
          </p:cNvSpPr>
          <p:nvPr/>
        </p:nvSpPr>
        <p:spPr bwMode="auto">
          <a:xfrm>
            <a:off x="1752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1635" name="Text Box 35"/>
          <p:cNvSpPr txBox="1">
            <a:spLocks noChangeArrowheads="1"/>
          </p:cNvSpPr>
          <p:nvPr/>
        </p:nvSpPr>
        <p:spPr bwMode="auto">
          <a:xfrm>
            <a:off x="2514600" y="44243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8</a:t>
            </a:r>
          </a:p>
        </p:txBody>
      </p:sp>
      <p:sp>
        <p:nvSpPr>
          <p:cNvPr id="281636" name="Text Box 36"/>
          <p:cNvSpPr txBox="1">
            <a:spLocks noChangeArrowheads="1"/>
          </p:cNvSpPr>
          <p:nvPr/>
        </p:nvSpPr>
        <p:spPr bwMode="auto">
          <a:xfrm>
            <a:off x="3276600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11</a:t>
            </a:r>
          </a:p>
        </p:txBody>
      </p:sp>
      <p:sp>
        <p:nvSpPr>
          <p:cNvPr id="281637" name="Text Box 37"/>
          <p:cNvSpPr txBox="1">
            <a:spLocks noChangeArrowheads="1"/>
          </p:cNvSpPr>
          <p:nvPr/>
        </p:nvSpPr>
        <p:spPr bwMode="auto">
          <a:xfrm>
            <a:off x="4198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81638" name="Text Box 38"/>
          <p:cNvSpPr txBox="1">
            <a:spLocks noChangeArrowheads="1"/>
          </p:cNvSpPr>
          <p:nvPr/>
        </p:nvSpPr>
        <p:spPr bwMode="auto">
          <a:xfrm>
            <a:off x="50371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18</a:t>
            </a:r>
          </a:p>
        </p:txBody>
      </p:sp>
      <p:sp>
        <p:nvSpPr>
          <p:cNvPr id="281639" name="Text Box 39"/>
          <p:cNvSpPr txBox="1">
            <a:spLocks noChangeArrowheads="1"/>
          </p:cNvSpPr>
          <p:nvPr/>
        </p:nvSpPr>
        <p:spPr bwMode="auto">
          <a:xfrm>
            <a:off x="59515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68659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7780338" y="44243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1642" name="Text Box 42"/>
          <p:cNvSpPr txBox="1">
            <a:spLocks noChangeArrowheads="1"/>
          </p:cNvSpPr>
          <p:nvPr/>
        </p:nvSpPr>
        <p:spPr bwMode="auto">
          <a:xfrm>
            <a:off x="504825" y="5037138"/>
            <a:ext cx="455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RL</a:t>
            </a:r>
          </a:p>
        </p:txBody>
      </p:sp>
      <p:sp>
        <p:nvSpPr>
          <p:cNvPr id="281643" name="Text Box 43"/>
          <p:cNvSpPr txBox="1">
            <a:spLocks noChangeArrowheads="1"/>
          </p:cNvSpPr>
          <p:nvPr/>
        </p:nvSpPr>
        <p:spPr bwMode="auto">
          <a:xfrm>
            <a:off x="965200" y="5368925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0:00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 </a:t>
            </a:r>
          </a:p>
        </p:txBody>
      </p:sp>
      <p:sp>
        <p:nvSpPr>
          <p:cNvPr id="281644" name="Text Box 44"/>
          <p:cNvSpPr txBox="1">
            <a:spLocks noChangeArrowheads="1"/>
          </p:cNvSpPr>
          <p:nvPr/>
        </p:nvSpPr>
        <p:spPr bwMode="auto">
          <a:xfrm>
            <a:off x="977900" y="5819775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0:04 </a:t>
            </a:r>
          </a:p>
        </p:txBody>
      </p:sp>
      <p:sp>
        <p:nvSpPr>
          <p:cNvPr id="281645" name="Text Box 45"/>
          <p:cNvSpPr txBox="1">
            <a:spLocks noChangeArrowheads="1"/>
          </p:cNvSpPr>
          <p:nvPr/>
        </p:nvSpPr>
        <p:spPr bwMode="auto">
          <a:xfrm>
            <a:off x="7486650" y="5367338"/>
            <a:ext cx="1381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0:8 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46" name="Oval 46"/>
          <p:cNvSpPr>
            <a:spLocks noChangeArrowheads="1"/>
          </p:cNvSpPr>
          <p:nvPr/>
        </p:nvSpPr>
        <p:spPr bwMode="auto">
          <a:xfrm>
            <a:off x="609600" y="5776913"/>
            <a:ext cx="2286000" cy="7524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1778000" y="5724525"/>
            <a:ext cx="71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 b="1">
                <a:solidFill>
                  <a:schemeClr val="hlink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4495800" y="1352550"/>
            <a:ext cx="4446588" cy="243143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>
                <a:latin typeface="VNI-Book" pitchFamily="2" charset="0"/>
              </a:rPr>
              <a:t> </a:t>
            </a:r>
            <a:r>
              <a:rPr lang="en-US" sz="1900" b="1" dirty="0" err="1">
                <a:latin typeface="VNI-Book" pitchFamily="2" charset="0"/>
              </a:rPr>
              <a:t>Tranh</a:t>
            </a:r>
            <a:r>
              <a:rPr lang="en-US" sz="1900" b="1" dirty="0">
                <a:latin typeface="VNI-Book" pitchFamily="2" charset="0"/>
              </a:rPr>
              <a:t> </a:t>
            </a:r>
            <a:r>
              <a:rPr lang="en-US" sz="1900" b="1" dirty="0" err="1">
                <a:latin typeface="VNI-Book" pitchFamily="2" charset="0"/>
              </a:rPr>
              <a:t>chaáp</a:t>
            </a:r>
            <a:r>
              <a:rPr lang="en-US" sz="1900" b="1" dirty="0">
                <a:latin typeface="VNI-Book" pitchFamily="2" charset="0"/>
              </a:rPr>
              <a:t> </a:t>
            </a:r>
            <a:r>
              <a:rPr lang="en-US" sz="1900" b="1" dirty="0" err="1">
                <a:latin typeface="VNI-Book" pitchFamily="2" charset="0"/>
              </a:rPr>
              <a:t>vò</a:t>
            </a:r>
            <a:r>
              <a:rPr lang="en-US" sz="1900" b="1" dirty="0">
                <a:latin typeface="VNI-Book" pitchFamily="2" charset="0"/>
              </a:rPr>
              <a:t> </a:t>
            </a:r>
            <a:r>
              <a:rPr lang="en-US" sz="1900" b="1" dirty="0" err="1">
                <a:latin typeface="VNI-Book" pitchFamily="2" charset="0"/>
              </a:rPr>
              <a:t>trí</a:t>
            </a:r>
            <a:r>
              <a:rPr lang="en-US" sz="1900" b="1" dirty="0">
                <a:latin typeface="VNI-Book" pitchFamily="2" charset="0"/>
              </a:rPr>
              <a:t> </a:t>
            </a:r>
            <a:r>
              <a:rPr lang="en-US" sz="1900" b="1" dirty="0" err="1">
                <a:latin typeface="VNI-Book" pitchFamily="2" charset="0"/>
              </a:rPr>
              <a:t>trong</a:t>
            </a:r>
            <a:r>
              <a:rPr lang="en-US" sz="1900" b="1" dirty="0">
                <a:latin typeface="VNI-Book" pitchFamily="2" charset="0"/>
              </a:rPr>
              <a:t> RL : 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“Chung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thuûy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” 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VNI-Book" pitchFamily="2" charset="0"/>
              </a:rPr>
              <a:t>P : running  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VNI-Book" pitchFamily="2" charset="0"/>
              </a:rPr>
              <a:t>P : blocked -&gt; ready</a:t>
            </a:r>
          </a:p>
          <a:p>
            <a:pPr marL="800100" lvl="1" indent="-342900" eaLnBrk="0" hangingPunct="0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1900" b="1" dirty="0">
                <a:latin typeface="VNI-Book" pitchFamily="2" charset="0"/>
              </a:rPr>
              <a:t>P: new           -&gt;ready</a:t>
            </a:r>
          </a:p>
          <a:p>
            <a:pPr marL="342900" indent="-342900" eaLnBrk="0" hangingPunct="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Khoâng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phaûi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luoân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luoân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coù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thöù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töï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ñieàu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1900" b="1" dirty="0" err="1">
                <a:solidFill>
                  <a:schemeClr val="hlink"/>
                </a:solidFill>
                <a:latin typeface="VNI-Book" pitchFamily="2" charset="0"/>
              </a:rPr>
              <a:t>phoái</a:t>
            </a:r>
            <a:r>
              <a:rPr lang="en-US" sz="1900" b="1" dirty="0">
                <a:solidFill>
                  <a:schemeClr val="hlink"/>
                </a:solidFill>
                <a:latin typeface="VNI-Book" pitchFamily="2" charset="0"/>
              </a:rPr>
              <a:t> P1 P2 P3 P4P1 P2 P3 P4...</a:t>
            </a:r>
          </a:p>
        </p:txBody>
      </p:sp>
      <p:sp>
        <p:nvSpPr>
          <p:cNvPr id="281649" name="Text Box 49"/>
          <p:cNvSpPr txBox="1">
            <a:spLocks noChangeArrowheads="1"/>
          </p:cNvSpPr>
          <p:nvPr/>
        </p:nvSpPr>
        <p:spPr bwMode="auto">
          <a:xfrm>
            <a:off x="7486650" y="5708650"/>
            <a:ext cx="1160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0:11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0" name="Text Box 50"/>
          <p:cNvSpPr txBox="1">
            <a:spLocks noChangeArrowheads="1"/>
          </p:cNvSpPr>
          <p:nvPr/>
        </p:nvSpPr>
        <p:spPr bwMode="auto">
          <a:xfrm>
            <a:off x="7486650" y="6049963"/>
            <a:ext cx="1422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0:15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P3</a:t>
            </a:r>
            <a:r>
              <a:rPr lang="en-US" sz="1800" b="1">
                <a:latin typeface="Comic Sans MS" pitchFamily="66" charset="0"/>
              </a:rPr>
              <a:t> P1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>
            <a:off x="7486650" y="6389688"/>
            <a:ext cx="116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0:18 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>
                <a:latin typeface="Comic Sans MS" pitchFamily="66" charset="0"/>
              </a:rPr>
              <a:t> </a:t>
            </a:r>
          </a:p>
        </p:txBody>
      </p:sp>
      <p:sp>
        <p:nvSpPr>
          <p:cNvPr id="281652" name="AutoShape 52"/>
          <p:cNvSpPr>
            <a:spLocks/>
          </p:cNvSpPr>
          <p:nvPr/>
        </p:nvSpPr>
        <p:spPr bwMode="auto">
          <a:xfrm>
            <a:off x="3084513" y="50911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47287"/>
              <a:gd name="adj5" fmla="val 212296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 smtClean="0">
                <a:solidFill>
                  <a:schemeClr val="hlink"/>
                </a:solidFill>
                <a:latin typeface="Comic Sans MS" pitchFamily="66" charset="0"/>
              </a:rPr>
              <a:t>P2</a:t>
            </a:r>
            <a:r>
              <a:rPr lang="en-US" sz="1800" b="1" dirty="0" smtClean="0">
                <a:solidFill>
                  <a:srgbClr val="800080"/>
                </a:solidFill>
                <a:latin typeface="Comic Sans MS" pitchFamily="66" charset="0"/>
              </a:rPr>
              <a:t> P1</a:t>
            </a:r>
            <a:endParaRPr lang="en-US" sz="1800" b="1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281653" name="AutoShape 53"/>
          <p:cNvSpPr>
            <a:spLocks/>
          </p:cNvSpPr>
          <p:nvPr/>
        </p:nvSpPr>
        <p:spPr bwMode="auto">
          <a:xfrm>
            <a:off x="3105150" y="6259513"/>
            <a:ext cx="1520825" cy="387350"/>
          </a:xfrm>
          <a:prstGeom prst="borderCallout2">
            <a:avLst>
              <a:gd name="adj1" fmla="val 29509"/>
              <a:gd name="adj2" fmla="val -5009"/>
              <a:gd name="adj3" fmla="val 29509"/>
              <a:gd name="adj4" fmla="val -38412"/>
              <a:gd name="adj5" fmla="val -69264"/>
              <a:gd name="adj6" fmla="val -91338"/>
            </a:avLst>
          </a:prstGeom>
          <a:solidFill>
            <a:schemeClr val="accent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800" b="1" dirty="0">
                <a:solidFill>
                  <a:srgbClr val="800080"/>
                </a:solidFill>
                <a:latin typeface="Comic Sans MS" pitchFamily="66" charset="0"/>
              </a:rPr>
              <a:t>0:04 </a:t>
            </a:r>
            <a:r>
              <a:rPr lang="en-US" sz="1800" b="1" dirty="0" smtClean="0">
                <a:solidFill>
                  <a:schemeClr val="hlink"/>
                </a:solidFill>
                <a:latin typeface="Comic Sans MS" pitchFamily="66" charset="0"/>
              </a:rPr>
              <a:t>P1</a:t>
            </a:r>
            <a:r>
              <a:rPr lang="en-US" sz="1800" b="1" dirty="0" smtClean="0">
                <a:solidFill>
                  <a:srgbClr val="800080"/>
                </a:solidFill>
                <a:latin typeface="Comic Sans MS" pitchFamily="66" charset="0"/>
              </a:rPr>
              <a:t> P2</a:t>
            </a:r>
            <a:endParaRPr lang="en-US" sz="1800" b="1" dirty="0">
              <a:solidFill>
                <a:srgbClr val="800080"/>
              </a:solidFill>
              <a:latin typeface="Comic Sans MS" pitchFamily="66" charset="0"/>
            </a:endParaRPr>
          </a:p>
        </p:txBody>
      </p:sp>
      <p:sp>
        <p:nvSpPr>
          <p:cNvPr id="281654" name="AutoShape 54"/>
          <p:cNvSpPr>
            <a:spLocks noChangeArrowheads="1"/>
          </p:cNvSpPr>
          <p:nvPr/>
        </p:nvSpPr>
        <p:spPr bwMode="auto">
          <a:xfrm>
            <a:off x="5054600" y="5029200"/>
            <a:ext cx="2489200" cy="706438"/>
          </a:xfrm>
          <a:prstGeom prst="wedgeEllipseCallout">
            <a:avLst>
              <a:gd name="adj1" fmla="val -68250"/>
              <a:gd name="adj2" fmla="val -2123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“</a:t>
            </a:r>
            <a:r>
              <a:rPr lang="en-US" sz="1600" b="1" dirty="0" err="1" smtClean="0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NI-Book" pitchFamily="2" charset="0"/>
              </a:rPr>
              <a:t>môùi</a:t>
            </a:r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NI-Book" pitchFamily="2" charset="0"/>
              </a:rPr>
              <a:t>nôùi</a:t>
            </a:r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VNI-Book" pitchFamily="2" charset="0"/>
              </a:rPr>
              <a:t>cũ</a:t>
            </a:r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”</a:t>
            </a:r>
            <a:endParaRPr lang="en-US" sz="1600" b="1" dirty="0">
              <a:solidFill>
                <a:schemeClr val="bg1"/>
              </a:solidFill>
              <a:latin typeface="VNI-Book" pitchFamily="2" charset="0"/>
            </a:endParaRPr>
          </a:p>
        </p:txBody>
      </p:sp>
      <p:sp>
        <p:nvSpPr>
          <p:cNvPr id="281655" name="AutoShape 55"/>
          <p:cNvSpPr>
            <a:spLocks noChangeArrowheads="1"/>
          </p:cNvSpPr>
          <p:nvPr/>
        </p:nvSpPr>
        <p:spPr bwMode="auto">
          <a:xfrm>
            <a:off x="5103812" y="5943601"/>
            <a:ext cx="2516187" cy="698500"/>
          </a:xfrm>
          <a:prstGeom prst="wedgeEllipseCallout">
            <a:avLst>
              <a:gd name="adj1" fmla="val -69935"/>
              <a:gd name="adj2" fmla="val 6306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“</a:t>
            </a:r>
            <a:r>
              <a:rPr lang="en-US" sz="1600" b="1" dirty="0" err="1" smtClean="0">
                <a:solidFill>
                  <a:schemeClr val="bg1"/>
                </a:solidFill>
                <a:latin typeface="VNI-Book" pitchFamily="2" charset="0"/>
              </a:rPr>
              <a:t>õChung</a:t>
            </a:r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latin typeface="VNI-Book" pitchFamily="2" charset="0"/>
              </a:rPr>
              <a:t>thuûy</a:t>
            </a:r>
            <a:r>
              <a:rPr lang="en-US" sz="1600" b="1" dirty="0" smtClean="0">
                <a:solidFill>
                  <a:schemeClr val="bg1"/>
                </a:solidFill>
                <a:latin typeface="VNI-Book" pitchFamily="2" charset="0"/>
              </a:rPr>
              <a:t>”</a:t>
            </a:r>
          </a:p>
          <a:p>
            <a:pPr algn="ctr" eaLnBrk="0" hangingPunct="0"/>
            <a:endParaRPr lang="en-US" sz="1600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5" grpId="0" animBg="1"/>
      <p:bldP spid="281626" grpId="0" animBg="1"/>
      <p:bldP spid="281627" grpId="0" animBg="1"/>
      <p:bldP spid="281628" grpId="0" animBg="1"/>
      <p:bldP spid="281629" grpId="0" animBg="1"/>
      <p:bldP spid="281630" grpId="0" animBg="1"/>
      <p:bldP spid="281631" grpId="0" animBg="1"/>
      <p:bldP spid="281632" grpId="0" animBg="1"/>
      <p:bldP spid="281633" grpId="0"/>
      <p:bldP spid="281634" grpId="0"/>
      <p:bldP spid="281635" grpId="0"/>
      <p:bldP spid="281636" grpId="0"/>
      <p:bldP spid="281637" grpId="0"/>
      <p:bldP spid="281638" grpId="0"/>
      <p:bldP spid="281639" grpId="0"/>
      <p:bldP spid="281640" grpId="0"/>
      <p:bldP spid="281641" grpId="0"/>
      <p:bldP spid="281642" grpId="0"/>
      <p:bldP spid="281643" grpId="0"/>
      <p:bldP spid="281644" grpId="0"/>
      <p:bldP spid="281645" grpId="0"/>
      <p:bldP spid="281646" grpId="0" animBg="1"/>
      <p:bldP spid="281647" grpId="0"/>
      <p:bldP spid="281648" grpId="0" animBg="1"/>
      <p:bldP spid="281649" grpId="0"/>
      <p:bldP spid="281650" grpId="0"/>
      <p:bldP spid="281651" grpId="0"/>
      <p:bldP spid="281652" grpId="0" animBg="1"/>
      <p:bldP spid="281653" grpId="0" animBg="1"/>
      <p:bldP spid="281654" grpId="0" animBg="1"/>
      <p:bldP spid="281654" grpId="1" animBg="1"/>
      <p:bldP spid="281655" grpId="0" animBg="1"/>
      <p:bldP spid="28165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Round Robin</a:t>
            </a:r>
            <a:endParaRPr 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naøo</a:t>
            </a:r>
            <a:r>
              <a:rPr lang="en-US" dirty="0" smtClean="0"/>
              <a:t> </a:t>
            </a:r>
            <a:r>
              <a:rPr lang="en-US" dirty="0" err="1" smtClean="0"/>
              <a:t>keát</a:t>
            </a:r>
            <a:r>
              <a:rPr lang="en-US" dirty="0" smtClean="0"/>
              <a:t> </a:t>
            </a:r>
            <a:r>
              <a:rPr lang="en-US" dirty="0" err="1" smtClean="0"/>
              <a:t>thuùc</a:t>
            </a:r>
            <a:r>
              <a:rPr lang="en-US" dirty="0" smtClean="0"/>
              <a:t> 1 </a:t>
            </a:r>
            <a:r>
              <a:rPr lang="en-US" dirty="0" err="1" smtClean="0"/>
              <a:t>löôït</a:t>
            </a:r>
            <a:r>
              <a:rPr lang="en-US" dirty="0" smtClean="0"/>
              <a:t> </a:t>
            </a:r>
            <a:r>
              <a:rPr lang="en-US" dirty="0" err="1" smtClean="0"/>
              <a:t>söû</a:t>
            </a:r>
            <a:r>
              <a:rPr lang="en-US" dirty="0" smtClean="0"/>
              <a:t> </a:t>
            </a:r>
            <a:r>
              <a:rPr lang="en-US" dirty="0" err="1" smtClean="0"/>
              <a:t>duïng</a:t>
            </a:r>
            <a:r>
              <a:rPr lang="en-US" dirty="0" smtClean="0"/>
              <a:t> CPU</a:t>
            </a:r>
          </a:p>
          <a:p>
            <a:pPr lvl="1"/>
            <a:r>
              <a:rPr lang="en-US" dirty="0" err="1" smtClean="0"/>
              <a:t>Heát</a:t>
            </a:r>
            <a:r>
              <a:rPr lang="en-US" dirty="0" smtClean="0"/>
              <a:t>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löôïng</a:t>
            </a:r>
            <a:r>
              <a:rPr lang="en-US" dirty="0"/>
              <a:t> q ms (quantum)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endParaRPr lang="en-US" dirty="0"/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keát</a:t>
            </a:r>
            <a:r>
              <a:rPr lang="en-US" dirty="0"/>
              <a:t> </a:t>
            </a:r>
            <a:r>
              <a:rPr lang="en-US" dirty="0" err="1"/>
              <a:t>thuùc</a:t>
            </a:r>
            <a:endParaRPr lang="en-US" dirty="0"/>
          </a:p>
          <a:p>
            <a:pPr lvl="1"/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bò</a:t>
            </a:r>
            <a:r>
              <a:rPr lang="en-US" dirty="0"/>
              <a:t> </a:t>
            </a:r>
            <a:r>
              <a:rPr lang="en-US" dirty="0" err="1"/>
              <a:t>khoùa</a:t>
            </a:r>
            <a:endParaRPr lang="en-US" dirty="0"/>
          </a:p>
          <a:p>
            <a:pPr lvl="2"/>
            <a:r>
              <a:rPr lang="en-US" dirty="0" err="1"/>
              <a:t>Chờ</a:t>
            </a:r>
            <a:r>
              <a:rPr lang="en-US" dirty="0"/>
              <a:t> Rs</a:t>
            </a:r>
          </a:p>
          <a:p>
            <a:pPr lvl="2"/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C1C981-007B-4E21-A3DB-8182ECAA6E90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93038" cy="623888"/>
          </a:xfrm>
        </p:spPr>
        <p:txBody>
          <a:bodyPr/>
          <a:lstStyle/>
          <a:p>
            <a:r>
              <a:rPr lang="en-US" dirty="0" smtClean="0"/>
              <a:t>Round Robin – </a:t>
            </a:r>
            <a:r>
              <a:rPr lang="en-US" dirty="0" err="1" smtClean="0"/>
              <a:t>Nhaän</a:t>
            </a:r>
            <a:r>
              <a:rPr lang="en-US" dirty="0" smtClean="0"/>
              <a:t> </a:t>
            </a:r>
            <a:r>
              <a:rPr lang="en-US" dirty="0" err="1" smtClean="0"/>
              <a:t>xeùt</a:t>
            </a:r>
            <a:endParaRPr 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229600" cy="5103813"/>
          </a:xfrm>
        </p:spPr>
        <p:txBody>
          <a:bodyPr/>
          <a:lstStyle/>
          <a:p>
            <a:r>
              <a:rPr lang="en-US" sz="2400" dirty="0" err="1" smtClean="0"/>
              <a:t>Söû</a:t>
            </a:r>
            <a:r>
              <a:rPr lang="en-US" sz="2400" dirty="0" smtClean="0"/>
              <a:t> </a:t>
            </a:r>
            <a:r>
              <a:rPr lang="en-US" sz="2400" dirty="0" err="1"/>
              <a:t>duïng</a:t>
            </a:r>
            <a:r>
              <a:rPr lang="en-US" sz="2400" dirty="0"/>
              <a:t> </a:t>
            </a:r>
            <a:r>
              <a:rPr lang="en-US" sz="2400" dirty="0" err="1"/>
              <a:t>cô</a:t>
            </a:r>
            <a:r>
              <a:rPr lang="en-US" sz="2400" dirty="0"/>
              <a:t> </a:t>
            </a:r>
            <a:r>
              <a:rPr lang="en-US" sz="2400" dirty="0" err="1"/>
              <a:t>cheá</a:t>
            </a:r>
            <a:r>
              <a:rPr lang="en-US" sz="2400" dirty="0"/>
              <a:t> </a:t>
            </a:r>
            <a:r>
              <a:rPr lang="en-US" sz="2400" dirty="0" err="1"/>
              <a:t>khoâng</a:t>
            </a:r>
            <a:r>
              <a:rPr lang="en-US" sz="2400" dirty="0"/>
              <a:t> </a:t>
            </a:r>
            <a:r>
              <a:rPr lang="en-US" sz="2400" dirty="0" err="1"/>
              <a:t>ñoäc</a:t>
            </a:r>
            <a:r>
              <a:rPr lang="en-US" sz="2400" dirty="0"/>
              <a:t> </a:t>
            </a:r>
            <a:r>
              <a:rPr lang="en-US" sz="2400" dirty="0" err="1"/>
              <a:t>quyeàn</a:t>
            </a:r>
            <a:endParaRPr lang="en-US" sz="2400" dirty="0"/>
          </a:p>
          <a:p>
            <a:r>
              <a:rPr lang="en-US" sz="2400" dirty="0" err="1"/>
              <a:t>Moãi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khoâng</a:t>
            </a:r>
            <a:r>
              <a:rPr lang="en-US" sz="2400" dirty="0"/>
              <a:t> </a:t>
            </a:r>
            <a:r>
              <a:rPr lang="en-US" sz="2400" dirty="0" err="1"/>
              <a:t>phaûi</a:t>
            </a:r>
            <a:r>
              <a:rPr lang="en-US" sz="2400" dirty="0"/>
              <a:t> </a:t>
            </a:r>
            <a:r>
              <a:rPr lang="en-US" sz="2400" dirty="0" err="1"/>
              <a:t>ñôïi</a:t>
            </a:r>
            <a:r>
              <a:rPr lang="en-US" sz="2400" dirty="0"/>
              <a:t> </a:t>
            </a:r>
            <a:r>
              <a:rPr lang="en-US" sz="2400" dirty="0" err="1"/>
              <a:t>quaù</a:t>
            </a:r>
            <a:r>
              <a:rPr lang="en-US" sz="2400" dirty="0"/>
              <a:t> </a:t>
            </a:r>
            <a:r>
              <a:rPr lang="en-US" sz="2400" dirty="0" err="1"/>
              <a:t>laâu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Loaïi</a:t>
            </a:r>
            <a:r>
              <a:rPr lang="en-US" sz="2400" dirty="0"/>
              <a:t> </a:t>
            </a:r>
            <a:r>
              <a:rPr lang="en-US" sz="2400" dirty="0" err="1"/>
              <a:t>boû</a:t>
            </a:r>
            <a:r>
              <a:rPr lang="en-US" sz="2400" dirty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</a:t>
            </a:r>
            <a:r>
              <a:rPr lang="en-US" sz="2400" dirty="0" err="1"/>
              <a:t>töôïng</a:t>
            </a:r>
            <a:r>
              <a:rPr lang="en-US" sz="2400" dirty="0"/>
              <a:t> </a:t>
            </a:r>
            <a:r>
              <a:rPr lang="en-US" sz="2400" dirty="0" err="1"/>
              <a:t>ñoäc</a:t>
            </a:r>
            <a:r>
              <a:rPr lang="en-US" sz="2400" dirty="0"/>
              <a:t> </a:t>
            </a:r>
            <a:r>
              <a:rPr lang="en-US" sz="2400" dirty="0" err="1"/>
              <a:t>chieám</a:t>
            </a:r>
            <a:r>
              <a:rPr lang="en-US" sz="2400" dirty="0"/>
              <a:t> CPU</a:t>
            </a:r>
          </a:p>
          <a:p>
            <a:r>
              <a:rPr lang="en-US" sz="2400" dirty="0" err="1"/>
              <a:t>Hieäu</a:t>
            </a:r>
            <a:r>
              <a:rPr lang="en-US" sz="2400" dirty="0"/>
              <a:t> </a:t>
            </a:r>
            <a:r>
              <a:rPr lang="en-US" sz="2400" dirty="0" err="1"/>
              <a:t>quaû</a:t>
            </a:r>
            <a:r>
              <a:rPr lang="en-US" sz="2400" dirty="0"/>
              <a:t> ? </a:t>
            </a:r>
          </a:p>
          <a:p>
            <a:pPr lvl="1"/>
            <a:r>
              <a:rPr lang="en-US" sz="2000" dirty="0" err="1"/>
              <a:t>Phuï</a:t>
            </a:r>
            <a:r>
              <a:rPr lang="en-US" sz="2000" dirty="0"/>
              <a:t> </a:t>
            </a:r>
            <a:r>
              <a:rPr lang="en-US" sz="2000" dirty="0" err="1"/>
              <a:t>thuoäc</a:t>
            </a:r>
            <a:r>
              <a:rPr lang="en-US" sz="2000" dirty="0"/>
              <a:t> </a:t>
            </a:r>
            <a:r>
              <a:rPr lang="en-US" sz="2000" dirty="0" err="1"/>
              <a:t>vaøo</a:t>
            </a:r>
            <a:r>
              <a:rPr lang="en-US" sz="2000" dirty="0"/>
              <a:t> </a:t>
            </a:r>
            <a:r>
              <a:rPr lang="en-US" sz="2000" dirty="0" err="1"/>
              <a:t>vieäc</a:t>
            </a:r>
            <a:r>
              <a:rPr lang="en-US" sz="2000" dirty="0"/>
              <a:t> </a:t>
            </a:r>
            <a:r>
              <a:rPr lang="en-US" sz="2000" dirty="0" err="1"/>
              <a:t>choïn</a:t>
            </a:r>
            <a:r>
              <a:rPr lang="en-US" sz="2000" dirty="0"/>
              <a:t> </a:t>
            </a:r>
            <a:r>
              <a:rPr lang="en-US" sz="2000" dirty="0" err="1"/>
              <a:t>löïa</a:t>
            </a:r>
            <a:r>
              <a:rPr lang="en-US" sz="2000" dirty="0"/>
              <a:t> quantum </a:t>
            </a:r>
            <a:r>
              <a:rPr lang="en-US" sz="2000" i="1" dirty="0"/>
              <a:t>q</a:t>
            </a:r>
          </a:p>
          <a:p>
            <a:pPr lvl="3"/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 err="1"/>
              <a:t>quaùù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 ???</a:t>
            </a:r>
          </a:p>
          <a:p>
            <a:pPr lvl="3"/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quaù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 err="1">
                <a:sym typeface="Wingdings" pitchFamily="2" charset="2"/>
              </a:rPr>
              <a:t>nhỏ</a:t>
            </a:r>
            <a:r>
              <a:rPr lang="en-US" dirty="0">
                <a:sym typeface="Wingdings" pitchFamily="2" charset="2"/>
              </a:rPr>
              <a:t> ???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sz="2400" dirty="0" err="1">
                <a:solidFill>
                  <a:schemeClr val="hlink"/>
                </a:solidFill>
              </a:rPr>
              <a:t>Tröôøng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hôïp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xaáu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nhaát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cuûa</a:t>
            </a:r>
            <a:r>
              <a:rPr lang="en-US" sz="2400" dirty="0">
                <a:solidFill>
                  <a:schemeClr val="hlink"/>
                </a:solidFill>
              </a:rPr>
              <a:t> RR ?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CD1633-3392-4C6C-AD47-034A0345333E}" type="slidenum">
              <a:rPr lang="en-US"/>
              <a:pPr/>
              <a:t>42</a:t>
            </a:fld>
            <a:endParaRPr lang="en-US"/>
          </a:p>
        </p:txBody>
      </p:sp>
      <p:sp>
        <p:nvSpPr>
          <p:cNvPr id="283652" name="AutoShape 4"/>
          <p:cNvSpPr>
            <a:spLocks noChangeArrowheads="1"/>
          </p:cNvSpPr>
          <p:nvPr/>
        </p:nvSpPr>
        <p:spPr bwMode="auto">
          <a:xfrm>
            <a:off x="6324600" y="990600"/>
            <a:ext cx="2819400" cy="762000"/>
          </a:xfrm>
          <a:prstGeom prst="wedgeEllipseCallout">
            <a:avLst>
              <a:gd name="adj1" fmla="val -59988"/>
              <a:gd name="adj2" fmla="val 58276"/>
            </a:avLst>
          </a:prstGeom>
          <a:solidFill>
            <a:srgbClr val="99FF66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rgbClr val="993366"/>
                </a:solidFill>
                <a:latin typeface="VNI-Book" pitchFamily="2" charset="0"/>
              </a:rPr>
              <a:t>Bao</a:t>
            </a:r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993366"/>
                </a:solidFill>
                <a:latin typeface="VNI-Book" pitchFamily="2" charset="0"/>
              </a:rPr>
              <a:t>laâu</a:t>
            </a:r>
            <a:r>
              <a:rPr lang="en-US" b="1" dirty="0">
                <a:solidFill>
                  <a:srgbClr val="993366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283653" name="AutoShape 5"/>
          <p:cNvSpPr>
            <a:spLocks noChangeArrowheads="1"/>
          </p:cNvSpPr>
          <p:nvPr/>
        </p:nvSpPr>
        <p:spPr bwMode="auto">
          <a:xfrm>
            <a:off x="5257800" y="3429000"/>
            <a:ext cx="3886200" cy="838200"/>
          </a:xfrm>
          <a:prstGeom prst="wedgeEllipseCallout">
            <a:avLst>
              <a:gd name="adj1" fmla="val -75211"/>
              <a:gd name="adj2" fmla="val -25870"/>
            </a:avLst>
          </a:prstGeom>
          <a:solidFill>
            <a:srgbClr val="FFC1E0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Giaûm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tíùnh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töông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taùc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VNI-Book" pitchFamily="2" charset="0"/>
            </a:endParaRPr>
          </a:p>
        </p:txBody>
      </p:sp>
      <p:sp>
        <p:nvSpPr>
          <p:cNvPr id="283654" name="AutoShape 6"/>
          <p:cNvSpPr>
            <a:spLocks noChangeArrowheads="1"/>
          </p:cNvSpPr>
          <p:nvPr/>
        </p:nvSpPr>
        <p:spPr bwMode="auto">
          <a:xfrm>
            <a:off x="4038600" y="4419600"/>
            <a:ext cx="4419600" cy="990600"/>
          </a:xfrm>
          <a:prstGeom prst="wedgeEllipseCallout">
            <a:avLst>
              <a:gd name="adj1" fmla="val -60304"/>
              <a:gd name="adj2" fmla="val -78850"/>
            </a:avLst>
          </a:prstGeom>
          <a:solidFill>
            <a:srgbClr val="FFC1E0"/>
          </a:solidFill>
          <a:ln w="762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Taêng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chi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phí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chuyeån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ñoåi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ngöõ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NI-Book" pitchFamily="2" charset="0"/>
              </a:rPr>
              <a:t>caûnh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VNI-Book" pitchFamily="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3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bldLvl="2" autoUpdateAnimBg="0"/>
      <p:bldP spid="283652" grpId="0" animBg="1" autoUpdateAnimBg="0"/>
      <p:bldP spid="283653" grpId="0" animBg="1" autoUpdateAnimBg="0"/>
      <p:bldP spid="28365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/>
          <a:lstStyle/>
          <a:p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r>
              <a:rPr lang="en-US" dirty="0"/>
              <a:t> </a:t>
            </a:r>
            <a:r>
              <a:rPr lang="en-US" dirty="0" err="1"/>
              <a:t>vôùi</a:t>
            </a:r>
            <a:r>
              <a:rPr lang="en-US" dirty="0"/>
              <a:t> </a:t>
            </a:r>
            <a:r>
              <a:rPr lang="en-US" dirty="0" err="1"/>
              <a:t>ñoä</a:t>
            </a:r>
            <a:r>
              <a:rPr lang="en-US" dirty="0"/>
              <a:t> </a:t>
            </a:r>
            <a:r>
              <a:rPr lang="en-US" dirty="0" err="1"/>
              <a:t>öu</a:t>
            </a:r>
            <a:r>
              <a:rPr lang="en-US" dirty="0"/>
              <a:t> </a:t>
            </a:r>
            <a:r>
              <a:rPr lang="en-US" dirty="0" err="1"/>
              <a:t>tieân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A550D6-F354-4AC5-B23C-6A939A612327}" type="slidenum">
              <a:rPr lang="en-US"/>
              <a:pPr/>
              <a:t>43</a:t>
            </a:fld>
            <a:endParaRPr lang="en-US"/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30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Phân biệt tiến trình quan trọng &gt;&lt; tiến trình bình thường?</a:t>
            </a:r>
          </a:p>
        </p:txBody>
      </p:sp>
      <p:sp>
        <p:nvSpPr>
          <p:cNvPr id="285700" name="Oval 4"/>
          <p:cNvSpPr>
            <a:spLocks noChangeArrowheads="1"/>
          </p:cNvSpPr>
          <p:nvPr/>
        </p:nvSpPr>
        <p:spPr bwMode="auto">
          <a:xfrm>
            <a:off x="1600200" y="2209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 err="1">
                <a:solidFill>
                  <a:schemeClr val="hlink"/>
                </a:solidFill>
                <a:latin typeface="Comic Sans MS" pitchFamily="66" charset="0"/>
              </a:rPr>
              <a:t>WinAmp</a:t>
            </a:r>
            <a:endParaRPr lang="en-US" sz="2800" b="1" dirty="0">
              <a:solidFill>
                <a:schemeClr val="hlink"/>
              </a:solidFill>
              <a:latin typeface="Comic Sans MS" pitchFamily="66" charset="0"/>
            </a:endParaRPr>
          </a:p>
          <a:p>
            <a:pPr algn="ctr" eaLnBrk="0" hangingPunct="0"/>
            <a:r>
              <a:rPr lang="en-US" sz="1800" dirty="0" err="1">
                <a:latin typeface="Tahoma" pitchFamily="34" charset="0"/>
              </a:rPr>
              <a:t>độ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ưu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tiên</a:t>
            </a:r>
            <a:r>
              <a:rPr lang="en-US" sz="1800" dirty="0">
                <a:latin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</a:rPr>
              <a:t>cao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</a:rPr>
              <a:t>(3</a:t>
            </a:r>
            <a:r>
              <a:rPr lang="en-US" sz="1800" dirty="0">
                <a:latin typeface="Tahoma" pitchFamily="34" charset="0"/>
              </a:rPr>
              <a:t>)</a:t>
            </a:r>
          </a:p>
        </p:txBody>
      </p:sp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2057400" y="37338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latin typeface="Comic Sans MS" pitchFamily="66" charset="0"/>
              </a:rPr>
              <a:t>Outlook</a:t>
            </a:r>
          </a:p>
          <a:p>
            <a:pPr algn="ctr" eaLnBrk="0" hangingPunct="0"/>
            <a:r>
              <a:rPr lang="en-US" sz="1800" dirty="0" err="1">
                <a:latin typeface="Tahoma" pitchFamily="34" charset="0"/>
              </a:rPr>
              <a:t>độ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ưu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err="1">
                <a:latin typeface="Tahoma" pitchFamily="34" charset="0"/>
              </a:rPr>
              <a:t>tiên</a:t>
            </a:r>
            <a:r>
              <a:rPr lang="en-US" sz="1800" dirty="0">
                <a:latin typeface="Tahoma" pitchFamily="34" charset="0"/>
              </a:rPr>
              <a:t>: </a:t>
            </a:r>
            <a:r>
              <a:rPr lang="en-US" sz="1800" dirty="0" err="1">
                <a:latin typeface="Tahoma" pitchFamily="34" charset="0"/>
              </a:rPr>
              <a:t>thấp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en-US" sz="1800" dirty="0" smtClean="0">
                <a:latin typeface="Tahoma" pitchFamily="34" charset="0"/>
              </a:rPr>
              <a:t>(-3</a:t>
            </a:r>
            <a:r>
              <a:rPr lang="en-US" sz="1800" dirty="0">
                <a:latin typeface="Tahoma" pitchFamily="34" charset="0"/>
              </a:rPr>
              <a:t>)</a:t>
            </a:r>
          </a:p>
        </p:txBody>
      </p:sp>
      <p:sp>
        <p:nvSpPr>
          <p:cNvPr id="285702" name="Oval 6"/>
          <p:cNvSpPr>
            <a:spLocks noChangeArrowheads="1"/>
          </p:cNvSpPr>
          <p:nvPr/>
        </p:nvSpPr>
        <p:spPr bwMode="auto">
          <a:xfrm>
            <a:off x="5105400" y="2667000"/>
            <a:ext cx="2971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>
                <a:latin typeface="Comic Sans MS" pitchFamily="66" charset="0"/>
              </a:rPr>
              <a:t>WinWord</a:t>
            </a:r>
          </a:p>
          <a:p>
            <a:pPr algn="ctr" eaLnBrk="0" hangingPunct="0"/>
            <a:r>
              <a:rPr lang="en-US" sz="1800">
                <a:latin typeface="Tahoma" pitchFamily="34" charset="0"/>
              </a:rPr>
              <a:t>độ ưu tiên: trung bình (0)</a:t>
            </a: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 flipV="1">
            <a:off x="1295400" y="2133600"/>
            <a:ext cx="1588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 rot="5400000">
            <a:off x="-21431" y="3831431"/>
            <a:ext cx="1781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latin typeface="Times New Roman" pitchFamily="18" charset="0"/>
              </a:rPr>
              <a:t>Độ ưu tiên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609600" y="5562600"/>
            <a:ext cx="7696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Book" pitchFamily="2" charset="0"/>
              </a:rPr>
              <a:t>Tieán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trình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coù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öu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tieân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cao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nhaát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ñöôïc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choïn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caáp</a:t>
            </a:r>
            <a:r>
              <a:rPr lang="en-US" sz="2400" b="1" dirty="0">
                <a:latin typeface="VNI-Book" pitchFamily="2" charset="0"/>
              </a:rPr>
              <a:t> CPU </a:t>
            </a:r>
            <a:r>
              <a:rPr lang="en-US" sz="2400" b="1" dirty="0" err="1">
                <a:latin typeface="VNI-Book" pitchFamily="2" charset="0"/>
              </a:rPr>
              <a:t>tröôùc</a:t>
            </a:r>
            <a:endParaRPr lang="en-US" sz="2400" b="1" dirty="0">
              <a:latin typeface="VNI-Book" pitchFamily="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  <p:bldP spid="285700" grpId="0" animBg="1" autoUpdateAnimBg="0"/>
      <p:bldP spid="285701" grpId="0" animBg="1" autoUpdateAnimBg="0"/>
      <p:bldP spid="285702" grpId="0" animBg="1" autoUpdateAnimBg="0"/>
      <p:bldP spid="285703" grpId="0" animBg="1"/>
      <p:bldP spid="285704" grpId="0" autoUpdateAnimBg="0"/>
      <p:bldP spid="28570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phoái</a:t>
            </a:r>
            <a:r>
              <a:rPr lang="en-US" dirty="0" smtClean="0"/>
              <a:t> </a:t>
            </a:r>
            <a:r>
              <a:rPr lang="en-US" dirty="0" err="1" smtClean="0"/>
              <a:t>vôùi</a:t>
            </a:r>
            <a:r>
              <a:rPr lang="en-US" dirty="0" smtClean="0"/>
              <a:t> </a:t>
            </a:r>
            <a:r>
              <a:rPr lang="en-US" dirty="0" err="1" smtClean="0"/>
              <a:t>ñoä</a:t>
            </a:r>
            <a:r>
              <a:rPr lang="en-US" dirty="0" smtClean="0"/>
              <a:t> </a:t>
            </a:r>
            <a:r>
              <a:rPr lang="en-US" dirty="0" err="1" smtClean="0"/>
              <a:t>öu</a:t>
            </a:r>
            <a:r>
              <a:rPr lang="en-US" dirty="0" smtClean="0"/>
              <a:t> </a:t>
            </a:r>
            <a:r>
              <a:rPr lang="en-US" dirty="0" err="1" smtClean="0"/>
              <a:t>tieân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Caùch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ñoä</a:t>
            </a:r>
            <a:r>
              <a:rPr lang="en-US" dirty="0" smtClean="0"/>
              <a:t> </a:t>
            </a:r>
            <a:r>
              <a:rPr lang="en-US" dirty="0" err="1" smtClean="0"/>
              <a:t>öu</a:t>
            </a:r>
            <a:r>
              <a:rPr lang="en-US" dirty="0" smtClean="0"/>
              <a:t> </a:t>
            </a:r>
            <a:r>
              <a:rPr lang="en-US" dirty="0" err="1" smtClean="0"/>
              <a:t>tieân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Heä</a:t>
            </a:r>
            <a:r>
              <a:rPr lang="en-US" dirty="0" smtClean="0"/>
              <a:t> </a:t>
            </a:r>
            <a:r>
              <a:rPr lang="en-US" dirty="0" err="1" smtClean="0"/>
              <a:t>thoáng</a:t>
            </a:r>
            <a:r>
              <a:rPr lang="en-US" dirty="0" smtClean="0"/>
              <a:t> </a:t>
            </a:r>
            <a:r>
              <a:rPr lang="en-US" dirty="0" err="1" smtClean="0"/>
              <a:t>gaùn</a:t>
            </a:r>
            <a:r>
              <a:rPr lang="en-US" dirty="0" smtClean="0"/>
              <a:t>: CPU times,…</a:t>
            </a:r>
          </a:p>
          <a:p>
            <a:pPr lvl="1"/>
            <a:r>
              <a:rPr lang="en-US" dirty="0" err="1" smtClean="0"/>
              <a:t>Ngöôøi</a:t>
            </a:r>
            <a:r>
              <a:rPr lang="en-US" dirty="0" smtClean="0"/>
              <a:t> </a:t>
            </a:r>
            <a:r>
              <a:rPr lang="en-US" dirty="0" err="1" smtClean="0"/>
              <a:t>duøng</a:t>
            </a:r>
            <a:r>
              <a:rPr lang="en-US" dirty="0" smtClean="0"/>
              <a:t> </a:t>
            </a:r>
            <a:r>
              <a:rPr lang="en-US" dirty="0" err="1" smtClean="0"/>
              <a:t>gaùn</a:t>
            </a:r>
            <a:r>
              <a:rPr lang="en-US" dirty="0" smtClean="0"/>
              <a:t> </a:t>
            </a:r>
            <a:r>
              <a:rPr lang="en-US" dirty="0" err="1" smtClean="0"/>
              <a:t>töôøng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chaát</a:t>
            </a:r>
            <a:r>
              <a:rPr lang="en-US" dirty="0" smtClean="0"/>
              <a:t> </a:t>
            </a:r>
            <a:r>
              <a:rPr lang="en-US" dirty="0" err="1" smtClean="0"/>
              <a:t>ñoä</a:t>
            </a:r>
            <a:r>
              <a:rPr lang="en-US" dirty="0" smtClean="0"/>
              <a:t> </a:t>
            </a:r>
            <a:r>
              <a:rPr lang="en-US" dirty="0" err="1" smtClean="0"/>
              <a:t>öu</a:t>
            </a:r>
            <a:r>
              <a:rPr lang="en-US" dirty="0" smtClean="0"/>
              <a:t> </a:t>
            </a:r>
            <a:r>
              <a:rPr lang="en-US" dirty="0" err="1" smtClean="0"/>
              <a:t>tieân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Tónh</a:t>
            </a:r>
            <a:endParaRPr lang="en-US" dirty="0" smtClean="0"/>
          </a:p>
          <a:p>
            <a:pPr lvl="1"/>
            <a:r>
              <a:rPr lang="en-US" dirty="0" err="1" smtClean="0"/>
              <a:t>Ñoäng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70A81-61FC-4C53-9A9D-8F4A8110B48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duï</a:t>
            </a:r>
            <a:r>
              <a:rPr lang="en-GB" dirty="0"/>
              <a:t>: </a:t>
            </a:r>
            <a:r>
              <a:rPr lang="en-GB" dirty="0" err="1"/>
              <a:t>Ñoä</a:t>
            </a:r>
            <a:r>
              <a:rPr lang="en-GB" dirty="0"/>
              <a:t> </a:t>
            </a:r>
            <a:r>
              <a:rPr lang="en-GB" dirty="0" err="1"/>
              <a:t>öu</a:t>
            </a:r>
            <a:r>
              <a:rPr lang="en-GB" dirty="0"/>
              <a:t> </a:t>
            </a:r>
            <a:r>
              <a:rPr lang="en-GB" dirty="0" err="1"/>
              <a:t>tieân</a:t>
            </a:r>
            <a:r>
              <a:rPr lang="en-GB" dirty="0"/>
              <a:t> </a:t>
            </a:r>
            <a:r>
              <a:rPr lang="en-GB" dirty="0" err="1"/>
              <a:t>cuûa</a:t>
            </a:r>
            <a:r>
              <a:rPr lang="en-GB" dirty="0"/>
              <a:t> HÑH WinNT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WinNT gaùn cho moãi tieán trình ñoä öu tieân coù giaù trò giöõa 0 &amp; 31</a:t>
            </a:r>
          </a:p>
          <a:p>
            <a:pPr lvl="1"/>
            <a:r>
              <a:rPr lang="en-GB"/>
              <a:t>0 (ñoä öu tieân nhoû nhaát): daønh rieâng cho traïng thaùi </a:t>
            </a:r>
            <a:r>
              <a:rPr lang="en-GB" i="1"/>
              <a:t>system idle</a:t>
            </a:r>
            <a:r>
              <a:rPr lang="en-GB"/>
              <a:t> </a:t>
            </a:r>
          </a:p>
          <a:p>
            <a:r>
              <a:rPr lang="en-GB"/>
              <a:t>Ñoä öu tieân ñöôïc phaân theo nhoùm:</a:t>
            </a:r>
          </a:p>
          <a:p>
            <a:pPr lvl="1"/>
            <a:r>
              <a:rPr lang="en-GB" i="1"/>
              <a:t>Realtime</a:t>
            </a:r>
            <a:r>
              <a:rPr lang="en-GB"/>
              <a:t> : (16 - 31)</a:t>
            </a:r>
          </a:p>
          <a:p>
            <a:pPr lvl="2"/>
            <a:r>
              <a:rPr lang="en-GB"/>
              <a:t>Thích hôïp cho caùc tieán trình thôøi gian thöïc</a:t>
            </a:r>
          </a:p>
          <a:p>
            <a:pPr lvl="2"/>
            <a:r>
              <a:rPr lang="en-GB"/>
              <a:t>Daønh rieâng cho caùc tieán trình cuûa ngöôøi quaûn trò heä thoáng</a:t>
            </a:r>
          </a:p>
          <a:p>
            <a:pPr lvl="1"/>
            <a:r>
              <a:rPr lang="en-GB" i="1"/>
              <a:t>Dynamic </a:t>
            </a:r>
            <a:r>
              <a:rPr lang="en-GB"/>
              <a:t>:  (0 - 15)</a:t>
            </a:r>
          </a:p>
          <a:p>
            <a:pPr lvl="2"/>
            <a:r>
              <a:rPr lang="en-GB"/>
              <a:t>Thích hôïp cho caùc tieán trình cuûa ngöôøi duøng thöôøng</a:t>
            </a:r>
          </a:p>
          <a:p>
            <a:pPr lvl="2"/>
            <a:r>
              <a:rPr lang="en-GB" i="1"/>
              <a:t>Chia thaønh 3 möùc : </a:t>
            </a:r>
          </a:p>
          <a:p>
            <a:pPr lvl="3"/>
            <a:r>
              <a:rPr lang="en-GB" i="1"/>
              <a:t>high</a:t>
            </a:r>
            <a:r>
              <a:rPr lang="en-GB"/>
              <a:t> (11 - 15)</a:t>
            </a:r>
          </a:p>
          <a:p>
            <a:pPr lvl="3"/>
            <a:r>
              <a:rPr lang="en-GB" i="1"/>
              <a:t>normal</a:t>
            </a:r>
            <a:r>
              <a:rPr lang="en-GB"/>
              <a:t> (6 - 10) </a:t>
            </a:r>
          </a:p>
          <a:p>
            <a:pPr lvl="3"/>
            <a:r>
              <a:rPr lang="en-GB" i="1"/>
              <a:t>idle</a:t>
            </a:r>
            <a:r>
              <a:rPr lang="en-GB"/>
              <a:t> (2 - 6)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17C663A-C7E0-4190-A86B-681D04AFF14F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077200" cy="762000"/>
          </a:xfrm>
        </p:spPr>
        <p:txBody>
          <a:bodyPr/>
          <a:lstStyle/>
          <a:p>
            <a:r>
              <a:rPr lang="en-GB" dirty="0" err="1"/>
              <a:t>Bieåu</a:t>
            </a:r>
            <a:r>
              <a:rPr lang="en-GB" dirty="0"/>
              <a:t> </a:t>
            </a:r>
            <a:r>
              <a:rPr lang="en-GB" dirty="0" err="1"/>
              <a:t>ñoà</a:t>
            </a:r>
            <a:r>
              <a:rPr lang="en-GB" dirty="0"/>
              <a:t> </a:t>
            </a:r>
            <a:r>
              <a:rPr lang="en-GB" dirty="0" err="1"/>
              <a:t>phaân</a:t>
            </a:r>
            <a:r>
              <a:rPr lang="en-GB" dirty="0"/>
              <a:t> </a:t>
            </a:r>
            <a:r>
              <a:rPr lang="en-GB" dirty="0" err="1"/>
              <a:t>boá</a:t>
            </a:r>
            <a:r>
              <a:rPr lang="en-GB" dirty="0"/>
              <a:t> </a:t>
            </a:r>
            <a:r>
              <a:rPr lang="en-GB" dirty="0" err="1"/>
              <a:t>ñoä</a:t>
            </a:r>
            <a:r>
              <a:rPr lang="en-GB" dirty="0"/>
              <a:t> </a:t>
            </a:r>
            <a:r>
              <a:rPr lang="en-GB" dirty="0" err="1"/>
              <a:t>öu</a:t>
            </a:r>
            <a:r>
              <a:rPr lang="en-GB" dirty="0"/>
              <a:t> </a:t>
            </a:r>
            <a:r>
              <a:rPr lang="en-GB" dirty="0" err="1"/>
              <a:t>tieân</a:t>
            </a:r>
            <a:r>
              <a:rPr lang="en-GB" dirty="0"/>
              <a:t> </a:t>
            </a:r>
            <a:r>
              <a:rPr lang="en-GB" dirty="0" err="1"/>
              <a:t>cuûa</a:t>
            </a:r>
            <a:r>
              <a:rPr lang="en-GB" dirty="0"/>
              <a:t> WinNT</a:t>
            </a:r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E27898-2F25-4F4E-9EC2-D4712F15493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3305175" y="1676400"/>
            <a:ext cx="1484313" cy="1143000"/>
            <a:chOff x="2256" y="1056"/>
            <a:chExt cx="1012" cy="720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2640" y="1680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2640" y="1584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2640" y="1488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3" name="Rectangle 7"/>
            <p:cNvSpPr>
              <a:spLocks noChangeArrowheads="1"/>
            </p:cNvSpPr>
            <p:nvPr/>
          </p:nvSpPr>
          <p:spPr bwMode="auto">
            <a:xfrm>
              <a:off x="2640" y="1392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2640" y="1296"/>
              <a:ext cx="624" cy="9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5" name="Line 9"/>
            <p:cNvSpPr>
              <a:spLocks noChangeShapeType="1"/>
            </p:cNvSpPr>
            <p:nvPr/>
          </p:nvSpPr>
          <p:spPr bwMode="auto">
            <a:xfrm>
              <a:off x="2256" y="12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6" name="Line 10"/>
            <p:cNvSpPr>
              <a:spLocks noChangeShapeType="1"/>
            </p:cNvSpPr>
            <p:nvPr/>
          </p:nvSpPr>
          <p:spPr bwMode="auto">
            <a:xfrm>
              <a:off x="2256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27" name="Text Box 11"/>
            <p:cNvSpPr txBox="1">
              <a:spLocks noChangeArrowheads="1"/>
            </p:cNvSpPr>
            <p:nvPr/>
          </p:nvSpPr>
          <p:spPr bwMode="auto">
            <a:xfrm>
              <a:off x="2448" y="148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24</a:t>
              </a:r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2640" y="105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realtime</a:t>
              </a:r>
            </a:p>
          </p:txBody>
        </p:sp>
      </p:grpSp>
      <p:grpSp>
        <p:nvGrpSpPr>
          <p:cNvPr id="316429" name="Group 13"/>
          <p:cNvGrpSpPr>
            <a:grpSpLocks/>
          </p:cNvGrpSpPr>
          <p:nvPr/>
        </p:nvGrpSpPr>
        <p:grpSpPr bwMode="auto">
          <a:xfrm>
            <a:off x="3305175" y="3352800"/>
            <a:ext cx="2749550" cy="1143000"/>
            <a:chOff x="2256" y="2112"/>
            <a:chExt cx="1876" cy="720"/>
          </a:xfrm>
        </p:grpSpPr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3504" y="2736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3504" y="2640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3504" y="2544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3504" y="2448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3504" y="2352"/>
              <a:ext cx="62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5" name="Line 19"/>
            <p:cNvSpPr>
              <a:spLocks noChangeShapeType="1"/>
            </p:cNvSpPr>
            <p:nvPr/>
          </p:nvSpPr>
          <p:spPr bwMode="auto">
            <a:xfrm>
              <a:off x="2256" y="23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36" name="Text Box 20"/>
            <p:cNvSpPr txBox="1">
              <a:spLocks noChangeArrowheads="1"/>
            </p:cNvSpPr>
            <p:nvPr/>
          </p:nvSpPr>
          <p:spPr bwMode="auto">
            <a:xfrm>
              <a:off x="3312" y="254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13</a:t>
              </a:r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3504" y="2112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high</a:t>
              </a:r>
            </a:p>
          </p:txBody>
        </p:sp>
      </p:grpSp>
      <p:grpSp>
        <p:nvGrpSpPr>
          <p:cNvPr id="316438" name="Group 22"/>
          <p:cNvGrpSpPr>
            <a:grpSpLocks/>
          </p:cNvGrpSpPr>
          <p:nvPr/>
        </p:nvGrpSpPr>
        <p:grpSpPr bwMode="auto">
          <a:xfrm>
            <a:off x="3305175" y="4114800"/>
            <a:ext cx="4016375" cy="1143000"/>
            <a:chOff x="2256" y="2592"/>
            <a:chExt cx="2740" cy="720"/>
          </a:xfrm>
        </p:grpSpPr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4368" y="3216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0" name="Rectangle 24"/>
            <p:cNvSpPr>
              <a:spLocks noChangeArrowheads="1"/>
            </p:cNvSpPr>
            <p:nvPr/>
          </p:nvSpPr>
          <p:spPr bwMode="auto">
            <a:xfrm>
              <a:off x="4368" y="3120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1" name="Rectangle 25"/>
            <p:cNvSpPr>
              <a:spLocks noChangeArrowheads="1"/>
            </p:cNvSpPr>
            <p:nvPr/>
          </p:nvSpPr>
          <p:spPr bwMode="auto">
            <a:xfrm>
              <a:off x="4368" y="3024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2" name="Rectangle 26"/>
            <p:cNvSpPr>
              <a:spLocks noChangeArrowheads="1"/>
            </p:cNvSpPr>
            <p:nvPr/>
          </p:nvSpPr>
          <p:spPr bwMode="auto">
            <a:xfrm>
              <a:off x="4368" y="2928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3" name="Rectangle 27"/>
            <p:cNvSpPr>
              <a:spLocks noChangeArrowheads="1"/>
            </p:cNvSpPr>
            <p:nvPr/>
          </p:nvSpPr>
          <p:spPr bwMode="auto">
            <a:xfrm>
              <a:off x="4368" y="2832"/>
              <a:ext cx="624" cy="9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2256" y="283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5" name="Line 29"/>
            <p:cNvSpPr>
              <a:spLocks noChangeShapeType="1"/>
            </p:cNvSpPr>
            <p:nvPr/>
          </p:nvSpPr>
          <p:spPr bwMode="auto">
            <a:xfrm>
              <a:off x="2256" y="331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46" name="Text Box 30"/>
            <p:cNvSpPr txBox="1">
              <a:spLocks noChangeArrowheads="1"/>
            </p:cNvSpPr>
            <p:nvPr/>
          </p:nvSpPr>
          <p:spPr bwMode="auto">
            <a:xfrm>
              <a:off x="4176" y="302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8</a:t>
              </a:r>
            </a:p>
          </p:txBody>
        </p:sp>
        <p:sp>
          <p:nvSpPr>
            <p:cNvPr id="316447" name="Text Box 31"/>
            <p:cNvSpPr txBox="1">
              <a:spLocks noChangeArrowheads="1"/>
            </p:cNvSpPr>
            <p:nvPr/>
          </p:nvSpPr>
          <p:spPr bwMode="auto">
            <a:xfrm>
              <a:off x="4368" y="2592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normal</a:t>
              </a:r>
            </a:p>
          </p:txBody>
        </p:sp>
      </p:grpSp>
      <p:grpSp>
        <p:nvGrpSpPr>
          <p:cNvPr id="316448" name="Group 32"/>
          <p:cNvGrpSpPr>
            <a:grpSpLocks/>
          </p:cNvGrpSpPr>
          <p:nvPr/>
        </p:nvGrpSpPr>
        <p:grpSpPr bwMode="auto">
          <a:xfrm>
            <a:off x="1476375" y="1323975"/>
            <a:ext cx="925513" cy="4833938"/>
            <a:chOff x="1008" y="834"/>
            <a:chExt cx="631" cy="3045"/>
          </a:xfrm>
        </p:grpSpPr>
        <p:sp>
          <p:nvSpPr>
            <p:cNvPr id="316449" name="Text Box 33"/>
            <p:cNvSpPr txBox="1">
              <a:spLocks noChangeArrowheads="1"/>
            </p:cNvSpPr>
            <p:nvPr/>
          </p:nvSpPr>
          <p:spPr bwMode="auto">
            <a:xfrm>
              <a:off x="1008" y="3792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system idle</a:t>
              </a: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1011" y="3687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dynamic idle</a:t>
              </a:r>
              <a:endParaRPr lang="en-GB" sz="1200">
                <a:latin typeface="Arial" charset="0"/>
              </a:endParaRPr>
            </a:p>
          </p:txBody>
        </p:sp>
        <p:sp>
          <p:nvSpPr>
            <p:cNvPr id="316451" name="Text Box 35"/>
            <p:cNvSpPr txBox="1">
              <a:spLocks noChangeArrowheads="1"/>
            </p:cNvSpPr>
            <p:nvPr/>
          </p:nvSpPr>
          <p:spPr bwMode="auto">
            <a:xfrm>
              <a:off x="1010" y="2370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dynamic time-critical</a:t>
              </a:r>
            </a:p>
          </p:txBody>
        </p:sp>
        <p:sp>
          <p:nvSpPr>
            <p:cNvPr id="316452" name="Text Box 36"/>
            <p:cNvSpPr txBox="1">
              <a:spLocks noChangeArrowheads="1"/>
            </p:cNvSpPr>
            <p:nvPr/>
          </p:nvSpPr>
          <p:spPr bwMode="auto">
            <a:xfrm>
              <a:off x="1008" y="2247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realtime idle</a:t>
              </a:r>
            </a:p>
          </p:txBody>
        </p:sp>
        <p:sp>
          <p:nvSpPr>
            <p:cNvPr id="316453" name="Text Box 37"/>
            <p:cNvSpPr txBox="1">
              <a:spLocks noChangeArrowheads="1"/>
            </p:cNvSpPr>
            <p:nvPr/>
          </p:nvSpPr>
          <p:spPr bwMode="auto">
            <a:xfrm>
              <a:off x="1008" y="834"/>
              <a:ext cx="62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GB" sz="1200" b="1">
                  <a:latin typeface="Arial" charset="0"/>
                </a:rPr>
                <a:t>realtime time-critical</a:t>
              </a:r>
            </a:p>
          </p:txBody>
        </p:sp>
      </p:grpSp>
      <p:grpSp>
        <p:nvGrpSpPr>
          <p:cNvPr id="316454" name="Group 38"/>
          <p:cNvGrpSpPr>
            <a:grpSpLocks/>
          </p:cNvGrpSpPr>
          <p:nvPr/>
        </p:nvGrpSpPr>
        <p:grpSpPr bwMode="auto">
          <a:xfrm>
            <a:off x="561975" y="3733800"/>
            <a:ext cx="3025775" cy="2466975"/>
            <a:chOff x="384" y="2352"/>
            <a:chExt cx="2064" cy="1554"/>
          </a:xfrm>
        </p:grpSpPr>
        <p:sp>
          <p:nvSpPr>
            <p:cNvPr id="316455" name="Rectangle 39"/>
            <p:cNvSpPr>
              <a:spLocks noChangeArrowheads="1"/>
            </p:cNvSpPr>
            <p:nvPr/>
          </p:nvSpPr>
          <p:spPr bwMode="auto">
            <a:xfrm>
              <a:off x="1632" y="379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6" name="Rectangle 40"/>
            <p:cNvSpPr>
              <a:spLocks noChangeArrowheads="1"/>
            </p:cNvSpPr>
            <p:nvPr/>
          </p:nvSpPr>
          <p:spPr bwMode="auto">
            <a:xfrm>
              <a:off x="1632" y="369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7" name="Rectangle 41"/>
            <p:cNvSpPr>
              <a:spLocks noChangeArrowheads="1"/>
            </p:cNvSpPr>
            <p:nvPr/>
          </p:nvSpPr>
          <p:spPr bwMode="auto">
            <a:xfrm>
              <a:off x="1632" y="360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8" name="Rectangle 42"/>
            <p:cNvSpPr>
              <a:spLocks noChangeArrowheads="1"/>
            </p:cNvSpPr>
            <p:nvPr/>
          </p:nvSpPr>
          <p:spPr bwMode="auto">
            <a:xfrm>
              <a:off x="1632" y="350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59" name="Rectangle 43"/>
            <p:cNvSpPr>
              <a:spLocks noChangeArrowheads="1"/>
            </p:cNvSpPr>
            <p:nvPr/>
          </p:nvSpPr>
          <p:spPr bwMode="auto">
            <a:xfrm>
              <a:off x="1632" y="340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1632" y="331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1" name="Rectangle 45"/>
            <p:cNvSpPr>
              <a:spLocks noChangeArrowheads="1"/>
            </p:cNvSpPr>
            <p:nvPr/>
          </p:nvSpPr>
          <p:spPr bwMode="auto">
            <a:xfrm>
              <a:off x="1632" y="321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2" name="Rectangle 46"/>
            <p:cNvSpPr>
              <a:spLocks noChangeArrowheads="1"/>
            </p:cNvSpPr>
            <p:nvPr/>
          </p:nvSpPr>
          <p:spPr bwMode="auto">
            <a:xfrm>
              <a:off x="1632" y="312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3" name="Rectangle 47"/>
            <p:cNvSpPr>
              <a:spLocks noChangeArrowheads="1"/>
            </p:cNvSpPr>
            <p:nvPr/>
          </p:nvSpPr>
          <p:spPr bwMode="auto">
            <a:xfrm>
              <a:off x="1632" y="302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4" name="Rectangle 48"/>
            <p:cNvSpPr>
              <a:spLocks noChangeArrowheads="1"/>
            </p:cNvSpPr>
            <p:nvPr/>
          </p:nvSpPr>
          <p:spPr bwMode="auto">
            <a:xfrm>
              <a:off x="1632" y="292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5" name="Rectangle 49"/>
            <p:cNvSpPr>
              <a:spLocks noChangeArrowheads="1"/>
            </p:cNvSpPr>
            <p:nvPr/>
          </p:nvSpPr>
          <p:spPr bwMode="auto">
            <a:xfrm>
              <a:off x="1632" y="283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6" name="Rectangle 50"/>
            <p:cNvSpPr>
              <a:spLocks noChangeArrowheads="1"/>
            </p:cNvSpPr>
            <p:nvPr/>
          </p:nvSpPr>
          <p:spPr bwMode="auto">
            <a:xfrm>
              <a:off x="1632" y="273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7" name="Rectangle 51"/>
            <p:cNvSpPr>
              <a:spLocks noChangeArrowheads="1"/>
            </p:cNvSpPr>
            <p:nvPr/>
          </p:nvSpPr>
          <p:spPr bwMode="auto">
            <a:xfrm>
              <a:off x="1632" y="264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8" name="Rectangle 52"/>
            <p:cNvSpPr>
              <a:spLocks noChangeArrowheads="1"/>
            </p:cNvSpPr>
            <p:nvPr/>
          </p:nvSpPr>
          <p:spPr bwMode="auto">
            <a:xfrm>
              <a:off x="1632" y="254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69" name="Rectangle 53"/>
            <p:cNvSpPr>
              <a:spLocks noChangeArrowheads="1"/>
            </p:cNvSpPr>
            <p:nvPr/>
          </p:nvSpPr>
          <p:spPr bwMode="auto">
            <a:xfrm>
              <a:off x="1632" y="244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0" name="Rectangle 54"/>
            <p:cNvSpPr>
              <a:spLocks noChangeArrowheads="1"/>
            </p:cNvSpPr>
            <p:nvPr/>
          </p:nvSpPr>
          <p:spPr bwMode="auto">
            <a:xfrm>
              <a:off x="1632" y="2352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1" name="Text Box 55"/>
            <p:cNvSpPr txBox="1">
              <a:spLocks noChangeArrowheads="1"/>
            </p:cNvSpPr>
            <p:nvPr/>
          </p:nvSpPr>
          <p:spPr bwMode="auto">
            <a:xfrm>
              <a:off x="2256" y="3810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0</a:t>
              </a:r>
            </a:p>
          </p:txBody>
        </p:sp>
        <p:sp>
          <p:nvSpPr>
            <p:cNvPr id="316472" name="Text Box 56"/>
            <p:cNvSpPr txBox="1">
              <a:spLocks noChangeArrowheads="1"/>
            </p:cNvSpPr>
            <p:nvPr/>
          </p:nvSpPr>
          <p:spPr bwMode="auto">
            <a:xfrm>
              <a:off x="2256" y="3696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</a:t>
              </a:r>
            </a:p>
          </p:txBody>
        </p:sp>
        <p:sp>
          <p:nvSpPr>
            <p:cNvPr id="316473" name="Text Box 57"/>
            <p:cNvSpPr txBox="1">
              <a:spLocks noChangeArrowheads="1"/>
            </p:cNvSpPr>
            <p:nvPr/>
          </p:nvSpPr>
          <p:spPr bwMode="auto">
            <a:xfrm>
              <a:off x="2256" y="2370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15</a:t>
              </a:r>
            </a:p>
          </p:txBody>
        </p:sp>
        <p:sp>
          <p:nvSpPr>
            <p:cNvPr id="316474" name="Line 58"/>
            <p:cNvSpPr>
              <a:spLocks noChangeShapeType="1"/>
            </p:cNvSpPr>
            <p:nvPr/>
          </p:nvSpPr>
          <p:spPr bwMode="auto">
            <a:xfrm>
              <a:off x="432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5" name="Line 59"/>
            <p:cNvSpPr>
              <a:spLocks noChangeShapeType="1"/>
            </p:cNvSpPr>
            <p:nvPr/>
          </p:nvSpPr>
          <p:spPr bwMode="auto">
            <a:xfrm>
              <a:off x="432" y="38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76" name="Text Box 60"/>
            <p:cNvSpPr txBox="1">
              <a:spLocks noChangeArrowheads="1"/>
            </p:cNvSpPr>
            <p:nvPr/>
          </p:nvSpPr>
          <p:spPr bwMode="auto">
            <a:xfrm>
              <a:off x="384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Arial" charset="0"/>
                </a:rPr>
                <a:t>dynamic</a:t>
              </a:r>
            </a:p>
          </p:txBody>
        </p:sp>
        <p:sp>
          <p:nvSpPr>
            <p:cNvPr id="316477" name="Text Box 61"/>
            <p:cNvSpPr txBox="1">
              <a:spLocks noChangeArrowheads="1"/>
            </p:cNvSpPr>
            <p:nvPr/>
          </p:nvSpPr>
          <p:spPr bwMode="auto">
            <a:xfrm>
              <a:off x="384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levels 1-15</a:t>
              </a:r>
            </a:p>
          </p:txBody>
        </p:sp>
      </p:grpSp>
      <p:grpSp>
        <p:nvGrpSpPr>
          <p:cNvPr id="316478" name="Group 62"/>
          <p:cNvGrpSpPr>
            <a:grpSpLocks/>
          </p:cNvGrpSpPr>
          <p:nvPr/>
        </p:nvGrpSpPr>
        <p:grpSpPr bwMode="auto">
          <a:xfrm>
            <a:off x="561975" y="1295400"/>
            <a:ext cx="3028950" cy="2438400"/>
            <a:chOff x="384" y="816"/>
            <a:chExt cx="2067" cy="1536"/>
          </a:xfrm>
        </p:grpSpPr>
        <p:sp>
          <p:nvSpPr>
            <p:cNvPr id="316479" name="Rectangle 63"/>
            <p:cNvSpPr>
              <a:spLocks noChangeArrowheads="1"/>
            </p:cNvSpPr>
            <p:nvPr/>
          </p:nvSpPr>
          <p:spPr bwMode="auto">
            <a:xfrm>
              <a:off x="1632" y="225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0" name="Rectangle 64"/>
            <p:cNvSpPr>
              <a:spLocks noChangeArrowheads="1"/>
            </p:cNvSpPr>
            <p:nvPr/>
          </p:nvSpPr>
          <p:spPr bwMode="auto">
            <a:xfrm>
              <a:off x="1632" y="216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1" name="Rectangle 65"/>
            <p:cNvSpPr>
              <a:spLocks noChangeArrowheads="1"/>
            </p:cNvSpPr>
            <p:nvPr/>
          </p:nvSpPr>
          <p:spPr bwMode="auto">
            <a:xfrm>
              <a:off x="1632" y="206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2" name="Rectangle 66"/>
            <p:cNvSpPr>
              <a:spLocks noChangeArrowheads="1"/>
            </p:cNvSpPr>
            <p:nvPr/>
          </p:nvSpPr>
          <p:spPr bwMode="auto">
            <a:xfrm>
              <a:off x="1632" y="196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3" name="Rectangle 67"/>
            <p:cNvSpPr>
              <a:spLocks noChangeArrowheads="1"/>
            </p:cNvSpPr>
            <p:nvPr/>
          </p:nvSpPr>
          <p:spPr bwMode="auto">
            <a:xfrm>
              <a:off x="1632" y="187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4" name="Rectangle 68"/>
            <p:cNvSpPr>
              <a:spLocks noChangeArrowheads="1"/>
            </p:cNvSpPr>
            <p:nvPr/>
          </p:nvSpPr>
          <p:spPr bwMode="auto">
            <a:xfrm>
              <a:off x="1632" y="1776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5" name="Rectangle 69"/>
            <p:cNvSpPr>
              <a:spLocks noChangeArrowheads="1"/>
            </p:cNvSpPr>
            <p:nvPr/>
          </p:nvSpPr>
          <p:spPr bwMode="auto">
            <a:xfrm>
              <a:off x="1632" y="168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6" name="Rectangle 70"/>
            <p:cNvSpPr>
              <a:spLocks noChangeArrowheads="1"/>
            </p:cNvSpPr>
            <p:nvPr/>
          </p:nvSpPr>
          <p:spPr bwMode="auto">
            <a:xfrm>
              <a:off x="1632" y="158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7" name="Rectangle 71"/>
            <p:cNvSpPr>
              <a:spLocks noChangeArrowheads="1"/>
            </p:cNvSpPr>
            <p:nvPr/>
          </p:nvSpPr>
          <p:spPr bwMode="auto">
            <a:xfrm>
              <a:off x="1632" y="148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8" name="Rectangle 72"/>
            <p:cNvSpPr>
              <a:spLocks noChangeArrowheads="1"/>
            </p:cNvSpPr>
            <p:nvPr/>
          </p:nvSpPr>
          <p:spPr bwMode="auto">
            <a:xfrm>
              <a:off x="1632" y="139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89" name="Rectangle 73"/>
            <p:cNvSpPr>
              <a:spLocks noChangeArrowheads="1"/>
            </p:cNvSpPr>
            <p:nvPr/>
          </p:nvSpPr>
          <p:spPr bwMode="auto">
            <a:xfrm>
              <a:off x="1632" y="1296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0" name="Rectangle 74"/>
            <p:cNvSpPr>
              <a:spLocks noChangeArrowheads="1"/>
            </p:cNvSpPr>
            <p:nvPr/>
          </p:nvSpPr>
          <p:spPr bwMode="auto">
            <a:xfrm>
              <a:off x="1632" y="1200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1" name="Rectangle 75"/>
            <p:cNvSpPr>
              <a:spLocks noChangeArrowheads="1"/>
            </p:cNvSpPr>
            <p:nvPr/>
          </p:nvSpPr>
          <p:spPr bwMode="auto">
            <a:xfrm>
              <a:off x="1632" y="1104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2" name="Rectangle 76"/>
            <p:cNvSpPr>
              <a:spLocks noChangeArrowheads="1"/>
            </p:cNvSpPr>
            <p:nvPr/>
          </p:nvSpPr>
          <p:spPr bwMode="auto">
            <a:xfrm>
              <a:off x="1632" y="1008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3" name="Rectangle 77"/>
            <p:cNvSpPr>
              <a:spLocks noChangeArrowheads="1"/>
            </p:cNvSpPr>
            <p:nvPr/>
          </p:nvSpPr>
          <p:spPr bwMode="auto">
            <a:xfrm>
              <a:off x="1632" y="912"/>
              <a:ext cx="62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4" name="Rectangle 78"/>
            <p:cNvSpPr>
              <a:spLocks noChangeArrowheads="1"/>
            </p:cNvSpPr>
            <p:nvPr/>
          </p:nvSpPr>
          <p:spPr bwMode="auto">
            <a:xfrm>
              <a:off x="1632" y="816"/>
              <a:ext cx="62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5" name="Text Box 79"/>
            <p:cNvSpPr txBox="1">
              <a:spLocks noChangeArrowheads="1"/>
            </p:cNvSpPr>
            <p:nvPr/>
          </p:nvSpPr>
          <p:spPr bwMode="auto">
            <a:xfrm>
              <a:off x="2259" y="223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16</a:t>
              </a:r>
            </a:p>
          </p:txBody>
        </p:sp>
        <p:sp>
          <p:nvSpPr>
            <p:cNvPr id="316496" name="Text Box 80"/>
            <p:cNvSpPr txBox="1">
              <a:spLocks noChangeArrowheads="1"/>
            </p:cNvSpPr>
            <p:nvPr/>
          </p:nvSpPr>
          <p:spPr bwMode="auto">
            <a:xfrm>
              <a:off x="2256" y="834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31</a:t>
              </a:r>
            </a:p>
          </p:txBody>
        </p:sp>
        <p:sp>
          <p:nvSpPr>
            <p:cNvPr id="316497" name="Line 81"/>
            <p:cNvSpPr>
              <a:spLocks noChangeShapeType="1"/>
            </p:cNvSpPr>
            <p:nvPr/>
          </p:nvSpPr>
          <p:spPr bwMode="auto">
            <a:xfrm>
              <a:off x="384" y="81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498" name="Text Box 82"/>
            <p:cNvSpPr txBox="1">
              <a:spLocks noChangeArrowheads="1"/>
            </p:cNvSpPr>
            <p:nvPr/>
          </p:nvSpPr>
          <p:spPr bwMode="auto">
            <a:xfrm>
              <a:off x="384" y="125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2400">
                  <a:latin typeface="Arial" charset="0"/>
                </a:rPr>
                <a:t>realtime</a:t>
              </a:r>
            </a:p>
          </p:txBody>
        </p:sp>
        <p:sp>
          <p:nvSpPr>
            <p:cNvPr id="316499" name="Text Box 83"/>
            <p:cNvSpPr txBox="1">
              <a:spLocks noChangeArrowheads="1"/>
            </p:cNvSpPr>
            <p:nvPr/>
          </p:nvSpPr>
          <p:spPr bwMode="auto">
            <a:xfrm>
              <a:off x="384" y="148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levels 16-31</a:t>
              </a:r>
            </a:p>
          </p:txBody>
        </p:sp>
      </p:grpSp>
      <p:grpSp>
        <p:nvGrpSpPr>
          <p:cNvPr id="316500" name="Group 84"/>
          <p:cNvGrpSpPr>
            <a:grpSpLocks/>
          </p:cNvGrpSpPr>
          <p:nvPr/>
        </p:nvGrpSpPr>
        <p:grpSpPr bwMode="auto">
          <a:xfrm>
            <a:off x="4783138" y="1676400"/>
            <a:ext cx="3235325" cy="1524000"/>
            <a:chOff x="3264" y="1056"/>
            <a:chExt cx="2208" cy="960"/>
          </a:xfrm>
        </p:grpSpPr>
        <p:sp>
          <p:nvSpPr>
            <p:cNvPr id="316501" name="Rectangle 85"/>
            <p:cNvSpPr>
              <a:spLocks noChangeArrowheads="1"/>
            </p:cNvSpPr>
            <p:nvPr/>
          </p:nvSpPr>
          <p:spPr bwMode="auto">
            <a:xfrm>
              <a:off x="4032" y="1824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lowest (-2)</a:t>
              </a:r>
            </a:p>
          </p:txBody>
        </p:sp>
        <p:sp>
          <p:nvSpPr>
            <p:cNvPr id="316502" name="Rectangle 86"/>
            <p:cNvSpPr>
              <a:spLocks noChangeArrowheads="1"/>
            </p:cNvSpPr>
            <p:nvPr/>
          </p:nvSpPr>
          <p:spPr bwMode="auto">
            <a:xfrm>
              <a:off x="4032" y="1632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below normal (-1)</a:t>
              </a:r>
            </a:p>
          </p:txBody>
        </p:sp>
        <p:sp>
          <p:nvSpPr>
            <p:cNvPr id="316503" name="Rectangle 87"/>
            <p:cNvSpPr>
              <a:spLocks noChangeArrowheads="1"/>
            </p:cNvSpPr>
            <p:nvPr/>
          </p:nvSpPr>
          <p:spPr bwMode="auto">
            <a:xfrm>
              <a:off x="4032" y="1440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normal (0)</a:t>
              </a:r>
            </a:p>
          </p:txBody>
        </p:sp>
        <p:sp>
          <p:nvSpPr>
            <p:cNvPr id="316504" name="Rectangle 88"/>
            <p:cNvSpPr>
              <a:spLocks noChangeArrowheads="1"/>
            </p:cNvSpPr>
            <p:nvPr/>
          </p:nvSpPr>
          <p:spPr bwMode="auto">
            <a:xfrm>
              <a:off x="4032" y="1248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above normal (+1)</a:t>
              </a:r>
            </a:p>
          </p:txBody>
        </p:sp>
        <p:sp>
          <p:nvSpPr>
            <p:cNvPr id="316505" name="Rectangle 89"/>
            <p:cNvSpPr>
              <a:spLocks noChangeArrowheads="1"/>
            </p:cNvSpPr>
            <p:nvPr/>
          </p:nvSpPr>
          <p:spPr bwMode="auto">
            <a:xfrm>
              <a:off x="4032" y="1056"/>
              <a:ext cx="144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highest (+2)</a:t>
              </a:r>
            </a:p>
          </p:txBody>
        </p:sp>
        <p:sp>
          <p:nvSpPr>
            <p:cNvPr id="316506" name="Line 90"/>
            <p:cNvSpPr>
              <a:spLocks noChangeShapeType="1"/>
            </p:cNvSpPr>
            <p:nvPr/>
          </p:nvSpPr>
          <p:spPr bwMode="auto">
            <a:xfrm flipV="1">
              <a:off x="3264" y="105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07" name="Line 91"/>
            <p:cNvSpPr>
              <a:spLocks noChangeShapeType="1"/>
            </p:cNvSpPr>
            <p:nvPr/>
          </p:nvSpPr>
          <p:spPr bwMode="auto">
            <a:xfrm>
              <a:off x="3264" y="177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316508" name="Group 92"/>
          <p:cNvGrpSpPr>
            <a:grpSpLocks/>
          </p:cNvGrpSpPr>
          <p:nvPr/>
        </p:nvGrpSpPr>
        <p:grpSpPr bwMode="auto">
          <a:xfrm>
            <a:off x="3305175" y="4724400"/>
            <a:ext cx="5281613" cy="1143000"/>
            <a:chOff x="2256" y="2976"/>
            <a:chExt cx="3604" cy="720"/>
          </a:xfrm>
        </p:grpSpPr>
        <p:sp>
          <p:nvSpPr>
            <p:cNvPr id="316509" name="Rectangle 93"/>
            <p:cNvSpPr>
              <a:spLocks noChangeArrowheads="1"/>
            </p:cNvSpPr>
            <p:nvPr/>
          </p:nvSpPr>
          <p:spPr bwMode="auto">
            <a:xfrm>
              <a:off x="5232" y="3600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0" name="Rectangle 94"/>
            <p:cNvSpPr>
              <a:spLocks noChangeArrowheads="1"/>
            </p:cNvSpPr>
            <p:nvPr/>
          </p:nvSpPr>
          <p:spPr bwMode="auto">
            <a:xfrm>
              <a:off x="5232" y="3504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1" name="Rectangle 95"/>
            <p:cNvSpPr>
              <a:spLocks noChangeArrowheads="1"/>
            </p:cNvSpPr>
            <p:nvPr/>
          </p:nvSpPr>
          <p:spPr bwMode="auto">
            <a:xfrm>
              <a:off x="5232" y="3408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2" name="Rectangle 96"/>
            <p:cNvSpPr>
              <a:spLocks noChangeArrowheads="1"/>
            </p:cNvSpPr>
            <p:nvPr/>
          </p:nvSpPr>
          <p:spPr bwMode="auto">
            <a:xfrm>
              <a:off x="5232" y="3312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3" name="Rectangle 97"/>
            <p:cNvSpPr>
              <a:spLocks noChangeArrowheads="1"/>
            </p:cNvSpPr>
            <p:nvPr/>
          </p:nvSpPr>
          <p:spPr bwMode="auto">
            <a:xfrm>
              <a:off x="5232" y="3216"/>
              <a:ext cx="62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4" name="Line 98"/>
            <p:cNvSpPr>
              <a:spLocks noChangeShapeType="1"/>
            </p:cNvSpPr>
            <p:nvPr/>
          </p:nvSpPr>
          <p:spPr bwMode="auto">
            <a:xfrm>
              <a:off x="2256" y="3696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316515" name="Text Box 99"/>
            <p:cNvSpPr txBox="1">
              <a:spLocks noChangeArrowheads="1"/>
            </p:cNvSpPr>
            <p:nvPr/>
          </p:nvSpPr>
          <p:spPr bwMode="auto">
            <a:xfrm>
              <a:off x="5040" y="3408"/>
              <a:ext cx="19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eaLnBrk="0" hangingPunct="0"/>
              <a:r>
                <a:rPr lang="en-GB" sz="1200" b="1">
                  <a:latin typeface="Arial" charset="0"/>
                </a:rPr>
                <a:t>4</a:t>
              </a:r>
            </a:p>
          </p:txBody>
        </p:sp>
        <p:sp>
          <p:nvSpPr>
            <p:cNvPr id="316516" name="Text Box 100"/>
            <p:cNvSpPr txBox="1">
              <a:spLocks noChangeArrowheads="1"/>
            </p:cNvSpPr>
            <p:nvPr/>
          </p:nvSpPr>
          <p:spPr bwMode="auto">
            <a:xfrm>
              <a:off x="5232" y="2976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GB" sz="1800">
                  <a:latin typeface="Arial" charset="0"/>
                </a:rPr>
                <a:t>idle</a:t>
              </a:r>
            </a:p>
          </p:txBody>
        </p:sp>
        <p:sp>
          <p:nvSpPr>
            <p:cNvPr id="316517" name="Line 101"/>
            <p:cNvSpPr>
              <a:spLocks noChangeShapeType="1"/>
            </p:cNvSpPr>
            <p:nvPr/>
          </p:nvSpPr>
          <p:spPr bwMode="auto">
            <a:xfrm flipV="1">
              <a:off x="2256" y="3211"/>
              <a:ext cx="297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taéc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phoái</a:t>
            </a:r>
            <a:endParaRPr lang="en-US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thuùc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thuùc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khoùa</a:t>
            </a:r>
            <a:endParaRPr lang="en-US" dirty="0"/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lvl="1"/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thuùc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thuùc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khoùa</a:t>
            </a:r>
            <a:r>
              <a:rPr lang="en-US" dirty="0"/>
              <a:t>, 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coùtiến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vôùi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tieân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vaøo</a:t>
            </a:r>
            <a:r>
              <a:rPr lang="en-US" dirty="0">
                <a:solidFill>
                  <a:srgbClr val="FF0000"/>
                </a:solidFill>
              </a:rPr>
              <a:t> RL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B9CF4B5-C027-4082-9C38-2F67F9A50901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381000"/>
            <a:ext cx="7467600" cy="1143000"/>
          </a:xfrm>
        </p:spPr>
        <p:txBody>
          <a:bodyPr/>
          <a:lstStyle/>
          <a:p>
            <a:r>
              <a:rPr lang="en-US" dirty="0" err="1"/>
              <a:t>Ñ</a:t>
            </a:r>
            <a:r>
              <a:rPr lang="en-US" dirty="0" err="1" smtClean="0"/>
              <a:t>oä</a:t>
            </a:r>
            <a:r>
              <a:rPr lang="en-US" dirty="0" smtClean="0"/>
              <a:t> </a:t>
            </a:r>
            <a:r>
              <a:rPr lang="en-US" dirty="0" err="1"/>
              <a:t>öu</a:t>
            </a:r>
            <a:r>
              <a:rPr lang="en-US" dirty="0"/>
              <a:t> </a:t>
            </a:r>
            <a:r>
              <a:rPr lang="en-US" dirty="0" err="1"/>
              <a:t>tieân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khoâng</a:t>
            </a:r>
            <a:r>
              <a:rPr lang="en-US" dirty="0" smtClean="0"/>
              <a:t> </a:t>
            </a:r>
            <a:r>
              <a:rPr lang="en-US" dirty="0" err="1" smtClean="0"/>
              <a:t>ñoäc</a:t>
            </a:r>
            <a:r>
              <a:rPr lang="en-US" dirty="0" smtClean="0"/>
              <a:t> </a:t>
            </a:r>
            <a:r>
              <a:rPr lang="en-US" dirty="0" err="1" smtClean="0"/>
              <a:t>quyeàn</a:t>
            </a:r>
            <a:endParaRPr lang="en-US" dirty="0"/>
          </a:p>
        </p:txBody>
      </p:sp>
      <p:sp>
        <p:nvSpPr>
          <p:cNvPr id="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BD2C-0AC4-47BC-B542-0BAFD98593FD}" type="slidenum">
              <a:rPr lang="en-US"/>
              <a:pPr/>
              <a:t>48</a:t>
            </a:fld>
            <a:endParaRPr lang="en-US" dirty="0"/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ph sz="quarter" idx="1"/>
          </p:nvPr>
        </p:nvGraphicFramePr>
        <p:xfrm>
          <a:off x="228600" y="1295400"/>
          <a:ext cx="4343400" cy="2057401"/>
        </p:xfrm>
        <a:graphic>
          <a:graphicData uri="http://schemas.openxmlformats.org/drawingml/2006/table">
            <a:tbl>
              <a:tblPr/>
              <a:tblGrid>
                <a:gridCol w="482600"/>
                <a:gridCol w="660400"/>
                <a:gridCol w="1143000"/>
                <a:gridCol w="2057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5" name="Group 31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87797" name="Text Box 53"/>
          <p:cNvSpPr txBox="1">
            <a:spLocks noChangeArrowheads="1"/>
          </p:cNvSpPr>
          <p:nvPr/>
        </p:nvSpPr>
        <p:spPr bwMode="auto">
          <a:xfrm>
            <a:off x="533400" y="4953000"/>
            <a:ext cx="2900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0</a:t>
            </a:r>
            <a:r>
              <a:rPr lang="en-US" sz="1800" b="1" dirty="0" smtClean="0">
                <a:latin typeface="Tahoma" pitchFamily="34" charset="0"/>
              </a:rPr>
              <a:t>: </a:t>
            </a:r>
            <a:r>
              <a:rPr lang="en-US" sz="1800" b="1" dirty="0">
                <a:latin typeface="Tahoma" pitchFamily="34" charset="0"/>
              </a:rPr>
              <a:t>P1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798" name="Text Box 54"/>
          <p:cNvSpPr txBox="1">
            <a:spLocks noChangeArrowheads="1"/>
          </p:cNvSpPr>
          <p:nvPr/>
        </p:nvSpPr>
        <p:spPr bwMode="auto">
          <a:xfrm>
            <a:off x="533400" y="5329238"/>
            <a:ext cx="4131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1: </a:t>
            </a:r>
            <a:r>
              <a:rPr lang="en-US" sz="1800" b="1" dirty="0">
                <a:latin typeface="Tahoma" pitchFamily="34" charset="0"/>
              </a:rPr>
              <a:t>P2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độ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ưu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tiên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cao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hơn</a:t>
            </a:r>
            <a:r>
              <a:rPr lang="en-US" sz="1800" b="1" dirty="0">
                <a:latin typeface="Tahoma" pitchFamily="34" charset="0"/>
              </a:rPr>
              <a:t> P1)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533400" y="5705475"/>
            <a:ext cx="3578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     </a:t>
            </a:r>
            <a:r>
              <a:rPr lang="en-US" sz="1800" b="1" dirty="0" smtClean="0">
                <a:latin typeface="Tahoma" pitchFamily="34" charset="0"/>
              </a:rPr>
              <a:t>P2 </a:t>
            </a:r>
            <a:r>
              <a:rPr lang="en-US" sz="1800" b="1" dirty="0" err="1">
                <a:latin typeface="Tahoma" pitchFamily="34" charset="0"/>
              </a:rPr>
              <a:t>dành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quyền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 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5257800" y="5019675"/>
            <a:ext cx="3440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4: </a:t>
            </a:r>
            <a:r>
              <a:rPr lang="en-US" sz="1800" b="1" dirty="0">
                <a:latin typeface="Tahoma" pitchFamily="34" charset="0"/>
              </a:rPr>
              <a:t>P2 </a:t>
            </a:r>
            <a:r>
              <a:rPr lang="en-US" sz="1800" b="1" dirty="0" err="1">
                <a:latin typeface="Tahoma" pitchFamily="34" charset="0"/>
              </a:rPr>
              <a:t>kết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thúc</a:t>
            </a:r>
            <a:r>
              <a:rPr lang="en-US" sz="1800" b="1" dirty="0">
                <a:latin typeface="Tahoma" pitchFamily="34" charset="0"/>
              </a:rPr>
              <a:t>, P3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801" name="Text Box 57"/>
          <p:cNvSpPr txBox="1">
            <a:spLocks noChangeArrowheads="1"/>
          </p:cNvSpPr>
          <p:nvPr/>
        </p:nvSpPr>
        <p:spPr bwMode="auto">
          <a:xfrm>
            <a:off x="5257800" y="5356225"/>
            <a:ext cx="3090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7: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87802" name="Text Box 58"/>
          <p:cNvSpPr txBox="1">
            <a:spLocks noChangeArrowheads="1"/>
          </p:cNvSpPr>
          <p:nvPr/>
        </p:nvSpPr>
        <p:spPr bwMode="auto">
          <a:xfrm>
            <a:off x="5257800" y="5705475"/>
            <a:ext cx="160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30: </a:t>
            </a:r>
            <a:r>
              <a:rPr lang="en-US" sz="1800" b="1" dirty="0">
                <a:latin typeface="Tahoma" pitchFamily="34" charset="0"/>
              </a:rPr>
              <a:t>P1 </a:t>
            </a:r>
            <a:r>
              <a:rPr lang="en-US" sz="1800" b="1" dirty="0" err="1">
                <a:latin typeface="Tahoma" pitchFamily="34" charset="0"/>
              </a:rPr>
              <a:t>dừng</a:t>
            </a:r>
            <a:endParaRPr lang="en-US" sz="1800" b="1" dirty="0">
              <a:latin typeface="Tahoma" pitchFamily="34" charset="0"/>
            </a:endParaRPr>
          </a:p>
        </p:txBody>
      </p:sp>
      <p:sp>
        <p:nvSpPr>
          <p:cNvPr id="287803" name="Rectangle 59"/>
          <p:cNvSpPr>
            <a:spLocks noChangeArrowheads="1"/>
          </p:cNvSpPr>
          <p:nvPr/>
        </p:nvSpPr>
        <p:spPr bwMode="auto">
          <a:xfrm>
            <a:off x="990600" y="4114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7804" name="Rectangle 60"/>
          <p:cNvSpPr>
            <a:spLocks noChangeArrowheads="1"/>
          </p:cNvSpPr>
          <p:nvPr/>
        </p:nvSpPr>
        <p:spPr bwMode="auto">
          <a:xfrm>
            <a:off x="29718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87805" name="Rectangle 61"/>
          <p:cNvSpPr>
            <a:spLocks noChangeArrowheads="1"/>
          </p:cNvSpPr>
          <p:nvPr/>
        </p:nvSpPr>
        <p:spPr bwMode="auto">
          <a:xfrm>
            <a:off x="3886200" y="4114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87806" name="Text Box 62"/>
          <p:cNvSpPr txBox="1">
            <a:spLocks noChangeArrowheads="1"/>
          </p:cNvSpPr>
          <p:nvPr/>
        </p:nvSpPr>
        <p:spPr bwMode="auto">
          <a:xfrm>
            <a:off x="8382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87807" name="Text Box 63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87808" name="Rectangle 64"/>
          <p:cNvSpPr>
            <a:spLocks noChangeArrowheads="1"/>
          </p:cNvSpPr>
          <p:nvPr/>
        </p:nvSpPr>
        <p:spPr bwMode="auto">
          <a:xfrm>
            <a:off x="15240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7809" name="Text Box 65"/>
          <p:cNvSpPr txBox="1">
            <a:spLocks noChangeArrowheads="1"/>
          </p:cNvSpPr>
          <p:nvPr/>
        </p:nvSpPr>
        <p:spPr bwMode="auto">
          <a:xfrm>
            <a:off x="280035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87810" name="Text Box 66"/>
          <p:cNvSpPr txBox="1">
            <a:spLocks noChangeArrowheads="1"/>
          </p:cNvSpPr>
          <p:nvPr/>
        </p:nvSpPr>
        <p:spPr bwMode="auto">
          <a:xfrm>
            <a:off x="12954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87811" name="Text Box 67"/>
          <p:cNvSpPr txBox="1">
            <a:spLocks noChangeArrowheads="1"/>
          </p:cNvSpPr>
          <p:nvPr/>
        </p:nvSpPr>
        <p:spPr bwMode="auto">
          <a:xfrm>
            <a:off x="371475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  <p:sp>
        <p:nvSpPr>
          <p:cNvPr id="287812" name="Rectangle 68"/>
          <p:cNvSpPr>
            <a:spLocks noChangeArrowheads="1"/>
          </p:cNvSpPr>
          <p:nvPr/>
        </p:nvSpPr>
        <p:spPr bwMode="auto">
          <a:xfrm>
            <a:off x="1981200" y="41148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87813" name="Text Box 69"/>
          <p:cNvSpPr txBox="1">
            <a:spLocks noChangeArrowheads="1"/>
          </p:cNvSpPr>
          <p:nvPr/>
        </p:nvSpPr>
        <p:spPr bwMode="auto">
          <a:xfrm>
            <a:off x="18288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87814" name="Text Box 70"/>
          <p:cNvSpPr txBox="1">
            <a:spLocks noChangeArrowheads="1"/>
          </p:cNvSpPr>
          <p:nvPr/>
        </p:nvSpPr>
        <p:spPr bwMode="auto">
          <a:xfrm>
            <a:off x="533400" y="6019800"/>
            <a:ext cx="41921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2: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vào</a:t>
            </a:r>
            <a:r>
              <a:rPr lang="en-US" sz="1800" b="1" dirty="0">
                <a:latin typeface="Tahoma" pitchFamily="34" charset="0"/>
              </a:rPr>
              <a:t> (</a:t>
            </a:r>
            <a:r>
              <a:rPr lang="en-US" sz="1800" b="1" dirty="0" err="1">
                <a:latin typeface="Tahoma" pitchFamily="34" charset="0"/>
              </a:rPr>
              <a:t>độ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ưu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tiên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thấp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hơn</a:t>
            </a:r>
            <a:r>
              <a:rPr lang="en-US" sz="1800" b="1" dirty="0">
                <a:latin typeface="Tahoma" pitchFamily="34" charset="0"/>
              </a:rPr>
              <a:t> P2)</a:t>
            </a:r>
          </a:p>
        </p:txBody>
      </p:sp>
      <p:sp>
        <p:nvSpPr>
          <p:cNvPr id="287815" name="Text Box 71"/>
          <p:cNvSpPr txBox="1">
            <a:spLocks noChangeArrowheads="1"/>
          </p:cNvSpPr>
          <p:nvPr/>
        </p:nvSpPr>
        <p:spPr bwMode="auto">
          <a:xfrm>
            <a:off x="533400" y="6396038"/>
            <a:ext cx="4943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>
                <a:latin typeface="Tahoma" pitchFamily="34" charset="0"/>
              </a:rPr>
              <a:t>    </a:t>
            </a:r>
            <a:r>
              <a:rPr lang="en-US" sz="1800" b="1" dirty="0" smtClean="0">
                <a:latin typeface="Tahoma" pitchFamily="34" charset="0"/>
              </a:rPr>
              <a:t> P3 </a:t>
            </a:r>
            <a:r>
              <a:rPr lang="en-US" sz="1800" b="1" dirty="0" err="1">
                <a:latin typeface="Tahoma" pitchFamily="34" charset="0"/>
              </a:rPr>
              <a:t>không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dành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được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quyền</a:t>
            </a:r>
            <a:r>
              <a:rPr lang="en-US" sz="1800" b="1" dirty="0">
                <a:latin typeface="Tahoma" pitchFamily="34" charset="0"/>
              </a:rPr>
              <a:t>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 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8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8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4" grpId="0"/>
      <p:bldP spid="287797" grpId="0"/>
      <p:bldP spid="287798" grpId="0"/>
      <p:bldP spid="287799" grpId="0"/>
      <p:bldP spid="287800" grpId="0"/>
      <p:bldP spid="287801" grpId="0"/>
      <p:bldP spid="287802" grpId="0"/>
      <p:bldP spid="287803" grpId="0" animBg="1"/>
      <p:bldP spid="287804" grpId="0" animBg="1"/>
      <p:bldP spid="287805" grpId="0" animBg="1"/>
      <p:bldP spid="287806" grpId="0"/>
      <p:bldP spid="287807" grpId="0"/>
      <p:bldP spid="287808" grpId="0" animBg="1"/>
      <p:bldP spid="287809" grpId="0"/>
      <p:bldP spid="287810" grpId="0"/>
      <p:bldP spid="287811" grpId="0"/>
      <p:bldP spid="287812" grpId="0" animBg="1"/>
      <p:bldP spid="287813" grpId="0"/>
      <p:bldP spid="287814" grpId="0"/>
      <p:bldP spid="2878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200" cy="762000"/>
          </a:xfrm>
        </p:spPr>
        <p:txBody>
          <a:bodyPr/>
          <a:lstStyle/>
          <a:p>
            <a:r>
              <a:rPr lang="en-US" sz="2800" dirty="0" err="1" smtClean="0"/>
              <a:t>Ñoä</a:t>
            </a:r>
            <a:r>
              <a:rPr lang="en-US" sz="2800" dirty="0" smtClean="0"/>
              <a:t> </a:t>
            </a:r>
            <a:r>
              <a:rPr lang="en-US" sz="2800" dirty="0" err="1" smtClean="0"/>
              <a:t>öu</a:t>
            </a:r>
            <a:r>
              <a:rPr lang="en-US" sz="2800" dirty="0" smtClean="0"/>
              <a:t> </a:t>
            </a:r>
            <a:r>
              <a:rPr lang="en-US" sz="2800" dirty="0" err="1" smtClean="0"/>
              <a:t>tieân</a:t>
            </a:r>
            <a:r>
              <a:rPr lang="en-US" sz="2800" dirty="0" smtClean="0"/>
              <a:t> - </a:t>
            </a:r>
            <a:r>
              <a:rPr lang="en-US" sz="2800" dirty="0" err="1" smtClean="0"/>
              <a:t>khoângñoäc</a:t>
            </a:r>
            <a:r>
              <a:rPr lang="en-US" sz="2800" dirty="0" smtClean="0"/>
              <a:t> </a:t>
            </a:r>
            <a:r>
              <a:rPr lang="en-US" sz="2800" dirty="0" err="1" smtClean="0"/>
              <a:t>quyeàn</a:t>
            </a:r>
            <a:r>
              <a:rPr lang="en-US" sz="2800" dirty="0" smtClean="0"/>
              <a:t> - </a:t>
            </a:r>
            <a:r>
              <a:rPr lang="en-US" sz="2800" dirty="0" err="1" smtClean="0"/>
              <a:t>Nhaän</a:t>
            </a:r>
            <a:r>
              <a:rPr lang="en-US" sz="2800" dirty="0" smtClean="0"/>
              <a:t> </a:t>
            </a:r>
            <a:r>
              <a:rPr lang="en-US" sz="2800" dirty="0" err="1"/>
              <a:t>xeùt</a:t>
            </a:r>
            <a:endParaRPr lang="en-US" sz="2800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35888" cy="4532313"/>
          </a:xfrm>
        </p:spPr>
        <p:txBody>
          <a:bodyPr/>
          <a:lstStyle/>
          <a:p>
            <a:r>
              <a:rPr lang="en-US" sz="2400" dirty="0" err="1" smtClean="0"/>
              <a:t>Soá</a:t>
            </a:r>
            <a:r>
              <a:rPr lang="en-US" sz="2400" dirty="0" smtClean="0"/>
              <a:t> </a:t>
            </a:r>
            <a:r>
              <a:rPr lang="en-US" sz="2400" dirty="0" err="1"/>
              <a:t>phaän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coù</a:t>
            </a:r>
            <a:r>
              <a:rPr lang="en-US" sz="2400" dirty="0"/>
              <a:t> </a:t>
            </a:r>
            <a:r>
              <a:rPr lang="en-US" sz="2400" dirty="0" err="1"/>
              <a:t>ñoä</a:t>
            </a:r>
            <a:r>
              <a:rPr lang="en-US" sz="2400" dirty="0"/>
              <a:t> </a:t>
            </a:r>
            <a:r>
              <a:rPr lang="en-US" sz="2400" dirty="0" err="1"/>
              <a:t>öu</a:t>
            </a:r>
            <a:r>
              <a:rPr lang="en-US" sz="2400" dirty="0"/>
              <a:t> </a:t>
            </a:r>
            <a:r>
              <a:rPr lang="en-US" sz="2400" dirty="0" err="1"/>
              <a:t>tieân</a:t>
            </a:r>
            <a:r>
              <a:rPr lang="en-US" sz="2400" dirty="0"/>
              <a:t> </a:t>
            </a:r>
            <a:r>
              <a:rPr lang="en-US" sz="2400" dirty="0" err="1" smtClean="0"/>
              <a:t>thaáp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dirty="0" err="1"/>
              <a:t>Chôø</a:t>
            </a:r>
            <a:r>
              <a:rPr lang="en-US" dirty="0"/>
              <a:t> </a:t>
            </a:r>
            <a:r>
              <a:rPr lang="en-US" dirty="0" err="1"/>
              <a:t>laâu</a:t>
            </a:r>
            <a:r>
              <a:rPr lang="en-US" dirty="0"/>
              <a:t>, </a:t>
            </a:r>
            <a:r>
              <a:rPr lang="en-US" dirty="0" err="1"/>
              <a:t>laâu</a:t>
            </a:r>
            <a:r>
              <a:rPr lang="en-US" dirty="0"/>
              <a:t>, </a:t>
            </a:r>
            <a:r>
              <a:rPr lang="en-US" dirty="0" err="1"/>
              <a:t>laâu</a:t>
            </a:r>
            <a:r>
              <a:rPr lang="en-US" dirty="0"/>
              <a:t> </a:t>
            </a:r>
            <a:r>
              <a:rPr lang="en-US" dirty="0" smtClean="0"/>
              <a:t>...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Giaûi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quyeát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taêng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ñoä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öu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tieân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nhöõng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tieán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chôø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heä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thoáng</a:t>
            </a:r>
            <a:r>
              <a:rPr lang="en-US" dirty="0" smtClean="0">
                <a:solidFill>
                  <a:srgbClr val="FF0000"/>
                </a:solidFill>
              </a:rPr>
              <a:t> (Aging)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3127DEC-6834-4387-A503-2083911A120B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nhieäm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ña</a:t>
            </a:r>
            <a:r>
              <a:rPr lang="en-US" dirty="0"/>
              <a:t> </a:t>
            </a:r>
            <a:r>
              <a:rPr lang="en-US" dirty="0" err="1"/>
              <a:t>chöông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hlink"/>
                </a:solidFill>
              </a:rPr>
              <a:t>Multitasking (</a:t>
            </a:r>
            <a:r>
              <a:rPr lang="en-US" dirty="0" err="1">
                <a:solidFill>
                  <a:schemeClr val="hlink"/>
                </a:solidFill>
              </a:rPr>
              <a:t>ña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nhieäm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taùc</a:t>
            </a:r>
            <a:r>
              <a:rPr lang="en-US" dirty="0"/>
              <a:t> </a:t>
            </a:r>
            <a:r>
              <a:rPr lang="en-US" dirty="0" err="1"/>
              <a:t>vuï</a:t>
            </a:r>
            <a:r>
              <a:rPr lang="en-US" dirty="0"/>
              <a:t>/ </a:t>
            </a:r>
            <a:r>
              <a:rPr lang="en-US" dirty="0" err="1"/>
              <a:t>coâng</a:t>
            </a:r>
            <a:r>
              <a:rPr lang="en-US" dirty="0"/>
              <a:t> </a:t>
            </a:r>
            <a:r>
              <a:rPr lang="en-US" dirty="0" err="1"/>
              <a:t>vieäc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thôøi</a:t>
            </a:r>
            <a:endParaRPr lang="en-US" dirty="0"/>
          </a:p>
          <a:p>
            <a:pPr lvl="1" algn="just"/>
            <a:r>
              <a:rPr lang="en-US" dirty="0" err="1">
                <a:sym typeface="Wingdings" pitchFamily="2" charset="2"/>
              </a:rPr>
              <a:t>Ngöôøi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duøng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luoân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mong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muoán</a:t>
            </a:r>
            <a:r>
              <a:rPr lang="en-US" dirty="0">
                <a:sym typeface="Wingdings" pitchFamily="2" charset="2"/>
              </a:rPr>
              <a:t> 1 HÑH </a:t>
            </a:r>
            <a:r>
              <a:rPr lang="en-US" dirty="0" err="1">
                <a:sym typeface="Wingdings" pitchFamily="2" charset="2"/>
              </a:rPr>
              <a:t>ña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nhieäm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 algn="just"/>
            <a:r>
              <a:rPr lang="en-US" dirty="0" err="1">
                <a:sym typeface="Wingdings" pitchFamily="2" charset="2"/>
              </a:rPr>
              <a:t>Nhöng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Maùy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tính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thöôøng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chæ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coù</a:t>
            </a:r>
            <a:r>
              <a:rPr lang="en-US" dirty="0">
                <a:sym typeface="Wingdings" pitchFamily="2" charset="2"/>
              </a:rPr>
              <a:t> 1 CPU?</a:t>
            </a:r>
            <a:endParaRPr lang="en-US" dirty="0"/>
          </a:p>
          <a:p>
            <a:pPr algn="just"/>
            <a:r>
              <a:rPr lang="en-US" dirty="0">
                <a:solidFill>
                  <a:schemeClr val="hlink"/>
                </a:solidFill>
              </a:rPr>
              <a:t>Multiprogramming (</a:t>
            </a:r>
            <a:r>
              <a:rPr lang="en-US" dirty="0" err="1">
                <a:solidFill>
                  <a:schemeClr val="hlink"/>
                </a:solidFill>
              </a:rPr>
              <a:t>ña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chöông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dirty="0" err="1"/>
              <a:t>kyõ</a:t>
            </a:r>
            <a:r>
              <a:rPr lang="en-US" dirty="0"/>
              <a:t> </a:t>
            </a:r>
            <a:r>
              <a:rPr lang="en-US" dirty="0" err="1"/>
              <a:t>thuaät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thöïc</a:t>
            </a:r>
            <a:r>
              <a:rPr lang="en-US" dirty="0"/>
              <a:t> </a:t>
            </a:r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 (</a:t>
            </a:r>
            <a:r>
              <a:rPr lang="en-US" dirty="0" err="1"/>
              <a:t>treân</a:t>
            </a:r>
            <a:r>
              <a:rPr lang="en-US" dirty="0"/>
              <a:t> 1 CPU)</a:t>
            </a:r>
          </a:p>
          <a:p>
            <a:pPr lvl="1" algn="just"/>
            <a:r>
              <a:rPr lang="en-US" dirty="0" err="1"/>
              <a:t>Giaû</a:t>
            </a:r>
            <a:r>
              <a:rPr lang="en-US" dirty="0"/>
              <a:t> </a:t>
            </a: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CPU </a:t>
            </a:r>
            <a:r>
              <a:rPr lang="en-US" dirty="0" err="1"/>
              <a:t>aûo</a:t>
            </a:r>
            <a:r>
              <a:rPr lang="en-US" dirty="0"/>
              <a:t> </a:t>
            </a:r>
            <a:r>
              <a:rPr lang="en-US" dirty="0" err="1"/>
              <a:t>töø</a:t>
            </a:r>
            <a:r>
              <a:rPr lang="en-US" dirty="0"/>
              <a:t> 1 CPU </a:t>
            </a:r>
            <a:r>
              <a:rPr lang="en-US" dirty="0" err="1"/>
              <a:t>thaät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pheùp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haønh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thôøi</a:t>
            </a:r>
            <a:r>
              <a:rPr lang="en-US" dirty="0"/>
              <a:t>. </a:t>
            </a:r>
          </a:p>
          <a:p>
            <a:pPr lvl="1" algn="just"/>
            <a:r>
              <a:rPr lang="en-US" dirty="0" err="1"/>
              <a:t>AÛo</a:t>
            </a:r>
            <a:r>
              <a:rPr lang="en-US" dirty="0"/>
              <a:t> </a:t>
            </a:r>
            <a:r>
              <a:rPr lang="en-US" dirty="0" err="1"/>
              <a:t>hoaù</a:t>
            </a:r>
            <a:r>
              <a:rPr lang="en-US" dirty="0"/>
              <a:t> </a:t>
            </a:r>
            <a:r>
              <a:rPr lang="en-US" dirty="0" err="1"/>
              <a:t>baèng</a:t>
            </a:r>
            <a:r>
              <a:rPr lang="en-US" dirty="0"/>
              <a:t> </a:t>
            </a:r>
            <a:r>
              <a:rPr lang="en-US" dirty="0" err="1"/>
              <a:t>caùch</a:t>
            </a:r>
            <a:r>
              <a:rPr lang="en-US" dirty="0"/>
              <a:t> </a:t>
            </a:r>
            <a:r>
              <a:rPr lang="en-US" dirty="0" err="1" smtClean="0"/>
              <a:t>naøo</a:t>
            </a:r>
            <a:r>
              <a:rPr lang="en-US" dirty="0" smtClean="0"/>
              <a:t>? </a:t>
            </a:r>
            <a:r>
              <a:rPr lang="en-US" dirty="0" err="1"/>
              <a:t>Xaây</a:t>
            </a:r>
            <a:r>
              <a:rPr lang="en-US" dirty="0"/>
              <a:t> </a:t>
            </a:r>
            <a:r>
              <a:rPr lang="en-US" dirty="0" err="1"/>
              <a:t>döïng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thuaät</a:t>
            </a:r>
            <a:r>
              <a:rPr lang="en-US" dirty="0"/>
              <a:t> </a:t>
            </a:r>
            <a:r>
              <a:rPr lang="en-US" dirty="0" err="1"/>
              <a:t>toaùn</a:t>
            </a:r>
            <a:r>
              <a:rPr lang="en-US" dirty="0"/>
              <a:t> </a:t>
            </a:r>
            <a:r>
              <a:rPr lang="en-US" dirty="0" err="1"/>
              <a:t>ñeå</a:t>
            </a:r>
            <a:r>
              <a:rPr lang="en-US" dirty="0"/>
              <a:t> </a:t>
            </a:r>
            <a:r>
              <a:rPr lang="en-US" dirty="0" err="1"/>
              <a:t>luaân</a:t>
            </a:r>
            <a:r>
              <a:rPr lang="en-US" dirty="0"/>
              <a:t> </a:t>
            </a:r>
            <a:r>
              <a:rPr lang="en-US" dirty="0" err="1"/>
              <a:t>chuyeån</a:t>
            </a:r>
            <a:r>
              <a:rPr lang="en-US" dirty="0"/>
              <a:t> CPU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öùng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7804B9-F004-4C03-8847-4FB206A5A87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FA24C-30C0-4D50-A6B6-EC3C94742913}" type="slidenum">
              <a:rPr lang="en-US"/>
              <a:pPr/>
              <a:t>50</a:t>
            </a:fld>
            <a:endParaRPr lang="en-US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 flipV="1">
            <a:off x="1143000" y="3810000"/>
            <a:ext cx="3200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P3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7 chu kỳ)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 flipV="1">
            <a:off x="1752600" y="3048000"/>
            <a:ext cx="25908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P1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5 chu kỳ)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 flipV="1">
            <a:off x="2286000" y="2286000"/>
            <a:ext cx="2057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P2</a:t>
            </a:r>
            <a:br>
              <a:rPr lang="en-US" sz="2400" b="1">
                <a:latin typeface="Tahoma" pitchFamily="34" charset="0"/>
              </a:rPr>
            </a:br>
            <a:r>
              <a:rPr lang="en-US" sz="1800">
                <a:latin typeface="Tahoma" pitchFamily="34" charset="0"/>
              </a:rPr>
              <a:t>(cần 3 chu kỳ)</a:t>
            </a:r>
          </a:p>
        </p:txBody>
      </p:sp>
      <p:grpSp>
        <p:nvGrpSpPr>
          <p:cNvPr id="289798" name="Group 6"/>
          <p:cNvGrpSpPr>
            <a:grpSpLocks/>
          </p:cNvGrpSpPr>
          <p:nvPr/>
        </p:nvGrpSpPr>
        <p:grpSpPr bwMode="auto">
          <a:xfrm>
            <a:off x="4419600" y="2590800"/>
            <a:ext cx="1752600" cy="838200"/>
            <a:chOff x="2784" y="1632"/>
            <a:chExt cx="1104" cy="528"/>
          </a:xfrm>
        </p:grpSpPr>
        <p:sp>
          <p:nvSpPr>
            <p:cNvPr id="289799" name="Line 7"/>
            <p:cNvSpPr>
              <a:spLocks noChangeShapeType="1"/>
            </p:cNvSpPr>
            <p:nvPr/>
          </p:nvSpPr>
          <p:spPr bwMode="auto">
            <a:xfrm>
              <a:off x="2784" y="1632"/>
              <a:ext cx="1104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0" name="Text Box 8"/>
            <p:cNvSpPr txBox="1">
              <a:spLocks noChangeArrowheads="1"/>
            </p:cNvSpPr>
            <p:nvPr/>
          </p:nvSpPr>
          <p:spPr bwMode="auto">
            <a:xfrm rot="1623538">
              <a:off x="2880" y="1637"/>
              <a:ext cx="9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i="1">
                  <a:latin typeface="Tahoma" pitchFamily="34" charset="0"/>
                </a:rPr>
                <a:t>Ngắn nhất</a:t>
              </a:r>
            </a:p>
          </p:txBody>
        </p:sp>
      </p:grpSp>
      <p:grpSp>
        <p:nvGrpSpPr>
          <p:cNvPr id="289801" name="Group 9"/>
          <p:cNvGrpSpPr>
            <a:grpSpLocks/>
          </p:cNvGrpSpPr>
          <p:nvPr/>
        </p:nvGrpSpPr>
        <p:grpSpPr bwMode="auto">
          <a:xfrm>
            <a:off x="901700" y="1658938"/>
            <a:ext cx="7315200" cy="2805112"/>
            <a:chOff x="576" y="1113"/>
            <a:chExt cx="4608" cy="1767"/>
          </a:xfrm>
        </p:grpSpPr>
        <p:sp>
          <p:nvSpPr>
            <p:cNvPr id="289802" name="Line 10"/>
            <p:cNvSpPr>
              <a:spLocks noChangeShapeType="1"/>
            </p:cNvSpPr>
            <p:nvPr/>
          </p:nvSpPr>
          <p:spPr bwMode="auto">
            <a:xfrm>
              <a:off x="576" y="1392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>
              <a:off x="576" y="2880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1474" y="1113"/>
              <a:ext cx="12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chemeClr val="tx2"/>
                  </a:solidFill>
                  <a:latin typeface="Comic Sans MS" pitchFamily="66" charset="0"/>
                </a:rPr>
                <a:t>Ready List</a:t>
              </a:r>
            </a:p>
          </p:txBody>
        </p:sp>
        <p:sp>
          <p:nvSpPr>
            <p:cNvPr id="289805" name="Rectangle 13"/>
            <p:cNvSpPr>
              <a:spLocks noChangeArrowheads="1"/>
            </p:cNvSpPr>
            <p:nvPr/>
          </p:nvSpPr>
          <p:spPr bwMode="auto">
            <a:xfrm>
              <a:off x="3984" y="1680"/>
              <a:ext cx="120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3200" b="1" i="1">
                  <a:latin typeface="Comic Sans MS" pitchFamily="66" charset="0"/>
                </a:rPr>
                <a:t>CPU</a:t>
              </a:r>
            </a:p>
          </p:txBody>
        </p:sp>
      </p:grpSp>
      <p:grpSp>
        <p:nvGrpSpPr>
          <p:cNvPr id="289806" name="Group 14"/>
          <p:cNvGrpSpPr>
            <a:grpSpLocks/>
          </p:cNvGrpSpPr>
          <p:nvPr/>
        </p:nvGrpSpPr>
        <p:grpSpPr bwMode="auto">
          <a:xfrm>
            <a:off x="1277938" y="4724400"/>
            <a:ext cx="6494462" cy="1066800"/>
            <a:chOff x="805" y="3120"/>
            <a:chExt cx="4091" cy="672"/>
          </a:xfrm>
        </p:grpSpPr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271" y="3459"/>
              <a:ext cx="3269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chemeClr val="folHlink"/>
                  </a:solidFill>
                  <a:latin typeface="Tahoma" pitchFamily="34" charset="0"/>
                </a:rPr>
                <a:t>p</a:t>
              </a:r>
              <a:r>
                <a:rPr lang="en-US" sz="2800" baseline="-25000">
                  <a:solidFill>
                    <a:schemeClr val="folHlink"/>
                  </a:solidFill>
                  <a:latin typeface="Tahoma" pitchFamily="34" charset="0"/>
                </a:rPr>
                <a:t>i</a:t>
              </a:r>
              <a:r>
                <a:rPr lang="en-US" sz="2800">
                  <a:solidFill>
                    <a:schemeClr val="folHlink"/>
                  </a:solidFill>
                  <a:latin typeface="Tahoma" pitchFamily="34" charset="0"/>
                </a:rPr>
                <a:t> = thời_gian_còn_lại(Process</a:t>
              </a:r>
              <a:r>
                <a:rPr lang="en-US" sz="2800" baseline="-25000">
                  <a:solidFill>
                    <a:schemeClr val="folHlink"/>
                  </a:solidFill>
                  <a:latin typeface="Tahoma" pitchFamily="34" charset="0"/>
                </a:rPr>
                <a:t>i</a:t>
              </a:r>
              <a:r>
                <a:rPr lang="en-US" sz="2800">
                  <a:solidFill>
                    <a:schemeClr val="folHlink"/>
                  </a:solidFill>
                  <a:latin typeface="Tahoma" pitchFamily="34" charset="0"/>
                </a:rPr>
                <a:t>)</a:t>
              </a:r>
            </a:p>
          </p:txBody>
        </p:sp>
        <p:sp>
          <p:nvSpPr>
            <p:cNvPr id="289808" name="Rectangle 16"/>
            <p:cNvSpPr>
              <a:spLocks noChangeArrowheads="1"/>
            </p:cNvSpPr>
            <p:nvPr/>
          </p:nvSpPr>
          <p:spPr bwMode="auto">
            <a:xfrm>
              <a:off x="805" y="3120"/>
              <a:ext cx="40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Là một dạng độ ưu tiên đặc biệt với độ ưu tiên</a:t>
              </a:r>
            </a:p>
          </p:txBody>
        </p:sp>
      </p:grp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1219200" y="5943600"/>
            <a:ext cx="705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  <a:sym typeface="Wingdings" pitchFamily="2" charset="2"/>
              </a:rPr>
              <a:t> Có thể cài đặt độc quyền hoặc không độc quyền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 autoUpdateAnimBg="0"/>
      <p:bldP spid="289796" grpId="0" animBg="1" autoUpdateAnimBg="0"/>
      <p:bldP spid="289797" grpId="0" animBg="1" autoUpdateAnimBg="0"/>
      <p:bldP spid="28980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SJF (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)(1) </a:t>
            </a:r>
          </a:p>
        </p:txBody>
      </p:sp>
      <p:sp>
        <p:nvSpPr>
          <p:cNvPr id="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C86D-5707-45EC-8DE0-D7FBDE06EAA0}" type="slidenum">
              <a:rPr lang="en-US"/>
              <a:pPr/>
              <a:t>51</a:t>
            </a:fld>
            <a:endParaRPr lang="en-US"/>
          </a:p>
        </p:txBody>
      </p:sp>
      <p:graphicFrame>
        <p:nvGraphicFramePr>
          <p:cNvPr id="290819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81113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  <a:endParaRPr kumimoji="0" lang="en-US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842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0841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(23+25)/3 = 16</a:t>
            </a:r>
          </a:p>
        </p:txBody>
      </p:sp>
      <p:sp>
        <p:nvSpPr>
          <p:cNvPr id="290864" name="Text Box 48"/>
          <p:cNvSpPr txBox="1">
            <a:spLocks noChangeArrowheads="1"/>
          </p:cNvSpPr>
          <p:nvPr/>
        </p:nvSpPr>
        <p:spPr bwMode="auto">
          <a:xfrm>
            <a:off x="533400" y="5191125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0865" name="Text Box 49"/>
          <p:cNvSpPr txBox="1">
            <a:spLocks noChangeArrowheads="1"/>
          </p:cNvSpPr>
          <p:nvPr/>
        </p:nvSpPr>
        <p:spPr bwMode="auto">
          <a:xfrm>
            <a:off x="533400" y="5567363"/>
            <a:ext cx="1908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RL</a:t>
            </a: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533400" y="5943600"/>
            <a:ext cx="1908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0:02 P3 vào RL</a:t>
            </a:r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5257800" y="52720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P2 dùng CPU</a:t>
            </a:r>
          </a:p>
        </p:txBody>
      </p:sp>
      <p:sp>
        <p:nvSpPr>
          <p:cNvPr id="290868" name="Text Box 52"/>
          <p:cNvSpPr txBox="1">
            <a:spLocks noChangeArrowheads="1"/>
          </p:cNvSpPr>
          <p:nvPr/>
        </p:nvSpPr>
        <p:spPr bwMode="auto">
          <a:xfrm>
            <a:off x="5257800" y="56086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0:27 P2 dừng, P3 dùng CPU</a:t>
            </a:r>
          </a:p>
        </p:txBody>
      </p:sp>
      <p:sp>
        <p:nvSpPr>
          <p:cNvPr id="290869" name="Text Box 53"/>
          <p:cNvSpPr txBox="1">
            <a:spLocks noChangeArrowheads="1"/>
          </p:cNvSpPr>
          <p:nvPr/>
        </p:nvSpPr>
        <p:spPr bwMode="auto">
          <a:xfrm>
            <a:off x="5257800" y="59578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P3 dừng</a:t>
            </a:r>
          </a:p>
        </p:txBody>
      </p:sp>
      <p:sp>
        <p:nvSpPr>
          <p:cNvPr id="290870" name="Rectangle 54"/>
          <p:cNvSpPr>
            <a:spLocks noChangeArrowheads="1"/>
          </p:cNvSpPr>
          <p:nvPr/>
        </p:nvSpPr>
        <p:spPr bwMode="auto">
          <a:xfrm>
            <a:off x="990600" y="4114800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0871" name="Rectangle 55"/>
          <p:cNvSpPr>
            <a:spLocks noChangeArrowheads="1"/>
          </p:cNvSpPr>
          <p:nvPr/>
        </p:nvSpPr>
        <p:spPr bwMode="auto">
          <a:xfrm>
            <a:off x="66294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0872" name="Rectangle 56"/>
          <p:cNvSpPr>
            <a:spLocks noChangeArrowheads="1"/>
          </p:cNvSpPr>
          <p:nvPr/>
        </p:nvSpPr>
        <p:spPr bwMode="auto">
          <a:xfrm>
            <a:off x="73914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0873" name="Text Box 57"/>
          <p:cNvSpPr txBox="1">
            <a:spLocks noChangeArrowheads="1"/>
          </p:cNvSpPr>
          <p:nvPr/>
        </p:nvSpPr>
        <p:spPr bwMode="auto">
          <a:xfrm>
            <a:off x="838200" y="4595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0874" name="Text Box 58"/>
          <p:cNvSpPr txBox="1">
            <a:spLocks noChangeArrowheads="1"/>
          </p:cNvSpPr>
          <p:nvPr/>
        </p:nvSpPr>
        <p:spPr bwMode="auto">
          <a:xfrm>
            <a:off x="6477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0875" name="Text Box 59"/>
          <p:cNvSpPr txBox="1">
            <a:spLocks noChangeArrowheads="1"/>
          </p:cNvSpPr>
          <p:nvPr/>
        </p:nvSpPr>
        <p:spPr bwMode="auto">
          <a:xfrm>
            <a:off x="7239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27</a:t>
            </a:r>
          </a:p>
        </p:txBody>
      </p:sp>
      <p:sp>
        <p:nvSpPr>
          <p:cNvPr id="290876" name="Text Box 60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1" grpId="0"/>
      <p:bldP spid="290864" grpId="0"/>
      <p:bldP spid="290865" grpId="0"/>
      <p:bldP spid="290866" grpId="0"/>
      <p:bldP spid="290867" grpId="0"/>
      <p:bldP spid="290868" grpId="0"/>
      <p:bldP spid="290869" grpId="0"/>
      <p:bldP spid="290870" grpId="0" animBg="1"/>
      <p:bldP spid="290871" grpId="0" animBg="1"/>
      <p:bldP spid="290872" grpId="0" animBg="1"/>
      <p:bldP spid="290873" grpId="0"/>
      <p:bldP spid="290874" grpId="0"/>
      <p:bldP spid="290875" grpId="0"/>
      <p:bldP spid="2908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3810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SJF (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)(2) </a:t>
            </a:r>
          </a:p>
        </p:txBody>
      </p:sp>
      <p:sp>
        <p:nvSpPr>
          <p:cNvPr id="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9A03-34AB-402F-80D1-2F707B03D532}" type="slidenum">
              <a:rPr lang="en-US"/>
              <a:pPr/>
              <a:t>52</a:t>
            </a:fld>
            <a:endParaRPr lang="en-US"/>
          </a:p>
        </p:txBody>
      </p:sp>
      <p:graphicFrame>
        <p:nvGraphicFramePr>
          <p:cNvPr id="291843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866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29-1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26-1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(24+22)/3 = 15.33</a:t>
            </a:r>
          </a:p>
        </p:txBody>
      </p:sp>
      <p:sp>
        <p:nvSpPr>
          <p:cNvPr id="291888" name="Text Box 48"/>
          <p:cNvSpPr txBox="1">
            <a:spLocks noChangeArrowheads="1"/>
          </p:cNvSpPr>
          <p:nvPr/>
        </p:nvSpPr>
        <p:spPr bwMode="auto">
          <a:xfrm>
            <a:off x="533400" y="52054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533400" y="5581650"/>
            <a:ext cx="154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</a:t>
            </a:r>
          </a:p>
        </p:txBody>
      </p:sp>
      <p:sp>
        <p:nvSpPr>
          <p:cNvPr id="291890" name="Text Box 50"/>
          <p:cNvSpPr txBox="1">
            <a:spLocks noChangeArrowheads="1"/>
          </p:cNvSpPr>
          <p:nvPr/>
        </p:nvSpPr>
        <p:spPr bwMode="auto">
          <a:xfrm>
            <a:off x="533400" y="5957888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P3 vào</a:t>
            </a:r>
          </a:p>
        </p:txBody>
      </p:sp>
      <p:sp>
        <p:nvSpPr>
          <p:cNvPr id="291891" name="Text Box 51"/>
          <p:cNvSpPr txBox="1">
            <a:spLocks noChangeArrowheads="1"/>
          </p:cNvSpPr>
          <p:nvPr/>
        </p:nvSpPr>
        <p:spPr bwMode="auto">
          <a:xfrm>
            <a:off x="5257800" y="5272088"/>
            <a:ext cx="3700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0:24 P1 kết thúc, P3 dùng CPU</a:t>
            </a:r>
          </a:p>
        </p:txBody>
      </p:sp>
      <p:sp>
        <p:nvSpPr>
          <p:cNvPr id="291892" name="Text Box 52"/>
          <p:cNvSpPr txBox="1">
            <a:spLocks noChangeArrowheads="1"/>
          </p:cNvSpPr>
          <p:nvPr/>
        </p:nvSpPr>
        <p:spPr bwMode="auto">
          <a:xfrm>
            <a:off x="5257800" y="5608638"/>
            <a:ext cx="3354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0:26 P3 dừng, P2 dùng CPU</a:t>
            </a:r>
          </a:p>
        </p:txBody>
      </p:sp>
      <p:sp>
        <p:nvSpPr>
          <p:cNvPr id="291893" name="Text Box 53"/>
          <p:cNvSpPr txBox="1">
            <a:spLocks noChangeArrowheads="1"/>
          </p:cNvSpPr>
          <p:nvPr/>
        </p:nvSpPr>
        <p:spPr bwMode="auto">
          <a:xfrm>
            <a:off x="5257800" y="59578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0:29 P2 dừng</a:t>
            </a:r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990600" y="4129088"/>
            <a:ext cx="563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1895" name="Rectangle 55"/>
          <p:cNvSpPr>
            <a:spLocks noChangeArrowheads="1"/>
          </p:cNvSpPr>
          <p:nvPr/>
        </p:nvSpPr>
        <p:spPr bwMode="auto">
          <a:xfrm>
            <a:off x="6629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1896" name="Rectangle 56"/>
          <p:cNvSpPr>
            <a:spLocks noChangeArrowheads="1"/>
          </p:cNvSpPr>
          <p:nvPr/>
        </p:nvSpPr>
        <p:spPr bwMode="auto">
          <a:xfrm>
            <a:off x="7391400" y="412908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1897" name="Text Box 57"/>
          <p:cNvSpPr txBox="1">
            <a:spLocks noChangeArrowheads="1"/>
          </p:cNvSpPr>
          <p:nvPr/>
        </p:nvSpPr>
        <p:spPr bwMode="auto">
          <a:xfrm>
            <a:off x="838200" y="45958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6477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24</a:t>
            </a:r>
          </a:p>
        </p:txBody>
      </p:sp>
      <p:sp>
        <p:nvSpPr>
          <p:cNvPr id="291899" name="Text Box 59"/>
          <p:cNvSpPr txBox="1">
            <a:spLocks noChangeArrowheads="1"/>
          </p:cNvSpPr>
          <p:nvPr/>
        </p:nvSpPr>
        <p:spPr bwMode="auto">
          <a:xfrm>
            <a:off x="7239000" y="45958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26</a:t>
            </a:r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29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65" grpId="0"/>
      <p:bldP spid="291888" grpId="0"/>
      <p:bldP spid="291889" grpId="0"/>
      <p:bldP spid="291890" grpId="0"/>
      <p:bldP spid="291891" grpId="0"/>
      <p:bldP spid="291892" grpId="0"/>
      <p:bldP spid="291893" grpId="0"/>
      <p:bldP spid="291894" grpId="0" animBg="1"/>
      <p:bldP spid="291895" grpId="0" animBg="1"/>
      <p:bldP spid="291896" grpId="0" animBg="1"/>
      <p:bldP spid="291897" grpId="0"/>
      <p:bldP spid="291898" grpId="0"/>
      <p:bldP spid="291899" grpId="0"/>
      <p:bldP spid="29190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077200" cy="762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SJF (</a:t>
            </a:r>
            <a:r>
              <a:rPr lang="en-US" dirty="0" err="1"/>
              <a:t>khoângñoäc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) (1)</a:t>
            </a:r>
          </a:p>
        </p:txBody>
      </p:sp>
      <p:sp>
        <p:nvSpPr>
          <p:cNvPr id="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65D-FCAF-499C-AC5B-88F742A2F14B}" type="slidenum">
              <a:rPr lang="en-US"/>
              <a:pPr/>
              <a:t>53</a:t>
            </a:fld>
            <a:endParaRPr lang="en-US"/>
          </a:p>
        </p:txBody>
      </p:sp>
      <p:graphicFrame>
        <p:nvGraphicFramePr>
          <p:cNvPr id="292867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890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0+(7-1)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(6+0+2)/3 = 2.66</a:t>
            </a:r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533400" y="5205413"/>
            <a:ext cx="3165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533400" y="5581650"/>
            <a:ext cx="432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2914" name="Text Box 50"/>
          <p:cNvSpPr txBox="1">
            <a:spLocks noChangeArrowheads="1"/>
          </p:cNvSpPr>
          <p:nvPr/>
        </p:nvSpPr>
        <p:spPr bwMode="auto">
          <a:xfrm>
            <a:off x="533400" y="595788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2915" name="Text Box 51"/>
          <p:cNvSpPr txBox="1">
            <a:spLocks noChangeArrowheads="1"/>
          </p:cNvSpPr>
          <p:nvPr/>
        </p:nvSpPr>
        <p:spPr bwMode="auto">
          <a:xfrm>
            <a:off x="5257800" y="5272088"/>
            <a:ext cx="3554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0:4 P2 kết thúc, P3 dùng CPU</a:t>
            </a:r>
          </a:p>
        </p:txBody>
      </p:sp>
      <p:sp>
        <p:nvSpPr>
          <p:cNvPr id="292916" name="Text Box 52"/>
          <p:cNvSpPr txBox="1">
            <a:spLocks noChangeArrowheads="1"/>
          </p:cNvSpPr>
          <p:nvPr/>
        </p:nvSpPr>
        <p:spPr bwMode="auto">
          <a:xfrm>
            <a:off x="5257800" y="5608638"/>
            <a:ext cx="320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0:7 P3 dừng, P1 dùng CPU</a:t>
            </a:r>
          </a:p>
        </p:txBody>
      </p:sp>
      <p:sp>
        <p:nvSpPr>
          <p:cNvPr id="292917" name="Text Box 53"/>
          <p:cNvSpPr txBox="1">
            <a:spLocks noChangeArrowheads="1"/>
          </p:cNvSpPr>
          <p:nvPr/>
        </p:nvSpPr>
        <p:spPr bwMode="auto">
          <a:xfrm>
            <a:off x="5257800" y="59578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0:30 P1 dừng</a:t>
            </a:r>
          </a:p>
        </p:txBody>
      </p:sp>
      <p:sp>
        <p:nvSpPr>
          <p:cNvPr id="292918" name="Rectangle 54"/>
          <p:cNvSpPr>
            <a:spLocks noChangeArrowheads="1"/>
          </p:cNvSpPr>
          <p:nvPr/>
        </p:nvSpPr>
        <p:spPr bwMode="auto">
          <a:xfrm>
            <a:off x="990600" y="4114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19" name="Rectangle 55"/>
          <p:cNvSpPr>
            <a:spLocks noChangeArrowheads="1"/>
          </p:cNvSpPr>
          <p:nvPr/>
        </p:nvSpPr>
        <p:spPr bwMode="auto">
          <a:xfrm>
            <a:off x="2438400" y="4114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2920" name="Rectangle 56"/>
          <p:cNvSpPr>
            <a:spLocks noChangeArrowheads="1"/>
          </p:cNvSpPr>
          <p:nvPr/>
        </p:nvSpPr>
        <p:spPr bwMode="auto">
          <a:xfrm>
            <a:off x="3276600" y="4114800"/>
            <a:ext cx="487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2921" name="Text Box 57"/>
          <p:cNvSpPr txBox="1">
            <a:spLocks noChangeArrowheads="1"/>
          </p:cNvSpPr>
          <p:nvPr/>
        </p:nvSpPr>
        <p:spPr bwMode="auto">
          <a:xfrm>
            <a:off x="8382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2922" name="Text Box 58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30</a:t>
            </a:r>
          </a:p>
        </p:txBody>
      </p:sp>
      <p:sp>
        <p:nvSpPr>
          <p:cNvPr id="292923" name="Rectangle 59"/>
          <p:cNvSpPr>
            <a:spLocks noChangeArrowheads="1"/>
          </p:cNvSpPr>
          <p:nvPr/>
        </p:nvSpPr>
        <p:spPr bwMode="auto">
          <a:xfrm>
            <a:off x="15240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2924" name="Text Box 60"/>
          <p:cNvSpPr txBox="1">
            <a:spLocks noChangeArrowheads="1"/>
          </p:cNvSpPr>
          <p:nvPr/>
        </p:nvSpPr>
        <p:spPr bwMode="auto">
          <a:xfrm>
            <a:off x="22098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4</a:t>
            </a:r>
          </a:p>
        </p:txBody>
      </p:sp>
      <p:sp>
        <p:nvSpPr>
          <p:cNvPr id="292925" name="Text Box 61"/>
          <p:cNvSpPr txBox="1">
            <a:spLocks noChangeArrowheads="1"/>
          </p:cNvSpPr>
          <p:nvPr/>
        </p:nvSpPr>
        <p:spPr bwMode="auto">
          <a:xfrm>
            <a:off x="12954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2926" name="Text Box 62"/>
          <p:cNvSpPr txBox="1">
            <a:spLocks noChangeArrowheads="1"/>
          </p:cNvSpPr>
          <p:nvPr/>
        </p:nvSpPr>
        <p:spPr bwMode="auto">
          <a:xfrm>
            <a:off x="310515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7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9" grpId="0"/>
      <p:bldP spid="292912" grpId="0"/>
      <p:bldP spid="292913" grpId="0"/>
      <p:bldP spid="292914" grpId="0"/>
      <p:bldP spid="292915" grpId="0"/>
      <p:bldP spid="292916" grpId="0"/>
      <p:bldP spid="292917" grpId="0"/>
      <p:bldP spid="292918" grpId="0" animBg="1"/>
      <p:bldP spid="292919" grpId="0" animBg="1"/>
      <p:bldP spid="292920" grpId="0" animBg="1"/>
      <p:bldP spid="292921" grpId="0"/>
      <p:bldP spid="292922" grpId="0"/>
      <p:bldP spid="292923" grpId="0" animBg="1"/>
      <p:bldP spid="292924" grpId="0"/>
      <p:bldP spid="292925" grpId="0"/>
      <p:bldP spid="2929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077200" cy="762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SJF (</a:t>
            </a:r>
            <a:r>
              <a:rPr lang="en-US" dirty="0" err="1"/>
              <a:t>khoângñoäc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) (2)</a:t>
            </a:r>
          </a:p>
        </p:txBody>
      </p:sp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5193-7E33-4CA4-A9C3-508371176C31}" type="slidenum">
              <a:rPr lang="en-US"/>
              <a:pPr/>
              <a:t>54</a:t>
            </a:fld>
            <a:endParaRPr lang="en-US"/>
          </a:p>
        </p:txBody>
      </p:sp>
      <p:graphicFrame>
        <p:nvGraphicFramePr>
          <p:cNvPr id="293891" name="Group 3"/>
          <p:cNvGraphicFramePr>
            <a:graphicFrameLocks noGrp="1"/>
          </p:cNvGraphicFramePr>
          <p:nvPr>
            <p:ph sz="quarter" idx="1"/>
          </p:nvPr>
        </p:nvGraphicFramePr>
        <p:xfrm>
          <a:off x="304800" y="1295400"/>
          <a:ext cx="4114800" cy="2057401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9050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914" name="Group 26"/>
          <p:cNvGraphicFramePr>
            <a:graphicFrameLocks noGrp="1"/>
          </p:cNvGraphicFramePr>
          <p:nvPr>
            <p:ph sz="quarter" idx="2"/>
          </p:nvPr>
        </p:nvGraphicFramePr>
        <p:xfrm>
          <a:off x="4724400" y="1295400"/>
          <a:ext cx="4114800" cy="2044701"/>
        </p:xfrm>
        <a:graphic>
          <a:graphicData uri="http://schemas.openxmlformats.org/drawingml/2006/table">
            <a:tbl>
              <a:tblPr/>
              <a:tblGrid>
                <a:gridCol w="1076325"/>
                <a:gridCol w="1452563"/>
                <a:gridCol w="158591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TT</a:t>
                      </a: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0+(10-1)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1981200" y="35052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Avg</a:t>
            </a:r>
            <a:r>
              <a:rPr lang="en-US" sz="2400" b="1" baseline="-25000">
                <a:solidFill>
                  <a:schemeClr val="hlink"/>
                </a:solidFill>
                <a:latin typeface="Comic Sans MS" pitchFamily="66" charset="0"/>
              </a:rPr>
              <a:t>WT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 = (9+0+3)/3 = 4</a:t>
            </a:r>
          </a:p>
        </p:txBody>
      </p:sp>
      <p:sp>
        <p:nvSpPr>
          <p:cNvPr id="293936" name="Text Box 48"/>
          <p:cNvSpPr txBox="1">
            <a:spLocks noChangeArrowheads="1"/>
          </p:cNvSpPr>
          <p:nvPr/>
        </p:nvSpPr>
        <p:spPr bwMode="auto">
          <a:xfrm>
            <a:off x="533400" y="4953000"/>
            <a:ext cx="316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0:00 P1 vào, P1 dùng CPU</a:t>
            </a:r>
          </a:p>
        </p:txBody>
      </p:sp>
      <p:sp>
        <p:nvSpPr>
          <p:cNvPr id="293937" name="Text Box 49"/>
          <p:cNvSpPr txBox="1">
            <a:spLocks noChangeArrowheads="1"/>
          </p:cNvSpPr>
          <p:nvPr/>
        </p:nvSpPr>
        <p:spPr bwMode="auto">
          <a:xfrm>
            <a:off x="533400" y="5329238"/>
            <a:ext cx="432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0:01 P2 vào (độ ưu tiên cao hơn P1)</a:t>
            </a:r>
          </a:p>
        </p:txBody>
      </p:sp>
      <p:sp>
        <p:nvSpPr>
          <p:cNvPr id="293938" name="Text Box 50"/>
          <p:cNvSpPr txBox="1">
            <a:spLocks noChangeArrowheads="1"/>
          </p:cNvSpPr>
          <p:nvPr/>
        </p:nvSpPr>
        <p:spPr bwMode="auto">
          <a:xfrm>
            <a:off x="533400" y="5705475"/>
            <a:ext cx="3744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  <p:sp>
        <p:nvSpPr>
          <p:cNvPr id="293939" name="Text Box 51"/>
          <p:cNvSpPr txBox="1">
            <a:spLocks noChangeArrowheads="1"/>
          </p:cNvSpPr>
          <p:nvPr/>
        </p:nvSpPr>
        <p:spPr bwMode="auto">
          <a:xfrm>
            <a:off x="5257800" y="5019675"/>
            <a:ext cx="3554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0:6 P2 kết thúc, P3 dùng CPU</a:t>
            </a:r>
          </a:p>
        </p:txBody>
      </p:sp>
      <p:sp>
        <p:nvSpPr>
          <p:cNvPr id="293940" name="Text Box 52"/>
          <p:cNvSpPr txBox="1">
            <a:spLocks noChangeArrowheads="1"/>
          </p:cNvSpPr>
          <p:nvPr/>
        </p:nvSpPr>
        <p:spPr bwMode="auto">
          <a:xfrm>
            <a:off x="5257800" y="5356225"/>
            <a:ext cx="3385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 dirty="0" smtClean="0">
                <a:latin typeface="Tahoma" pitchFamily="34" charset="0"/>
              </a:rPr>
              <a:t>0:10 </a:t>
            </a:r>
            <a:r>
              <a:rPr lang="en-US" sz="1800" b="1" dirty="0">
                <a:latin typeface="Tahoma" pitchFamily="34" charset="0"/>
              </a:rPr>
              <a:t>P3 </a:t>
            </a:r>
            <a:r>
              <a:rPr lang="en-US" sz="1800" b="1" dirty="0" err="1">
                <a:latin typeface="Tahoma" pitchFamily="34" charset="0"/>
              </a:rPr>
              <a:t>dừng</a:t>
            </a:r>
            <a:r>
              <a:rPr lang="en-US" sz="1800" b="1" dirty="0">
                <a:latin typeface="Tahoma" pitchFamily="34" charset="0"/>
              </a:rPr>
              <a:t>, P1 </a:t>
            </a:r>
            <a:r>
              <a:rPr lang="en-US" sz="1800" b="1" dirty="0" err="1">
                <a:latin typeface="Tahoma" pitchFamily="34" charset="0"/>
              </a:rPr>
              <a:t>dùng</a:t>
            </a:r>
            <a:r>
              <a:rPr lang="en-US" sz="1800" b="1" dirty="0">
                <a:latin typeface="Tahoma" pitchFamily="34" charset="0"/>
              </a:rPr>
              <a:t> CPU</a:t>
            </a:r>
          </a:p>
        </p:txBody>
      </p:sp>
      <p:sp>
        <p:nvSpPr>
          <p:cNvPr id="293941" name="Text Box 53"/>
          <p:cNvSpPr txBox="1">
            <a:spLocks noChangeArrowheads="1"/>
          </p:cNvSpPr>
          <p:nvPr/>
        </p:nvSpPr>
        <p:spPr bwMode="auto">
          <a:xfrm>
            <a:off x="5257800" y="5705475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0:33 P1 dừng</a:t>
            </a:r>
          </a:p>
        </p:txBody>
      </p: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990600" y="4114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3" name="Rectangle 55"/>
          <p:cNvSpPr>
            <a:spLocks noChangeArrowheads="1"/>
          </p:cNvSpPr>
          <p:nvPr/>
        </p:nvSpPr>
        <p:spPr bwMode="auto">
          <a:xfrm>
            <a:off x="2971800" y="4114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3944" name="Rectangle 56"/>
          <p:cNvSpPr>
            <a:spLocks noChangeArrowheads="1"/>
          </p:cNvSpPr>
          <p:nvPr/>
        </p:nvSpPr>
        <p:spPr bwMode="auto">
          <a:xfrm>
            <a:off x="3886200" y="4114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3945" name="Text Box 57"/>
          <p:cNvSpPr txBox="1">
            <a:spLocks noChangeArrowheads="1"/>
          </p:cNvSpPr>
          <p:nvPr/>
        </p:nvSpPr>
        <p:spPr bwMode="auto">
          <a:xfrm>
            <a:off x="8382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3946" name="Text Box 58"/>
          <p:cNvSpPr txBox="1">
            <a:spLocks noChangeArrowheads="1"/>
          </p:cNvSpPr>
          <p:nvPr/>
        </p:nvSpPr>
        <p:spPr bwMode="auto">
          <a:xfrm>
            <a:off x="78422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33</a:t>
            </a:r>
          </a:p>
        </p:txBody>
      </p:sp>
      <p:sp>
        <p:nvSpPr>
          <p:cNvPr id="293947" name="Rectangle 59"/>
          <p:cNvSpPr>
            <a:spLocks noChangeArrowheads="1"/>
          </p:cNvSpPr>
          <p:nvPr/>
        </p:nvSpPr>
        <p:spPr bwMode="auto">
          <a:xfrm>
            <a:off x="1524000" y="4114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48" name="Text Box 60"/>
          <p:cNvSpPr txBox="1">
            <a:spLocks noChangeArrowheads="1"/>
          </p:cNvSpPr>
          <p:nvPr/>
        </p:nvSpPr>
        <p:spPr bwMode="auto">
          <a:xfrm>
            <a:off x="280035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3949" name="Text Box 61"/>
          <p:cNvSpPr txBox="1">
            <a:spLocks noChangeArrowheads="1"/>
          </p:cNvSpPr>
          <p:nvPr/>
        </p:nvSpPr>
        <p:spPr bwMode="auto">
          <a:xfrm>
            <a:off x="12954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</a:t>
            </a:r>
          </a:p>
        </p:txBody>
      </p:sp>
      <p:sp>
        <p:nvSpPr>
          <p:cNvPr id="293950" name="Text Box 62"/>
          <p:cNvSpPr txBox="1">
            <a:spLocks noChangeArrowheads="1"/>
          </p:cNvSpPr>
          <p:nvPr/>
        </p:nvSpPr>
        <p:spPr bwMode="auto">
          <a:xfrm>
            <a:off x="3714750" y="4572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3951" name="Rectangle 63"/>
          <p:cNvSpPr>
            <a:spLocks noChangeArrowheads="1"/>
          </p:cNvSpPr>
          <p:nvPr/>
        </p:nvSpPr>
        <p:spPr bwMode="auto">
          <a:xfrm>
            <a:off x="1981200" y="41148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3952" name="Text Box 64"/>
          <p:cNvSpPr txBox="1">
            <a:spLocks noChangeArrowheads="1"/>
          </p:cNvSpPr>
          <p:nvPr/>
        </p:nvSpPr>
        <p:spPr bwMode="auto">
          <a:xfrm>
            <a:off x="1828800" y="4572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3953" name="Text Box 65"/>
          <p:cNvSpPr txBox="1">
            <a:spLocks noChangeArrowheads="1"/>
          </p:cNvSpPr>
          <p:nvPr/>
        </p:nvSpPr>
        <p:spPr bwMode="auto">
          <a:xfrm>
            <a:off x="533400" y="60198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0:03 P3 vào (độ ưu tiên &lt; P2)</a:t>
            </a:r>
          </a:p>
        </p:txBody>
      </p:sp>
      <p:sp>
        <p:nvSpPr>
          <p:cNvPr id="293954" name="Text Box 66"/>
          <p:cNvSpPr txBox="1">
            <a:spLocks noChangeArrowheads="1"/>
          </p:cNvSpPr>
          <p:nvPr/>
        </p:nvSpPr>
        <p:spPr bwMode="auto">
          <a:xfrm>
            <a:off x="533400" y="6396038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Tahoma" pitchFamily="34" charset="0"/>
              </a:rPr>
              <a:t>         P2 dành quyền dùng CPU 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3" grpId="0"/>
      <p:bldP spid="293936" grpId="0"/>
      <p:bldP spid="293937" grpId="0"/>
      <p:bldP spid="293938" grpId="0"/>
      <p:bldP spid="293939" grpId="0"/>
      <p:bldP spid="293940" grpId="0"/>
      <p:bldP spid="293941" grpId="0"/>
      <p:bldP spid="293942" grpId="0" animBg="1"/>
      <p:bldP spid="293943" grpId="0" animBg="1"/>
      <p:bldP spid="293944" grpId="0" animBg="1"/>
      <p:bldP spid="293945" grpId="0"/>
      <p:bldP spid="293946" grpId="0"/>
      <p:bldP spid="293947" grpId="0" animBg="1"/>
      <p:bldP spid="293948" grpId="0"/>
      <p:bldP spid="293949" grpId="0"/>
      <p:bldP spid="293950" grpId="0"/>
      <p:bldP spid="293951" grpId="0" animBg="1"/>
      <p:bldP spid="293952" grpId="0"/>
      <p:bldP spid="293953" grpId="0"/>
      <p:bldP spid="2939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hoïa</a:t>
            </a:r>
            <a:r>
              <a:rPr lang="en-US" dirty="0"/>
              <a:t> SJF (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kyø</a:t>
            </a:r>
            <a:r>
              <a:rPr lang="en-US" dirty="0"/>
              <a:t> CPU)</a:t>
            </a:r>
          </a:p>
        </p:txBody>
      </p:sp>
      <p:sp>
        <p:nvSpPr>
          <p:cNvPr id="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7B70-F849-4C01-9644-190390C667FB}" type="slidenum">
              <a:rPr lang="en-US"/>
              <a:pPr/>
              <a:t>55</a:t>
            </a:fld>
            <a:endParaRPr lang="en-US"/>
          </a:p>
        </p:txBody>
      </p:sp>
      <p:graphicFrame>
        <p:nvGraphicFramePr>
          <p:cNvPr id="294915" name="Group 3"/>
          <p:cNvGraphicFramePr>
            <a:graphicFrameLocks noGrp="1"/>
          </p:cNvGraphicFramePr>
          <p:nvPr>
            <p:ph sz="quarter" idx="1"/>
          </p:nvPr>
        </p:nvGraphicFramePr>
        <p:xfrm>
          <a:off x="396875" y="1219200"/>
          <a:ext cx="8031163" cy="2136141"/>
        </p:xfrm>
        <a:graphic>
          <a:graphicData uri="http://schemas.openxmlformats.org/drawingml/2006/table">
            <a:tbl>
              <a:tblPr/>
              <a:tblGrid>
                <a:gridCol w="685800"/>
                <a:gridCol w="1119188"/>
                <a:gridCol w="1379537"/>
                <a:gridCol w="914400"/>
                <a:gridCol w="914400"/>
                <a:gridCol w="1158875"/>
                <a:gridCol w="928688"/>
                <a:gridCol w="930275"/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arriveRL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IO1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CPU2 burst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IO2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4962" name="Rectangle 50"/>
          <p:cNvSpPr>
            <a:spLocks noChangeArrowheads="1"/>
          </p:cNvSpPr>
          <p:nvPr/>
        </p:nvSpPr>
        <p:spPr bwMode="auto">
          <a:xfrm>
            <a:off x="990600" y="3792538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63" name="Rectangle 51"/>
          <p:cNvSpPr>
            <a:spLocks noChangeArrowheads="1"/>
          </p:cNvSpPr>
          <p:nvPr/>
        </p:nvSpPr>
        <p:spPr bwMode="auto">
          <a:xfrm>
            <a:off x="2971800" y="3792538"/>
            <a:ext cx="91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64" name="Rectangle 52"/>
          <p:cNvSpPr>
            <a:spLocks noChangeArrowheads="1"/>
          </p:cNvSpPr>
          <p:nvPr/>
        </p:nvSpPr>
        <p:spPr bwMode="auto">
          <a:xfrm>
            <a:off x="3886200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65" name="Text Box 53"/>
          <p:cNvSpPr txBox="1">
            <a:spLocks noChangeArrowheads="1"/>
          </p:cNvSpPr>
          <p:nvPr/>
        </p:nvSpPr>
        <p:spPr bwMode="auto">
          <a:xfrm>
            <a:off x="809625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0</a:t>
            </a:r>
          </a:p>
        </p:txBody>
      </p:sp>
      <p:sp>
        <p:nvSpPr>
          <p:cNvPr id="294966" name="Text Box 54"/>
          <p:cNvSpPr txBox="1">
            <a:spLocks noChangeArrowheads="1"/>
          </p:cNvSpPr>
          <p:nvPr/>
        </p:nvSpPr>
        <p:spPr bwMode="auto">
          <a:xfrm>
            <a:off x="7700963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67" name="Rectangle 55"/>
          <p:cNvSpPr>
            <a:spLocks noChangeArrowheads="1"/>
          </p:cNvSpPr>
          <p:nvPr/>
        </p:nvSpPr>
        <p:spPr bwMode="auto">
          <a:xfrm>
            <a:off x="1524000" y="3792538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68" name="Text Box 56"/>
          <p:cNvSpPr txBox="1">
            <a:spLocks noChangeArrowheads="1"/>
          </p:cNvSpPr>
          <p:nvPr/>
        </p:nvSpPr>
        <p:spPr bwMode="auto">
          <a:xfrm>
            <a:off x="2800350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6</a:t>
            </a:r>
          </a:p>
        </p:txBody>
      </p:sp>
      <p:sp>
        <p:nvSpPr>
          <p:cNvPr id="294969" name="Text Box 57"/>
          <p:cNvSpPr txBox="1">
            <a:spLocks noChangeArrowheads="1"/>
          </p:cNvSpPr>
          <p:nvPr/>
        </p:nvSpPr>
        <p:spPr bwMode="auto">
          <a:xfrm>
            <a:off x="1295400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</a:t>
            </a:r>
          </a:p>
        </p:txBody>
      </p:sp>
      <p:sp>
        <p:nvSpPr>
          <p:cNvPr id="294970" name="Text Box 58"/>
          <p:cNvSpPr txBox="1">
            <a:spLocks noChangeArrowheads="1"/>
          </p:cNvSpPr>
          <p:nvPr/>
        </p:nvSpPr>
        <p:spPr bwMode="auto">
          <a:xfrm>
            <a:off x="37147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10</a:t>
            </a:r>
          </a:p>
        </p:txBody>
      </p:sp>
      <p:sp>
        <p:nvSpPr>
          <p:cNvPr id="294971" name="Rectangle 59"/>
          <p:cNvSpPr>
            <a:spLocks noChangeArrowheads="1"/>
          </p:cNvSpPr>
          <p:nvPr/>
        </p:nvSpPr>
        <p:spPr bwMode="auto">
          <a:xfrm>
            <a:off x="1981200" y="3792538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2" name="Text Box 60"/>
          <p:cNvSpPr txBox="1">
            <a:spLocks noChangeArrowheads="1"/>
          </p:cNvSpPr>
          <p:nvPr/>
        </p:nvSpPr>
        <p:spPr bwMode="auto">
          <a:xfrm>
            <a:off x="1828800" y="4230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73" name="Text Box 61"/>
          <p:cNvSpPr txBox="1">
            <a:spLocks noChangeArrowheads="1"/>
          </p:cNvSpPr>
          <p:nvPr/>
        </p:nvSpPr>
        <p:spPr bwMode="auto">
          <a:xfrm>
            <a:off x="219075" y="374015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CPU</a:t>
            </a:r>
          </a:p>
        </p:txBody>
      </p:sp>
      <p:sp>
        <p:nvSpPr>
          <p:cNvPr id="294974" name="Rectangle 62"/>
          <p:cNvSpPr>
            <a:spLocks noChangeArrowheads="1"/>
          </p:cNvSpPr>
          <p:nvPr/>
        </p:nvSpPr>
        <p:spPr bwMode="auto">
          <a:xfrm>
            <a:off x="4697413" y="4824413"/>
            <a:ext cx="1617662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75" name="Rectangle 63"/>
          <p:cNvSpPr>
            <a:spLocks noChangeArrowheads="1"/>
          </p:cNvSpPr>
          <p:nvPr/>
        </p:nvSpPr>
        <p:spPr bwMode="auto">
          <a:xfrm>
            <a:off x="6315075" y="4824413"/>
            <a:ext cx="132715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76" name="Text Box 64"/>
          <p:cNvSpPr txBox="1">
            <a:spLocks noChangeArrowheads="1"/>
          </p:cNvSpPr>
          <p:nvPr/>
        </p:nvSpPr>
        <p:spPr bwMode="auto">
          <a:xfrm>
            <a:off x="4505325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7" name="Text Box 65"/>
          <p:cNvSpPr txBox="1">
            <a:spLocks noChangeArrowheads="1"/>
          </p:cNvSpPr>
          <p:nvPr/>
        </p:nvSpPr>
        <p:spPr bwMode="auto">
          <a:xfrm>
            <a:off x="7429500" y="5295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78" name="Text Box 66"/>
          <p:cNvSpPr txBox="1">
            <a:spLocks noChangeArrowheads="1"/>
          </p:cNvSpPr>
          <p:nvPr/>
        </p:nvSpPr>
        <p:spPr bwMode="auto">
          <a:xfrm>
            <a:off x="4454525" y="5295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13</a:t>
            </a:r>
          </a:p>
        </p:txBody>
      </p: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6088063" y="52959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80" name="Rectangle 68"/>
          <p:cNvSpPr>
            <a:spLocks noChangeArrowheads="1"/>
          </p:cNvSpPr>
          <p:nvPr/>
        </p:nvSpPr>
        <p:spPr bwMode="auto">
          <a:xfrm>
            <a:off x="1992313" y="4824413"/>
            <a:ext cx="2705100" cy="457200"/>
          </a:xfrm>
          <a:prstGeom prst="rect">
            <a:avLst/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81" name="Text Box 69"/>
          <p:cNvSpPr txBox="1">
            <a:spLocks noChangeArrowheads="1"/>
          </p:cNvSpPr>
          <p:nvPr/>
        </p:nvSpPr>
        <p:spPr bwMode="auto">
          <a:xfrm>
            <a:off x="1838325" y="52959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3</a:t>
            </a:r>
          </a:p>
        </p:txBody>
      </p:sp>
      <p:sp>
        <p:nvSpPr>
          <p:cNvPr id="294982" name="Text Box 70"/>
          <p:cNvSpPr txBox="1">
            <a:spLocks noChangeArrowheads="1"/>
          </p:cNvSpPr>
          <p:nvPr/>
        </p:nvSpPr>
        <p:spPr bwMode="auto">
          <a:xfrm>
            <a:off x="327025" y="4819650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800080"/>
                </a:solidFill>
                <a:latin typeface="Comic Sans MS" pitchFamily="66" charset="0"/>
              </a:rPr>
              <a:t>R1</a:t>
            </a:r>
          </a:p>
        </p:txBody>
      </p:sp>
      <p:sp>
        <p:nvSpPr>
          <p:cNvPr id="294983" name="Rectangle 71"/>
          <p:cNvSpPr>
            <a:spLocks noChangeArrowheads="1"/>
          </p:cNvSpPr>
          <p:nvPr/>
        </p:nvSpPr>
        <p:spPr bwMode="auto">
          <a:xfrm>
            <a:off x="7172325" y="5822950"/>
            <a:ext cx="588963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84" name="Rectangle 72"/>
          <p:cNvSpPr>
            <a:spLocks noChangeArrowheads="1"/>
          </p:cNvSpPr>
          <p:nvPr/>
        </p:nvSpPr>
        <p:spPr bwMode="auto">
          <a:xfrm>
            <a:off x="8237538" y="5822950"/>
            <a:ext cx="652462" cy="4572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85" name="Text Box 73"/>
          <p:cNvSpPr txBox="1">
            <a:spLocks noChangeArrowheads="1"/>
          </p:cNvSpPr>
          <p:nvPr/>
        </p:nvSpPr>
        <p:spPr bwMode="auto">
          <a:xfrm>
            <a:off x="86804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22</a:t>
            </a:r>
          </a:p>
        </p:txBody>
      </p:sp>
      <p:sp>
        <p:nvSpPr>
          <p:cNvPr id="294986" name="Rectangle 74"/>
          <p:cNvSpPr>
            <a:spLocks noChangeArrowheads="1"/>
          </p:cNvSpPr>
          <p:nvPr/>
        </p:nvSpPr>
        <p:spPr bwMode="auto">
          <a:xfrm>
            <a:off x="7747000" y="5822950"/>
            <a:ext cx="484188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 b="1">
              <a:latin typeface="Comic Sans MS" pitchFamily="66" charset="0"/>
            </a:endParaRPr>
          </a:p>
        </p:txBody>
      </p:sp>
      <p:sp>
        <p:nvSpPr>
          <p:cNvPr id="294987" name="Text Box 75"/>
          <p:cNvSpPr txBox="1">
            <a:spLocks noChangeArrowheads="1"/>
          </p:cNvSpPr>
          <p:nvPr/>
        </p:nvSpPr>
        <p:spPr bwMode="auto">
          <a:xfrm>
            <a:off x="7573963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19</a:t>
            </a:r>
          </a:p>
        </p:txBody>
      </p:sp>
      <p:sp>
        <p:nvSpPr>
          <p:cNvPr id="294988" name="Text Box 76"/>
          <p:cNvSpPr txBox="1">
            <a:spLocks noChangeArrowheads="1"/>
          </p:cNvSpPr>
          <p:nvPr/>
        </p:nvSpPr>
        <p:spPr bwMode="auto">
          <a:xfrm>
            <a:off x="6899275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89" name="Text Box 77"/>
          <p:cNvSpPr txBox="1">
            <a:spLocks noChangeArrowheads="1"/>
          </p:cNvSpPr>
          <p:nvPr/>
        </p:nvSpPr>
        <p:spPr bwMode="auto">
          <a:xfrm>
            <a:off x="8121650" y="6278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21</a:t>
            </a:r>
          </a:p>
        </p:txBody>
      </p:sp>
      <p:sp>
        <p:nvSpPr>
          <p:cNvPr id="294990" name="Text Box 78"/>
          <p:cNvSpPr txBox="1">
            <a:spLocks noChangeArrowheads="1"/>
          </p:cNvSpPr>
          <p:nvPr/>
        </p:nvSpPr>
        <p:spPr bwMode="auto">
          <a:xfrm>
            <a:off x="350838" y="5800725"/>
            <a:ext cx="46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R2</a:t>
            </a:r>
          </a:p>
        </p:txBody>
      </p:sp>
      <p:sp>
        <p:nvSpPr>
          <p:cNvPr id="294991" name="Rectangle 79"/>
          <p:cNvSpPr>
            <a:spLocks noChangeArrowheads="1"/>
          </p:cNvSpPr>
          <p:nvPr/>
        </p:nvSpPr>
        <p:spPr bwMode="auto">
          <a:xfrm>
            <a:off x="46847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P2</a:t>
            </a:r>
          </a:p>
        </p:txBody>
      </p:sp>
      <p:sp>
        <p:nvSpPr>
          <p:cNvPr id="294992" name="Text Box 80"/>
          <p:cNvSpPr txBox="1">
            <a:spLocks noChangeArrowheads="1"/>
          </p:cNvSpPr>
          <p:nvPr/>
        </p:nvSpPr>
        <p:spPr bwMode="auto">
          <a:xfrm>
            <a:off x="52768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14</a:t>
            </a:r>
          </a:p>
        </p:txBody>
      </p:sp>
      <p:sp>
        <p:nvSpPr>
          <p:cNvPr id="294993" name="Rectangle 81"/>
          <p:cNvSpPr>
            <a:spLocks noChangeArrowheads="1"/>
          </p:cNvSpPr>
          <p:nvPr/>
        </p:nvSpPr>
        <p:spPr bwMode="auto">
          <a:xfrm>
            <a:off x="54848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  <p:sp>
        <p:nvSpPr>
          <p:cNvPr id="294994" name="Text Box 82"/>
          <p:cNvSpPr txBox="1">
            <a:spLocks noChangeArrowheads="1"/>
          </p:cNvSpPr>
          <p:nvPr/>
        </p:nvSpPr>
        <p:spPr bwMode="auto">
          <a:xfrm>
            <a:off x="60769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15</a:t>
            </a:r>
          </a:p>
        </p:txBody>
      </p:sp>
      <p:sp>
        <p:nvSpPr>
          <p:cNvPr id="294995" name="Rectangle 83"/>
          <p:cNvSpPr>
            <a:spLocks noChangeArrowheads="1"/>
          </p:cNvSpPr>
          <p:nvPr/>
        </p:nvSpPr>
        <p:spPr bwMode="auto">
          <a:xfrm>
            <a:off x="62849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P1</a:t>
            </a:r>
          </a:p>
        </p:txBody>
      </p:sp>
      <p:sp>
        <p:nvSpPr>
          <p:cNvPr id="294996" name="Text Box 84"/>
          <p:cNvSpPr txBox="1">
            <a:spLocks noChangeArrowheads="1"/>
          </p:cNvSpPr>
          <p:nvPr/>
        </p:nvSpPr>
        <p:spPr bwMode="auto">
          <a:xfrm>
            <a:off x="6877050" y="4230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Comic Sans MS" pitchFamily="66" charset="0"/>
              </a:rPr>
              <a:t>17</a:t>
            </a:r>
          </a:p>
        </p:txBody>
      </p:sp>
      <p:sp>
        <p:nvSpPr>
          <p:cNvPr id="294997" name="Rectangle 85"/>
          <p:cNvSpPr>
            <a:spLocks noChangeArrowheads="1"/>
          </p:cNvSpPr>
          <p:nvPr/>
        </p:nvSpPr>
        <p:spPr bwMode="auto">
          <a:xfrm>
            <a:off x="7097713" y="3792538"/>
            <a:ext cx="80645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P3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62" grpId="0" animBg="1"/>
      <p:bldP spid="294963" grpId="0" animBg="1"/>
      <p:bldP spid="294964" grpId="0" animBg="1"/>
      <p:bldP spid="294965" grpId="0"/>
      <p:bldP spid="294966" grpId="0"/>
      <p:bldP spid="294967" grpId="0" animBg="1"/>
      <p:bldP spid="294968" grpId="0"/>
      <p:bldP spid="294969" grpId="0"/>
      <p:bldP spid="294970" grpId="0"/>
      <p:bldP spid="294971" grpId="0" animBg="1"/>
      <p:bldP spid="294972" grpId="0"/>
      <p:bldP spid="294973" grpId="0"/>
      <p:bldP spid="294974" grpId="0" animBg="1"/>
      <p:bldP spid="294975" grpId="0" animBg="1"/>
      <p:bldP spid="294976" grpId="0"/>
      <p:bldP spid="294977" grpId="0"/>
      <p:bldP spid="294978" grpId="0"/>
      <p:bldP spid="294979" grpId="0"/>
      <p:bldP spid="294980" grpId="0" animBg="1"/>
      <p:bldP spid="294981" grpId="0"/>
      <p:bldP spid="294982" grpId="0"/>
      <p:bldP spid="294983" grpId="0" animBg="1"/>
      <p:bldP spid="294984" grpId="0" animBg="1"/>
      <p:bldP spid="294985" grpId="0"/>
      <p:bldP spid="294986" grpId="0" animBg="1"/>
      <p:bldP spid="294987" grpId="0"/>
      <p:bldP spid="294988" grpId="0"/>
      <p:bldP spid="294989" grpId="0"/>
      <p:bldP spid="294990" grpId="0"/>
      <p:bldP spid="294991" grpId="0" animBg="1"/>
      <p:bldP spid="294992" grpId="0"/>
      <p:bldP spid="294993" grpId="0" animBg="1"/>
      <p:bldP spid="294994" grpId="0"/>
      <p:bldP spid="294995" grpId="0" animBg="1"/>
      <p:bldP spid="294996" grpId="0"/>
      <p:bldP spid="29499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84162" y="228600"/>
            <a:ext cx="7793038" cy="623888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Ñieàu</a:t>
            </a:r>
            <a:r>
              <a:rPr lang="en-US" sz="2800" dirty="0"/>
              <a:t> </a:t>
            </a:r>
            <a:r>
              <a:rPr lang="en-US" sz="2800" dirty="0" err="1"/>
              <a:t>phoái</a:t>
            </a:r>
            <a:r>
              <a:rPr lang="en-US" sz="2800" dirty="0"/>
              <a:t> </a:t>
            </a:r>
            <a:r>
              <a:rPr lang="en-US" sz="2800" dirty="0" err="1"/>
              <a:t>vôùi</a:t>
            </a:r>
            <a:r>
              <a:rPr lang="en-US" sz="2800" dirty="0"/>
              <a:t> </a:t>
            </a:r>
            <a:r>
              <a:rPr lang="en-US" sz="2800" dirty="0" err="1"/>
              <a:t>nhieàu</a:t>
            </a:r>
            <a:r>
              <a:rPr lang="en-US" sz="2800" dirty="0"/>
              <a:t> </a:t>
            </a:r>
            <a:r>
              <a:rPr lang="en-US" sz="2800" dirty="0" err="1"/>
              <a:t>möùc</a:t>
            </a:r>
            <a:r>
              <a:rPr lang="en-US" sz="2800" dirty="0"/>
              <a:t> </a:t>
            </a:r>
            <a:r>
              <a:rPr lang="en-US" sz="2800" dirty="0" err="1"/>
              <a:t>öu</a:t>
            </a:r>
            <a:r>
              <a:rPr lang="en-US" sz="2800" dirty="0"/>
              <a:t> </a:t>
            </a:r>
            <a:r>
              <a:rPr lang="en-US" sz="2800" dirty="0" err="1"/>
              <a:t>tieân</a:t>
            </a:r>
            <a:endParaRPr lang="en-US" sz="2800" dirty="0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D9CE-917A-4E3C-968D-AB3FE54ED67D}" type="slidenum">
              <a:rPr lang="en-US"/>
              <a:pPr/>
              <a:t>56</a:t>
            </a:fld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711825" y="1431925"/>
            <a:ext cx="3203575" cy="4837113"/>
          </a:xfrm>
        </p:spPr>
        <p:txBody>
          <a:bodyPr/>
          <a:lstStyle/>
          <a:p>
            <a:r>
              <a:rPr lang="en-US" sz="2400"/>
              <a:t>Toå chöùc N RL öùng vôùi nhieàu möùc öu tieân</a:t>
            </a:r>
          </a:p>
          <a:p>
            <a:r>
              <a:rPr lang="en-US" sz="2400"/>
              <a:t>Moãi RL</a:t>
            </a:r>
            <a:r>
              <a:rPr lang="en-US" sz="2400" baseline="-25000"/>
              <a:t>i</a:t>
            </a:r>
            <a:r>
              <a:rPr lang="en-US" sz="2400"/>
              <a:t> aùp duïng moät chieán löôïc ñieàu phoái thích hôïp</a:t>
            </a:r>
          </a:p>
          <a:p>
            <a:r>
              <a:rPr lang="en-US" sz="2400"/>
              <a:t>Giöõa caùc RL aùp duïng ñieàu phoái theo ñoä öu tieân :</a:t>
            </a:r>
          </a:p>
          <a:p>
            <a:pPr lvl="1"/>
            <a:r>
              <a:rPr lang="en-US" sz="2000"/>
              <a:t>RL</a:t>
            </a:r>
            <a:r>
              <a:rPr lang="en-US" sz="2000" baseline="-25000"/>
              <a:t>i </a:t>
            </a:r>
            <a:r>
              <a:rPr lang="en-US" sz="2000"/>
              <a:t>roãng môùi ñieàu phoái RL</a:t>
            </a:r>
            <a:r>
              <a:rPr lang="en-US" sz="2000" baseline="-25000"/>
              <a:t>i +1</a:t>
            </a:r>
          </a:p>
        </p:txBody>
      </p:sp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1219200" y="2286000"/>
            <a:ext cx="457200" cy="297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031875" y="1965325"/>
            <a:ext cx="1462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Độ ưu tiên</a:t>
            </a:r>
          </a:p>
        </p:txBody>
      </p:sp>
      <p:grpSp>
        <p:nvGrpSpPr>
          <p:cNvPr id="296966" name="Group 6"/>
          <p:cNvGrpSpPr>
            <a:grpSpLocks/>
          </p:cNvGrpSpPr>
          <p:nvPr/>
        </p:nvGrpSpPr>
        <p:grpSpPr bwMode="auto">
          <a:xfrm>
            <a:off x="1177925" y="2286000"/>
            <a:ext cx="4592638" cy="609600"/>
            <a:chOff x="467" y="1440"/>
            <a:chExt cx="2893" cy="384"/>
          </a:xfrm>
        </p:grpSpPr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>
              <a:off x="912" y="144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2064" y="1488"/>
              <a:ext cx="528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69" name="Rectangle 9"/>
            <p:cNvSpPr>
              <a:spLocks noChangeArrowheads="1"/>
            </p:cNvSpPr>
            <p:nvPr/>
          </p:nvSpPr>
          <p:spPr bwMode="auto">
            <a:xfrm>
              <a:off x="2688" y="1488"/>
              <a:ext cx="528" cy="28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>
              <a:off x="912" y="182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1" name="Text Box 11"/>
            <p:cNvSpPr txBox="1">
              <a:spLocks noChangeArrowheads="1"/>
            </p:cNvSpPr>
            <p:nvPr/>
          </p:nvSpPr>
          <p:spPr bwMode="auto">
            <a:xfrm>
              <a:off x="467" y="1440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3402013" y="3814763"/>
            <a:ext cx="527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4000" b="1">
                <a:latin typeface="Comic Sans MS" pitchFamily="66" charset="0"/>
              </a:rPr>
              <a:t>…</a:t>
            </a:r>
          </a:p>
        </p:txBody>
      </p:sp>
      <p:grpSp>
        <p:nvGrpSpPr>
          <p:cNvPr id="296973" name="Group 13"/>
          <p:cNvGrpSpPr>
            <a:grpSpLocks/>
          </p:cNvGrpSpPr>
          <p:nvPr/>
        </p:nvGrpSpPr>
        <p:grpSpPr bwMode="auto">
          <a:xfrm>
            <a:off x="1177925" y="3276600"/>
            <a:ext cx="4592638" cy="609600"/>
            <a:chOff x="467" y="2064"/>
            <a:chExt cx="2893" cy="384"/>
          </a:xfrm>
        </p:grpSpPr>
        <p:sp>
          <p:nvSpPr>
            <p:cNvPr id="296974" name="Line 14"/>
            <p:cNvSpPr>
              <a:spLocks noChangeShapeType="1"/>
            </p:cNvSpPr>
            <p:nvPr/>
          </p:nvSpPr>
          <p:spPr bwMode="auto">
            <a:xfrm>
              <a:off x="912" y="206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5" name="Rectangle 15"/>
            <p:cNvSpPr>
              <a:spLocks noChangeArrowheads="1"/>
            </p:cNvSpPr>
            <p:nvPr/>
          </p:nvSpPr>
          <p:spPr bwMode="auto">
            <a:xfrm>
              <a:off x="2064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6" name="Rectangle 16"/>
            <p:cNvSpPr>
              <a:spLocks noChangeArrowheads="1"/>
            </p:cNvSpPr>
            <p:nvPr/>
          </p:nvSpPr>
          <p:spPr bwMode="auto">
            <a:xfrm>
              <a:off x="2688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7" name="Line 17"/>
            <p:cNvSpPr>
              <a:spLocks noChangeShapeType="1"/>
            </p:cNvSpPr>
            <p:nvPr/>
          </p:nvSpPr>
          <p:spPr bwMode="auto">
            <a:xfrm>
              <a:off x="912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78" name="Text Box 18"/>
            <p:cNvSpPr txBox="1">
              <a:spLocks noChangeArrowheads="1"/>
            </p:cNvSpPr>
            <p:nvPr/>
          </p:nvSpPr>
          <p:spPr bwMode="auto">
            <a:xfrm>
              <a:off x="467" y="206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6979" name="Rectangle 19"/>
            <p:cNvSpPr>
              <a:spLocks noChangeArrowheads="1"/>
            </p:cNvSpPr>
            <p:nvPr/>
          </p:nvSpPr>
          <p:spPr bwMode="auto">
            <a:xfrm>
              <a:off x="1488" y="2112"/>
              <a:ext cx="528" cy="28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296980" name="Group 20"/>
          <p:cNvGrpSpPr>
            <a:grpSpLocks/>
          </p:cNvGrpSpPr>
          <p:nvPr/>
        </p:nvGrpSpPr>
        <p:grpSpPr bwMode="auto">
          <a:xfrm>
            <a:off x="1198563" y="4648200"/>
            <a:ext cx="4592637" cy="609600"/>
            <a:chOff x="467" y="2928"/>
            <a:chExt cx="2893" cy="384"/>
          </a:xfrm>
        </p:grpSpPr>
        <p:sp>
          <p:nvSpPr>
            <p:cNvPr id="296981" name="Line 21"/>
            <p:cNvSpPr>
              <a:spLocks noChangeShapeType="1"/>
            </p:cNvSpPr>
            <p:nvPr/>
          </p:nvSpPr>
          <p:spPr bwMode="auto">
            <a:xfrm>
              <a:off x="912" y="292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2" name="Rectangle 22"/>
            <p:cNvSpPr>
              <a:spLocks noChangeArrowheads="1"/>
            </p:cNvSpPr>
            <p:nvPr/>
          </p:nvSpPr>
          <p:spPr bwMode="auto">
            <a:xfrm>
              <a:off x="2064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3" name="Rectangle 23"/>
            <p:cNvSpPr>
              <a:spLocks noChangeArrowheads="1"/>
            </p:cNvSpPr>
            <p:nvPr/>
          </p:nvSpPr>
          <p:spPr bwMode="auto">
            <a:xfrm>
              <a:off x="2688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4" name="Line 24"/>
            <p:cNvSpPr>
              <a:spLocks noChangeShapeType="1"/>
            </p:cNvSpPr>
            <p:nvPr/>
          </p:nvSpPr>
          <p:spPr bwMode="auto">
            <a:xfrm>
              <a:off x="912" y="331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5" name="Text Box 25"/>
            <p:cNvSpPr txBox="1">
              <a:spLocks noChangeArrowheads="1"/>
            </p:cNvSpPr>
            <p:nvPr/>
          </p:nvSpPr>
          <p:spPr bwMode="auto">
            <a:xfrm>
              <a:off x="467" y="2928"/>
              <a:ext cx="2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n</a:t>
              </a:r>
            </a:p>
          </p:txBody>
        </p:sp>
        <p:sp>
          <p:nvSpPr>
            <p:cNvPr id="296986" name="Rectangle 26"/>
            <p:cNvSpPr>
              <a:spLocks noChangeArrowheads="1"/>
            </p:cNvSpPr>
            <p:nvPr/>
          </p:nvSpPr>
          <p:spPr bwMode="auto">
            <a:xfrm>
              <a:off x="1488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6987" name="Rectangle 27"/>
            <p:cNvSpPr>
              <a:spLocks noChangeArrowheads="1"/>
            </p:cNvSpPr>
            <p:nvPr/>
          </p:nvSpPr>
          <p:spPr bwMode="auto">
            <a:xfrm>
              <a:off x="912" y="2976"/>
              <a:ext cx="528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96988" name="Rectangle 28"/>
          <p:cNvSpPr>
            <a:spLocks noChangeArrowheads="1"/>
          </p:cNvSpPr>
          <p:nvPr/>
        </p:nvSpPr>
        <p:spPr bwMode="auto">
          <a:xfrm>
            <a:off x="304800" y="2971800"/>
            <a:ext cx="685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/>
            <a:r>
              <a:rPr lang="en-US" sz="2400" b="1">
                <a:latin typeface="Tahoma" pitchFamily="34" charset="0"/>
              </a:rPr>
              <a:t>CPU</a:t>
            </a:r>
          </a:p>
        </p:txBody>
      </p:sp>
      <p:sp>
        <p:nvSpPr>
          <p:cNvPr id="296989" name="AutoShape 29"/>
          <p:cNvSpPr>
            <a:spLocks noChangeArrowheads="1"/>
          </p:cNvSpPr>
          <p:nvPr/>
        </p:nvSpPr>
        <p:spPr bwMode="auto">
          <a:xfrm>
            <a:off x="685800" y="5257800"/>
            <a:ext cx="5181600" cy="1371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Kết hợp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nhiều chiến lược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 autoUpdateAnimBg="0"/>
      <p:bldP spid="296962" grpId="0" animBg="1"/>
      <p:bldP spid="296965" grpId="0" autoUpdateAnimBg="0"/>
      <p:bldP spid="296972" grpId="0" autoUpdateAnimBg="0"/>
      <p:bldP spid="296988" grpId="0" animBg="1" autoUpdateAnimBg="0"/>
      <p:bldP spid="296989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/>
          <a:lstStyle/>
          <a:p>
            <a:r>
              <a:rPr lang="en-US" dirty="0" err="1"/>
              <a:t>Khuyeát</a:t>
            </a:r>
            <a:r>
              <a:rPr lang="en-US" dirty="0"/>
              <a:t> </a:t>
            </a:r>
            <a:r>
              <a:rPr lang="en-US" dirty="0" err="1"/>
              <a:t>ñieåm</a:t>
            </a:r>
            <a:endParaRPr lang="en-US" dirty="0"/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6AEF-A6E7-401F-9FF2-08E947B6D2BA}" type="slidenum">
              <a:rPr lang="en-US"/>
              <a:pPr/>
              <a:t>57</a:t>
            </a:fld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99050" y="2505075"/>
            <a:ext cx="3810000" cy="2614613"/>
          </a:xfrm>
        </p:spPr>
        <p:txBody>
          <a:bodyPr>
            <a:normAutofit lnSpcReduction="10000"/>
          </a:bodyPr>
          <a:lstStyle/>
          <a:p>
            <a:r>
              <a:rPr lang="en-US" sz="2400"/>
              <a:t>Starvation !!!</a:t>
            </a:r>
          </a:p>
          <a:p>
            <a:r>
              <a:rPr lang="en-US" sz="2400"/>
              <a:t>Giaûi phaùp Aging :</a:t>
            </a:r>
          </a:p>
          <a:p>
            <a:pPr lvl="1"/>
            <a:r>
              <a:rPr lang="en-US" sz="2000"/>
              <a:t>Chôø laâu quaù : chuyeån leân RL vôùi ñoä öu tieân cao hôn</a:t>
            </a:r>
          </a:p>
          <a:p>
            <a:pPr lvl="1"/>
            <a:r>
              <a:rPr lang="en-US" sz="2000"/>
              <a:t>Chieám CPU laâu quaù : chuyeån xuoáng RL vôùi ñoä öu tieân thaáp hôn</a:t>
            </a:r>
            <a:endParaRPr lang="en-US" sz="2000">
              <a:sym typeface="Wingdings" pitchFamily="2" charset="2"/>
            </a:endParaRPr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517525" y="2438400"/>
            <a:ext cx="3429000" cy="609600"/>
            <a:chOff x="240" y="1968"/>
            <a:chExt cx="2160" cy="384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528" y="19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1152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7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  <p:sp>
          <p:nvSpPr>
            <p:cNvPr id="299016" name="Line 8"/>
            <p:cNvSpPr>
              <a:spLocks noChangeShapeType="1"/>
            </p:cNvSpPr>
            <p:nvPr/>
          </p:nvSpPr>
          <p:spPr bwMode="auto">
            <a:xfrm>
              <a:off x="528" y="235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1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576" y="2016"/>
              <a:ext cx="52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Tahoma" pitchFamily="34" charset="0"/>
                  <a:sym typeface="Wingdings" pitchFamily="2" charset="2"/>
                </a:rPr>
                <a:t></a:t>
              </a:r>
            </a:p>
          </p:txBody>
        </p:sp>
      </p:grpSp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517525" y="1447800"/>
            <a:ext cx="3429000" cy="609600"/>
            <a:chOff x="240" y="1344"/>
            <a:chExt cx="2160" cy="384"/>
          </a:xfrm>
        </p:grpSpPr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528" y="134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152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1776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>
              <a:off x="528" y="172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99024" name="Text Box 16"/>
            <p:cNvSpPr txBox="1">
              <a:spLocks noChangeArrowheads="1"/>
            </p:cNvSpPr>
            <p:nvPr/>
          </p:nvSpPr>
          <p:spPr bwMode="auto">
            <a:xfrm>
              <a:off x="240" y="13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 i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9025" name="Rectangle 17"/>
            <p:cNvSpPr>
              <a:spLocks noChangeArrowheads="1"/>
            </p:cNvSpPr>
            <p:nvPr/>
          </p:nvSpPr>
          <p:spPr bwMode="auto">
            <a:xfrm>
              <a:off x="589" y="1392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800" b="1">
                  <a:latin typeface="Webdings" pitchFamily="18" charset="2"/>
                  <a:sym typeface="Wingdings" pitchFamily="2" charset="2"/>
                </a:rPr>
                <a:t></a:t>
              </a:r>
            </a:p>
          </p:txBody>
        </p:sp>
      </p:grp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3870325" y="1752600"/>
            <a:ext cx="457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4403725" y="12954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CPU</a:t>
            </a:r>
          </a:p>
        </p:txBody>
      </p:sp>
      <p:sp>
        <p:nvSpPr>
          <p:cNvPr id="299028" name="AutoShape 20"/>
          <p:cNvSpPr>
            <a:spLocks noChangeArrowheads="1"/>
          </p:cNvSpPr>
          <p:nvPr/>
        </p:nvSpPr>
        <p:spPr bwMode="auto">
          <a:xfrm>
            <a:off x="1889125" y="3200400"/>
            <a:ext cx="2895600" cy="1219200"/>
          </a:xfrm>
          <a:prstGeom prst="cloudCallout">
            <a:avLst>
              <a:gd name="adj1" fmla="val -62940"/>
              <a:gd name="adj2" fmla="val -74481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>
                <a:latin typeface="Comic Sans MS" pitchFamily="66" charset="0"/>
              </a:rPr>
              <a:t>Chờ lâu quá</a:t>
            </a:r>
          </a:p>
        </p:txBody>
      </p:sp>
      <p:sp>
        <p:nvSpPr>
          <p:cNvPr id="299029" name="Freeform 21"/>
          <p:cNvSpPr>
            <a:spLocks/>
          </p:cNvSpPr>
          <p:nvPr/>
        </p:nvSpPr>
        <p:spPr bwMode="auto">
          <a:xfrm>
            <a:off x="3184525" y="19812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0" name="Freeform 22"/>
          <p:cNvSpPr>
            <a:spLocks/>
          </p:cNvSpPr>
          <p:nvPr/>
        </p:nvSpPr>
        <p:spPr bwMode="auto">
          <a:xfrm flipH="1" flipV="1">
            <a:off x="3489325" y="1981200"/>
            <a:ext cx="76200" cy="533400"/>
          </a:xfrm>
          <a:custGeom>
            <a:avLst/>
            <a:gdLst/>
            <a:ahLst/>
            <a:cxnLst>
              <a:cxn ang="0">
                <a:pos x="113" y="720"/>
              </a:cxn>
              <a:cxn ang="0">
                <a:pos x="0" y="362"/>
              </a:cxn>
              <a:cxn ang="0">
                <a:pos x="113" y="0"/>
              </a:cxn>
            </a:cxnLst>
            <a:rect l="0" t="0" r="r" b="b"/>
            <a:pathLst>
              <a:path w="113" h="720">
                <a:moveTo>
                  <a:pt x="113" y="720"/>
                </a:moveTo>
                <a:cubicBezTo>
                  <a:pt x="94" y="660"/>
                  <a:pt x="0" y="482"/>
                  <a:pt x="0" y="362"/>
                </a:cubicBezTo>
                <a:cubicBezTo>
                  <a:pt x="0" y="242"/>
                  <a:pt x="90" y="75"/>
                  <a:pt x="113" y="0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31" name="AutoShape 23"/>
          <p:cNvSpPr>
            <a:spLocks noChangeArrowheads="1"/>
          </p:cNvSpPr>
          <p:nvPr/>
        </p:nvSpPr>
        <p:spPr bwMode="auto">
          <a:xfrm>
            <a:off x="838200" y="5135563"/>
            <a:ext cx="5334000" cy="1036637"/>
          </a:xfrm>
          <a:prstGeom prst="wedgeEllipseCallout">
            <a:avLst>
              <a:gd name="adj1" fmla="val 44770"/>
              <a:gd name="adj2" fmla="val -224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b="1" dirty="0" err="1">
                <a:latin typeface="VNI-Book" pitchFamily="2" charset="0"/>
              </a:rPr>
              <a:t>Khi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naøo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thöïc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smtClean="0">
                <a:latin typeface="VNI-Book" pitchFamily="2" charset="0"/>
              </a:rPr>
              <a:t>aging?</a:t>
            </a:r>
            <a:endParaRPr lang="en-US" b="1" dirty="0">
              <a:latin typeface="VNI-Book" pitchFamily="2" charset="0"/>
            </a:endParaRPr>
          </a:p>
          <a:p>
            <a:pPr algn="ctr" eaLnBrk="0" hangingPunct="0"/>
            <a:r>
              <a:rPr lang="en-US" b="1" dirty="0">
                <a:latin typeface="VNI-Book" pitchFamily="2" charset="0"/>
              </a:rPr>
              <a:t>Aging </a:t>
            </a:r>
            <a:r>
              <a:rPr lang="en-US" b="1" dirty="0" err="1">
                <a:latin typeface="VNI-Book" pitchFamily="2" charset="0"/>
              </a:rPr>
              <a:t>tieán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trình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 smtClean="0">
                <a:latin typeface="VNI-Book" pitchFamily="2" charset="0"/>
              </a:rPr>
              <a:t>naøo</a:t>
            </a:r>
            <a:r>
              <a:rPr lang="en-US" b="1" dirty="0" smtClean="0">
                <a:latin typeface="VNI-Book" pitchFamily="2" charset="0"/>
              </a:rPr>
              <a:t>?</a:t>
            </a:r>
            <a:endParaRPr lang="en-US" b="1" dirty="0">
              <a:latin typeface="VNI-Book" pitchFamily="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26" grpId="0" animBg="1"/>
      <p:bldP spid="299027" grpId="0" animBg="1" autoUpdateAnimBg="0"/>
      <p:bldP spid="299028" grpId="0" animBg="1" autoUpdateAnimBg="0"/>
      <p:bldP spid="299029" grpId="0" animBg="1"/>
      <p:bldP spid="299030" grpId="0" animBg="1"/>
      <p:bldP spid="2990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2" name="Group 2"/>
          <p:cNvGraphicFramePr>
            <a:graphicFrameLocks noGrp="1"/>
          </p:cNvGraphicFramePr>
          <p:nvPr/>
        </p:nvGraphicFramePr>
        <p:xfrm>
          <a:off x="228600" y="1828800"/>
          <a:ext cx="8686800" cy="4376736"/>
        </p:xfrm>
        <a:graphic>
          <a:graphicData uri="http://schemas.openxmlformats.org/drawingml/2006/table">
            <a:tbl>
              <a:tblPr/>
              <a:tblGrid>
                <a:gridCol w="1117600"/>
                <a:gridCol w="1501775"/>
                <a:gridCol w="1139825"/>
                <a:gridCol w="947738"/>
                <a:gridCol w="946150"/>
                <a:gridCol w="1052512"/>
                <a:gridCol w="990600"/>
                <a:gridCol w="990600"/>
              </a:tblGrid>
              <a:tr h="61021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Tieán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trình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Thôøi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ñieåm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vaøo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Ready list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CPU1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 laàn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CPU2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IO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laàn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98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Thôøi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gian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Thieát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bò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Thôøi gian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Thieát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bò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Null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Null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02" name="Text Box 62"/>
          <p:cNvSpPr txBox="1">
            <a:spLocks noChangeArrowheads="1"/>
          </p:cNvSpPr>
          <p:nvPr/>
        </p:nvSpPr>
        <p:spPr bwMode="auto">
          <a:xfrm>
            <a:off x="381000" y="60325"/>
            <a:ext cx="77184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800" b="1" dirty="0" err="1">
                <a:latin typeface="Times New Roman" pitchFamily="18" charset="0"/>
              </a:rPr>
              <a:t>Bài</a:t>
            </a:r>
            <a:r>
              <a:rPr lang="en-US" sz="3800" b="1" dirty="0">
                <a:latin typeface="Times New Roman" pitchFamily="18" charset="0"/>
              </a:rPr>
              <a:t> </a:t>
            </a:r>
            <a:r>
              <a:rPr lang="en-US" sz="3800" b="1" dirty="0" err="1">
                <a:latin typeface="Times New Roman" pitchFamily="18" charset="0"/>
              </a:rPr>
              <a:t>tập</a:t>
            </a:r>
            <a:r>
              <a:rPr lang="en-US" sz="3800" b="1" dirty="0">
                <a:latin typeface="Times New Roman" pitchFamily="18" charset="0"/>
              </a:rPr>
              <a:t>: </a:t>
            </a:r>
            <a:r>
              <a:rPr lang="en-US" sz="3800" b="1" dirty="0" err="1">
                <a:latin typeface="Times New Roman" pitchFamily="18" charset="0"/>
              </a:rPr>
              <a:t>Hãy</a:t>
            </a:r>
            <a:r>
              <a:rPr lang="en-US" sz="3800" b="1" dirty="0">
                <a:latin typeface="Times New Roman" pitchFamily="18" charset="0"/>
              </a:rPr>
              <a:t> </a:t>
            </a:r>
            <a:r>
              <a:rPr lang="en-US" sz="3800" b="1" dirty="0" err="1">
                <a:latin typeface="Times New Roman" pitchFamily="18" charset="0"/>
              </a:rPr>
              <a:t>điều</a:t>
            </a:r>
            <a:r>
              <a:rPr lang="en-US" sz="3800" b="1" dirty="0">
                <a:latin typeface="Times New Roman" pitchFamily="18" charset="0"/>
              </a:rPr>
              <a:t> </a:t>
            </a:r>
            <a:r>
              <a:rPr lang="en-US" sz="3800" b="1" dirty="0" err="1">
                <a:latin typeface="Times New Roman" pitchFamily="18" charset="0"/>
              </a:rPr>
              <a:t>phối</a:t>
            </a:r>
            <a:endParaRPr lang="en-US" sz="3800" b="1" dirty="0">
              <a:latin typeface="Times New Roman" pitchFamily="18" charset="0"/>
            </a:endParaRPr>
          </a:p>
          <a:p>
            <a:r>
              <a:rPr lang="en-US" sz="3200" dirty="0">
                <a:latin typeface="Arial" charset="0"/>
              </a:rPr>
              <a:t>CPU: SJF </a:t>
            </a:r>
            <a:r>
              <a:rPr lang="en-US" sz="3200" dirty="0" err="1">
                <a:latin typeface="Arial" charset="0"/>
              </a:rPr>
              <a:t>không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độc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quyền</a:t>
            </a:r>
            <a:r>
              <a:rPr lang="en-US" sz="3200" dirty="0">
                <a:latin typeface="Arial" charset="0"/>
              </a:rPr>
              <a:t>. R1,R2: FIFO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570A81-61FC-4C53-9A9D-8F4A8110B48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haønh</a:t>
            </a:r>
            <a:r>
              <a:rPr lang="en-US" dirty="0"/>
              <a:t>, </a:t>
            </a:r>
            <a:r>
              <a:rPr lang="en-US" dirty="0" err="1"/>
              <a:t>nhöõng</a:t>
            </a:r>
            <a:r>
              <a:rPr lang="en-US" dirty="0"/>
              <a:t> </a:t>
            </a:r>
            <a:r>
              <a:rPr lang="en-US" dirty="0" err="1"/>
              <a:t>khoù</a:t>
            </a:r>
            <a:r>
              <a:rPr lang="en-US" dirty="0"/>
              <a:t> </a:t>
            </a:r>
            <a:r>
              <a:rPr lang="en-US" dirty="0" err="1"/>
              <a:t>khaên</a:t>
            </a:r>
            <a:r>
              <a:rPr lang="en-US" dirty="0"/>
              <a:t> ?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706089-99B0-4AD4-8097-3CE40C38CEC6}" type="slidenum">
              <a:rPr lang="en-US"/>
              <a:pPr/>
              <a:t>6</a:t>
            </a:fld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57200" y="5692914"/>
            <a:ext cx="8610600" cy="40011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HÑH : </a:t>
            </a:r>
            <a:r>
              <a:rPr lang="en-US" b="1" dirty="0" smtClean="0">
                <a:solidFill>
                  <a:schemeClr val="tx2"/>
                </a:solidFill>
                <a:latin typeface="VNI-Book" pitchFamily="2" charset="0"/>
              </a:rPr>
              <a:t>“</a:t>
            </a:r>
            <a:r>
              <a:rPr lang="en-US" b="1" dirty="0" err="1" smtClean="0">
                <a:solidFill>
                  <a:schemeClr val="tx2"/>
                </a:solidFill>
                <a:latin typeface="VNI-Book" pitchFamily="2" charset="0"/>
              </a:rPr>
              <a:t>Giaûi</a:t>
            </a:r>
            <a:r>
              <a:rPr lang="en-US" b="1" dirty="0" smtClean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quyeát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nhieàu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coâng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vieäc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ñoàng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VNI-Book" pitchFamily="2" charset="0"/>
              </a:rPr>
              <a:t>thôøi</a:t>
            </a:r>
            <a:r>
              <a:rPr lang="en-US" b="1" dirty="0" smtClean="0">
                <a:solidFill>
                  <a:schemeClr val="tx2"/>
                </a:solidFill>
                <a:latin typeface="VNI-Book" pitchFamily="2" charset="0"/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  <a:latin typeface="VNI-Book" pitchFamily="2" charset="0"/>
              </a:rPr>
              <a:t>ñaâu</a:t>
            </a:r>
            <a:r>
              <a:rPr lang="en-US" b="1" dirty="0" smtClean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coù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VNI-Book" pitchFamily="2" charset="0"/>
              </a:rPr>
              <a:t>deã</a:t>
            </a:r>
            <a:r>
              <a:rPr lang="en-US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VNI-Book" pitchFamily="2" charset="0"/>
              </a:rPr>
              <a:t>!”</a:t>
            </a:r>
            <a:endParaRPr lang="en-US" b="1" dirty="0">
              <a:solidFill>
                <a:schemeClr val="tx2"/>
              </a:solidFill>
              <a:latin typeface="VNI-Book" pitchFamily="2" charset="0"/>
            </a:endParaRP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029200" y="2246055"/>
            <a:ext cx="4267200" cy="255454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nguyeân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giôùi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haïn</a:t>
            </a:r>
            <a:r>
              <a:rPr lang="en-US" b="1" dirty="0">
                <a:latin typeface="VNI-Book" pitchFamily="2" charset="0"/>
              </a:rPr>
              <a:t>, </a:t>
            </a:r>
            <a:r>
              <a:rPr lang="en-US" b="1" dirty="0" err="1">
                <a:latin typeface="VNI-Book" pitchFamily="2" charset="0"/>
              </a:rPr>
              <a:t>öùng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duïng</a:t>
            </a:r>
            <a:r>
              <a:rPr lang="en-US" b="1" dirty="0">
                <a:latin typeface="VNI-Book" pitchFamily="2" charset="0"/>
              </a:rPr>
              <a:t> “</a:t>
            </a:r>
            <a:r>
              <a:rPr lang="en-US" b="1" dirty="0" err="1">
                <a:latin typeface="VNI-Book" pitchFamily="2" charset="0"/>
              </a:rPr>
              <a:t>voâ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haïn</a:t>
            </a:r>
            <a:r>
              <a:rPr lang="en-US" b="1" dirty="0">
                <a:latin typeface="VNI-Book" pitchFamily="2" charset="0"/>
              </a:rPr>
              <a:t>”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Nhieàu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hoaït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ñoäng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ñan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xen</a:t>
            </a:r>
            <a:endParaRPr lang="en-US" b="1" dirty="0">
              <a:latin typeface="VNI-Book" pitchFamily="2" charset="0"/>
            </a:endParaRP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???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Phaân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taøi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nguyeân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???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Chia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seû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taøi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nguyeân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?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???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Baûo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hlink"/>
                </a:solidFill>
                <a:latin typeface="VNI-Book" pitchFamily="2" charset="0"/>
              </a:rPr>
              <a:t>veä</a:t>
            </a:r>
            <a:r>
              <a:rPr lang="en-US" b="1" dirty="0">
                <a:solidFill>
                  <a:schemeClr val="hlink"/>
                </a:solidFill>
                <a:latin typeface="VNI-Book" pitchFamily="2" charset="0"/>
              </a:rPr>
              <a:t>?</a:t>
            </a:r>
          </a:p>
        </p:txBody>
      </p: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228600" y="1752600"/>
            <a:ext cx="4724400" cy="3581400"/>
            <a:chOff x="192" y="1248"/>
            <a:chExt cx="3900" cy="2316"/>
          </a:xfrm>
        </p:grpSpPr>
        <p:pic>
          <p:nvPicPr>
            <p:cNvPr id="12296" name="Picture 8" descr="typloop_e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64" y="1536"/>
              <a:ext cx="2028" cy="2028"/>
            </a:xfrm>
            <a:prstGeom prst="rect">
              <a:avLst/>
            </a:prstGeom>
            <a:noFill/>
          </p:spPr>
        </p:pic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96" y="1792"/>
              <a:ext cx="72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14" y="2651"/>
              <a:ext cx="80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1216" y="1454"/>
              <a:ext cx="582" cy="23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mic Sans MS" pitchFamily="66" charset="0"/>
                </a:rPr>
                <a:t>Excel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480" y="1726"/>
              <a:ext cx="935" cy="23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99FF33"/>
                  </a:solidFill>
                  <a:latin typeface="Comic Sans MS" pitchFamily="66" charset="0"/>
                </a:rPr>
                <a:t>Visual C++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1344" y="1870"/>
              <a:ext cx="868" cy="239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CDplayer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2224" y="2272"/>
              <a:ext cx="576" cy="432"/>
            </a:xfrm>
            <a:prstGeom prst="line">
              <a:avLst/>
            </a:prstGeom>
            <a:noFill/>
            <a:ln w="1270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1728" y="2640"/>
              <a:ext cx="928" cy="208"/>
            </a:xfrm>
            <a:prstGeom prst="line">
              <a:avLst/>
            </a:prstGeom>
            <a:noFill/>
            <a:ln w="1270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864" y="2110"/>
              <a:ext cx="856" cy="239"/>
            </a:xfrm>
            <a:prstGeom prst="rect">
              <a:avLst/>
            </a:prstGeom>
            <a:solidFill>
              <a:srgbClr val="99FF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hlink"/>
                  </a:solidFill>
                  <a:latin typeface="Comic Sans MS" pitchFamily="66" charset="0"/>
                </a:rPr>
                <a:t>Winword</a:t>
              </a:r>
              <a:endParaRPr lang="en-US" sz="1800" dirty="0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2112" y="1248"/>
              <a:ext cx="688" cy="1168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768" y="160"/>
                </a:cxn>
                <a:cxn ang="0">
                  <a:pos x="1056" y="1216"/>
                </a:cxn>
              </a:cxnLst>
              <a:rect l="0" t="0" r="r" b="b"/>
              <a:pathLst>
                <a:path w="1056" h="1216">
                  <a:moveTo>
                    <a:pt x="0" y="256"/>
                  </a:moveTo>
                  <a:cubicBezTo>
                    <a:pt x="296" y="128"/>
                    <a:pt x="592" y="0"/>
                    <a:pt x="768" y="160"/>
                  </a:cubicBezTo>
                  <a:cubicBezTo>
                    <a:pt x="944" y="320"/>
                    <a:pt x="1000" y="768"/>
                    <a:pt x="1056" y="1216"/>
                  </a:cubicBezTo>
                </a:path>
              </a:pathLst>
            </a:custGeom>
            <a:noFill/>
            <a:ln w="127000" cap="flat" cmpd="sng">
              <a:solidFill>
                <a:schemeClr val="hlink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192" y="2128"/>
              <a:ext cx="2272" cy="124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352" y="1104"/>
                </a:cxn>
                <a:cxn ang="0">
                  <a:pos x="2272" y="864"/>
                </a:cxn>
              </a:cxnLst>
              <a:rect l="0" t="0" r="r" b="b"/>
              <a:pathLst>
                <a:path w="2272" h="1248">
                  <a:moveTo>
                    <a:pt x="160" y="0"/>
                  </a:moveTo>
                  <a:cubicBezTo>
                    <a:pt x="80" y="480"/>
                    <a:pt x="0" y="960"/>
                    <a:pt x="352" y="1104"/>
                  </a:cubicBezTo>
                  <a:cubicBezTo>
                    <a:pt x="704" y="1248"/>
                    <a:pt x="1488" y="1056"/>
                    <a:pt x="2272" y="864"/>
                  </a:cubicBezTo>
                </a:path>
              </a:pathLst>
            </a:custGeom>
            <a:noFill/>
            <a:ln w="127000" cap="flat" cmpd="sng">
              <a:solidFill>
                <a:schemeClr val="hlink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336" y="1248"/>
              <a:ext cx="2016" cy="1440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build="p" autoUpdateAnimBg="0"/>
      <p:bldP spid="1232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93038" cy="769938"/>
          </a:xfrm>
        </p:spPr>
        <p:txBody>
          <a:bodyPr/>
          <a:lstStyle/>
          <a:p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24ED4F-6E97-4112-A6D3-0EE42A6B81FD}" type="slidenum">
              <a:rPr lang="en-US"/>
              <a:pPr/>
              <a:t>7</a:t>
            </a:fld>
            <a:endParaRPr lang="en-US"/>
          </a:p>
        </p:txBody>
      </p:sp>
      <p:sp>
        <p:nvSpPr>
          <p:cNvPr id="36888" name="Text Box 1048"/>
          <p:cNvSpPr txBox="1">
            <a:spLocks noChangeArrowheads="1"/>
          </p:cNvSpPr>
          <p:nvPr/>
        </p:nvSpPr>
        <p:spPr bwMode="auto">
          <a:xfrm>
            <a:off x="304800" y="5638800"/>
            <a:ext cx="8534400" cy="52322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VNI-Book" pitchFamily="2" charset="0"/>
              </a:rPr>
              <a:t>HÑH: “Ai </a:t>
            </a:r>
            <a:r>
              <a:rPr lang="en-US" sz="2800" b="1" dirty="0" err="1">
                <a:solidFill>
                  <a:schemeClr val="tx2"/>
                </a:solidFill>
                <a:latin typeface="VNI-Book" pitchFamily="2" charset="0"/>
              </a:rPr>
              <a:t>cuõng</a:t>
            </a:r>
            <a:r>
              <a:rPr lang="en-US" sz="2800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VNI-Book" pitchFamily="2" charset="0"/>
              </a:rPr>
              <a:t>coù</a:t>
            </a:r>
            <a:r>
              <a:rPr lang="en-US" sz="2800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VNI-Book" pitchFamily="2" charset="0"/>
              </a:rPr>
              <a:t>phaàn</a:t>
            </a:r>
            <a:r>
              <a:rPr lang="en-US" sz="2800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VNI-Book" pitchFamily="2" charset="0"/>
              </a:rPr>
              <a:t>khi</a:t>
            </a:r>
            <a:r>
              <a:rPr lang="en-US" sz="2800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VNI-Book" pitchFamily="2" charset="0"/>
              </a:rPr>
              <a:t>ñeán</a:t>
            </a:r>
            <a:r>
              <a:rPr lang="en-US" sz="2800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VNI-Book" pitchFamily="2" charset="0"/>
              </a:rPr>
              <a:t>löôït</a:t>
            </a:r>
            <a:r>
              <a:rPr lang="en-US" sz="2800" b="1" dirty="0">
                <a:solidFill>
                  <a:schemeClr val="tx2"/>
                </a:solidFill>
                <a:latin typeface="VNI-Book" pitchFamily="2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VNI-Book" pitchFamily="2" charset="0"/>
              </a:rPr>
              <a:t>maø</a:t>
            </a:r>
            <a:r>
              <a:rPr lang="en-US" sz="2800" b="1" dirty="0" smtClean="0">
                <a:solidFill>
                  <a:schemeClr val="tx2"/>
                </a:solidFill>
                <a:latin typeface="VNI-Book" pitchFamily="2" charset="0"/>
              </a:rPr>
              <a:t>!”  </a:t>
            </a:r>
            <a:endParaRPr lang="en-US" sz="2800" b="1" dirty="0">
              <a:solidFill>
                <a:schemeClr val="tx2"/>
              </a:solidFill>
              <a:latin typeface="VNI-Book" pitchFamily="2" charset="0"/>
            </a:endParaRPr>
          </a:p>
        </p:txBody>
      </p: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5791200" y="2249031"/>
            <a:ext cx="3124200" cy="2246769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VNI-Book" pitchFamily="2" charset="0"/>
              </a:rPr>
              <a:t>“</a:t>
            </a:r>
            <a:r>
              <a:rPr lang="en-US" b="1" dirty="0" err="1">
                <a:latin typeface="VNI-Book" pitchFamily="2" charset="0"/>
              </a:rPr>
              <a:t>Chia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trò</a:t>
            </a:r>
            <a:r>
              <a:rPr lang="en-US" b="1" dirty="0">
                <a:latin typeface="VNI-Book" pitchFamily="2" charset="0"/>
              </a:rPr>
              <a:t>”, </a:t>
            </a:r>
            <a:r>
              <a:rPr lang="en-US" b="1" dirty="0" err="1">
                <a:latin typeface="VNI-Book" pitchFamily="2" charset="0"/>
              </a:rPr>
              <a:t>coâ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laäp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hoaït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ñoäng</a:t>
            </a:r>
            <a:r>
              <a:rPr lang="en-US" b="1" dirty="0">
                <a:latin typeface="VNI-Book" pitchFamily="2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Moãi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thôøi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chæ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giaûi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quyeát</a:t>
            </a:r>
            <a:r>
              <a:rPr lang="en-US" b="1" dirty="0">
                <a:latin typeface="VNI-Book" pitchFamily="2" charset="0"/>
              </a:rPr>
              <a:t> 1 </a:t>
            </a:r>
            <a:r>
              <a:rPr lang="en-US" b="1" dirty="0" err="1">
                <a:latin typeface="VNI-Book" pitchFamily="2" charset="0"/>
              </a:rPr>
              <a:t>yeâu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caàu</a:t>
            </a:r>
            <a:r>
              <a:rPr lang="en-US" b="1" dirty="0">
                <a:latin typeface="VNI-Book" pitchFamily="2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hoaù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 smtClean="0">
                <a:latin typeface="VNI-Book" pitchFamily="2" charset="0"/>
              </a:rPr>
              <a:t>nguyeân</a:t>
            </a:r>
            <a:r>
              <a:rPr lang="en-US" b="1" dirty="0" smtClean="0">
                <a:latin typeface="VNI-Book" pitchFamily="2" charset="0"/>
              </a:rPr>
              <a:t>: </a:t>
            </a:r>
            <a:r>
              <a:rPr lang="en-US" b="1" dirty="0" err="1">
                <a:latin typeface="VNI-Book" pitchFamily="2" charset="0"/>
              </a:rPr>
              <a:t>bieán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ít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thaønh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nhieàu</a:t>
            </a:r>
            <a:endParaRPr lang="en-US" b="1" dirty="0">
              <a:latin typeface="VNI-Book" pitchFamily="2" charset="0"/>
            </a:endParaRPr>
          </a:p>
        </p:txBody>
      </p:sp>
      <p:pic>
        <p:nvPicPr>
          <p:cNvPr id="36890" name="Picture 1050" descr="typloop_e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33599"/>
            <a:ext cx="2667000" cy="2514600"/>
          </a:xfrm>
          <a:prstGeom prst="rect">
            <a:avLst/>
          </a:prstGeom>
          <a:noFill/>
        </p:spPr>
      </p:pic>
      <p:sp>
        <p:nvSpPr>
          <p:cNvPr id="36891" name="Oval 1051"/>
          <p:cNvSpPr>
            <a:spLocks noChangeArrowheads="1"/>
          </p:cNvSpPr>
          <p:nvPr/>
        </p:nvSpPr>
        <p:spPr bwMode="auto">
          <a:xfrm>
            <a:off x="1219200" y="1981199"/>
            <a:ext cx="958301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Comic Sans MS" pitchFamily="66" charset="0"/>
              </a:rPr>
              <a:t>Winword</a:t>
            </a:r>
          </a:p>
        </p:txBody>
      </p:sp>
      <p:sp>
        <p:nvSpPr>
          <p:cNvPr id="36892" name="Oval 1052"/>
          <p:cNvSpPr>
            <a:spLocks noChangeArrowheads="1"/>
          </p:cNvSpPr>
          <p:nvPr/>
        </p:nvSpPr>
        <p:spPr bwMode="auto">
          <a:xfrm>
            <a:off x="152401" y="3124199"/>
            <a:ext cx="821402" cy="628650"/>
          </a:xfrm>
          <a:prstGeom prst="ellipse">
            <a:avLst/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CDPlayer</a:t>
            </a:r>
          </a:p>
        </p:txBody>
      </p:sp>
      <p:sp>
        <p:nvSpPr>
          <p:cNvPr id="36893" name="Oval 1053"/>
          <p:cNvSpPr>
            <a:spLocks noChangeArrowheads="1"/>
          </p:cNvSpPr>
          <p:nvPr/>
        </p:nvSpPr>
        <p:spPr bwMode="auto">
          <a:xfrm>
            <a:off x="609600" y="4419600"/>
            <a:ext cx="958301" cy="685800"/>
          </a:xfrm>
          <a:prstGeom prst="ellipse">
            <a:avLst/>
          </a:prstGeom>
          <a:solidFill>
            <a:schemeClr val="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99FF33"/>
                </a:solidFill>
                <a:latin typeface="Comic Sans MS" pitchFamily="66" charset="0"/>
              </a:rPr>
              <a:t>Visual C ++</a:t>
            </a:r>
          </a:p>
        </p:txBody>
      </p:sp>
      <p:sp>
        <p:nvSpPr>
          <p:cNvPr id="36894" name="Oval 1054"/>
          <p:cNvSpPr>
            <a:spLocks noChangeArrowheads="1"/>
          </p:cNvSpPr>
          <p:nvPr/>
        </p:nvSpPr>
        <p:spPr bwMode="auto">
          <a:xfrm>
            <a:off x="2057400" y="3505200"/>
            <a:ext cx="684501" cy="742950"/>
          </a:xfrm>
          <a:prstGeom prst="ellipse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Excel</a:t>
            </a:r>
          </a:p>
        </p:txBody>
      </p:sp>
      <p:sp>
        <p:nvSpPr>
          <p:cNvPr id="36896" name="Line 1056"/>
          <p:cNvSpPr>
            <a:spLocks noChangeShapeType="1"/>
          </p:cNvSpPr>
          <p:nvPr/>
        </p:nvSpPr>
        <p:spPr bwMode="auto">
          <a:xfrm>
            <a:off x="2667000" y="3657599"/>
            <a:ext cx="990600" cy="45719"/>
          </a:xfrm>
          <a:prstGeom prst="line">
            <a:avLst/>
          </a:prstGeom>
          <a:noFill/>
          <a:ln w="1270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898" name="Freeform 1058"/>
          <p:cNvSpPr>
            <a:spLocks/>
          </p:cNvSpPr>
          <p:nvPr/>
        </p:nvSpPr>
        <p:spPr bwMode="auto">
          <a:xfrm>
            <a:off x="762000" y="2514599"/>
            <a:ext cx="609600" cy="685800"/>
          </a:xfrm>
          <a:custGeom>
            <a:avLst/>
            <a:gdLst/>
            <a:ahLst/>
            <a:cxnLst>
              <a:cxn ang="0">
                <a:pos x="400" y="0"/>
              </a:cxn>
              <a:cxn ang="0">
                <a:pos x="64" y="48"/>
              </a:cxn>
              <a:cxn ang="0">
                <a:pos x="16" y="288"/>
              </a:cxn>
            </a:cxnLst>
            <a:rect l="0" t="0" r="r" b="b"/>
            <a:pathLst>
              <a:path w="400" h="288">
                <a:moveTo>
                  <a:pt x="400" y="0"/>
                </a:moveTo>
                <a:cubicBezTo>
                  <a:pt x="264" y="0"/>
                  <a:pt x="128" y="0"/>
                  <a:pt x="64" y="48"/>
                </a:cubicBezTo>
                <a:cubicBezTo>
                  <a:pt x="0" y="96"/>
                  <a:pt x="24" y="248"/>
                  <a:pt x="16" y="288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899" name="Freeform 1059"/>
          <p:cNvSpPr>
            <a:spLocks/>
          </p:cNvSpPr>
          <p:nvPr/>
        </p:nvSpPr>
        <p:spPr bwMode="auto">
          <a:xfrm>
            <a:off x="762001" y="3733799"/>
            <a:ext cx="228599" cy="628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48"/>
              </a:cxn>
              <a:cxn ang="0">
                <a:pos x="144" y="144"/>
              </a:cxn>
              <a:cxn ang="0">
                <a:pos x="240" y="288"/>
              </a:cxn>
            </a:cxnLst>
            <a:rect l="0" t="0" r="r" b="b"/>
            <a:pathLst>
              <a:path w="312" h="288">
                <a:moveTo>
                  <a:pt x="0" y="0"/>
                </a:moveTo>
                <a:cubicBezTo>
                  <a:pt x="132" y="12"/>
                  <a:pt x="264" y="24"/>
                  <a:pt x="288" y="48"/>
                </a:cubicBezTo>
                <a:cubicBezTo>
                  <a:pt x="312" y="72"/>
                  <a:pt x="152" y="104"/>
                  <a:pt x="144" y="144"/>
                </a:cubicBezTo>
                <a:cubicBezTo>
                  <a:pt x="136" y="184"/>
                  <a:pt x="188" y="236"/>
                  <a:pt x="240" y="288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900" name="Freeform 1060"/>
          <p:cNvSpPr>
            <a:spLocks/>
          </p:cNvSpPr>
          <p:nvPr/>
        </p:nvSpPr>
        <p:spPr bwMode="auto">
          <a:xfrm>
            <a:off x="1524000" y="3886199"/>
            <a:ext cx="990600" cy="85725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672" y="624"/>
              </a:cxn>
              <a:cxn ang="0">
                <a:pos x="336" y="192"/>
              </a:cxn>
              <a:cxn ang="0">
                <a:pos x="384" y="0"/>
              </a:cxn>
            </a:cxnLst>
            <a:rect l="0" t="0" r="r" b="b"/>
            <a:pathLst>
              <a:path w="728" h="720">
                <a:moveTo>
                  <a:pt x="0" y="720"/>
                </a:moveTo>
                <a:cubicBezTo>
                  <a:pt x="308" y="716"/>
                  <a:pt x="616" y="712"/>
                  <a:pt x="672" y="624"/>
                </a:cubicBezTo>
                <a:cubicBezTo>
                  <a:pt x="728" y="536"/>
                  <a:pt x="384" y="296"/>
                  <a:pt x="336" y="192"/>
                </a:cubicBezTo>
                <a:cubicBezTo>
                  <a:pt x="288" y="88"/>
                  <a:pt x="336" y="44"/>
                  <a:pt x="384" y="0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build="p" autoUpdateAnimBg="0"/>
      <p:bldP spid="36889" grpId="0" build="p" autoUpdateAnimBg="0"/>
      <p:bldP spid="36891" grpId="0" animBg="1" autoUpdateAnimBg="0"/>
      <p:bldP spid="36892" grpId="0" animBg="1" autoUpdateAnimBg="0"/>
      <p:bldP spid="36893" grpId="0" animBg="1" autoUpdateAnimBg="0"/>
      <p:bldP spid="36894" grpId="0" animBg="1" autoUpdateAnimBg="0"/>
      <p:bldP spid="36898" grpId="0" animBg="1"/>
      <p:bldP spid="36899" grpId="0" animBg="1"/>
      <p:bldP spid="369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518DB3-761F-440C-8DF2-79820915079F}" type="slidenum">
              <a:rPr lang="en-US"/>
              <a:pPr/>
              <a:t>8</a:t>
            </a:fld>
            <a:endParaRPr 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09" name="Picture 5" descr="j017810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984750"/>
            <a:ext cx="847725" cy="1171575"/>
          </a:xfrm>
          <a:prstGeom prst="rect">
            <a:avLst/>
          </a:prstGeom>
          <a:noFill/>
        </p:spPr>
      </p:pic>
      <p:pic>
        <p:nvPicPr>
          <p:cNvPr id="328710" name="Picture 6" descr="j02130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4922838"/>
            <a:ext cx="1800225" cy="1428750"/>
          </a:xfrm>
          <a:prstGeom prst="rect">
            <a:avLst/>
          </a:prstGeom>
          <a:noFill/>
        </p:spPr>
      </p:pic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395288" y="3616325"/>
            <a:ext cx="8424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pic>
        <p:nvPicPr>
          <p:cNvPr id="3287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13" name="Picture 9" descr="j0178135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3825" y="1816100"/>
            <a:ext cx="1143000" cy="1314450"/>
          </a:xfrm>
          <a:prstGeom prst="rect">
            <a:avLst/>
          </a:prstGeom>
          <a:noFill/>
        </p:spPr>
      </p:pic>
      <p:pic>
        <p:nvPicPr>
          <p:cNvPr id="3287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288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15" name="Picture 11" descr="j0178135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1816100"/>
            <a:ext cx="1143000" cy="1314450"/>
          </a:xfrm>
          <a:prstGeom prst="rect">
            <a:avLst/>
          </a:prstGeom>
          <a:noFill/>
        </p:spPr>
      </p:pic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4103688" y="4389438"/>
            <a:ext cx="755650" cy="4508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6595E-6 L 0.2698 -0.19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8 -0.19801 L 0.00209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8899 " pathEditMode="relative" ptsTypes="AA">
                                      <p:cBhvr>
                                        <p:cTn id="35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8899 L 2.5E-6 -1.5845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 animBg="1"/>
      <p:bldP spid="328716" grpId="1" animBg="1"/>
      <p:bldP spid="328716" grpId="2" animBg="1"/>
      <p:bldP spid="328716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err="1"/>
              <a:t>Khaùi</a:t>
            </a:r>
            <a:r>
              <a:rPr lang="en-US" dirty="0"/>
              <a:t> </a:t>
            </a:r>
            <a:r>
              <a:rPr lang="en-US" dirty="0" err="1"/>
              <a:t>nieäm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ñang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quaù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thöïc</a:t>
            </a:r>
            <a:r>
              <a:rPr lang="en-US" dirty="0"/>
              <a:t> </a:t>
            </a:r>
            <a:r>
              <a:rPr lang="en-US" dirty="0" err="1"/>
              <a:t>hieän</a:t>
            </a:r>
            <a:endParaRPr lang="en-US" dirty="0"/>
          </a:p>
          <a:p>
            <a:r>
              <a:rPr lang="en-US" dirty="0" err="1"/>
              <a:t>Moãi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sôû</a:t>
            </a:r>
            <a:r>
              <a:rPr lang="en-US" dirty="0"/>
              <a:t> </a:t>
            </a:r>
            <a:r>
              <a:rPr lang="en-US" dirty="0" err="1"/>
              <a:t>höõu</a:t>
            </a:r>
            <a:endParaRPr lang="en-US" dirty="0"/>
          </a:p>
          <a:p>
            <a:pPr lvl="1"/>
            <a:r>
              <a:rPr lang="en-US" dirty="0" err="1"/>
              <a:t>Moät</a:t>
            </a:r>
            <a:r>
              <a:rPr lang="en-US" dirty="0"/>
              <a:t> CPU (</a:t>
            </a:r>
            <a:r>
              <a:rPr lang="en-US" dirty="0" err="1"/>
              <a:t>aûo</a:t>
            </a:r>
            <a:r>
              <a:rPr lang="en-US" dirty="0"/>
              <a:t>) </a:t>
            </a:r>
            <a:r>
              <a:rPr lang="en-US" dirty="0" err="1"/>
              <a:t>rieâng</a:t>
            </a:r>
            <a:endParaRPr lang="en-US" dirty="0"/>
          </a:p>
          <a:p>
            <a:pPr lvl="1"/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nhôù</a:t>
            </a:r>
            <a:r>
              <a:rPr lang="en-US" dirty="0"/>
              <a:t> </a:t>
            </a:r>
            <a:r>
              <a:rPr lang="en-US" dirty="0" err="1"/>
              <a:t>rieâng</a:t>
            </a:r>
            <a:endParaRPr lang="en-US" dirty="0"/>
          </a:p>
          <a:p>
            <a:pPr lvl="1"/>
            <a:r>
              <a:rPr lang="en-US" dirty="0" err="1"/>
              <a:t>Chieám</a:t>
            </a:r>
            <a:r>
              <a:rPr lang="en-US" dirty="0"/>
              <a:t> </a:t>
            </a:r>
            <a:r>
              <a:rPr lang="en-US" dirty="0" err="1"/>
              <a:t>giöõ</a:t>
            </a:r>
            <a:r>
              <a:rPr lang="en-US" dirty="0"/>
              <a:t> 1 </a:t>
            </a:r>
            <a:r>
              <a:rPr lang="en-US" dirty="0" err="1"/>
              <a:t>soá</a:t>
            </a:r>
            <a:r>
              <a:rPr lang="en-US" dirty="0"/>
              <a:t> </a:t>
            </a:r>
            <a:r>
              <a:rPr lang="en-US" dirty="0" err="1"/>
              <a:t>taøi</a:t>
            </a:r>
            <a:r>
              <a:rPr lang="en-US" dirty="0"/>
              <a:t> </a:t>
            </a:r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heä</a:t>
            </a:r>
            <a:r>
              <a:rPr lang="en-US" dirty="0"/>
              <a:t> </a:t>
            </a:r>
            <a:r>
              <a:rPr lang="en-US" dirty="0" err="1"/>
              <a:t>thoáng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Moät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Word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chaïy</a:t>
            </a:r>
            <a:r>
              <a:rPr lang="en-US" dirty="0"/>
              <a:t> 2 </a:t>
            </a:r>
            <a:r>
              <a:rPr lang="en-US" dirty="0" err="1"/>
              <a:t>laàn</a:t>
            </a:r>
            <a:r>
              <a:rPr lang="en-US" dirty="0"/>
              <a:t> </a:t>
            </a:r>
            <a:r>
              <a:rPr lang="en-US" dirty="0" err="1"/>
              <a:t>seõ</a:t>
            </a:r>
            <a:r>
              <a:rPr lang="en-US" dirty="0"/>
              <a:t> </a:t>
            </a:r>
            <a:r>
              <a:rPr lang="en-US" dirty="0" err="1"/>
              <a:t>taïo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khaùc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Microsoft Word – [</a:t>
            </a:r>
            <a:r>
              <a:rPr lang="en-US" sz="2800" dirty="0" err="1"/>
              <a:t>Bai</a:t>
            </a:r>
            <a:r>
              <a:rPr lang="en-US" sz="2800" dirty="0"/>
              <a:t> tap1.doc]</a:t>
            </a:r>
          </a:p>
          <a:p>
            <a:pPr lvl="1"/>
            <a:r>
              <a:rPr lang="en-US" sz="2800" dirty="0"/>
              <a:t>Microsoft Word – [</a:t>
            </a:r>
            <a:r>
              <a:rPr lang="en-US" sz="2800" dirty="0" err="1"/>
              <a:t>Bai</a:t>
            </a:r>
            <a:r>
              <a:rPr lang="en-US" sz="2800" dirty="0"/>
              <a:t> tap2.doc]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B520C4-C79A-4E4A-98F7-0A13AE611CF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stom 2">
      <a:majorFont>
        <a:latin typeface="VNI-Book"/>
        <a:ea typeface=""/>
        <a:cs typeface=""/>
      </a:majorFont>
      <a:minorFont>
        <a:latin typeface="VNI-Book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4083</TotalTime>
  <Words>3720</Words>
  <Application>Microsoft Office PowerPoint</Application>
  <PresentationFormat>On-screen Show (4:3)</PresentationFormat>
  <Paragraphs>1023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Oriel</vt:lpstr>
      <vt:lpstr>Quaûn lyù tieán trình</vt:lpstr>
      <vt:lpstr>Muïc tieâu</vt:lpstr>
      <vt:lpstr>Ña nhieäm vaø ña chöông ???</vt:lpstr>
      <vt:lpstr>Ña nhieäm vaø ña chöông ???</vt:lpstr>
      <vt:lpstr>Ña nhieäm vaø ña chöông</vt:lpstr>
      <vt:lpstr>Xöû lyù ñoàng haønh, nhöõng khoù khaên ?</vt:lpstr>
      <vt:lpstr>Giaûi phaùp</vt:lpstr>
      <vt:lpstr>Giaûi phaùp</vt:lpstr>
      <vt:lpstr>Khaùi nieäm tieán trình (Process)</vt:lpstr>
      <vt:lpstr>Hai phaàn cuûa tieán trình</vt:lpstr>
      <vt:lpstr>Traïng thaùi tieán trình?</vt:lpstr>
      <vt:lpstr>Khoái quaûn lyù tieán trình</vt:lpstr>
      <vt:lpstr>Khoái quaûn lyù tieán trình – Ví duï</vt:lpstr>
      <vt:lpstr>Caùc thao taùc treân tieán trình</vt:lpstr>
      <vt:lpstr>Taïo laäp tieán trình</vt:lpstr>
      <vt:lpstr>Keát thuùc tieán trình </vt:lpstr>
      <vt:lpstr>Moâ hình ña tieán trình (MultiProcesses)</vt:lpstr>
      <vt:lpstr>Ví duï moâ hình ña tieán trình</vt:lpstr>
      <vt:lpstr>Moâ hình ña tieåu trình (MultiThreads)</vt:lpstr>
      <vt:lpstr>Ví duï Moâ hình ña tieåu trình</vt:lpstr>
      <vt:lpstr>Tieåu trình vs Tieán trình</vt:lpstr>
      <vt:lpstr>Tieåu trình haït nhaân (Kernel thread)</vt:lpstr>
      <vt:lpstr>Phaân chia CPU ?</vt:lpstr>
      <vt:lpstr>Caùc danh saùch tieán trình</vt:lpstr>
      <vt:lpstr>Scheduler - Nhieäm vuï</vt:lpstr>
      <vt:lpstr>Dispatcher -  Nhieäm vuï</vt:lpstr>
      <vt:lpstr>PowerPoint Presentation</vt:lpstr>
      <vt:lpstr>Dispatcher - Thaûo luaän</vt:lpstr>
      <vt:lpstr>Löïa choïn tieán trình ?</vt:lpstr>
      <vt:lpstr>Muïc tieâu ñieàu phoái</vt:lpstr>
      <vt:lpstr>Hai nguyeân taéc ñieàu phoái CPU</vt:lpstr>
      <vt:lpstr>Thôøi ñieåm ra quyeát ñònh ñieàu phoái</vt:lpstr>
      <vt:lpstr>Ñaùnh giaù chieán löôïc ñieàu phoái</vt:lpstr>
      <vt:lpstr>Caùc chieán löôïc ñieàu phoái</vt:lpstr>
      <vt:lpstr>FCFS (First comes first served)</vt:lpstr>
      <vt:lpstr>Minh hoïa FCFS</vt:lpstr>
      <vt:lpstr>Nhaän xeùt FCFS</vt:lpstr>
      <vt:lpstr>Ñieàu phoái Round Robin (RR)</vt:lpstr>
      <vt:lpstr>Minh hoïa RR, q=4</vt:lpstr>
      <vt:lpstr>Minh hoïa RR, q=4</vt:lpstr>
      <vt:lpstr>Round Robin</vt:lpstr>
      <vt:lpstr>Round Robin – Nhaän xeùt</vt:lpstr>
      <vt:lpstr>Ñieàu phoái vôùi ñoä öu tieân</vt:lpstr>
      <vt:lpstr>Ñieàu phoái vôùi ñoä öu tieân</vt:lpstr>
      <vt:lpstr>Ví duï: Ñoä öu tieân cuûa HÑH WinNT</vt:lpstr>
      <vt:lpstr>Bieåu ñoà phaân boá ñoä öu tieân cuûa WinNT</vt:lpstr>
      <vt:lpstr>Nguyeân taéc ñieàu phoái</vt:lpstr>
      <vt:lpstr>Ñoä öu tieân – khoâng ñoäc quyeàn</vt:lpstr>
      <vt:lpstr>Ñoä öu tieân - khoângñoäc quyeàn - Nhaän xeùt</vt:lpstr>
      <vt:lpstr>Shortest Job First (SJF)</vt:lpstr>
      <vt:lpstr>Minh hoïa SJF (ñoäc quyeàn)(1) </vt:lpstr>
      <vt:lpstr>Minh hoïa SJF (ñoäc quyeàn)(2) </vt:lpstr>
      <vt:lpstr>Minh hoïa SJF (khoângñoäc quyeàn) (1)</vt:lpstr>
      <vt:lpstr>Minh hoïa SJF (khoângñoäc quyeàn) (2)</vt:lpstr>
      <vt:lpstr>Minh hoïa SJF (nhieàu chu kyø CPU)</vt:lpstr>
      <vt:lpstr> Ñieàu phoái vôùi nhieàu möùc öu tieân</vt:lpstr>
      <vt:lpstr>Khuyeát ñieåm</vt:lpstr>
      <vt:lpstr>PowerPoint Presentation</vt:lpstr>
    </vt:vector>
  </TitlesOfParts>
  <Company>Natural Science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HEÄ ÑIEÀU HAØNH NAÂNG CAO</dc:title>
  <dc:creator>Tran Hanh Nhi</dc:creator>
  <cp:lastModifiedBy>Minh Tri Vu</cp:lastModifiedBy>
  <cp:revision>441</cp:revision>
  <dcterms:created xsi:type="dcterms:W3CDTF">2001-02-18T17:33:18Z</dcterms:created>
  <dcterms:modified xsi:type="dcterms:W3CDTF">2015-06-01T08:30:17Z</dcterms:modified>
</cp:coreProperties>
</file>