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727" r:id="rId45"/>
    <p:sldId id="618" r:id="rId46"/>
    <p:sldId id="761" r:id="rId47"/>
    <p:sldId id="619" r:id="rId48"/>
    <p:sldId id="771" r:id="rId49"/>
    <p:sldId id="740" r:id="rId50"/>
    <p:sldId id="736" r:id="rId51"/>
    <p:sldId id="737" r:id="rId52"/>
    <p:sldId id="621" r:id="rId53"/>
    <p:sldId id="762" r:id="rId54"/>
    <p:sldId id="739" r:id="rId55"/>
    <p:sldId id="741" r:id="rId56"/>
    <p:sldId id="742" r:id="rId57"/>
    <p:sldId id="756" r:id="rId58"/>
    <p:sldId id="757" r:id="rId59"/>
    <p:sldId id="743" r:id="rId60"/>
    <p:sldId id="744" r:id="rId61"/>
    <p:sldId id="745" r:id="rId62"/>
    <p:sldId id="755" r:id="rId63"/>
    <p:sldId id="749" r:id="rId64"/>
    <p:sldId id="750" r:id="rId65"/>
    <p:sldId id="706" r:id="rId66"/>
    <p:sldId id="707" r:id="rId67"/>
    <p:sldId id="708" r:id="rId68"/>
    <p:sldId id="709" r:id="rId69"/>
    <p:sldId id="752" r:id="rId70"/>
    <p:sldId id="751" r:id="rId71"/>
    <p:sldId id="758" r:id="rId72"/>
    <p:sldId id="759" r:id="rId73"/>
    <p:sldId id="710" r:id="rId74"/>
    <p:sldId id="760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-214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9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AE7A8E-A32B-4386-8AC1-6284756EF721}" type="datetime1">
              <a:rPr lang="en-US" smtClean="0"/>
              <a:t>6/1/2015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F8AD6-0E1D-4D4A-B763-555A060C632F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B0823-3CE5-488D-BDC5-F87A179FBC6B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C845EE-0ACE-4C33-911B-16CF67E8E968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DA1AC-EE61-42F4-98B4-A294E87F951F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A7934-3B74-446F-A736-CD9CC27B1B86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617AC-7AD5-4097-AB6C-0A759520F06D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862DE-9510-4B9D-8841-703FCC30EC7A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3900BF-CBA9-4326-8D20-FE3607029E11}" type="datetime1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BB0B3-369C-43DF-BA57-F7BA765C0621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523A1-0400-46BE-8A90-26E290C79DC7}" type="datetime1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5CC9C-FCA5-4439-BDC3-9E2D596236A2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B06DA-F07A-4F4A-852C-4A8EBF2A3017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019DEE0A-955A-4E64-8C65-18CE34DAB804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5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Khoâng bieát tröôùc chöông trình seõ ñöôïc naïp vaøo BN ôû vò trí naøo ñeå xöû lyù.</a:t>
            </a:r>
          </a:p>
          <a:p>
            <a:r>
              <a:rPr lang="en-US"/>
              <a:t>Moät tieán trình coù theå ñöôïc di dôøi trong boä nhôù sau khi ñaõ naïp C </a:t>
            </a:r>
          </a:p>
          <a:p>
            <a:pPr lvl="1"/>
            <a:r>
              <a:rPr lang="en-US"/>
              <a:t>Tieán trình taêng tröôûng ?</a:t>
            </a:r>
          </a:p>
          <a:p>
            <a:pPr lvl="1"/>
            <a:r>
              <a:rPr lang="en-US"/>
              <a:t>HÑH saép xeáp laïi caùc tieán trình ñeå coù theå söû duïng BNC hieäu quûa hôn.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 smtClean="0"/>
              <a:t>choã</a:t>
            </a:r>
            <a:r>
              <a:rPr lang="en-US" dirty="0" smtClean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Noäi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Caáp phaùt vuøng nhôù vaät lyù sao cho hieäu quaû</a:t>
            </a:r>
          </a:p>
          <a:p>
            <a:r>
              <a:rPr lang="en-US"/>
              <a:t>Vaø deã daøng chuyeån ñoåi chöông trình qua laïi giöõa BNC vaø BNP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3" name="Artwork" r:id="rId3" imgW="4667902" imgH="7973538" progId="">
                  <p:embed/>
                </p:oleObj>
              </mc:Choice>
              <mc:Fallback>
                <p:oleObj name="Artwork" r:id="rId3" imgW="4667902" imgH="797353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52400"/>
                        <a:ext cx="3925888" cy="670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7" name="Artwork" r:id="rId3" imgW="3657143" imgH="4676190" progId="">
                  <p:embed/>
                </p:oleObj>
              </mc:Choice>
              <mc:Fallback>
                <p:oleObj name="Artwork" r:id="rId3" imgW="3657143" imgH="46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96975"/>
                        <a:ext cx="4144962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39" name="Artwork" r:id="rId3" imgW="3638095" imgH="4676190" progId="">
                  <p:embed/>
                </p:oleObj>
              </mc:Choice>
              <mc:Fallback>
                <p:oleObj name="Artwork" r:id="rId3" imgW="3638095" imgH="467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374775"/>
                        <a:ext cx="36385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95663" y="3132138"/>
            <a:ext cx="3125787" cy="3121025"/>
            <a:chOff x="2139" y="1847"/>
            <a:chExt cx="1969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9" y="2834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627" y="2111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4719638"/>
            <a:ext cx="2132012" cy="822325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52838" y="3933825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46488" y="5726113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3" name="Artwork" r:id="rId3" imgW="5923810" imgH="2800741" progId="">
                  <p:embed/>
                </p:oleObj>
              </mc:Choice>
              <mc:Fallback>
                <p:oleObj name="Artwork" r:id="rId3" imgW="5923810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11275"/>
                        <a:ext cx="8534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77" name="Artwork" r:id="rId3" imgW="5934903" imgH="2800741" progId="">
                  <p:embed/>
                </p:oleObj>
              </mc:Choice>
              <mc:Fallback>
                <p:oleObj name="Artwork" r:id="rId3" imgW="5934903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444625"/>
                        <a:ext cx="8791575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987425" y="5338763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/>
              <a:t>Khoâng coù vuøng nhôù lieân tuïc ñuû lôùn ñeå naïp tieán trình ?</a:t>
            </a:r>
          </a:p>
          <a:p>
            <a:pPr lvl="1"/>
            <a:r>
              <a:rPr lang="en-US"/>
              <a:t>Boù tay ...</a:t>
            </a:r>
          </a:p>
          <a:p>
            <a:pPr lvl="1"/>
            <a:r>
              <a:rPr lang="en-US"/>
              <a:t>Söû duïng BNC khoâng hieäu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6800850" y="4352925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6792913" y="2705100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6792913" y="5795963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49338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/>
              <a:t>Laäp trình vieân : chöông trình laø moät taäp caùc segments</a:t>
            </a:r>
          </a:p>
          <a:p>
            <a:pPr marL="682625" lvl="1" indent="-225425"/>
            <a:r>
              <a:rPr lang="en-US" sz="2000"/>
              <a:t>Moät segment laø moät ñôn vò chöông trình goàm caùc ñoái töôïng coù cuøng nhoùm ngöõ nghóa</a:t>
            </a:r>
          </a:p>
          <a:p>
            <a:pPr marL="682625" lvl="1" indent="-225425"/>
            <a:r>
              <a:rPr lang="en-US" sz="2000"/>
              <a:t>Ví duï : main program, procedure, function, local variables, global variables,common block,stack, symbol table, arrays...</a:t>
            </a:r>
          </a:p>
          <a:p>
            <a:pPr marL="682625" lvl="1" indent="-225425"/>
            <a:r>
              <a:rPr lang="en-US" sz="2000"/>
              <a:t>Caùc segment coù theå coù kích thöôùc khaùc nhau</a:t>
            </a:r>
          </a:p>
          <a:p>
            <a:pPr marL="231775" indent="-231775"/>
            <a:r>
              <a:rPr lang="en-US" sz="2400"/>
              <a:t>Moâ hình Segmentation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thaønh caùc segment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dynamic partitions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segment caàn ñöôïc naïp vaøo moät partition lieân tuïc, töï do, ñuû lôùn cho segment</a:t>
            </a:r>
          </a:p>
          <a:p>
            <a:pPr marL="1597025" lvl="3" indent="-225425"/>
            <a:r>
              <a:rPr lang="en-US"/>
              <a:t>partition naøo ?  ...Dynamic Allocation !</a:t>
            </a:r>
          </a:p>
          <a:p>
            <a:pPr marL="1146175" lvl="2" indent="-231775"/>
            <a:r>
              <a:rPr lang="en-US"/>
              <a:t>Caùc segment cuûa cuøng 1 chöông trình coù theå ñöôïc naïp vaøo nhöõng partition khoâng lieân tuïc</a:t>
            </a:r>
          </a:p>
          <a:p>
            <a:pPr marL="682625" lvl="1" indent="-225425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171C-7D44-4B84-88D4-8B866C598174}" type="slidenum">
              <a:rPr lang="en-US"/>
              <a:pPr/>
              <a:t>44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268413"/>
            <a:ext cx="8578850" cy="5257800"/>
          </a:xfrm>
        </p:spPr>
        <p:txBody>
          <a:bodyPr/>
          <a:lstStyle/>
          <a:p>
            <a:pPr marL="231775" indent="-231775">
              <a:lnSpc>
                <a:spcPct val="80000"/>
              </a:lnSpc>
            </a:pPr>
            <a:r>
              <a:rPr lang="en-US" sz="2400"/>
              <a:t>Ñiaï chæ logic :           </a:t>
            </a:r>
            <a:r>
              <a:rPr lang="en-US" sz="2400">
                <a:solidFill>
                  <a:schemeClr val="hlink"/>
                </a:solidFill>
              </a:rPr>
              <a:t>&lt;segment-number, offset&gt;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/>
              <a:t>Ñòa chæ physic :        </a:t>
            </a:r>
            <a:r>
              <a:rPr lang="en-US" sz="2400">
                <a:solidFill>
                  <a:schemeClr val="hlink"/>
                </a:solidFill>
              </a:rPr>
              <a:t>&lt;real address&gt;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/>
              <a:t>Chuyeån ñoåi ñòa chæ :  </a:t>
            </a:r>
            <a:r>
              <a:rPr lang="en-US" sz="2400">
                <a:solidFill>
                  <a:schemeClr val="hlink"/>
                </a:solidFill>
              </a:rPr>
              <a:t>&lt;s,d&gt;</a:t>
            </a:r>
            <a:r>
              <a:rPr lang="en-US" sz="2400"/>
              <a:t>  </a:t>
            </a:r>
            <a:r>
              <a:rPr lang="en-US" sz="3200" baseline="-200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>
                <a:sym typeface="Wingdings" pitchFamily="2" charset="2"/>
              </a:rPr>
              <a:t> 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&lt;r&gt;</a:t>
            </a:r>
            <a:endParaRPr lang="en-US" sz="2400">
              <a:solidFill>
                <a:schemeClr val="hlink"/>
              </a:solidFill>
            </a:endParaRPr>
          </a:p>
          <a:p>
            <a:pPr marL="231775" indent="-231775">
              <a:lnSpc>
                <a:spcPct val="80000"/>
              </a:lnSpc>
            </a:pPr>
            <a:r>
              <a:rPr lang="en-US" sz="2400"/>
              <a:t>Chuyeån ñoåi ñòa chæ vaøo thôøi ñieåm thi haønh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MMU thi haønh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Söû duïng Segment Table (baûng phaân ñoaïn) ñeå löu thoâng tin caáp phaùt BNC, laøm cô sôû thöïc hieän aùnh xaï ñòa chæ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Moãi tieán trình coù moät Segment Table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/>
              <a:t>Sâegment Table: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Soá phaàn töû cuûa Segment Table = Soá Segment cuûa chöông trình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Moãi phaàn töû cuûa Segment Table moâ taû cho 1 segment, vaø coù caáu truùc :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>
                <a:solidFill>
                  <a:schemeClr val="hlink"/>
                </a:solidFill>
              </a:rPr>
              <a:t>base</a:t>
            </a:r>
            <a:r>
              <a:rPr lang="en-US" sz="1800"/>
              <a:t>: ñòa chæ vaät lyù trong BNC cuûa partition chöùa segment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>
                <a:solidFill>
                  <a:schemeClr val="hlink"/>
                </a:solidFill>
              </a:rPr>
              <a:t>limit</a:t>
            </a:r>
            <a:r>
              <a:rPr lang="en-US" sz="1800"/>
              <a:t>  : kích thöôùc segment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/>
              <a:t>Löu tröõ Segment Table ?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/>
              <a:t>Cache : neáu ñuû nhoû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/>
              <a:t>BNC : Segment-table base register (STBR), Segment-table length register (STLR)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bldLvl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45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16" name="Artwork" r:id="rId3" imgW="6676190" imgH="3982006" progId="">
                  <p:embed/>
                </p:oleObj>
              </mc:Choice>
              <mc:Fallback>
                <p:oleObj name="Artwork" r:id="rId3" imgW="667619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10513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47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0" name="Artwork" r:id="rId3" imgW="5485714" imgH="5723810" progId="">
                  <p:embed/>
                </p:oleObj>
              </mc:Choice>
              <mc:Fallback>
                <p:oleObj name="Artwork" r:id="rId3" imgW="5485714" imgH="57238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150"/>
                        <a:ext cx="67183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49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50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51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65213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/>
              <a:t>Ñiaï chæ logic :           </a:t>
            </a:r>
            <a:r>
              <a:rPr lang="en-US" sz="240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Ñòa chæ physic :        </a:t>
            </a:r>
            <a:r>
              <a:rPr lang="en-US" sz="240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:  </a:t>
            </a:r>
            <a:r>
              <a:rPr lang="en-US" sz="2400">
                <a:solidFill>
                  <a:schemeClr val="hlink"/>
                </a:solidFill>
              </a:rPr>
              <a:t>&lt;p,d&gt;</a:t>
            </a:r>
            <a:r>
              <a:rPr lang="en-US" sz="2400"/>
              <a:t>  </a:t>
            </a:r>
            <a:r>
              <a:rPr lang="en-US" sz="3200" baseline="-200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>
                <a:sym typeface="Wingdings" pitchFamily="2" charset="2"/>
              </a:rPr>
              <a:t> 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&lt;f,d&gt;</a:t>
            </a:r>
            <a:endParaRPr lang="en-US" sz="240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vaøo thôøi ñieåm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MMU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Söû duïng </a:t>
            </a:r>
            <a:r>
              <a:rPr lang="en-US" sz="2000">
                <a:solidFill>
                  <a:schemeClr val="hlink"/>
                </a:solidFill>
              </a:rPr>
              <a:t>Page Table</a:t>
            </a:r>
            <a:r>
              <a:rPr lang="en-US" sz="2000"/>
              <a:t> ñeå löu thoâng tin caáp phaùt BNC, laøm cô sôû thöïc hieän aùnh xaï ñòa chæ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tieán trình coù moät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Soá phaàn töû cuûa Page Table = Soá Page trong KGÑC cuûa chöông trình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phaàn töû cuûa baûng Page Table moâ taû cho 1 page, vaø coù caáu truùc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: soá hieäu </a:t>
            </a: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 trong BNC chöùa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Löu tröõ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Cache : khoâng ñuû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52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53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40" name="Artwork" r:id="rId3" imgW="6523810" imgH="3982006" progId="">
                  <p:embed/>
                </p:oleObj>
              </mc:Choice>
              <mc:Fallback>
                <p:oleObj name="Artwork" r:id="rId3" imgW="652381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3563"/>
                        <a:ext cx="7516813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55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/>
              <a:t>Giaû söû heä thoáng söû duïng m bit ñòa chæ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Size of KGÑC = 2</a:t>
            </a:r>
            <a:r>
              <a:rPr lang="en-US" sz="2000" baseline="30000">
                <a:solidFill>
                  <a:schemeClr val="hlink"/>
                </a:solidFill>
              </a:rPr>
              <a:t>m</a:t>
            </a:r>
          </a:p>
          <a:p>
            <a:r>
              <a:rPr lang="en-US" sz="2400"/>
              <a:t>Kích thöôùc page</a:t>
            </a:r>
          </a:p>
          <a:p>
            <a:pPr lvl="1"/>
            <a:r>
              <a:rPr lang="en-US" sz="2000"/>
              <a:t>Treân nguyeân taéc tuøy yù, thöïc teá choïn </a:t>
            </a:r>
            <a:r>
              <a:rPr lang="en-US" sz="2000">
                <a:solidFill>
                  <a:schemeClr val="hlink"/>
                </a:solidFill>
              </a:rPr>
              <a:t>pagesize = 2</a:t>
            </a:r>
            <a:r>
              <a:rPr lang="en-US" sz="2000" baseline="3000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/>
              <a:t>Taïi sao ?</a:t>
            </a:r>
          </a:p>
          <a:p>
            <a:r>
              <a:rPr lang="en-US" sz="2400"/>
              <a:t>Soá trang trong KGÑC: </a:t>
            </a:r>
            <a:r>
              <a:rPr lang="en-US" sz="2400">
                <a:solidFill>
                  <a:schemeClr val="hlink"/>
                </a:solidFill>
              </a:rPr>
              <a:t>#pages = 2</a:t>
            </a:r>
            <a:r>
              <a:rPr lang="en-US" sz="2400" baseline="30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/ 2</a:t>
            </a:r>
            <a:r>
              <a:rPr lang="en-US" sz="2400" baseline="30000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 = 2</a:t>
            </a:r>
            <a:r>
              <a:rPr lang="en-US" sz="2400" baseline="3000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/>
              <a:t>Ví duï : 32-bits ñòa chæ, pagesize = 4K</a:t>
            </a:r>
          </a:p>
          <a:p>
            <a:pPr lvl="1"/>
            <a:r>
              <a:rPr lang="en-US" sz="2000"/>
              <a:t>KGÑC = 2</a:t>
            </a:r>
            <a:r>
              <a:rPr lang="en-US" sz="2000" baseline="30000"/>
              <a:t>32</a:t>
            </a:r>
            <a:r>
              <a:rPr lang="en-US" sz="2000"/>
              <a:t> -&gt; #pages= 2</a:t>
            </a:r>
            <a:r>
              <a:rPr lang="en-US" sz="2000" baseline="30000"/>
              <a:t>32</a:t>
            </a:r>
            <a:r>
              <a:rPr lang="en-US" sz="2000"/>
              <a:t>-2</a:t>
            </a:r>
            <a:r>
              <a:rPr lang="en-US" sz="2000" baseline="30000"/>
              <a:t>12</a:t>
            </a:r>
            <a:r>
              <a:rPr lang="en-US" sz="2000"/>
              <a:t> = 2</a:t>
            </a:r>
            <a:r>
              <a:rPr lang="en-US" sz="2000" baseline="30000"/>
              <a:t>20</a:t>
            </a:r>
            <a:r>
              <a:rPr lang="en-US" sz="2000"/>
              <a:t> = 1.000.000 pages !</a:t>
            </a:r>
          </a:p>
          <a:p>
            <a:pPr lvl="1"/>
            <a:r>
              <a:rPr lang="en-US" sz="2000"/>
              <a:t>#pages = #entry trong PT</a:t>
            </a:r>
          </a:p>
          <a:p>
            <a:r>
              <a:rPr lang="en-US" sz="2400"/>
              <a:t>Ñiaï chæ logic : </a:t>
            </a:r>
          </a:p>
          <a:p>
            <a:r>
              <a:rPr lang="en-US" sz="240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 Moãi tieán trình löu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Soá löôïng phaàn töû quaù lôùn -&gt; Löu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Moãi truy xuaát ñòa chæ seõ toán 2 laàn truy xuaát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3094038" y="4556125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65475" y="4948238"/>
            <a:ext cx="174148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56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57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59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60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61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63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64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65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67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68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69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0" name="Artwork" r:id="rId3" imgW="8542857" imgH="5904762" progId="">
                  <p:embed/>
                </p:oleObj>
              </mc:Choice>
              <mc:Fallback>
                <p:oleObj name="Artwork" r:id="rId3" imgW="8542857" imgH="5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2688"/>
                        <a:ext cx="79359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huyeån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70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44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68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608388" y="5835650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73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Giaû söû coù: 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BNC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cache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hit-ration </a:t>
            </a:r>
            <a:r>
              <a:rPr lang="en-US" sz="2000"/>
              <a:t>: tæ leä tìm thaáy moät soá hieäu trang </a:t>
            </a:r>
            <a:r>
              <a:rPr lang="en-US" sz="2000">
                <a:solidFill>
                  <a:schemeClr val="hlink"/>
                </a:solidFill>
              </a:rPr>
              <a:t>p</a:t>
            </a:r>
            <a:r>
              <a:rPr lang="en-US" sz="2000"/>
              <a:t> trong TLB</a:t>
            </a:r>
          </a:p>
          <a:p>
            <a:pPr marL="231775" indent="-231775"/>
            <a:r>
              <a:rPr lang="en-US"/>
              <a:t>Coâng thöùc tính thôøi gian truy caäp thöïc teá (Time Effective Acess) ñeán moät ñoái töôïng trong BNC </a:t>
            </a:r>
          </a:p>
          <a:p>
            <a:pPr marL="682625" lvl="1" indent="-225425"/>
            <a:r>
              <a:rPr lang="en-US"/>
              <a:t>bao goàm thôøi gian chuyeån ñoåi ñòa chæ vaø thôøi gian truy xuaát döõ lieäu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TEA = (time biding add + time acces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(t</a:t>
            </a:r>
            <a:r>
              <a:rPr lang="en-US" baseline="-12000">
                <a:solidFill>
                  <a:schemeClr val="hlink"/>
                </a:solidFill>
              </a:rPr>
              <a:t>c </a:t>
            </a:r>
            <a:r>
              <a:rPr lang="en-US">
                <a:solidFill>
                  <a:schemeClr val="hlink"/>
                </a:solidFill>
              </a:rPr>
              <a:t>+ 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)           +       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         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          +          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(ST trong cache)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/>
              <a:t>Khoâng söû duïng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/>
              <a:t>    </a:t>
            </a:r>
            <a:r>
              <a:rPr lang="en-US" sz="2400">
                <a:solidFill>
                  <a:schemeClr val="hlink"/>
                </a:solidFill>
              </a:rPr>
              <a:t>TEA =      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          +            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                 (PT trong mem)              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/>
              <a:t>Coù söû duïng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TEA = hit-ratio ( t</a:t>
            </a:r>
            <a:r>
              <a:rPr lang="en-US" sz="2400" baseline="-14000">
                <a:solidFill>
                  <a:schemeClr val="hlink"/>
                </a:solidFill>
              </a:rPr>
              <a:t>c</a:t>
            </a:r>
            <a:r>
              <a:rPr lang="en-US" sz="2400">
                <a:solidFill>
                  <a:schemeClr val="hlink"/>
                </a:solidFill>
              </a:rPr>
              <a:t>   +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) + (1- hit-ratio)( t</a:t>
            </a:r>
            <a:r>
              <a:rPr lang="en-US" sz="2400" baseline="-14000">
                <a:solidFill>
                  <a:schemeClr val="hlink"/>
                </a:solidFill>
              </a:rPr>
              <a:t>c   </a:t>
            </a:r>
            <a:r>
              <a:rPr lang="en-US" sz="2400">
                <a:solidFill>
                  <a:schemeClr val="hlink"/>
                </a:solidFill>
              </a:rPr>
              <a:t>+    t</a:t>
            </a:r>
            <a:r>
              <a:rPr lang="en-US" sz="2400" baseline="-14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  +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                                 (TLB)    (data)                             (TLB)    (PT)     (data)                                              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>
                <a:solidFill>
                  <a:schemeClr val="hlink"/>
                </a:solidFill>
              </a:rPr>
              <a:t>Ñòa chæ logic</a:t>
            </a:r>
            <a:r>
              <a:rPr lang="fr-FR"/>
              <a:t> – coøn goïi laø ñòa chæ aûo , laø taát caû caùc ñòa chæ do boä xöû lyù taïo ra</a:t>
            </a:r>
            <a:endParaRPr lang="en-US"/>
          </a:p>
          <a:p>
            <a:pPr algn="just"/>
            <a:r>
              <a:rPr lang="fr-FR">
                <a:solidFill>
                  <a:schemeClr val="hlink"/>
                </a:solidFill>
              </a:rPr>
              <a:t>Ñòa chæ physic</a:t>
            </a:r>
            <a:r>
              <a:rPr lang="fr-FR"/>
              <a:t>  - laø ñòa chæ thöïc teá maø trình quaûn lyù boä nhôù nhìn thaáy vaø thao taùc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ñòa chæ</a:t>
            </a:r>
            <a:r>
              <a:rPr lang="fr-FR"/>
              <a:t> – laø taäp hôïp taát caû caùc ñòa chæ aûo phaùt sinh bôûi moät chöông trình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vaät lyù</a:t>
            </a:r>
            <a:r>
              <a:rPr lang="fr-FR"/>
              <a:t> – laø taäp hôïp taát caû caùc ñòa chæ vaät lyù töông öùng vôùi caùc ñòa chæ aûo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9651</TotalTime>
  <Words>4214</Words>
  <Application>Microsoft Office PowerPoint</Application>
  <PresentationFormat>On-screen Show (4:3)</PresentationFormat>
  <Paragraphs>934</Paragraphs>
  <Slides>74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PowerPoint Presentation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Toå chöùc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PowerPoint Presentation</vt:lpstr>
    </vt:vector>
  </TitlesOfParts>
  <Company>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Minh Tri Vu</cp:lastModifiedBy>
  <cp:revision>827</cp:revision>
  <dcterms:created xsi:type="dcterms:W3CDTF">2003-03-03T06:34:40Z</dcterms:created>
  <dcterms:modified xsi:type="dcterms:W3CDTF">2015-06-01T08:31:03Z</dcterms:modified>
</cp:coreProperties>
</file>