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277A5-BC12-4CE8-8296-370C08D0413F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8C502-B4B7-4E99-9961-AD10C10E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8C502-B4B7-4E99-9961-AD10C10E71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3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8C502-B4B7-4E99-9961-AD10C10E71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0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8C502-B4B7-4E99-9961-AD10C10E71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18FE-C32F-4683-92A3-09470D25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06359-E7E9-46F3-BB7A-D2379E8D0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933BF-394F-4967-8FD2-01CD63B7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2C0F-7235-40F6-A1E0-84A5C47E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50E5-7A64-4C19-983C-39F7B3A1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3A10-898C-4A3E-B1D5-95E1C4C9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EA33-B67C-4992-A89A-953AAAA93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00431-CC1D-4488-82C3-0943B208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9E97-927F-4030-AED0-6789DF64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7EE13-76BC-4866-BC58-89B90005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ED350-3B24-4FA7-818E-2A48157A8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FF4DE-2E36-44BF-A049-8D3DC564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5648C-8473-499A-80BF-116761E0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09D47-12E2-4791-AC57-2ECF2B02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07BA7-F686-4AFF-8958-5A345A91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F388-8F46-4441-AA74-2CE8A67F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920F-35B5-447F-9872-FE2BBD3A8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15CCA-5836-4D2A-A299-8241A7CF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D3FF0-FC7C-4CFF-B5D8-D8B4F2ED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E6476-BF5E-43F9-9271-60B94E2A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8087-8397-499B-80A1-2C6C0C1D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D628-A6B9-4B80-9991-AC979FCA7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A3FD3-20E4-48FF-8B01-DC046ECA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FB47-2127-418A-8C6F-99C09A53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532E-66CF-42C7-91D8-06DD8E5D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4D4C-3566-4117-BB8C-331FA77F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1C86-1A72-48EB-93E9-921A7161F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6D259-464F-448B-8838-D454B88DE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07A51-99DF-404E-AED5-E263D468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F7244-7A7B-47EA-BC7B-D8D9D553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7D3AD-9184-45B9-A43F-58746505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EC84-EAC2-4D58-B340-CA6FAB57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498D-5CC9-40D4-B432-8A987A9F8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E55AE-85C1-486D-BD86-EFEFFDF05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6C740-2BA0-417C-AF03-45EBEBC53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26F50-C40B-416A-AC79-A429FA058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4DEDB-79FE-48E8-A135-97B5B346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FBBB5-9FB9-4D8E-83FE-511C8BEB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BF21C-9C64-4762-BBF4-0E70EE0A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7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6467-FE8B-4751-AEAC-596E96EE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DCE42-DA09-4DB3-ACCD-3999CA64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4B8BF-40AA-4139-88EE-4CC9A0F7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C9428-A9E1-472F-AC7F-7E0F5EBD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31FEE-8709-4383-84AE-729AED30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7C4AC-2848-406E-8176-1601D2F1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12F86-B573-433D-96FD-7F1A1A19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6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8E1E-5042-4627-8A9F-C61CCA9A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8B28-B497-4050-A6DC-A671A384A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6E97A-DD5B-476B-B910-EE0DC818A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F4704-B556-4BE2-97F7-F252165E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4E4F9-1625-4B2B-820C-3ACE6BE0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7AA04-DD08-44B5-BC3B-249C90C7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1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1727-286A-4080-868C-8A5DF8C2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E048B-8D54-4122-B898-44BB95C0D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2E924-D80D-4A0F-9D55-2D3B89F69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013B8-FF4C-4FBE-93B9-34D62BCB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DEEB5-6E4E-43D3-9D33-46C8D893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9FC9A-9072-48F5-AF01-535004C7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6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2B9C2-7AC8-4F4B-B165-D6F71E10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25D05-01EF-47C2-B260-0A6F6809A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A2161-10F7-4CA0-8E6E-E3262BDC2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06EF6-F617-4EE3-A2C7-250D3B8C39B3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F044-8296-4ABD-9588-6FBDE60A4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A0108-3787-4202-94FF-6DFDC7325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EEBC-13A6-451E-BFD8-9C84F6761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0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sonhacks.com/nvidia-jetson-nano-j41-header-pinout/" TargetMode="External"/><Relationship Id="rId3" Type="http://schemas.openxmlformats.org/officeDocument/2006/relationships/hyperlink" Target="https://docs.nvidia.com/jetson/archives/l4t-archived/l4t-3231/index.html#page/Tegra%20Linux%20Driver%20Package%20Development%20Guide/introduction.html" TargetMode="External"/><Relationship Id="rId7" Type="http://schemas.openxmlformats.org/officeDocument/2006/relationships/hyperlink" Target="https://developer.nvidia.com/embedded/downloads#?search=jetson%20nano%20pinmu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nvidia.com/embedded/downloads#?search=Technical%20Reference%20Manual" TargetMode="External"/><Relationship Id="rId5" Type="http://schemas.openxmlformats.org/officeDocument/2006/relationships/hyperlink" Target="https://docs.nvidia.com/jetson/archives/l4t-archived/l4t-3231/index.html#page/Tegra%2520Linux%2520Driver%2520Package%2520Development%2520Guide%2Fhw_setup_jetson_io.html%23" TargetMode="External"/><Relationship Id="rId10" Type="http://schemas.openxmlformats.org/officeDocument/2006/relationships/hyperlink" Target="https://www.youtube.com/watch?v=zw6St5zXEXg&amp;list=PLL68erM6rDuLivN88lwS9YYAeBfuIOYvA" TargetMode="External"/><Relationship Id="rId4" Type="http://schemas.openxmlformats.org/officeDocument/2006/relationships/hyperlink" Target="https://www.hackster.io/news/getting-started-with-the-nvidia-jetson-nano-developer-kit-43aa7c298797" TargetMode="External"/><Relationship Id="rId9" Type="http://schemas.openxmlformats.org/officeDocument/2006/relationships/hyperlink" Target="https://www.youtube.com/watch?v=3MY8kLEZr98&amp;list=PLL68erM6rDuJ4juXm6MzhppMsNB2wJ-T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sourcerer.io/writing-a-simple-linux-kernel-module-d9dc3762c23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jetson/archives/l4t-archived/l4t-3231/index.html#page/Tegra%2520Linux%2520Driver%2520Package%2520Development%2520Guide%2Fhw_setup_jetson_io.html%2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man7.org/linux/man-pages/man4/mem.4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github.com/thanhhaibk96/Jetson-Nano-Kernel-Sample/tree/master/GPIO/jetson-nano-gpio-v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anhhaibk96/Jetson-Nano-C-Sample/tree/master/GPIO/jetson-nano-gpio-test" TargetMode="External"/><Relationship Id="rId5" Type="http://schemas.openxmlformats.org/officeDocument/2006/relationships/hyperlink" Target="https://github.com/valentis/jetson-nano-gpio-example" TargetMode="External"/><Relationship Id="rId4" Type="http://schemas.openxmlformats.org/officeDocument/2006/relationships/hyperlink" Target="https://github.com/jwatte/jetson-gpio-example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n7.org/linux/man-pages/man4/mem.4.html" TargetMode="External"/><Relationship Id="rId5" Type="http://schemas.openxmlformats.org/officeDocument/2006/relationships/hyperlink" Target="https://blog.vu-review.com/file-descriptor-la-gi.html" TargetMode="External"/><Relationship Id="rId4" Type="http://schemas.openxmlformats.org/officeDocument/2006/relationships/hyperlink" Target="https://vimentor.com/vi/lesson/memory-mapp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F48CC0-7B49-4EB1-AA07-EFB20A63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23" y="1722210"/>
            <a:ext cx="4564577" cy="3413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ED6AAC-0065-452A-B61D-32EA13F6D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559"/>
            <a:ext cx="7415080" cy="41668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22D4E0-9A30-47B1-8167-182C33CB1551}"/>
              </a:ext>
            </a:extLst>
          </p:cNvPr>
          <p:cNvSpPr txBox="1"/>
          <p:nvPr/>
        </p:nvSpPr>
        <p:spPr>
          <a:xfrm>
            <a:off x="9783264" y="6457890"/>
            <a:ext cx="2408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ambria" panose="02040503050406030204" pitchFamily="18" charset="0"/>
              </a:rPr>
              <a:t>By Thanh Hai Chau</a:t>
            </a:r>
          </a:p>
        </p:txBody>
      </p:sp>
    </p:spTree>
    <p:extLst>
      <p:ext uri="{BB962C8B-B14F-4D97-AF65-F5344CB8AC3E}">
        <p14:creationId xmlns:p14="http://schemas.microsoft.com/office/powerpoint/2010/main" val="76072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Documents: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8B7B5A-9797-42BE-814C-4020DE83F7D4}"/>
              </a:ext>
            </a:extLst>
          </p:cNvPr>
          <p:cNvSpPr/>
          <p:nvPr/>
        </p:nvSpPr>
        <p:spPr>
          <a:xfrm>
            <a:off x="604684" y="908636"/>
            <a:ext cx="115873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NVIDIA Tegra Linux Driver Package: </a:t>
            </a:r>
            <a:r>
              <a:rPr lang="en-US">
                <a:latin typeface="Cambria" panose="02040503050406030204" pitchFamily="18" charset="0"/>
                <a:hlinkClick r:id="rId3"/>
              </a:rPr>
              <a:t>https://docs.nvidia.com/jetson/archives/l4t-archived/l4t-3231/index.html#page/Tegra%20Linux%20Driver%20Package%20Development%20Guide/introduction.html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Getting Started: </a:t>
            </a:r>
            <a:r>
              <a:rPr lang="en-US">
                <a:latin typeface="Cambria" panose="02040503050406030204" pitchFamily="18" charset="0"/>
                <a:hlinkClick r:id="rId4"/>
              </a:rPr>
              <a:t>https://www.hackster.io/news/getting-started-with-the-nvidia-jetson-nano-developer-kit-43aa7c298797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Use VNC to remote desktop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3FBA1-B4B1-4A14-8090-19596D0A8D7B}"/>
              </a:ext>
            </a:extLst>
          </p:cNvPr>
          <p:cNvSpPr txBox="1"/>
          <p:nvPr/>
        </p:nvSpPr>
        <p:spPr>
          <a:xfrm>
            <a:off x="176980" y="6211669"/>
            <a:ext cx="836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>
                <a:solidFill>
                  <a:srgbClr val="FF0000"/>
                </a:solidFill>
              </a:rPr>
              <a:t>Note: NVIDIA supply forum for all users, you should register an account and join this forum for development projects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34246-6FA9-4BF2-9B94-249F97EFA7CD}"/>
              </a:ext>
            </a:extLst>
          </p:cNvPr>
          <p:cNvSpPr txBox="1"/>
          <p:nvPr/>
        </p:nvSpPr>
        <p:spPr>
          <a:xfrm>
            <a:off x="604683" y="2732550"/>
            <a:ext cx="387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Cambria" panose="02040503050406030204" pitchFamily="18" charset="0"/>
              </a:rPr>
              <a:t>Progam Hardware: GPIO, I2C, SPI,…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51443C-AFB3-4749-A78B-0213C081B85F}"/>
              </a:ext>
            </a:extLst>
          </p:cNvPr>
          <p:cNvSpPr/>
          <p:nvPr/>
        </p:nvSpPr>
        <p:spPr>
          <a:xfrm>
            <a:off x="789442" y="3101882"/>
            <a:ext cx="114025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Configuring the 40-pin Expansion Header: </a:t>
            </a:r>
            <a:r>
              <a:rPr lang="en-US">
                <a:latin typeface="Cambria" panose="02040503050406030204" pitchFamily="18" charset="0"/>
                <a:hlinkClick r:id="rId5"/>
              </a:rPr>
              <a:t>https://docs.nvidia.com/jetson/archives/l4t-archived/l4t-3231/index.html#page/Tegra%2520Linux%2520Driver%2520Package%2520Development%2520Guide%2Fhw_setup_jetson_io.html%23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Technical Reference Manual: </a:t>
            </a:r>
            <a:r>
              <a:rPr lang="en-US">
                <a:latin typeface="Cambria" panose="02040503050406030204" pitchFamily="18" charset="0"/>
                <a:hlinkClick r:id="rId6"/>
              </a:rPr>
              <a:t>https://developer.nvidia.com/embedded/downloads#?search=Technical%20Reference%20Manual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Pin Map on Jetson Nano: </a:t>
            </a:r>
            <a:r>
              <a:rPr lang="en-US">
                <a:latin typeface="Cambria" panose="02040503050406030204" pitchFamily="18" charset="0"/>
                <a:hlinkClick r:id="rId7"/>
              </a:rPr>
              <a:t>https://developer.nvidia.com/embedded/downloads#?search=jetson%20nano%20pinmux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Jetson Nano J41 Port: </a:t>
            </a:r>
            <a:r>
              <a:rPr lang="en-US">
                <a:latin typeface="Cambria" panose="02040503050406030204" pitchFamily="18" charset="0"/>
                <a:hlinkClick r:id="rId8"/>
              </a:rPr>
              <a:t>https://www.jetsonhacks.com/nvidia-jetson-nano-j41-header-pinout/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Learn programing driver on ubuntu: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hlinkClick r:id="rId9"/>
              </a:rPr>
              <a:t>https://www.youtube.com/watch?v=3MY8kLEZr98&amp;list=PLL68erM6rDuJ4juXm6MzhppMsNB2wJ-Tk</a:t>
            </a: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hlinkClick r:id="rId10"/>
              </a:rPr>
              <a:t>https://www.youtube.com/watch?v=zw6St5zXEXg&amp;list=PLL68erM6rDuLivN88lwS9YYAeBfuIOYvA</a:t>
            </a:r>
            <a:r>
              <a:rPr lang="en-US"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298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5519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A Simple Example Programing Driver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794532-3C9C-40BC-8D67-432441E0E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21" y="727135"/>
            <a:ext cx="10876144" cy="39481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432C25-0096-4898-A657-BAAF8EB8CF74}"/>
              </a:ext>
            </a:extLst>
          </p:cNvPr>
          <p:cNvSpPr txBox="1"/>
          <p:nvPr/>
        </p:nvSpPr>
        <p:spPr>
          <a:xfrm>
            <a:off x="988142" y="4807974"/>
            <a:ext cx="11203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Một cách dễ hiểu, lập trình driver là lập trình để giao tiếp với các cổng </a:t>
            </a:r>
            <a:r>
              <a:rPr lang="en-US" i="1"/>
              <a:t>tty</a:t>
            </a:r>
            <a:r>
              <a:rPr lang="en-US"/>
              <a:t> trên hệ thống, có thể dùng lệnh </a:t>
            </a:r>
            <a:r>
              <a:rPr lang="en-US" i="1">
                <a:solidFill>
                  <a:srgbClr val="FF0000"/>
                </a:solidFill>
              </a:rPr>
              <a:t>ls /dev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để liệt kê các danh sách thiết bị có trên hệ thống.</a:t>
            </a:r>
          </a:p>
          <a:p>
            <a:r>
              <a:rPr lang="en-US" b="1" i="1" u="sng">
                <a:solidFill>
                  <a:srgbClr val="FF0000"/>
                </a:solidFill>
              </a:rPr>
              <a:t>Có 2 cách để lập trình GPIO hệ thống: lập trình kernel, lập trình C/C++ thông qua cổng /dev/mem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8B3B7-E79C-49E4-A9AB-3E42CF4A2DA0}"/>
              </a:ext>
            </a:extLst>
          </p:cNvPr>
          <p:cNvSpPr/>
          <p:nvPr/>
        </p:nvSpPr>
        <p:spPr>
          <a:xfrm>
            <a:off x="988142" y="5807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4"/>
              </a:rPr>
              <a:t>https://blog.sourcerer.io/writing-a-simple-linux-kernel-module-d9dc3762c234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005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62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How to check Map Pin GPIO on Jetson Nano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E733F5-A0E1-4335-AA10-998324F3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3" y="2199540"/>
            <a:ext cx="8927186" cy="3133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3D6209-EBF8-491A-A4A8-1D3402C26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350" y="70706"/>
            <a:ext cx="4819650" cy="3695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8B3506-3138-48AD-95D7-60FD89A32F67}"/>
              </a:ext>
            </a:extLst>
          </p:cNvPr>
          <p:cNvSpPr/>
          <p:nvPr/>
        </p:nvSpPr>
        <p:spPr>
          <a:xfrm>
            <a:off x="2124075" y="2428875"/>
            <a:ext cx="1066800" cy="1905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93998A-B67F-42BD-BFB6-007F011A8C55}"/>
              </a:ext>
            </a:extLst>
          </p:cNvPr>
          <p:cNvSpPr/>
          <p:nvPr/>
        </p:nvSpPr>
        <p:spPr>
          <a:xfrm>
            <a:off x="942975" y="2428875"/>
            <a:ext cx="857250" cy="1905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CF8E8D-AC93-4365-91DF-9E5FFFE3D171}"/>
              </a:ext>
            </a:extLst>
          </p:cNvPr>
          <p:cNvCxnSpPr/>
          <p:nvPr/>
        </p:nvCxnSpPr>
        <p:spPr>
          <a:xfrm flipV="1">
            <a:off x="3009900" y="1828800"/>
            <a:ext cx="742950" cy="600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CF8E8D-AC93-4365-91DF-9E5FFFE3D171}"/>
              </a:ext>
            </a:extLst>
          </p:cNvPr>
          <p:cNvCxnSpPr/>
          <p:nvPr/>
        </p:nvCxnSpPr>
        <p:spPr>
          <a:xfrm flipV="1">
            <a:off x="1219200" y="1828800"/>
            <a:ext cx="742950" cy="600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8E7D0E-4BF2-4FE1-961C-0FC2644FD8D0}"/>
              </a:ext>
            </a:extLst>
          </p:cNvPr>
          <p:cNvSpPr txBox="1"/>
          <p:nvPr/>
        </p:nvSpPr>
        <p:spPr>
          <a:xfrm>
            <a:off x="604683" y="929213"/>
            <a:ext cx="5347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Cambria" panose="02040503050406030204" pitchFamily="18" charset="0"/>
              </a:rPr>
              <a:t>Search in documents: NV_Jetson_Nano_Module_Pinmux_Config_Template, </a:t>
            </a:r>
            <a:r>
              <a:rPr lang="sv-SE" i="1">
                <a:latin typeface="Cambria" panose="02040503050406030204" pitchFamily="18" charset="0"/>
              </a:rPr>
              <a:t>Tegra_X1_TRM_DP07225001_v1.3p</a:t>
            </a:r>
            <a:endParaRPr lang="en-US" i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91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62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How to check Map Pin GPIO on Jetson Nano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93268A-88A1-4C91-BF80-4C13FB8FDB50}"/>
              </a:ext>
            </a:extLst>
          </p:cNvPr>
          <p:cNvSpPr txBox="1"/>
          <p:nvPr/>
        </p:nvSpPr>
        <p:spPr>
          <a:xfrm>
            <a:off x="480141" y="727136"/>
            <a:ext cx="11409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Cambria" panose="02040503050406030204" pitchFamily="18" charset="0"/>
              </a:rPr>
              <a:t>Example: Program GPIO on GPIO216 [AUDIO_MLCK]</a:t>
            </a:r>
          </a:p>
          <a:p>
            <a:r>
              <a:rPr lang="en-US">
                <a:latin typeface="Cambria" panose="02040503050406030204" pitchFamily="18" charset="0"/>
              </a:rPr>
              <a:t>Step1: Configure GPIO on </a:t>
            </a:r>
            <a:r>
              <a:rPr lang="en-US">
                <a:hlinkClick r:id="rId3"/>
              </a:rPr>
              <a:t>https://docs.nvidia.com/jetson/archives/l4t-archived/l4t-3231/index.html#page/Tegra%2520Linux%2520Driver%2520Package%2520Development%2520Guide%2Fhw_setup_jetson_io.html%23</a:t>
            </a:r>
            <a:endParaRPr lang="en-US"/>
          </a:p>
          <a:p>
            <a:r>
              <a:rPr lang="en-US">
                <a:latin typeface="Cambria" panose="02040503050406030204" pitchFamily="18" charset="0"/>
              </a:rPr>
              <a:t>Check in </a:t>
            </a:r>
            <a:r>
              <a:rPr lang="en-US" i="1">
                <a:latin typeface="Cambria" panose="02040503050406030204" pitchFamily="18" charset="0"/>
              </a:rPr>
              <a:t>NV_Jetson_Nano_Module_Pinmux_Config_Template, where is your pin on chip ARM57? And what is it’s name?</a:t>
            </a: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33007-F428-49A2-9BE6-40465CAB3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" y="2328284"/>
            <a:ext cx="12192000" cy="17311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C636A5-230E-4AC1-859A-6E1FD352CBC1}"/>
              </a:ext>
            </a:extLst>
          </p:cNvPr>
          <p:cNvSpPr/>
          <p:nvPr/>
        </p:nvSpPr>
        <p:spPr>
          <a:xfrm>
            <a:off x="-12700" y="3104951"/>
            <a:ext cx="11557000" cy="241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F19A51-7AA0-4E34-B112-954EA71F94E1}"/>
              </a:ext>
            </a:extLst>
          </p:cNvPr>
          <p:cNvCxnSpPr>
            <a:stCxn id="5" idx="2"/>
            <a:endCxn id="5" idx="2"/>
          </p:cNvCxnSpPr>
          <p:nvPr/>
        </p:nvCxnSpPr>
        <p:spPr>
          <a:xfrm>
            <a:off x="5765800" y="334625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9DE503-75A1-4D85-A657-4C3FD5C07FE0}"/>
              </a:ext>
            </a:extLst>
          </p:cNvPr>
          <p:cNvCxnSpPr>
            <a:cxnSpLocks/>
          </p:cNvCxnSpPr>
          <p:nvPr/>
        </p:nvCxnSpPr>
        <p:spPr>
          <a:xfrm>
            <a:off x="9258300" y="3244651"/>
            <a:ext cx="342900" cy="5161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95C30D-8A3A-40BB-99FB-574D8F93BE1E}"/>
              </a:ext>
            </a:extLst>
          </p:cNvPr>
          <p:cNvSpPr txBox="1"/>
          <p:nvPr/>
        </p:nvSpPr>
        <p:spPr>
          <a:xfrm>
            <a:off x="9099346" y="3698615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GPIOBB.00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30A4D-9B56-48F1-AE2E-A9BA8D1E3196}"/>
              </a:ext>
            </a:extLst>
          </p:cNvPr>
          <p:cNvSpPr/>
          <p:nvPr/>
        </p:nvSpPr>
        <p:spPr>
          <a:xfrm>
            <a:off x="617383" y="4149513"/>
            <a:ext cx="11574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Step2: Check in </a:t>
            </a:r>
            <a:r>
              <a:rPr lang="sv-SE" i="1">
                <a:latin typeface="Cambria" panose="02040503050406030204" pitchFamily="18" charset="0"/>
              </a:rPr>
              <a:t>Tegra_X1_TRM_DP07225001_v1.3p, which register does it respond for GPIOBB.00?</a:t>
            </a: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2D63EBF-FF01-46D1-B9EC-91EC47539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178" y="4518845"/>
            <a:ext cx="5463509" cy="222972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3FF6E4-82A7-4C6B-83EA-6D632B7F191B}"/>
              </a:ext>
            </a:extLst>
          </p:cNvPr>
          <p:cNvSpPr/>
          <p:nvPr/>
        </p:nvSpPr>
        <p:spPr>
          <a:xfrm>
            <a:off x="3718932" y="4518845"/>
            <a:ext cx="705584" cy="1483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5E2475-23A5-4DBD-84D5-CCA41F598A8B}"/>
              </a:ext>
            </a:extLst>
          </p:cNvPr>
          <p:cNvCxnSpPr/>
          <p:nvPr/>
        </p:nvCxnSpPr>
        <p:spPr>
          <a:xfrm>
            <a:off x="4100052" y="4763729"/>
            <a:ext cx="30529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7">
            <a:extLst>
              <a:ext uri="{FF2B5EF4-FFF2-40B4-BE49-F238E27FC236}">
                <a16:creationId xmlns:a16="http://schemas.microsoft.com/office/drawing/2014/main" id="{6895C30D-8A3A-40BB-99FB-574D8F93BE1E}"/>
              </a:ext>
            </a:extLst>
          </p:cNvPr>
          <p:cNvSpPr txBox="1"/>
          <p:nvPr/>
        </p:nvSpPr>
        <p:spPr>
          <a:xfrm>
            <a:off x="7152968" y="4579063"/>
            <a:ext cx="232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Offset memory: 0x60C</a:t>
            </a:r>
          </a:p>
        </p:txBody>
      </p:sp>
    </p:spTree>
    <p:extLst>
      <p:ext uri="{BB962C8B-B14F-4D97-AF65-F5344CB8AC3E}">
        <p14:creationId xmlns:p14="http://schemas.microsoft.com/office/powerpoint/2010/main" val="53568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62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How to check Map Pin GPIO on Jetson Nano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93268A-88A1-4C91-BF80-4C13FB8FDB50}"/>
              </a:ext>
            </a:extLst>
          </p:cNvPr>
          <p:cNvSpPr txBox="1"/>
          <p:nvPr/>
        </p:nvSpPr>
        <p:spPr>
          <a:xfrm>
            <a:off x="480141" y="727136"/>
            <a:ext cx="1140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Cambria" panose="02040503050406030204" pitchFamily="18" charset="0"/>
              </a:rPr>
              <a:t>Example: Program GPIO on GPIO216 [AUDIO_MLCK]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30A4D-9B56-48F1-AE2E-A9BA8D1E3196}"/>
              </a:ext>
            </a:extLst>
          </p:cNvPr>
          <p:cNvSpPr/>
          <p:nvPr/>
        </p:nvSpPr>
        <p:spPr>
          <a:xfrm>
            <a:off x="617383" y="1188801"/>
            <a:ext cx="11574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Step2: Check in </a:t>
            </a:r>
            <a:r>
              <a:rPr lang="sv-SE" i="1">
                <a:latin typeface="Cambria" panose="02040503050406030204" pitchFamily="18" charset="0"/>
              </a:rPr>
              <a:t>Tegra_X1_TRM_DP07225001_v1.3p, which register does it respond for GPIOBB.00?</a:t>
            </a: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2D63EBF-FF01-46D1-B9EC-91EC47539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78" y="1558133"/>
            <a:ext cx="5463509" cy="222972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3FF6E4-82A7-4C6B-83EA-6D632B7F191B}"/>
              </a:ext>
            </a:extLst>
          </p:cNvPr>
          <p:cNvSpPr/>
          <p:nvPr/>
        </p:nvSpPr>
        <p:spPr>
          <a:xfrm>
            <a:off x="3718932" y="1558133"/>
            <a:ext cx="705584" cy="1483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5E2475-23A5-4DBD-84D5-CCA41F598A8B}"/>
              </a:ext>
            </a:extLst>
          </p:cNvPr>
          <p:cNvCxnSpPr/>
          <p:nvPr/>
        </p:nvCxnSpPr>
        <p:spPr>
          <a:xfrm>
            <a:off x="4100052" y="1803017"/>
            <a:ext cx="30529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7">
            <a:extLst>
              <a:ext uri="{FF2B5EF4-FFF2-40B4-BE49-F238E27FC236}">
                <a16:creationId xmlns:a16="http://schemas.microsoft.com/office/drawing/2014/main" id="{6895C30D-8A3A-40BB-99FB-574D8F93BE1E}"/>
              </a:ext>
            </a:extLst>
          </p:cNvPr>
          <p:cNvSpPr txBox="1"/>
          <p:nvPr/>
        </p:nvSpPr>
        <p:spPr>
          <a:xfrm>
            <a:off x="7152968" y="1618351"/>
            <a:ext cx="232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Offset memory: 0x60C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81997C-6E94-4BA7-84D2-2D188941C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78" y="4064383"/>
            <a:ext cx="7486650" cy="1981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9FC082-BD46-415C-AE56-505BD223889D}"/>
              </a:ext>
            </a:extLst>
          </p:cNvPr>
          <p:cNvSpPr/>
          <p:nvPr/>
        </p:nvSpPr>
        <p:spPr>
          <a:xfrm>
            <a:off x="987178" y="1558133"/>
            <a:ext cx="1490551" cy="244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22DB91-7218-4D06-A844-7261ADD92551}"/>
              </a:ext>
            </a:extLst>
          </p:cNvPr>
          <p:cNvSpPr/>
          <p:nvPr/>
        </p:nvSpPr>
        <p:spPr>
          <a:xfrm>
            <a:off x="987178" y="5560142"/>
            <a:ext cx="7486650" cy="304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6CEC5A-7B66-45D9-A3AB-E165EE4518E6}"/>
              </a:ext>
            </a:extLst>
          </p:cNvPr>
          <p:cNvCxnSpPr/>
          <p:nvPr/>
        </p:nvCxnSpPr>
        <p:spPr>
          <a:xfrm flipV="1">
            <a:off x="3864077" y="3787854"/>
            <a:ext cx="4807975" cy="19197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7">
            <a:extLst>
              <a:ext uri="{FF2B5EF4-FFF2-40B4-BE49-F238E27FC236}">
                <a16:creationId xmlns:a16="http://schemas.microsoft.com/office/drawing/2014/main" id="{6BAD4D19-BBD9-4F32-86D7-F9A05D2CD87A}"/>
              </a:ext>
            </a:extLst>
          </p:cNvPr>
          <p:cNvSpPr txBox="1"/>
          <p:nvPr/>
        </p:nvSpPr>
        <p:spPr>
          <a:xfrm>
            <a:off x="8672052" y="3603187"/>
            <a:ext cx="3006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Adress Start + Offset memory</a:t>
            </a:r>
          </a:p>
          <a:p>
            <a:r>
              <a:rPr lang="en-US" b="1">
                <a:solidFill>
                  <a:srgbClr val="FF0000"/>
                </a:solidFill>
              </a:rPr>
              <a:t>= 0x6000D60C</a:t>
            </a:r>
          </a:p>
        </p:txBody>
      </p:sp>
    </p:spTree>
    <p:extLst>
      <p:ext uri="{BB962C8B-B14F-4D97-AF65-F5344CB8AC3E}">
        <p14:creationId xmlns:p14="http://schemas.microsoft.com/office/powerpoint/2010/main" val="265360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62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How to check Map Pin GPIO on Jetson Nano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93268A-88A1-4C91-BF80-4C13FB8FDB50}"/>
              </a:ext>
            </a:extLst>
          </p:cNvPr>
          <p:cNvSpPr txBox="1"/>
          <p:nvPr/>
        </p:nvSpPr>
        <p:spPr>
          <a:xfrm>
            <a:off x="480141" y="727136"/>
            <a:ext cx="1140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Cambria" panose="02040503050406030204" pitchFamily="18" charset="0"/>
              </a:rPr>
              <a:t>Example: Program GPIO on GPIO216 [AUDIO_MLCK]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30A4D-9B56-48F1-AE2E-A9BA8D1E3196}"/>
              </a:ext>
            </a:extLst>
          </p:cNvPr>
          <p:cNvSpPr/>
          <p:nvPr/>
        </p:nvSpPr>
        <p:spPr>
          <a:xfrm>
            <a:off x="617383" y="1188801"/>
            <a:ext cx="11574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Step3: Download Github code: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hlinkClick r:id="rId4"/>
              </a:rPr>
              <a:t>https://github.com/jwatte/jetson-gpio-example</a:t>
            </a: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hlinkClick r:id="rId5"/>
              </a:rPr>
              <a:t>https://github.com/valentis/jetson-nano-gpio-example</a:t>
            </a:r>
            <a:endParaRPr lang="en-US">
              <a:latin typeface="Cambria" panose="0204050305040603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hlinkClick r:id="rId6"/>
              </a:rPr>
              <a:t>https://github.com/thanhhaibk96/Jetson-Nano-C-Sample/tree/master/GPIO/jetson-nano-gpio-test</a:t>
            </a:r>
            <a:endParaRPr lang="en-US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hlinkClick r:id="rId7"/>
              </a:rPr>
              <a:t>https://github.com/thanhhaibk96/Jetson-Nano-Kernel-Sample/tree/master/GPIO/jetson-nano-gpio-v1</a:t>
            </a:r>
            <a:r>
              <a:rPr lang="en-US"/>
              <a:t> </a:t>
            </a:r>
            <a:r>
              <a:rPr lang="en-US">
                <a:latin typeface="Cambria" panose="02040503050406030204" pitchFamily="18" charset="0"/>
              </a:rPr>
              <a:t>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0869D9-502A-4542-8BE6-FA4BE4923810}"/>
              </a:ext>
            </a:extLst>
          </p:cNvPr>
          <p:cNvSpPr/>
          <p:nvPr/>
        </p:nvSpPr>
        <p:spPr>
          <a:xfrm>
            <a:off x="604683" y="2972059"/>
            <a:ext cx="11574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Explaining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</a:rPr>
              <a:t>Program C via using /dev/mem </a:t>
            </a:r>
          </a:p>
          <a:p>
            <a:r>
              <a:rPr lang="en-US">
                <a:latin typeface="Cambria" panose="02040503050406030204" pitchFamily="18" charset="0"/>
              </a:rPr>
              <a:t>	Because Linux does not allow you access physical memory directly, so you have to use a function to create virtual memory - </a:t>
            </a:r>
            <a:r>
              <a:rPr lang="pt-BR" i="1">
                <a:solidFill>
                  <a:srgbClr val="FF0000"/>
                </a:solidFill>
              </a:rPr>
              <a:t>open("/dev/mem", O_RDWR | O_SYNC);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latin typeface="Cambria" panose="02040503050406030204" pitchFamily="18" charset="0"/>
              </a:rPr>
              <a:t>Program driver </a:t>
            </a:r>
          </a:p>
          <a:p>
            <a:r>
              <a:rPr lang="pt-BR">
                <a:latin typeface="Cambria" panose="02040503050406030204" pitchFamily="18" charset="0"/>
              </a:rPr>
              <a:t>	In programming driver, Linux does not allow you access physical memory directly like program in C, you have to use function - </a:t>
            </a:r>
            <a:r>
              <a:rPr lang="it-IT">
                <a:solidFill>
                  <a:srgbClr val="FF0000"/>
                </a:solidFill>
              </a:rPr>
              <a:t>ioremap(GPIO_216, sizeof(gpio_register)); </a:t>
            </a:r>
            <a:r>
              <a:rPr lang="it-IT"/>
              <a:t>to access undirectly physical memory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0BBEEC-7412-4483-8D42-D97D79E01FE6}"/>
              </a:ext>
            </a:extLst>
          </p:cNvPr>
          <p:cNvSpPr/>
          <p:nvPr/>
        </p:nvSpPr>
        <p:spPr>
          <a:xfrm>
            <a:off x="299794" y="6360657"/>
            <a:ext cx="5250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8"/>
              </a:rPr>
              <a:t>http://man7.org/linux/man-pages/man4/mem.4.html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2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62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How to check Map Pin GPIO on Jetson Nano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93268A-88A1-4C91-BF80-4C13FB8FDB50}"/>
              </a:ext>
            </a:extLst>
          </p:cNvPr>
          <p:cNvSpPr txBox="1"/>
          <p:nvPr/>
        </p:nvSpPr>
        <p:spPr>
          <a:xfrm>
            <a:off x="480141" y="727136"/>
            <a:ext cx="1140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Cambria" panose="02040503050406030204" pitchFamily="18" charset="0"/>
              </a:rPr>
              <a:t>Example: Program GPIO on GPIO216 [AUDIO_MLCK]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0869D9-502A-4542-8BE6-FA4BE4923810}"/>
              </a:ext>
            </a:extLst>
          </p:cNvPr>
          <p:cNvSpPr/>
          <p:nvPr/>
        </p:nvSpPr>
        <p:spPr>
          <a:xfrm>
            <a:off x="604683" y="1096468"/>
            <a:ext cx="115746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Explaining Code:</a:t>
            </a:r>
          </a:p>
          <a:p>
            <a:pPr algn="just"/>
            <a:r>
              <a:rPr lang="pt-BR" i="1"/>
              <a:t>“/dev/mem“:  </a:t>
            </a:r>
            <a:r>
              <a:rPr lang="en-US"/>
              <a:t>is a character device file that is an image of the main memory of the computer.  It may be used, for example, to examine (and even patch) the system. Byte addresses in /dev/mem are interpreted as physical memory        addresses.  References to nonexistent locations cause errors to be returned. Examining and patching is likely to lead to unexpected results when read-only or write-only bits are present. Since Linux 2.6.26, and depending on the architecture, the        CONFIG_STRICT_DEVMEM kernel configuration option limits the areas which can be accessed through this file. For example: on x86, RAM access is not allowed but accessing memory-mapped PCI regions is</a:t>
            </a:r>
          </a:p>
          <a:p>
            <a:pPr algn="just"/>
            <a:r>
              <a:rPr lang="en-US"/>
              <a:t>It is typically created by:</a:t>
            </a:r>
          </a:p>
          <a:p>
            <a:pPr algn="just"/>
            <a:endParaRPr lang="en-US"/>
          </a:p>
          <a:p>
            <a:pPr algn="just"/>
            <a:r>
              <a:rPr lang="en-US"/>
              <a:t>           mknod -m 660 /dev/mem c 1 1</a:t>
            </a:r>
          </a:p>
          <a:p>
            <a:pPr algn="just"/>
            <a:r>
              <a:rPr lang="en-US"/>
              <a:t>           chown root:kmem /dev/mem</a:t>
            </a:r>
          </a:p>
          <a:p>
            <a:pPr algn="just"/>
            <a:r>
              <a:rPr lang="en-US" i="1"/>
              <a:t>“mmap”: </a:t>
            </a:r>
            <a:r>
              <a:rPr lang="en-US">
                <a:hlinkClick r:id="rId4"/>
              </a:rPr>
              <a:t>https://vimentor.com/vi/lesson/memory-mapping</a:t>
            </a:r>
            <a:endParaRPr lang="en-US"/>
          </a:p>
          <a:p>
            <a:pPr algn="just"/>
            <a:r>
              <a:rPr lang="en-US"/>
              <a:t>What is </a:t>
            </a:r>
            <a:r>
              <a:rPr lang="en-US" i="1"/>
              <a:t>fd</a:t>
            </a:r>
            <a:r>
              <a:rPr lang="en-US"/>
              <a:t>? </a:t>
            </a:r>
            <a:r>
              <a:rPr lang="en-US">
                <a:hlinkClick r:id="rId5"/>
              </a:rPr>
              <a:t>https://blog.vu-review.com/file-descriptor-la-gi.html</a:t>
            </a:r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0BBEEC-7412-4483-8D42-D97D79E01FE6}"/>
              </a:ext>
            </a:extLst>
          </p:cNvPr>
          <p:cNvSpPr/>
          <p:nvPr/>
        </p:nvSpPr>
        <p:spPr>
          <a:xfrm>
            <a:off x="299794" y="6360657"/>
            <a:ext cx="5250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6"/>
              </a:rPr>
              <a:t>http://man7.org/linux/man-pages/man4/mem.4.html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E23286-AECE-47A3-B564-33DF6F227E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582" y="5048984"/>
            <a:ext cx="5491317" cy="4622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A8A2F8-497F-4E32-A3DA-24E9A32E0064}"/>
              </a:ext>
            </a:extLst>
          </p:cNvPr>
          <p:cNvSpPr/>
          <p:nvPr/>
        </p:nvSpPr>
        <p:spPr>
          <a:xfrm>
            <a:off x="1238865" y="5048984"/>
            <a:ext cx="486696" cy="462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37144E-1D3A-496E-BB89-A5DB2C545BA4}"/>
              </a:ext>
            </a:extLst>
          </p:cNvPr>
          <p:cNvCxnSpPr>
            <a:stCxn id="9" idx="0"/>
          </p:cNvCxnSpPr>
          <p:nvPr/>
        </p:nvCxnSpPr>
        <p:spPr>
          <a:xfrm flipV="1">
            <a:off x="1482213" y="4645742"/>
            <a:ext cx="22122" cy="403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F4D5EA7-A464-4DED-A489-FB99CF4FC2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772" y="4802845"/>
            <a:ext cx="3667015" cy="7125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077D0A-3A8A-4322-929A-CB6E3986CE8F}"/>
              </a:ext>
            </a:extLst>
          </p:cNvPr>
          <p:cNvSpPr/>
          <p:nvPr/>
        </p:nvSpPr>
        <p:spPr>
          <a:xfrm>
            <a:off x="7551174" y="4847363"/>
            <a:ext cx="1091381" cy="314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9B00F0-5162-444C-880C-642C5CC05D42}"/>
              </a:ext>
            </a:extLst>
          </p:cNvPr>
          <p:cNvCxnSpPr>
            <a:stCxn id="14" idx="0"/>
          </p:cNvCxnSpPr>
          <p:nvPr/>
        </p:nvCxnSpPr>
        <p:spPr>
          <a:xfrm flipV="1">
            <a:off x="8096865" y="4449387"/>
            <a:ext cx="545690" cy="397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9EAF52-46F0-45CB-B6FC-15FF3D9C216B}"/>
              </a:ext>
            </a:extLst>
          </p:cNvPr>
          <p:cNvSpPr txBox="1"/>
          <p:nvPr/>
        </p:nvSpPr>
        <p:spPr>
          <a:xfrm>
            <a:off x="8761148" y="4078368"/>
            <a:ext cx="340687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Depend on architecture of CPU, in this case: 4096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C1949B-E4BA-4606-9463-F7A875B970C4}"/>
              </a:ext>
            </a:extLst>
          </p:cNvPr>
          <p:cNvSpPr txBox="1"/>
          <p:nvPr/>
        </p:nvSpPr>
        <p:spPr>
          <a:xfrm>
            <a:off x="8785122" y="5515393"/>
            <a:ext cx="340687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0xFFF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14F14-CACC-4EC3-9E34-F0924505B7BC}"/>
              </a:ext>
            </a:extLst>
          </p:cNvPr>
          <p:cNvSpPr/>
          <p:nvPr/>
        </p:nvSpPr>
        <p:spPr>
          <a:xfrm>
            <a:off x="7551173" y="5206453"/>
            <a:ext cx="1091381" cy="314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00A9FE-1357-450B-8EFB-66A3A228ECE9}"/>
              </a:ext>
            </a:extLst>
          </p:cNvPr>
          <p:cNvCxnSpPr>
            <a:stCxn id="22" idx="2"/>
            <a:endCxn id="21" idx="1"/>
          </p:cNvCxnSpPr>
          <p:nvPr/>
        </p:nvCxnSpPr>
        <p:spPr>
          <a:xfrm>
            <a:off x="8096864" y="5521025"/>
            <a:ext cx="688258" cy="1790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FCC02-744D-4D08-887C-997D5C143E8C}"/>
              </a:ext>
            </a:extLst>
          </p:cNvPr>
          <p:cNvSpPr txBox="1"/>
          <p:nvPr/>
        </p:nvSpPr>
        <p:spPr>
          <a:xfrm>
            <a:off x="604683" y="265471"/>
            <a:ext cx="62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How to check Map Pin GPIO on Jetson Nano</a:t>
            </a:r>
          </a:p>
        </p:txBody>
      </p:sp>
      <p:pic>
        <p:nvPicPr>
          <p:cNvPr id="1026" name="Picture 2" descr="Download Drivers | NVIDIA">
            <a:extLst>
              <a:ext uri="{FF2B5EF4-FFF2-40B4-BE49-F238E27FC236}">
                <a16:creationId xmlns:a16="http://schemas.microsoft.com/office/drawing/2014/main" id="{18A57486-CE72-454E-AAF0-B04945DD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22" y="6232646"/>
            <a:ext cx="3406878" cy="6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93268A-88A1-4C91-BF80-4C13FB8FDB50}"/>
              </a:ext>
            </a:extLst>
          </p:cNvPr>
          <p:cNvSpPr txBox="1"/>
          <p:nvPr/>
        </p:nvSpPr>
        <p:spPr>
          <a:xfrm>
            <a:off x="480141" y="727136"/>
            <a:ext cx="1140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Cambria" panose="02040503050406030204" pitchFamily="18" charset="0"/>
              </a:rPr>
              <a:t>Example: Program GPIO on GPIO216 [AUDIO_MLCK]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2461C-D4C5-4EED-B28F-9F567EBD2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41" y="1188800"/>
            <a:ext cx="10693811" cy="3693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22D21D-058B-4E4E-94AD-601F5C2008BD}"/>
              </a:ext>
            </a:extLst>
          </p:cNvPr>
          <p:cNvSpPr/>
          <p:nvPr/>
        </p:nvSpPr>
        <p:spPr>
          <a:xfrm>
            <a:off x="1017639" y="1188800"/>
            <a:ext cx="752167" cy="369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705CA8-6878-4DEE-84F8-6A17FD39DA8D}"/>
              </a:ext>
            </a:extLst>
          </p:cNvPr>
          <p:cNvCxnSpPr>
            <a:stCxn id="5" idx="2"/>
          </p:cNvCxnSpPr>
          <p:nvPr/>
        </p:nvCxnSpPr>
        <p:spPr>
          <a:xfrm>
            <a:off x="1393723" y="1558131"/>
            <a:ext cx="184354" cy="462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3E11E8-39BD-4D11-8BBB-9220BF4F07E3}"/>
              </a:ext>
            </a:extLst>
          </p:cNvPr>
          <p:cNvSpPr txBox="1"/>
          <p:nvPr/>
        </p:nvSpPr>
        <p:spPr>
          <a:xfrm>
            <a:off x="1017638" y="2020529"/>
            <a:ext cx="361335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Pointer points to mapping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9ABCD-7C6E-4031-8648-530C0FAA5229}"/>
              </a:ext>
            </a:extLst>
          </p:cNvPr>
          <p:cNvSpPr/>
          <p:nvPr/>
        </p:nvSpPr>
        <p:spPr>
          <a:xfrm>
            <a:off x="8362335" y="1188800"/>
            <a:ext cx="2551471" cy="369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20A6BD-B9B0-41F8-9395-F6114EB12AB8}"/>
              </a:ext>
            </a:extLst>
          </p:cNvPr>
          <p:cNvCxnSpPr>
            <a:stCxn id="15" idx="2"/>
          </p:cNvCxnSpPr>
          <p:nvPr/>
        </p:nvCxnSpPr>
        <p:spPr>
          <a:xfrm flipH="1">
            <a:off x="9424219" y="1558131"/>
            <a:ext cx="213852" cy="462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2">
            <a:extLst>
              <a:ext uri="{FF2B5EF4-FFF2-40B4-BE49-F238E27FC236}">
                <a16:creationId xmlns:a16="http://schemas.microsoft.com/office/drawing/2014/main" id="{CA3E11E8-39BD-4D11-8BBB-9220BF4F07E3}"/>
              </a:ext>
            </a:extLst>
          </p:cNvPr>
          <p:cNvSpPr txBox="1"/>
          <p:nvPr/>
        </p:nvSpPr>
        <p:spPr>
          <a:xfrm>
            <a:off x="7724467" y="2020528"/>
            <a:ext cx="3613355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Start address of module GPIO </a:t>
            </a:r>
            <a:r>
              <a:rPr lang="en-US">
                <a:sym typeface="Wingdings" panose="05000000000000000000" pitchFamily="2" charset="2"/>
              </a:rPr>
              <a:t> GPIO-1</a:t>
            </a:r>
            <a:r>
              <a:rPr lang="en-US"/>
              <a:t>: 0x6000d60C &amp; 0xFFFFF000 (~0xFFF)</a:t>
            </a:r>
          </a:p>
          <a:p>
            <a:r>
              <a:rPr lang="en-US"/>
              <a:t>= 0x6000d000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F60E926-03BE-47C7-8369-06CD4A87E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82" y="3421626"/>
            <a:ext cx="9884001" cy="36933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FCC43BC-3968-4579-B9C2-D19760153138}"/>
              </a:ext>
            </a:extLst>
          </p:cNvPr>
          <p:cNvSpPr/>
          <p:nvPr/>
        </p:nvSpPr>
        <p:spPr>
          <a:xfrm>
            <a:off x="3672348" y="3421626"/>
            <a:ext cx="2286000" cy="369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27DCF2-34D9-4656-B0AA-59E9DE7F1418}"/>
              </a:ext>
            </a:extLst>
          </p:cNvPr>
          <p:cNvCxnSpPr>
            <a:stCxn id="27" idx="2"/>
          </p:cNvCxnSpPr>
          <p:nvPr/>
        </p:nvCxnSpPr>
        <p:spPr>
          <a:xfrm flipH="1">
            <a:off x="4630993" y="3790957"/>
            <a:ext cx="184355" cy="3975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B6A3C0-B5F4-4CEF-8D7E-A4C6F614E72B}"/>
              </a:ext>
            </a:extLst>
          </p:cNvPr>
          <p:cNvSpPr txBox="1"/>
          <p:nvPr/>
        </p:nvSpPr>
        <p:spPr>
          <a:xfrm>
            <a:off x="2916492" y="4132317"/>
            <a:ext cx="361335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Force type of  pointer, it is easy to access registers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82D648-B5B5-4A7E-9F33-A12013F9DA1E}"/>
              </a:ext>
            </a:extLst>
          </p:cNvPr>
          <p:cNvSpPr/>
          <p:nvPr/>
        </p:nvSpPr>
        <p:spPr>
          <a:xfrm>
            <a:off x="6096000" y="3421626"/>
            <a:ext cx="4139381" cy="317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0996B8-E076-44D1-9529-92D4F7A69978}"/>
              </a:ext>
            </a:extLst>
          </p:cNvPr>
          <p:cNvCxnSpPr>
            <a:stCxn id="31" idx="2"/>
          </p:cNvCxnSpPr>
          <p:nvPr/>
        </p:nvCxnSpPr>
        <p:spPr>
          <a:xfrm flipH="1">
            <a:off x="7949381" y="3738925"/>
            <a:ext cx="216310" cy="405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1">
            <a:extLst>
              <a:ext uri="{FF2B5EF4-FFF2-40B4-BE49-F238E27FC236}">
                <a16:creationId xmlns:a16="http://schemas.microsoft.com/office/drawing/2014/main" id="{CCB6A3C0-B5F4-4CEF-8D7E-A4C6F614E72B}"/>
              </a:ext>
            </a:extLst>
          </p:cNvPr>
          <p:cNvSpPr txBox="1"/>
          <p:nvPr/>
        </p:nvSpPr>
        <p:spPr>
          <a:xfrm>
            <a:off x="6622026" y="4122230"/>
            <a:ext cx="556997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Access to address of GPIO216/GPIOBB00:</a:t>
            </a:r>
          </a:p>
          <a:p>
            <a:r>
              <a:rPr lang="en-US"/>
              <a:t>0x6000d000 + (0x6000d60C &amp; 0xFFF) </a:t>
            </a:r>
          </a:p>
        </p:txBody>
      </p:sp>
    </p:spTree>
    <p:extLst>
      <p:ext uri="{BB962C8B-B14F-4D97-AF65-F5344CB8AC3E}">
        <p14:creationId xmlns:p14="http://schemas.microsoft.com/office/powerpoint/2010/main" val="274342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970</Words>
  <Application>Microsoft Office PowerPoint</Application>
  <PresentationFormat>Widescreen</PresentationFormat>
  <Paragraphs>70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 Thanh Hai</dc:creator>
  <cp:lastModifiedBy>Chau Thanh Hai</cp:lastModifiedBy>
  <cp:revision>96</cp:revision>
  <dcterms:created xsi:type="dcterms:W3CDTF">2020-04-20T09:16:23Z</dcterms:created>
  <dcterms:modified xsi:type="dcterms:W3CDTF">2020-04-22T10:22:42Z</dcterms:modified>
</cp:coreProperties>
</file>