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5" r:id="rId24"/>
    <p:sldId id="278" r:id="rId25"/>
    <p:sldId id="279" r:id="rId26"/>
    <p:sldId id="280" r:id="rId27"/>
    <p:sldId id="281" r:id="rId28"/>
    <p:sldId id="282" r:id="rId29"/>
    <p:sldId id="283" r:id="rId30"/>
    <p:sldId id="28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AC0074F-EDA8-4A3A-98CB-20B7C3D3800C}">
          <p14:sldIdLst>
            <p14:sldId id="256"/>
            <p14:sldId id="257"/>
            <p14:sldId id="258"/>
          </p14:sldIdLst>
        </p14:section>
        <p14:section name="GPIO" id="{89671A3A-B122-4F12-9D0B-35F37E295686}">
          <p14:sldIdLst>
            <p14:sldId id="259"/>
            <p14:sldId id="260"/>
            <p14:sldId id="261"/>
            <p14:sldId id="262"/>
            <p14:sldId id="263"/>
            <p14:sldId id="264"/>
          </p14:sldIdLst>
        </p14:section>
        <p14:section name="Timer" id="{652790B5-8DB4-46E9-AF6C-FBECACD265CA}">
          <p14:sldIdLst>
            <p14:sldId id="265"/>
            <p14:sldId id="266"/>
            <p14:sldId id="267"/>
            <p14:sldId id="268"/>
          </p14:sldIdLst>
        </p14:section>
        <p14:section name="Interrupt" id="{7DB7EA42-70D2-4552-A886-7803487700D7}">
          <p14:sldIdLst>
            <p14:sldId id="269"/>
            <p14:sldId id="270"/>
            <p14:sldId id="271"/>
            <p14:sldId id="272"/>
            <p14:sldId id="273"/>
          </p14:sldIdLst>
        </p14:section>
        <p14:section name="Device tree" id="{F0A2DCDC-5975-4A21-8F4F-B3F5F72B3780}">
          <p14:sldIdLst>
            <p14:sldId id="274"/>
            <p14:sldId id="275"/>
            <p14:sldId id="276"/>
            <p14:sldId id="277"/>
            <p14:sldId id="285"/>
            <p14:sldId id="278"/>
            <p14:sldId id="279"/>
            <p14:sldId id="280"/>
          </p14:sldIdLst>
        </p14:section>
        <p14:section name="Platform driver" id="{F03D5B32-C8CE-4237-9818-5FAA106F09D0}">
          <p14:sldIdLst>
            <p14:sldId id="281"/>
            <p14:sldId id="282"/>
            <p14:sldId id="283"/>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D277A5-BC12-4CE8-8296-370C08D0413F}" type="datetimeFigureOut">
              <a:rPr lang="en-US" smtClean="0"/>
              <a:t>22-May-20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78C502-B4B7-4E99-9961-AD10C10E71B7}" type="slidenum">
              <a:rPr lang="en-US" smtClean="0"/>
              <a:t>‹#›</a:t>
            </a:fld>
            <a:endParaRPr lang="en-US"/>
          </a:p>
        </p:txBody>
      </p:sp>
    </p:spTree>
    <p:extLst>
      <p:ext uri="{BB962C8B-B14F-4D97-AF65-F5344CB8AC3E}">
        <p14:creationId xmlns:p14="http://schemas.microsoft.com/office/powerpoint/2010/main" val="1490707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78C502-B4B7-4E99-9961-AD10C10E71B7}" type="slidenum">
              <a:rPr lang="en-US" smtClean="0"/>
              <a:t>7</a:t>
            </a:fld>
            <a:endParaRPr lang="en-US"/>
          </a:p>
        </p:txBody>
      </p:sp>
    </p:spTree>
    <p:extLst>
      <p:ext uri="{BB962C8B-B14F-4D97-AF65-F5344CB8AC3E}">
        <p14:creationId xmlns:p14="http://schemas.microsoft.com/office/powerpoint/2010/main" val="26303346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78C502-B4B7-4E99-9961-AD10C10E71B7}" type="slidenum">
              <a:rPr lang="en-US" smtClean="0"/>
              <a:t>16</a:t>
            </a:fld>
            <a:endParaRPr lang="en-US"/>
          </a:p>
        </p:txBody>
      </p:sp>
    </p:spTree>
    <p:extLst>
      <p:ext uri="{BB962C8B-B14F-4D97-AF65-F5344CB8AC3E}">
        <p14:creationId xmlns:p14="http://schemas.microsoft.com/office/powerpoint/2010/main" val="391761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78C502-B4B7-4E99-9961-AD10C10E71B7}" type="slidenum">
              <a:rPr lang="en-US" smtClean="0"/>
              <a:t>17</a:t>
            </a:fld>
            <a:endParaRPr lang="en-US"/>
          </a:p>
        </p:txBody>
      </p:sp>
    </p:spTree>
    <p:extLst>
      <p:ext uri="{BB962C8B-B14F-4D97-AF65-F5344CB8AC3E}">
        <p14:creationId xmlns:p14="http://schemas.microsoft.com/office/powerpoint/2010/main" val="3498285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78C502-B4B7-4E99-9961-AD10C10E71B7}" type="slidenum">
              <a:rPr lang="en-US" smtClean="0"/>
              <a:t>18</a:t>
            </a:fld>
            <a:endParaRPr lang="en-US"/>
          </a:p>
        </p:txBody>
      </p:sp>
    </p:spTree>
    <p:extLst>
      <p:ext uri="{BB962C8B-B14F-4D97-AF65-F5344CB8AC3E}">
        <p14:creationId xmlns:p14="http://schemas.microsoft.com/office/powerpoint/2010/main" val="2009134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78C502-B4B7-4E99-9961-AD10C10E71B7}" type="slidenum">
              <a:rPr lang="en-US" smtClean="0"/>
              <a:t>19</a:t>
            </a:fld>
            <a:endParaRPr lang="en-US"/>
          </a:p>
        </p:txBody>
      </p:sp>
    </p:spTree>
    <p:extLst>
      <p:ext uri="{BB962C8B-B14F-4D97-AF65-F5344CB8AC3E}">
        <p14:creationId xmlns:p14="http://schemas.microsoft.com/office/powerpoint/2010/main" val="27723143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78C502-B4B7-4E99-9961-AD10C10E71B7}" type="slidenum">
              <a:rPr lang="en-US" smtClean="0"/>
              <a:t>20</a:t>
            </a:fld>
            <a:endParaRPr lang="en-US"/>
          </a:p>
        </p:txBody>
      </p:sp>
    </p:spTree>
    <p:extLst>
      <p:ext uri="{BB962C8B-B14F-4D97-AF65-F5344CB8AC3E}">
        <p14:creationId xmlns:p14="http://schemas.microsoft.com/office/powerpoint/2010/main" val="41216782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78C502-B4B7-4E99-9961-AD10C10E71B7}" type="slidenum">
              <a:rPr lang="en-US" smtClean="0"/>
              <a:t>21</a:t>
            </a:fld>
            <a:endParaRPr lang="en-US"/>
          </a:p>
        </p:txBody>
      </p:sp>
    </p:spTree>
    <p:extLst>
      <p:ext uri="{BB962C8B-B14F-4D97-AF65-F5344CB8AC3E}">
        <p14:creationId xmlns:p14="http://schemas.microsoft.com/office/powerpoint/2010/main" val="3676448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78C502-B4B7-4E99-9961-AD10C10E71B7}" type="slidenum">
              <a:rPr lang="en-US" smtClean="0"/>
              <a:t>22</a:t>
            </a:fld>
            <a:endParaRPr lang="en-US"/>
          </a:p>
        </p:txBody>
      </p:sp>
    </p:spTree>
    <p:extLst>
      <p:ext uri="{BB962C8B-B14F-4D97-AF65-F5344CB8AC3E}">
        <p14:creationId xmlns:p14="http://schemas.microsoft.com/office/powerpoint/2010/main" val="31173671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78C502-B4B7-4E99-9961-AD10C10E71B7}" type="slidenum">
              <a:rPr lang="en-US" smtClean="0"/>
              <a:t>23</a:t>
            </a:fld>
            <a:endParaRPr lang="en-US"/>
          </a:p>
        </p:txBody>
      </p:sp>
    </p:spTree>
    <p:extLst>
      <p:ext uri="{BB962C8B-B14F-4D97-AF65-F5344CB8AC3E}">
        <p14:creationId xmlns:p14="http://schemas.microsoft.com/office/powerpoint/2010/main" val="17974337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78C502-B4B7-4E99-9961-AD10C10E71B7}" type="slidenum">
              <a:rPr lang="en-US" smtClean="0"/>
              <a:t>24</a:t>
            </a:fld>
            <a:endParaRPr lang="en-US"/>
          </a:p>
        </p:txBody>
      </p:sp>
    </p:spTree>
    <p:extLst>
      <p:ext uri="{BB962C8B-B14F-4D97-AF65-F5344CB8AC3E}">
        <p14:creationId xmlns:p14="http://schemas.microsoft.com/office/powerpoint/2010/main" val="36092922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78C502-B4B7-4E99-9961-AD10C10E71B7}" type="slidenum">
              <a:rPr lang="en-US" smtClean="0"/>
              <a:t>25</a:t>
            </a:fld>
            <a:endParaRPr lang="en-US"/>
          </a:p>
        </p:txBody>
      </p:sp>
    </p:spTree>
    <p:extLst>
      <p:ext uri="{BB962C8B-B14F-4D97-AF65-F5344CB8AC3E}">
        <p14:creationId xmlns:p14="http://schemas.microsoft.com/office/powerpoint/2010/main" val="3590628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78C502-B4B7-4E99-9961-AD10C10E71B7}" type="slidenum">
              <a:rPr lang="en-US" smtClean="0"/>
              <a:t>8</a:t>
            </a:fld>
            <a:endParaRPr lang="en-US"/>
          </a:p>
        </p:txBody>
      </p:sp>
    </p:spTree>
    <p:extLst>
      <p:ext uri="{BB962C8B-B14F-4D97-AF65-F5344CB8AC3E}">
        <p14:creationId xmlns:p14="http://schemas.microsoft.com/office/powerpoint/2010/main" val="39102027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78C502-B4B7-4E99-9961-AD10C10E71B7}" type="slidenum">
              <a:rPr lang="en-US" smtClean="0"/>
              <a:t>26</a:t>
            </a:fld>
            <a:endParaRPr lang="en-US"/>
          </a:p>
        </p:txBody>
      </p:sp>
    </p:spTree>
    <p:extLst>
      <p:ext uri="{BB962C8B-B14F-4D97-AF65-F5344CB8AC3E}">
        <p14:creationId xmlns:p14="http://schemas.microsoft.com/office/powerpoint/2010/main" val="11693830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78C502-B4B7-4E99-9961-AD10C10E71B7}" type="slidenum">
              <a:rPr lang="en-US" smtClean="0"/>
              <a:t>27</a:t>
            </a:fld>
            <a:endParaRPr lang="en-US"/>
          </a:p>
        </p:txBody>
      </p:sp>
    </p:spTree>
    <p:extLst>
      <p:ext uri="{BB962C8B-B14F-4D97-AF65-F5344CB8AC3E}">
        <p14:creationId xmlns:p14="http://schemas.microsoft.com/office/powerpoint/2010/main" val="9832286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78C502-B4B7-4E99-9961-AD10C10E71B7}" type="slidenum">
              <a:rPr lang="en-US" smtClean="0"/>
              <a:t>28</a:t>
            </a:fld>
            <a:endParaRPr lang="en-US"/>
          </a:p>
        </p:txBody>
      </p:sp>
    </p:spTree>
    <p:extLst>
      <p:ext uri="{BB962C8B-B14F-4D97-AF65-F5344CB8AC3E}">
        <p14:creationId xmlns:p14="http://schemas.microsoft.com/office/powerpoint/2010/main" val="21157458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78C502-B4B7-4E99-9961-AD10C10E71B7}" type="slidenum">
              <a:rPr lang="en-US" smtClean="0"/>
              <a:t>29</a:t>
            </a:fld>
            <a:endParaRPr lang="en-US"/>
          </a:p>
        </p:txBody>
      </p:sp>
    </p:spTree>
    <p:extLst>
      <p:ext uri="{BB962C8B-B14F-4D97-AF65-F5344CB8AC3E}">
        <p14:creationId xmlns:p14="http://schemas.microsoft.com/office/powerpoint/2010/main" val="5382421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78C502-B4B7-4E99-9961-AD10C10E71B7}" type="slidenum">
              <a:rPr lang="en-US" smtClean="0"/>
              <a:t>30</a:t>
            </a:fld>
            <a:endParaRPr lang="en-US"/>
          </a:p>
        </p:txBody>
      </p:sp>
    </p:spTree>
    <p:extLst>
      <p:ext uri="{BB962C8B-B14F-4D97-AF65-F5344CB8AC3E}">
        <p14:creationId xmlns:p14="http://schemas.microsoft.com/office/powerpoint/2010/main" val="1362564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78C502-B4B7-4E99-9961-AD10C10E71B7}" type="slidenum">
              <a:rPr lang="en-US" smtClean="0"/>
              <a:t>9</a:t>
            </a:fld>
            <a:endParaRPr lang="en-US"/>
          </a:p>
        </p:txBody>
      </p:sp>
    </p:spTree>
    <p:extLst>
      <p:ext uri="{BB962C8B-B14F-4D97-AF65-F5344CB8AC3E}">
        <p14:creationId xmlns:p14="http://schemas.microsoft.com/office/powerpoint/2010/main" val="1668524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78C502-B4B7-4E99-9961-AD10C10E71B7}" type="slidenum">
              <a:rPr lang="en-US" smtClean="0"/>
              <a:t>10</a:t>
            </a:fld>
            <a:endParaRPr lang="en-US"/>
          </a:p>
        </p:txBody>
      </p:sp>
    </p:spTree>
    <p:extLst>
      <p:ext uri="{BB962C8B-B14F-4D97-AF65-F5344CB8AC3E}">
        <p14:creationId xmlns:p14="http://schemas.microsoft.com/office/powerpoint/2010/main" val="2994380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78C502-B4B7-4E99-9961-AD10C10E71B7}" type="slidenum">
              <a:rPr lang="en-US" smtClean="0"/>
              <a:t>11</a:t>
            </a:fld>
            <a:endParaRPr lang="en-US"/>
          </a:p>
        </p:txBody>
      </p:sp>
    </p:spTree>
    <p:extLst>
      <p:ext uri="{BB962C8B-B14F-4D97-AF65-F5344CB8AC3E}">
        <p14:creationId xmlns:p14="http://schemas.microsoft.com/office/powerpoint/2010/main" val="3578028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78C502-B4B7-4E99-9961-AD10C10E71B7}" type="slidenum">
              <a:rPr lang="en-US" smtClean="0"/>
              <a:t>12</a:t>
            </a:fld>
            <a:endParaRPr lang="en-US"/>
          </a:p>
        </p:txBody>
      </p:sp>
    </p:spTree>
    <p:extLst>
      <p:ext uri="{BB962C8B-B14F-4D97-AF65-F5344CB8AC3E}">
        <p14:creationId xmlns:p14="http://schemas.microsoft.com/office/powerpoint/2010/main" val="138303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78C502-B4B7-4E99-9961-AD10C10E71B7}" type="slidenum">
              <a:rPr lang="en-US" smtClean="0"/>
              <a:t>13</a:t>
            </a:fld>
            <a:endParaRPr lang="en-US"/>
          </a:p>
        </p:txBody>
      </p:sp>
    </p:spTree>
    <p:extLst>
      <p:ext uri="{BB962C8B-B14F-4D97-AF65-F5344CB8AC3E}">
        <p14:creationId xmlns:p14="http://schemas.microsoft.com/office/powerpoint/2010/main" val="138303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78C502-B4B7-4E99-9961-AD10C10E71B7}" type="slidenum">
              <a:rPr lang="en-US" smtClean="0"/>
              <a:t>14</a:t>
            </a:fld>
            <a:endParaRPr lang="en-US"/>
          </a:p>
        </p:txBody>
      </p:sp>
    </p:spTree>
    <p:extLst>
      <p:ext uri="{BB962C8B-B14F-4D97-AF65-F5344CB8AC3E}">
        <p14:creationId xmlns:p14="http://schemas.microsoft.com/office/powerpoint/2010/main" val="664483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78C502-B4B7-4E99-9961-AD10C10E71B7}" type="slidenum">
              <a:rPr lang="en-US" smtClean="0"/>
              <a:t>15</a:t>
            </a:fld>
            <a:endParaRPr lang="en-US"/>
          </a:p>
        </p:txBody>
      </p:sp>
    </p:spTree>
    <p:extLst>
      <p:ext uri="{BB962C8B-B14F-4D97-AF65-F5344CB8AC3E}">
        <p14:creationId xmlns:p14="http://schemas.microsoft.com/office/powerpoint/2010/main" val="3380149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E18FE-C32F-4683-92A3-09470D25FA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706359-E7E9-46F3-BB7A-D2379E8D08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3933BF-394F-4967-8FD2-01CD63B775AE}"/>
              </a:ext>
            </a:extLst>
          </p:cNvPr>
          <p:cNvSpPr>
            <a:spLocks noGrp="1"/>
          </p:cNvSpPr>
          <p:nvPr>
            <p:ph type="dt" sz="half" idx="10"/>
          </p:nvPr>
        </p:nvSpPr>
        <p:spPr/>
        <p:txBody>
          <a:bodyPr/>
          <a:lstStyle/>
          <a:p>
            <a:fld id="{DD906EF6-F617-4EE3-A2C7-250D3B8C39B3}" type="datetimeFigureOut">
              <a:rPr lang="en-US" smtClean="0"/>
              <a:t>22-May-20</a:t>
            </a:fld>
            <a:endParaRPr lang="en-US"/>
          </a:p>
        </p:txBody>
      </p:sp>
      <p:sp>
        <p:nvSpPr>
          <p:cNvPr id="5" name="Footer Placeholder 4">
            <a:extLst>
              <a:ext uri="{FF2B5EF4-FFF2-40B4-BE49-F238E27FC236}">
                <a16:creationId xmlns:a16="http://schemas.microsoft.com/office/drawing/2014/main" id="{F2022C0F-7235-40F6-A1E0-84A5C47E8F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5350E5-7A64-4C19-983C-39F7B3A14D21}"/>
              </a:ext>
            </a:extLst>
          </p:cNvPr>
          <p:cNvSpPr>
            <a:spLocks noGrp="1"/>
          </p:cNvSpPr>
          <p:nvPr>
            <p:ph type="sldNum" sz="quarter" idx="12"/>
          </p:nvPr>
        </p:nvSpPr>
        <p:spPr/>
        <p:txBody>
          <a:bodyPr/>
          <a:lstStyle/>
          <a:p>
            <a:fld id="{316FEEBC-13A6-451E-BFD8-9C84F6761AB5}" type="slidenum">
              <a:rPr lang="en-US" smtClean="0"/>
              <a:t>‹#›</a:t>
            </a:fld>
            <a:endParaRPr lang="en-US"/>
          </a:p>
        </p:txBody>
      </p:sp>
    </p:spTree>
    <p:extLst>
      <p:ext uri="{BB962C8B-B14F-4D97-AF65-F5344CB8AC3E}">
        <p14:creationId xmlns:p14="http://schemas.microsoft.com/office/powerpoint/2010/main" val="49493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C3A10-898C-4A3E-B1D5-95E1C4C986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74EA33-B67C-4992-A89A-953AAAA930E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F00431-CC1D-4488-82C3-0943B20879CE}"/>
              </a:ext>
            </a:extLst>
          </p:cNvPr>
          <p:cNvSpPr>
            <a:spLocks noGrp="1"/>
          </p:cNvSpPr>
          <p:nvPr>
            <p:ph type="dt" sz="half" idx="10"/>
          </p:nvPr>
        </p:nvSpPr>
        <p:spPr/>
        <p:txBody>
          <a:bodyPr/>
          <a:lstStyle/>
          <a:p>
            <a:fld id="{DD906EF6-F617-4EE3-A2C7-250D3B8C39B3}" type="datetimeFigureOut">
              <a:rPr lang="en-US" smtClean="0"/>
              <a:t>22-May-20</a:t>
            </a:fld>
            <a:endParaRPr lang="en-US"/>
          </a:p>
        </p:txBody>
      </p:sp>
      <p:sp>
        <p:nvSpPr>
          <p:cNvPr id="5" name="Footer Placeholder 4">
            <a:extLst>
              <a:ext uri="{FF2B5EF4-FFF2-40B4-BE49-F238E27FC236}">
                <a16:creationId xmlns:a16="http://schemas.microsoft.com/office/drawing/2014/main" id="{CE679E97-927F-4030-AED0-6789DF64CE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E7EE13-76BC-4866-BC58-89B900050255}"/>
              </a:ext>
            </a:extLst>
          </p:cNvPr>
          <p:cNvSpPr>
            <a:spLocks noGrp="1"/>
          </p:cNvSpPr>
          <p:nvPr>
            <p:ph type="sldNum" sz="quarter" idx="12"/>
          </p:nvPr>
        </p:nvSpPr>
        <p:spPr/>
        <p:txBody>
          <a:bodyPr/>
          <a:lstStyle/>
          <a:p>
            <a:fld id="{316FEEBC-13A6-451E-BFD8-9C84F6761AB5}" type="slidenum">
              <a:rPr lang="en-US" smtClean="0"/>
              <a:t>‹#›</a:t>
            </a:fld>
            <a:endParaRPr lang="en-US"/>
          </a:p>
        </p:txBody>
      </p:sp>
    </p:spTree>
    <p:extLst>
      <p:ext uri="{BB962C8B-B14F-4D97-AF65-F5344CB8AC3E}">
        <p14:creationId xmlns:p14="http://schemas.microsoft.com/office/powerpoint/2010/main" val="2237002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4ED350-3B24-4FA7-818E-2A48157A85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EFF4DE-2E36-44BF-A049-8D3DC564629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A5648C-8473-499A-80BF-116761E057D7}"/>
              </a:ext>
            </a:extLst>
          </p:cNvPr>
          <p:cNvSpPr>
            <a:spLocks noGrp="1"/>
          </p:cNvSpPr>
          <p:nvPr>
            <p:ph type="dt" sz="half" idx="10"/>
          </p:nvPr>
        </p:nvSpPr>
        <p:spPr/>
        <p:txBody>
          <a:bodyPr/>
          <a:lstStyle/>
          <a:p>
            <a:fld id="{DD906EF6-F617-4EE3-A2C7-250D3B8C39B3}" type="datetimeFigureOut">
              <a:rPr lang="en-US" smtClean="0"/>
              <a:t>22-May-20</a:t>
            </a:fld>
            <a:endParaRPr lang="en-US"/>
          </a:p>
        </p:txBody>
      </p:sp>
      <p:sp>
        <p:nvSpPr>
          <p:cNvPr id="5" name="Footer Placeholder 4">
            <a:extLst>
              <a:ext uri="{FF2B5EF4-FFF2-40B4-BE49-F238E27FC236}">
                <a16:creationId xmlns:a16="http://schemas.microsoft.com/office/drawing/2014/main" id="{CFD09D47-12E2-4791-AC57-2ECF2B02D4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C07BA7-F686-4AFF-8958-5A345A91D18B}"/>
              </a:ext>
            </a:extLst>
          </p:cNvPr>
          <p:cNvSpPr>
            <a:spLocks noGrp="1"/>
          </p:cNvSpPr>
          <p:nvPr>
            <p:ph type="sldNum" sz="quarter" idx="12"/>
          </p:nvPr>
        </p:nvSpPr>
        <p:spPr/>
        <p:txBody>
          <a:bodyPr/>
          <a:lstStyle/>
          <a:p>
            <a:fld id="{316FEEBC-13A6-451E-BFD8-9C84F6761AB5}" type="slidenum">
              <a:rPr lang="en-US" smtClean="0"/>
              <a:t>‹#›</a:t>
            </a:fld>
            <a:endParaRPr lang="en-US"/>
          </a:p>
        </p:txBody>
      </p:sp>
    </p:spTree>
    <p:extLst>
      <p:ext uri="{BB962C8B-B14F-4D97-AF65-F5344CB8AC3E}">
        <p14:creationId xmlns:p14="http://schemas.microsoft.com/office/powerpoint/2010/main" val="1252648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3F388-8F46-4441-AA74-2CE8A67F44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C9920F-35B5-447F-9872-FE2BBD3A805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F15CCA-5836-4D2A-A299-8241A7CF4CF2}"/>
              </a:ext>
            </a:extLst>
          </p:cNvPr>
          <p:cNvSpPr>
            <a:spLocks noGrp="1"/>
          </p:cNvSpPr>
          <p:nvPr>
            <p:ph type="dt" sz="half" idx="10"/>
          </p:nvPr>
        </p:nvSpPr>
        <p:spPr/>
        <p:txBody>
          <a:bodyPr/>
          <a:lstStyle/>
          <a:p>
            <a:fld id="{DD906EF6-F617-4EE3-A2C7-250D3B8C39B3}" type="datetimeFigureOut">
              <a:rPr lang="en-US" smtClean="0"/>
              <a:t>22-May-20</a:t>
            </a:fld>
            <a:endParaRPr lang="en-US"/>
          </a:p>
        </p:txBody>
      </p:sp>
      <p:sp>
        <p:nvSpPr>
          <p:cNvPr id="5" name="Footer Placeholder 4">
            <a:extLst>
              <a:ext uri="{FF2B5EF4-FFF2-40B4-BE49-F238E27FC236}">
                <a16:creationId xmlns:a16="http://schemas.microsoft.com/office/drawing/2014/main" id="{E20D3FF0-FC7C-4CFF-B5D8-D8B4F2ED55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AE6476-BF5E-43F9-9271-60B94E2A11A7}"/>
              </a:ext>
            </a:extLst>
          </p:cNvPr>
          <p:cNvSpPr>
            <a:spLocks noGrp="1"/>
          </p:cNvSpPr>
          <p:nvPr>
            <p:ph type="sldNum" sz="quarter" idx="12"/>
          </p:nvPr>
        </p:nvSpPr>
        <p:spPr/>
        <p:txBody>
          <a:bodyPr/>
          <a:lstStyle/>
          <a:p>
            <a:fld id="{316FEEBC-13A6-451E-BFD8-9C84F6761AB5}" type="slidenum">
              <a:rPr lang="en-US" smtClean="0"/>
              <a:t>‹#›</a:t>
            </a:fld>
            <a:endParaRPr lang="en-US"/>
          </a:p>
        </p:txBody>
      </p:sp>
    </p:spTree>
    <p:extLst>
      <p:ext uri="{BB962C8B-B14F-4D97-AF65-F5344CB8AC3E}">
        <p14:creationId xmlns:p14="http://schemas.microsoft.com/office/powerpoint/2010/main" val="20746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58087-8397-499B-80A1-2C6C0C1DAC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ECD628-A6B9-4B80-9991-AC979FCA73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87A3FD3-20E4-48FF-8B01-DC046ECA857B}"/>
              </a:ext>
            </a:extLst>
          </p:cNvPr>
          <p:cNvSpPr>
            <a:spLocks noGrp="1"/>
          </p:cNvSpPr>
          <p:nvPr>
            <p:ph type="dt" sz="half" idx="10"/>
          </p:nvPr>
        </p:nvSpPr>
        <p:spPr/>
        <p:txBody>
          <a:bodyPr/>
          <a:lstStyle/>
          <a:p>
            <a:fld id="{DD906EF6-F617-4EE3-A2C7-250D3B8C39B3}" type="datetimeFigureOut">
              <a:rPr lang="en-US" smtClean="0"/>
              <a:t>22-May-20</a:t>
            </a:fld>
            <a:endParaRPr lang="en-US"/>
          </a:p>
        </p:txBody>
      </p:sp>
      <p:sp>
        <p:nvSpPr>
          <p:cNvPr id="5" name="Footer Placeholder 4">
            <a:extLst>
              <a:ext uri="{FF2B5EF4-FFF2-40B4-BE49-F238E27FC236}">
                <a16:creationId xmlns:a16="http://schemas.microsoft.com/office/drawing/2014/main" id="{2BBAFB47-2127-418A-8C6F-99C09A5312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2A532E-66CF-42C7-91D8-06DD8E5D4481}"/>
              </a:ext>
            </a:extLst>
          </p:cNvPr>
          <p:cNvSpPr>
            <a:spLocks noGrp="1"/>
          </p:cNvSpPr>
          <p:nvPr>
            <p:ph type="sldNum" sz="quarter" idx="12"/>
          </p:nvPr>
        </p:nvSpPr>
        <p:spPr/>
        <p:txBody>
          <a:bodyPr/>
          <a:lstStyle/>
          <a:p>
            <a:fld id="{316FEEBC-13A6-451E-BFD8-9C84F6761AB5}" type="slidenum">
              <a:rPr lang="en-US" smtClean="0"/>
              <a:t>‹#›</a:t>
            </a:fld>
            <a:endParaRPr lang="en-US"/>
          </a:p>
        </p:txBody>
      </p:sp>
    </p:spTree>
    <p:extLst>
      <p:ext uri="{BB962C8B-B14F-4D97-AF65-F5344CB8AC3E}">
        <p14:creationId xmlns:p14="http://schemas.microsoft.com/office/powerpoint/2010/main" val="68766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14D4C-3566-4117-BB8C-331FA77F54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511C86-1A72-48EB-93E9-921A7161FE5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A6D259-464F-448B-8838-D454B88DEEE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D07A51-99DF-404E-AED5-E263D46809FD}"/>
              </a:ext>
            </a:extLst>
          </p:cNvPr>
          <p:cNvSpPr>
            <a:spLocks noGrp="1"/>
          </p:cNvSpPr>
          <p:nvPr>
            <p:ph type="dt" sz="half" idx="10"/>
          </p:nvPr>
        </p:nvSpPr>
        <p:spPr/>
        <p:txBody>
          <a:bodyPr/>
          <a:lstStyle/>
          <a:p>
            <a:fld id="{DD906EF6-F617-4EE3-A2C7-250D3B8C39B3}" type="datetimeFigureOut">
              <a:rPr lang="en-US" smtClean="0"/>
              <a:t>22-May-20</a:t>
            </a:fld>
            <a:endParaRPr lang="en-US"/>
          </a:p>
        </p:txBody>
      </p:sp>
      <p:sp>
        <p:nvSpPr>
          <p:cNvPr id="6" name="Footer Placeholder 5">
            <a:extLst>
              <a:ext uri="{FF2B5EF4-FFF2-40B4-BE49-F238E27FC236}">
                <a16:creationId xmlns:a16="http://schemas.microsoft.com/office/drawing/2014/main" id="{DB2F7244-7A7B-47EA-BC7B-D8D9D55395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77D3AD-9184-45B9-A43F-58746505D3A7}"/>
              </a:ext>
            </a:extLst>
          </p:cNvPr>
          <p:cNvSpPr>
            <a:spLocks noGrp="1"/>
          </p:cNvSpPr>
          <p:nvPr>
            <p:ph type="sldNum" sz="quarter" idx="12"/>
          </p:nvPr>
        </p:nvSpPr>
        <p:spPr/>
        <p:txBody>
          <a:bodyPr/>
          <a:lstStyle/>
          <a:p>
            <a:fld id="{316FEEBC-13A6-451E-BFD8-9C84F6761AB5}" type="slidenum">
              <a:rPr lang="en-US" smtClean="0"/>
              <a:t>‹#›</a:t>
            </a:fld>
            <a:endParaRPr lang="en-US"/>
          </a:p>
        </p:txBody>
      </p:sp>
    </p:spTree>
    <p:extLst>
      <p:ext uri="{BB962C8B-B14F-4D97-AF65-F5344CB8AC3E}">
        <p14:creationId xmlns:p14="http://schemas.microsoft.com/office/powerpoint/2010/main" val="382810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5EC84-EAC2-4D58-B340-CA6FAB578A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B2498D-5CC9-40D4-B432-8A987A9F88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1BE55AE-85C1-486D-BD86-EFEFFDF054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56C740-2BA0-417C-AF03-45EBEBC53E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7726F50-C40B-416A-AC79-A429FA0582C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74DEDB-79FE-48E8-A135-97B5B34671E8}"/>
              </a:ext>
            </a:extLst>
          </p:cNvPr>
          <p:cNvSpPr>
            <a:spLocks noGrp="1"/>
          </p:cNvSpPr>
          <p:nvPr>
            <p:ph type="dt" sz="half" idx="10"/>
          </p:nvPr>
        </p:nvSpPr>
        <p:spPr/>
        <p:txBody>
          <a:bodyPr/>
          <a:lstStyle/>
          <a:p>
            <a:fld id="{DD906EF6-F617-4EE3-A2C7-250D3B8C39B3}" type="datetimeFigureOut">
              <a:rPr lang="en-US" smtClean="0"/>
              <a:t>22-May-20</a:t>
            </a:fld>
            <a:endParaRPr lang="en-US"/>
          </a:p>
        </p:txBody>
      </p:sp>
      <p:sp>
        <p:nvSpPr>
          <p:cNvPr id="8" name="Footer Placeholder 7">
            <a:extLst>
              <a:ext uri="{FF2B5EF4-FFF2-40B4-BE49-F238E27FC236}">
                <a16:creationId xmlns:a16="http://schemas.microsoft.com/office/drawing/2014/main" id="{E5AFBBB5-9FB9-4D8E-83FE-511C8BEBC7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BBF21C-9C64-4762-BBF4-0E70EE0A7D94}"/>
              </a:ext>
            </a:extLst>
          </p:cNvPr>
          <p:cNvSpPr>
            <a:spLocks noGrp="1"/>
          </p:cNvSpPr>
          <p:nvPr>
            <p:ph type="sldNum" sz="quarter" idx="12"/>
          </p:nvPr>
        </p:nvSpPr>
        <p:spPr/>
        <p:txBody>
          <a:bodyPr/>
          <a:lstStyle/>
          <a:p>
            <a:fld id="{316FEEBC-13A6-451E-BFD8-9C84F6761AB5}" type="slidenum">
              <a:rPr lang="en-US" smtClean="0"/>
              <a:t>‹#›</a:t>
            </a:fld>
            <a:endParaRPr lang="en-US"/>
          </a:p>
        </p:txBody>
      </p:sp>
    </p:spTree>
    <p:extLst>
      <p:ext uri="{BB962C8B-B14F-4D97-AF65-F5344CB8AC3E}">
        <p14:creationId xmlns:p14="http://schemas.microsoft.com/office/powerpoint/2010/main" val="3765277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66467-FE8B-4751-AEAC-596E96EEA5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7CDCE42-DA09-4DB3-ACCD-3999CA641D7C}"/>
              </a:ext>
            </a:extLst>
          </p:cNvPr>
          <p:cNvSpPr>
            <a:spLocks noGrp="1"/>
          </p:cNvSpPr>
          <p:nvPr>
            <p:ph type="dt" sz="half" idx="10"/>
          </p:nvPr>
        </p:nvSpPr>
        <p:spPr/>
        <p:txBody>
          <a:bodyPr/>
          <a:lstStyle/>
          <a:p>
            <a:fld id="{DD906EF6-F617-4EE3-A2C7-250D3B8C39B3}" type="datetimeFigureOut">
              <a:rPr lang="en-US" smtClean="0"/>
              <a:t>22-May-20</a:t>
            </a:fld>
            <a:endParaRPr lang="en-US"/>
          </a:p>
        </p:txBody>
      </p:sp>
      <p:sp>
        <p:nvSpPr>
          <p:cNvPr id="4" name="Footer Placeholder 3">
            <a:extLst>
              <a:ext uri="{FF2B5EF4-FFF2-40B4-BE49-F238E27FC236}">
                <a16:creationId xmlns:a16="http://schemas.microsoft.com/office/drawing/2014/main" id="{B224B8BF-40AA-4139-88EE-4CC9A0F74C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AC9428-A9E1-472F-AC7F-7E0F5EBD1F31}"/>
              </a:ext>
            </a:extLst>
          </p:cNvPr>
          <p:cNvSpPr>
            <a:spLocks noGrp="1"/>
          </p:cNvSpPr>
          <p:nvPr>
            <p:ph type="sldNum" sz="quarter" idx="12"/>
          </p:nvPr>
        </p:nvSpPr>
        <p:spPr/>
        <p:txBody>
          <a:bodyPr/>
          <a:lstStyle/>
          <a:p>
            <a:fld id="{316FEEBC-13A6-451E-BFD8-9C84F6761AB5}" type="slidenum">
              <a:rPr lang="en-US" smtClean="0"/>
              <a:t>‹#›</a:t>
            </a:fld>
            <a:endParaRPr lang="en-US"/>
          </a:p>
        </p:txBody>
      </p:sp>
    </p:spTree>
    <p:extLst>
      <p:ext uri="{BB962C8B-B14F-4D97-AF65-F5344CB8AC3E}">
        <p14:creationId xmlns:p14="http://schemas.microsoft.com/office/powerpoint/2010/main" val="665983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431FEE-8709-4383-84AE-729AED30EA31}"/>
              </a:ext>
            </a:extLst>
          </p:cNvPr>
          <p:cNvSpPr>
            <a:spLocks noGrp="1"/>
          </p:cNvSpPr>
          <p:nvPr>
            <p:ph type="dt" sz="half" idx="10"/>
          </p:nvPr>
        </p:nvSpPr>
        <p:spPr/>
        <p:txBody>
          <a:bodyPr/>
          <a:lstStyle/>
          <a:p>
            <a:fld id="{DD906EF6-F617-4EE3-A2C7-250D3B8C39B3}" type="datetimeFigureOut">
              <a:rPr lang="en-US" smtClean="0"/>
              <a:t>22-May-20</a:t>
            </a:fld>
            <a:endParaRPr lang="en-US"/>
          </a:p>
        </p:txBody>
      </p:sp>
      <p:sp>
        <p:nvSpPr>
          <p:cNvPr id="3" name="Footer Placeholder 2">
            <a:extLst>
              <a:ext uri="{FF2B5EF4-FFF2-40B4-BE49-F238E27FC236}">
                <a16:creationId xmlns:a16="http://schemas.microsoft.com/office/drawing/2014/main" id="{A9F7C4AC-2848-406E-8176-1601D2F15A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212F86-B573-433D-96FD-7F1A1A1976D4}"/>
              </a:ext>
            </a:extLst>
          </p:cNvPr>
          <p:cNvSpPr>
            <a:spLocks noGrp="1"/>
          </p:cNvSpPr>
          <p:nvPr>
            <p:ph type="sldNum" sz="quarter" idx="12"/>
          </p:nvPr>
        </p:nvSpPr>
        <p:spPr/>
        <p:txBody>
          <a:bodyPr/>
          <a:lstStyle/>
          <a:p>
            <a:fld id="{316FEEBC-13A6-451E-BFD8-9C84F6761AB5}" type="slidenum">
              <a:rPr lang="en-US" smtClean="0"/>
              <a:t>‹#›</a:t>
            </a:fld>
            <a:endParaRPr lang="en-US"/>
          </a:p>
        </p:txBody>
      </p:sp>
    </p:spTree>
    <p:extLst>
      <p:ext uri="{BB962C8B-B14F-4D97-AF65-F5344CB8AC3E}">
        <p14:creationId xmlns:p14="http://schemas.microsoft.com/office/powerpoint/2010/main" val="1586464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E8E1E-5042-4627-8A9F-C61CCA9A0D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0D8B28-B497-4050-A6DC-A671A384A5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F6E97A-DD5B-476B-B910-EE0DC818A6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EDF4704-B556-4BE2-97F7-F252165E0536}"/>
              </a:ext>
            </a:extLst>
          </p:cNvPr>
          <p:cNvSpPr>
            <a:spLocks noGrp="1"/>
          </p:cNvSpPr>
          <p:nvPr>
            <p:ph type="dt" sz="half" idx="10"/>
          </p:nvPr>
        </p:nvSpPr>
        <p:spPr/>
        <p:txBody>
          <a:bodyPr/>
          <a:lstStyle/>
          <a:p>
            <a:fld id="{DD906EF6-F617-4EE3-A2C7-250D3B8C39B3}" type="datetimeFigureOut">
              <a:rPr lang="en-US" smtClean="0"/>
              <a:t>22-May-20</a:t>
            </a:fld>
            <a:endParaRPr lang="en-US"/>
          </a:p>
        </p:txBody>
      </p:sp>
      <p:sp>
        <p:nvSpPr>
          <p:cNvPr id="6" name="Footer Placeholder 5">
            <a:extLst>
              <a:ext uri="{FF2B5EF4-FFF2-40B4-BE49-F238E27FC236}">
                <a16:creationId xmlns:a16="http://schemas.microsoft.com/office/drawing/2014/main" id="{6DC4E4F9-1625-4B2B-820C-3ACE6BE04A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C7AA04-DD08-44B5-BC3B-249C90C77ED0}"/>
              </a:ext>
            </a:extLst>
          </p:cNvPr>
          <p:cNvSpPr>
            <a:spLocks noGrp="1"/>
          </p:cNvSpPr>
          <p:nvPr>
            <p:ph type="sldNum" sz="quarter" idx="12"/>
          </p:nvPr>
        </p:nvSpPr>
        <p:spPr/>
        <p:txBody>
          <a:bodyPr/>
          <a:lstStyle/>
          <a:p>
            <a:fld id="{316FEEBC-13A6-451E-BFD8-9C84F6761AB5}" type="slidenum">
              <a:rPr lang="en-US" smtClean="0"/>
              <a:t>‹#›</a:t>
            </a:fld>
            <a:endParaRPr lang="en-US"/>
          </a:p>
        </p:txBody>
      </p:sp>
    </p:spTree>
    <p:extLst>
      <p:ext uri="{BB962C8B-B14F-4D97-AF65-F5344CB8AC3E}">
        <p14:creationId xmlns:p14="http://schemas.microsoft.com/office/powerpoint/2010/main" val="856212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31727-286A-4080-868C-8A5DF8C2E1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1E048B-8D54-4122-B898-44BB95C0DB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B2E924-D80D-4A0F-9D55-2D3B89F69C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7013B8-FF4C-4FBE-93B9-34D62BCBD8BD}"/>
              </a:ext>
            </a:extLst>
          </p:cNvPr>
          <p:cNvSpPr>
            <a:spLocks noGrp="1"/>
          </p:cNvSpPr>
          <p:nvPr>
            <p:ph type="dt" sz="half" idx="10"/>
          </p:nvPr>
        </p:nvSpPr>
        <p:spPr/>
        <p:txBody>
          <a:bodyPr/>
          <a:lstStyle/>
          <a:p>
            <a:fld id="{DD906EF6-F617-4EE3-A2C7-250D3B8C39B3}" type="datetimeFigureOut">
              <a:rPr lang="en-US" smtClean="0"/>
              <a:t>22-May-20</a:t>
            </a:fld>
            <a:endParaRPr lang="en-US"/>
          </a:p>
        </p:txBody>
      </p:sp>
      <p:sp>
        <p:nvSpPr>
          <p:cNvPr id="6" name="Footer Placeholder 5">
            <a:extLst>
              <a:ext uri="{FF2B5EF4-FFF2-40B4-BE49-F238E27FC236}">
                <a16:creationId xmlns:a16="http://schemas.microsoft.com/office/drawing/2014/main" id="{F32DEEB5-6E4E-43D3-9D33-46C8D893BE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79FC9A-9072-48F5-AF01-535004C7BC65}"/>
              </a:ext>
            </a:extLst>
          </p:cNvPr>
          <p:cNvSpPr>
            <a:spLocks noGrp="1"/>
          </p:cNvSpPr>
          <p:nvPr>
            <p:ph type="sldNum" sz="quarter" idx="12"/>
          </p:nvPr>
        </p:nvSpPr>
        <p:spPr/>
        <p:txBody>
          <a:bodyPr/>
          <a:lstStyle/>
          <a:p>
            <a:fld id="{316FEEBC-13A6-451E-BFD8-9C84F6761AB5}" type="slidenum">
              <a:rPr lang="en-US" smtClean="0"/>
              <a:t>‹#›</a:t>
            </a:fld>
            <a:endParaRPr lang="en-US"/>
          </a:p>
        </p:txBody>
      </p:sp>
    </p:spTree>
    <p:extLst>
      <p:ext uri="{BB962C8B-B14F-4D97-AF65-F5344CB8AC3E}">
        <p14:creationId xmlns:p14="http://schemas.microsoft.com/office/powerpoint/2010/main" val="2628564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02B9C2-7AC8-4F4B-B165-D6F71E1016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225D05-01EF-47C2-B260-0A6F6809A2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BA2161-10F7-4CA0-8E6E-E3262BDC20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906EF6-F617-4EE3-A2C7-250D3B8C39B3}" type="datetimeFigureOut">
              <a:rPr lang="en-US" smtClean="0"/>
              <a:t>22-May-20</a:t>
            </a:fld>
            <a:endParaRPr lang="en-US"/>
          </a:p>
        </p:txBody>
      </p:sp>
      <p:sp>
        <p:nvSpPr>
          <p:cNvPr id="5" name="Footer Placeholder 4">
            <a:extLst>
              <a:ext uri="{FF2B5EF4-FFF2-40B4-BE49-F238E27FC236}">
                <a16:creationId xmlns:a16="http://schemas.microsoft.com/office/drawing/2014/main" id="{51B7F044-8296-4ABD-9588-6FBDE60A4E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48A0108-3787-4202-94FF-6DFDC7325D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6FEEBC-13A6-451E-BFD8-9C84F6761AB5}" type="slidenum">
              <a:rPr lang="en-US" smtClean="0"/>
              <a:t>‹#›</a:t>
            </a:fld>
            <a:endParaRPr lang="en-US"/>
          </a:p>
        </p:txBody>
      </p:sp>
    </p:spTree>
    <p:extLst>
      <p:ext uri="{BB962C8B-B14F-4D97-AF65-F5344CB8AC3E}">
        <p14:creationId xmlns:p14="http://schemas.microsoft.com/office/powerpoint/2010/main" val="3638605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github.com/thanhhaibk96/JetsonNano-mcp2515/blob/master/tegra210-p3448-0000-p3449-0000-b00-mcp251x.dts" TargetMode="External"/><Relationship Id="rId4" Type="http://schemas.openxmlformats.org/officeDocument/2006/relationships/hyperlink" Target="https://docs.nvidia.com/jetson/archives/l4t-archived/l4t-3231/index.html#page/Tegra%2520Linux%2520Driver%2520Package%2520Development%2520Guide%2Fhw_setup_jetson_io.html%23"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www.jetsonhacks.com/nvidia-jetson-nano-j41-header-pinout/" TargetMode="External"/><Relationship Id="rId3" Type="http://schemas.openxmlformats.org/officeDocument/2006/relationships/hyperlink" Target="https://docs.nvidia.com/jetson/archives/l4t-archived/l4t-3231/index.html#page/Tegra%20Linux%20Driver%20Package%20Development%20Guide/introduction.html" TargetMode="External"/><Relationship Id="rId7" Type="http://schemas.openxmlformats.org/officeDocument/2006/relationships/hyperlink" Target="https://developer.nvidia.com/embedded/downloads#?search=jetson%20nano%20pinmux"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developer.nvidia.com/embedded/downloads#?search=Technical%20Reference%20Manual" TargetMode="External"/><Relationship Id="rId5" Type="http://schemas.openxmlformats.org/officeDocument/2006/relationships/hyperlink" Target="https://docs.nvidia.com/jetson/archives/l4t-archived/l4t-3231/index.html#page/Tegra%2520Linux%2520Driver%2520Package%2520Development%2520Guide%2Fhw_setup_jetson_io.html%23" TargetMode="External"/><Relationship Id="rId10" Type="http://schemas.openxmlformats.org/officeDocument/2006/relationships/hyperlink" Target="https://www.youtube.com/watch?v=zw6St5zXEXg&amp;list=PLL68erM6rDuLivN88lwS9YYAeBfuIOYvA" TargetMode="External"/><Relationship Id="rId4" Type="http://schemas.openxmlformats.org/officeDocument/2006/relationships/hyperlink" Target="https://www.hackster.io/news/getting-started-with-the-nvidia-jetson-nano-developer-kit-43aa7c298797" TargetMode="External"/><Relationship Id="rId9" Type="http://schemas.openxmlformats.org/officeDocument/2006/relationships/hyperlink" Target="https://www.youtube.com/watch?v=3MY8kLEZr98&amp;list=PLL68erM6rDuJ4juXm6MzhppMsNB2wJ-Tk"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hyperlink" Target="https://github.com/thanhhaibk96/JetsonNano-mcp2515/blob/master/extlinux.conf" TargetMode="Externa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hyperlink" Target="http://www.macs.hw.ac.uk/~hwloidl/hackspace/linux/drivers/net/can/spi/mcp251x.c" TargetMode="External"/><Relationship Id="rId4" Type="http://schemas.openxmlformats.org/officeDocument/2006/relationships/hyperlink" Target="https://github.com/thanhhaibk96/JetsonNano-mcp2515/tree/master/mcp2515_driver"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blog.sourcerer.io/writing-a-simple-linux-kernel-module-d9dc3762c234"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docs.nvidia.com/jetson/archives/l4t-archived/l4t-3231/index.html#page/Tegra%2520Linux%2520Driver%2520Package%2520Development%2520Guide%2Fhw_setup_jetson_io.html%23"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hyperlink" Target="http://man7.org/linux/man-pages/man4/mem.4.html" TargetMode="External"/><Relationship Id="rId3" Type="http://schemas.openxmlformats.org/officeDocument/2006/relationships/image" Target="../media/image3.png"/><Relationship Id="rId7" Type="http://schemas.openxmlformats.org/officeDocument/2006/relationships/hyperlink" Target="https://github.com/thanhhaibk96/Jetson-Nano-Kernel-Sample/tree/master/GPIO/jetson-nano-gpio-v1"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github.com/thanhhaibk96/Jetson-Nano-C-Sample/tree/master/GPIO/jetson-nano-gpio-test" TargetMode="External"/><Relationship Id="rId5" Type="http://schemas.openxmlformats.org/officeDocument/2006/relationships/hyperlink" Target="https://github.com/valentis/jetson-nano-gpio-example" TargetMode="External"/><Relationship Id="rId4" Type="http://schemas.openxmlformats.org/officeDocument/2006/relationships/hyperlink" Target="https://github.com/jwatte/jetson-gpio-example"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man7.org/linux/man-pages/man4/mem.4.html" TargetMode="External"/><Relationship Id="rId5" Type="http://schemas.openxmlformats.org/officeDocument/2006/relationships/hyperlink" Target="https://blog.vu-review.com/file-descriptor-la-gi.html" TargetMode="External"/><Relationship Id="rId4" Type="http://schemas.openxmlformats.org/officeDocument/2006/relationships/hyperlink" Target="https://vimentor.com/vi/lesson/memory-mapping"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explainshell.com/explain?cmd=g%2B%2B+-g+-O1+-o+gpio+gpio_toggle.cpp+-Wall+-std%3Dgnu%2B%2B17" TargetMode="External"/><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courses.cs.washington.edu/courses/cse373/99au/unix/g++.html" TargetMode="External"/><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hyperlink" Target="https://linux.die.net/man/1/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F48CC0-7B49-4EB1-AA07-EFB20A63DA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7423" y="1722210"/>
            <a:ext cx="4564577" cy="3413578"/>
          </a:xfrm>
          <a:prstGeom prst="rect">
            <a:avLst/>
          </a:prstGeom>
        </p:spPr>
      </p:pic>
      <p:pic>
        <p:nvPicPr>
          <p:cNvPr id="7" name="Picture 6">
            <a:extLst>
              <a:ext uri="{FF2B5EF4-FFF2-40B4-BE49-F238E27FC236}">
                <a16:creationId xmlns:a16="http://schemas.microsoft.com/office/drawing/2014/main" id="{1FED6AAC-0065-452A-B61D-32EA13F6D3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45559"/>
            <a:ext cx="7415080" cy="4166881"/>
          </a:xfrm>
          <a:prstGeom prst="rect">
            <a:avLst/>
          </a:prstGeom>
        </p:spPr>
      </p:pic>
      <p:sp>
        <p:nvSpPr>
          <p:cNvPr id="8" name="TextBox 7">
            <a:extLst>
              <a:ext uri="{FF2B5EF4-FFF2-40B4-BE49-F238E27FC236}">
                <a16:creationId xmlns:a16="http://schemas.microsoft.com/office/drawing/2014/main" id="{9422D4E0-9A30-47B1-8167-182C33CB1551}"/>
              </a:ext>
            </a:extLst>
          </p:cNvPr>
          <p:cNvSpPr txBox="1"/>
          <p:nvPr/>
        </p:nvSpPr>
        <p:spPr>
          <a:xfrm>
            <a:off x="9783264" y="6457890"/>
            <a:ext cx="2408736" cy="400110"/>
          </a:xfrm>
          <a:prstGeom prst="rect">
            <a:avLst/>
          </a:prstGeom>
          <a:noFill/>
        </p:spPr>
        <p:txBody>
          <a:bodyPr wrap="none" rtlCol="0">
            <a:spAutoFit/>
          </a:bodyPr>
          <a:lstStyle/>
          <a:p>
            <a:r>
              <a:rPr lang="en-US" sz="2000" b="1">
                <a:solidFill>
                  <a:srgbClr val="FF0000"/>
                </a:solidFill>
                <a:latin typeface="Cambria" panose="02040503050406030204" pitchFamily="18" charset="0"/>
              </a:rPr>
              <a:t>By Thanh Hai Chau</a:t>
            </a:r>
          </a:p>
        </p:txBody>
      </p:sp>
    </p:spTree>
    <p:extLst>
      <p:ext uri="{BB962C8B-B14F-4D97-AF65-F5344CB8AC3E}">
        <p14:creationId xmlns:p14="http://schemas.microsoft.com/office/powerpoint/2010/main" val="760729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FCC02-744D-4D08-887C-997D5C143E8C}"/>
              </a:ext>
            </a:extLst>
          </p:cNvPr>
          <p:cNvSpPr txBox="1"/>
          <p:nvPr/>
        </p:nvSpPr>
        <p:spPr>
          <a:xfrm>
            <a:off x="634180" y="163689"/>
            <a:ext cx="2951064" cy="461665"/>
          </a:xfrm>
          <a:prstGeom prst="rect">
            <a:avLst/>
          </a:prstGeom>
          <a:noFill/>
        </p:spPr>
        <p:txBody>
          <a:bodyPr wrap="none" rtlCol="0">
            <a:spAutoFit/>
          </a:bodyPr>
          <a:lstStyle/>
          <a:p>
            <a:r>
              <a:rPr lang="en-US" sz="2400" b="1">
                <a:latin typeface="Cambria" panose="02040503050406030204" pitchFamily="18" charset="0"/>
              </a:rPr>
              <a:t>Timer Address Map</a:t>
            </a:r>
          </a:p>
        </p:txBody>
      </p:sp>
      <p:pic>
        <p:nvPicPr>
          <p:cNvPr id="1026" name="Picture 2" descr="Download Drivers | NVIDIA">
            <a:extLst>
              <a:ext uri="{FF2B5EF4-FFF2-40B4-BE49-F238E27FC236}">
                <a16:creationId xmlns:a16="http://schemas.microsoft.com/office/drawing/2014/main" id="{18A57486-CE72-454E-AAF0-B04945DD1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5122" y="6232646"/>
            <a:ext cx="3406878" cy="62535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01D0054A-E59D-499F-B310-5DE7DFFD5FA7}"/>
              </a:ext>
            </a:extLst>
          </p:cNvPr>
          <p:cNvPicPr>
            <a:picLocks noChangeAspect="1"/>
          </p:cNvPicPr>
          <p:nvPr/>
        </p:nvPicPr>
        <p:blipFill>
          <a:blip r:embed="rId4"/>
          <a:stretch>
            <a:fillRect/>
          </a:stretch>
        </p:blipFill>
        <p:spPr>
          <a:xfrm>
            <a:off x="1587780" y="676245"/>
            <a:ext cx="9016439" cy="5505510"/>
          </a:xfrm>
          <a:prstGeom prst="rect">
            <a:avLst/>
          </a:prstGeom>
        </p:spPr>
      </p:pic>
    </p:spTree>
    <p:extLst>
      <p:ext uri="{BB962C8B-B14F-4D97-AF65-F5344CB8AC3E}">
        <p14:creationId xmlns:p14="http://schemas.microsoft.com/office/powerpoint/2010/main" val="1430320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FCC02-744D-4D08-887C-997D5C143E8C}"/>
              </a:ext>
            </a:extLst>
          </p:cNvPr>
          <p:cNvSpPr txBox="1"/>
          <p:nvPr/>
        </p:nvSpPr>
        <p:spPr>
          <a:xfrm>
            <a:off x="634180" y="163689"/>
            <a:ext cx="4349460" cy="461665"/>
          </a:xfrm>
          <a:prstGeom prst="rect">
            <a:avLst/>
          </a:prstGeom>
          <a:noFill/>
        </p:spPr>
        <p:txBody>
          <a:bodyPr wrap="none" rtlCol="0">
            <a:spAutoFit/>
          </a:bodyPr>
          <a:lstStyle/>
          <a:p>
            <a:r>
              <a:rPr lang="en-US" sz="2400" b="1">
                <a:latin typeface="Cambria" panose="02040503050406030204" pitchFamily="18" charset="0"/>
              </a:rPr>
              <a:t>Interrupt Timer Address Map</a:t>
            </a:r>
          </a:p>
        </p:txBody>
      </p:sp>
      <p:pic>
        <p:nvPicPr>
          <p:cNvPr id="1026" name="Picture 2" descr="Download Drivers | NVIDIA">
            <a:extLst>
              <a:ext uri="{FF2B5EF4-FFF2-40B4-BE49-F238E27FC236}">
                <a16:creationId xmlns:a16="http://schemas.microsoft.com/office/drawing/2014/main" id="{18A57486-CE72-454E-AAF0-B04945DD1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5122" y="6232646"/>
            <a:ext cx="3406878" cy="62535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25327B1B-68F5-41CE-B81B-D54D489C7204}"/>
              </a:ext>
            </a:extLst>
          </p:cNvPr>
          <p:cNvPicPr>
            <a:picLocks noChangeAspect="1"/>
          </p:cNvPicPr>
          <p:nvPr/>
        </p:nvPicPr>
        <p:blipFill>
          <a:blip r:embed="rId4"/>
          <a:stretch>
            <a:fillRect/>
          </a:stretch>
        </p:blipFill>
        <p:spPr>
          <a:xfrm>
            <a:off x="1479119" y="625354"/>
            <a:ext cx="9233761" cy="2079676"/>
          </a:xfrm>
          <a:prstGeom prst="rect">
            <a:avLst/>
          </a:prstGeom>
        </p:spPr>
      </p:pic>
      <p:sp>
        <p:nvSpPr>
          <p:cNvPr id="5" name="Rectangle 4">
            <a:extLst>
              <a:ext uri="{FF2B5EF4-FFF2-40B4-BE49-F238E27FC236}">
                <a16:creationId xmlns:a16="http://schemas.microsoft.com/office/drawing/2014/main" id="{A743A25F-5026-46DA-8A7F-B8505785043E}"/>
              </a:ext>
            </a:extLst>
          </p:cNvPr>
          <p:cNvSpPr/>
          <p:nvPr/>
        </p:nvSpPr>
        <p:spPr>
          <a:xfrm>
            <a:off x="634180" y="2828835"/>
            <a:ext cx="10958052" cy="646331"/>
          </a:xfrm>
          <a:prstGeom prst="rect">
            <a:avLst/>
          </a:prstGeom>
        </p:spPr>
        <p:txBody>
          <a:bodyPr wrap="square">
            <a:spAutoFit/>
          </a:bodyPr>
          <a:lstStyle/>
          <a:p>
            <a:pPr algn="just"/>
            <a:r>
              <a:rPr lang="en-US">
                <a:latin typeface="Cambria" panose="02040503050406030204" pitchFamily="18" charset="0"/>
              </a:rPr>
              <a:t>The TMRs run at either a fixed 1 MHz clock rate derived from the oscillator clock (TMR0-TMR9]) or directly at the oscillator clock (TMR10-TMR13)</a:t>
            </a:r>
          </a:p>
        </p:txBody>
      </p:sp>
      <p:sp>
        <p:nvSpPr>
          <p:cNvPr id="6" name="Rectangle 5">
            <a:extLst>
              <a:ext uri="{FF2B5EF4-FFF2-40B4-BE49-F238E27FC236}">
                <a16:creationId xmlns:a16="http://schemas.microsoft.com/office/drawing/2014/main" id="{3D2AB2EA-0B7B-4379-811D-CBF49AF454BE}"/>
              </a:ext>
            </a:extLst>
          </p:cNvPr>
          <p:cNvSpPr/>
          <p:nvPr/>
        </p:nvSpPr>
        <p:spPr>
          <a:xfrm>
            <a:off x="634180" y="3429000"/>
            <a:ext cx="10958051" cy="369332"/>
          </a:xfrm>
          <a:prstGeom prst="rect">
            <a:avLst/>
          </a:prstGeom>
        </p:spPr>
        <p:txBody>
          <a:bodyPr wrap="square">
            <a:spAutoFit/>
          </a:bodyPr>
          <a:lstStyle/>
          <a:p>
            <a:r>
              <a:rPr lang="en-US">
                <a:latin typeface="Cambria" panose="02040503050406030204" pitchFamily="18" charset="0"/>
              </a:rPr>
              <a:t>Each TMR can be programmed to generate one-shot, periodic, or watchdog interrupts</a:t>
            </a:r>
          </a:p>
        </p:txBody>
      </p:sp>
      <p:sp>
        <p:nvSpPr>
          <p:cNvPr id="7" name="Rectangle 6">
            <a:extLst>
              <a:ext uri="{FF2B5EF4-FFF2-40B4-BE49-F238E27FC236}">
                <a16:creationId xmlns:a16="http://schemas.microsoft.com/office/drawing/2014/main" id="{F1E4FD64-738A-49B1-BD7E-64ED4ACA9376}"/>
              </a:ext>
            </a:extLst>
          </p:cNvPr>
          <p:cNvSpPr/>
          <p:nvPr/>
        </p:nvSpPr>
        <p:spPr>
          <a:xfrm>
            <a:off x="634180" y="3729006"/>
            <a:ext cx="10958051" cy="1477328"/>
          </a:xfrm>
          <a:prstGeom prst="rect">
            <a:avLst/>
          </a:prstGeom>
        </p:spPr>
        <p:txBody>
          <a:bodyPr wrap="square">
            <a:spAutoFit/>
          </a:bodyPr>
          <a:lstStyle/>
          <a:p>
            <a:pPr algn="just"/>
            <a:r>
              <a:rPr lang="en-US">
                <a:latin typeface="Cambria" panose="02040503050406030204" pitchFamily="18" charset="0"/>
              </a:rPr>
              <a:t>When a TMR is enabled, it loads the Present Trigger Value (PTV) timer into its counter and starts decrementing at its associated rate. When the Present Count Value (PCR) timer decrements to zero, it generates a timer interrupt. </a:t>
            </a:r>
          </a:p>
          <a:p>
            <a:pPr algn="just"/>
            <a:r>
              <a:rPr lang="en-US" i="1">
                <a:latin typeface="Cambria" panose="02040503050406030204" pitchFamily="18" charset="0"/>
              </a:rPr>
              <a:t>When the periodic interrupt mode is enabled, then timer generates an interrupt and reloads the counter with the PTV value and starts to decrement again.</a:t>
            </a:r>
          </a:p>
        </p:txBody>
      </p:sp>
    </p:spTree>
    <p:extLst>
      <p:ext uri="{BB962C8B-B14F-4D97-AF65-F5344CB8AC3E}">
        <p14:creationId xmlns:p14="http://schemas.microsoft.com/office/powerpoint/2010/main" val="724164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FCC02-744D-4D08-887C-997D5C143E8C}"/>
              </a:ext>
            </a:extLst>
          </p:cNvPr>
          <p:cNvSpPr txBox="1"/>
          <p:nvPr/>
        </p:nvSpPr>
        <p:spPr>
          <a:xfrm>
            <a:off x="634180" y="163689"/>
            <a:ext cx="2298834" cy="461665"/>
          </a:xfrm>
          <a:prstGeom prst="rect">
            <a:avLst/>
          </a:prstGeom>
          <a:noFill/>
        </p:spPr>
        <p:txBody>
          <a:bodyPr wrap="none" rtlCol="0">
            <a:spAutoFit/>
          </a:bodyPr>
          <a:lstStyle/>
          <a:p>
            <a:r>
              <a:rPr lang="en-US" sz="2400" b="1">
                <a:latin typeface="Cambria" panose="02040503050406030204" pitchFamily="18" charset="0"/>
              </a:rPr>
              <a:t>Timer Register</a:t>
            </a:r>
          </a:p>
        </p:txBody>
      </p:sp>
      <p:pic>
        <p:nvPicPr>
          <p:cNvPr id="1026" name="Picture 2" descr="Download Drivers | NVIDIA">
            <a:extLst>
              <a:ext uri="{FF2B5EF4-FFF2-40B4-BE49-F238E27FC236}">
                <a16:creationId xmlns:a16="http://schemas.microsoft.com/office/drawing/2014/main" id="{18A57486-CE72-454E-AAF0-B04945DD1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5122" y="6232646"/>
            <a:ext cx="3406878" cy="62535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1EF1F83B-FCA9-4F8C-BFD3-24EC3CF89C96}"/>
              </a:ext>
            </a:extLst>
          </p:cNvPr>
          <p:cNvPicPr>
            <a:picLocks noChangeAspect="1"/>
          </p:cNvPicPr>
          <p:nvPr/>
        </p:nvPicPr>
        <p:blipFill>
          <a:blip r:embed="rId4"/>
          <a:stretch>
            <a:fillRect/>
          </a:stretch>
        </p:blipFill>
        <p:spPr>
          <a:xfrm>
            <a:off x="1616131" y="625354"/>
            <a:ext cx="8959737" cy="2803646"/>
          </a:xfrm>
          <a:prstGeom prst="rect">
            <a:avLst/>
          </a:prstGeom>
        </p:spPr>
      </p:pic>
      <p:pic>
        <p:nvPicPr>
          <p:cNvPr id="2" name="Picture 1">
            <a:extLst>
              <a:ext uri="{FF2B5EF4-FFF2-40B4-BE49-F238E27FC236}">
                <a16:creationId xmlns:a16="http://schemas.microsoft.com/office/drawing/2014/main" id="{A8172772-23CC-4D71-86BA-63A9DF5D5372}"/>
              </a:ext>
            </a:extLst>
          </p:cNvPr>
          <p:cNvPicPr>
            <a:picLocks noChangeAspect="1"/>
          </p:cNvPicPr>
          <p:nvPr/>
        </p:nvPicPr>
        <p:blipFill>
          <a:blip r:embed="rId5"/>
          <a:stretch>
            <a:fillRect/>
          </a:stretch>
        </p:blipFill>
        <p:spPr>
          <a:xfrm>
            <a:off x="1960577" y="3429000"/>
            <a:ext cx="8048207" cy="2597323"/>
          </a:xfrm>
          <a:prstGeom prst="rect">
            <a:avLst/>
          </a:prstGeom>
        </p:spPr>
      </p:pic>
    </p:spTree>
    <p:extLst>
      <p:ext uri="{BB962C8B-B14F-4D97-AF65-F5344CB8AC3E}">
        <p14:creationId xmlns:p14="http://schemas.microsoft.com/office/powerpoint/2010/main" val="2966802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FCC02-744D-4D08-887C-997D5C143E8C}"/>
              </a:ext>
            </a:extLst>
          </p:cNvPr>
          <p:cNvSpPr txBox="1"/>
          <p:nvPr/>
        </p:nvSpPr>
        <p:spPr>
          <a:xfrm>
            <a:off x="634180" y="163689"/>
            <a:ext cx="2298834" cy="461665"/>
          </a:xfrm>
          <a:prstGeom prst="rect">
            <a:avLst/>
          </a:prstGeom>
          <a:noFill/>
        </p:spPr>
        <p:txBody>
          <a:bodyPr wrap="none" rtlCol="0">
            <a:spAutoFit/>
          </a:bodyPr>
          <a:lstStyle/>
          <a:p>
            <a:r>
              <a:rPr lang="en-US" sz="2400" b="1">
                <a:latin typeface="Cambria" panose="02040503050406030204" pitchFamily="18" charset="0"/>
              </a:rPr>
              <a:t>Timer Register</a:t>
            </a:r>
          </a:p>
        </p:txBody>
      </p:sp>
      <p:pic>
        <p:nvPicPr>
          <p:cNvPr id="1026" name="Picture 2" descr="Download Drivers | NVIDIA">
            <a:extLst>
              <a:ext uri="{FF2B5EF4-FFF2-40B4-BE49-F238E27FC236}">
                <a16:creationId xmlns:a16="http://schemas.microsoft.com/office/drawing/2014/main" id="{18A57486-CE72-454E-AAF0-B04945DD1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5122" y="6232646"/>
            <a:ext cx="3406878" cy="62535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93C075AF-7240-42FD-BB1C-685069E4614B}"/>
              </a:ext>
            </a:extLst>
          </p:cNvPr>
          <p:cNvPicPr>
            <a:picLocks noChangeAspect="1"/>
          </p:cNvPicPr>
          <p:nvPr/>
        </p:nvPicPr>
        <p:blipFill>
          <a:blip r:embed="rId4"/>
          <a:stretch>
            <a:fillRect/>
          </a:stretch>
        </p:blipFill>
        <p:spPr>
          <a:xfrm>
            <a:off x="1738122" y="688709"/>
            <a:ext cx="8715756" cy="304038"/>
          </a:xfrm>
          <a:prstGeom prst="rect">
            <a:avLst/>
          </a:prstGeom>
        </p:spPr>
      </p:pic>
      <p:cxnSp>
        <p:nvCxnSpPr>
          <p:cNvPr id="5" name="Straight Arrow Connector 4">
            <a:extLst>
              <a:ext uri="{FF2B5EF4-FFF2-40B4-BE49-F238E27FC236}">
                <a16:creationId xmlns:a16="http://schemas.microsoft.com/office/drawing/2014/main" id="{D7182E3D-A8F6-40CD-BF6B-1D0A6D792C78}"/>
              </a:ext>
            </a:extLst>
          </p:cNvPr>
          <p:cNvCxnSpPr/>
          <p:nvPr/>
        </p:nvCxnSpPr>
        <p:spPr>
          <a:xfrm>
            <a:off x="2330245" y="840728"/>
            <a:ext cx="840658" cy="32439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E0DA7DE-B963-489B-AD64-5B49650E6B00}"/>
              </a:ext>
            </a:extLst>
          </p:cNvPr>
          <p:cNvSpPr txBox="1"/>
          <p:nvPr/>
        </p:nvSpPr>
        <p:spPr>
          <a:xfrm>
            <a:off x="2482645" y="1165123"/>
            <a:ext cx="3613355" cy="369332"/>
          </a:xfrm>
          <a:prstGeom prst="rect">
            <a:avLst/>
          </a:prstGeom>
        </p:spPr>
        <p:txBody>
          <a:bodyPr wrap="square">
            <a:spAutoFit/>
          </a:bodyPr>
          <a:lstStyle>
            <a:defPPr>
              <a:defRPr lang="en-US"/>
            </a:defPPr>
            <a:lvl1pPr>
              <a:defRPr>
                <a:latin typeface="Cambria" panose="02040503050406030204" pitchFamily="18" charset="0"/>
              </a:defRPr>
            </a:lvl1pPr>
          </a:lstStyle>
          <a:p>
            <a:r>
              <a:rPr lang="en-US"/>
              <a:t>TIMERUS_USEC_CFG</a:t>
            </a:r>
          </a:p>
        </p:txBody>
      </p:sp>
    </p:spTree>
    <p:extLst>
      <p:ext uri="{BB962C8B-B14F-4D97-AF65-F5344CB8AC3E}">
        <p14:creationId xmlns:p14="http://schemas.microsoft.com/office/powerpoint/2010/main" val="1199062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FCC02-744D-4D08-887C-997D5C143E8C}"/>
              </a:ext>
            </a:extLst>
          </p:cNvPr>
          <p:cNvSpPr txBox="1"/>
          <p:nvPr/>
        </p:nvSpPr>
        <p:spPr>
          <a:xfrm>
            <a:off x="634180" y="138657"/>
            <a:ext cx="1515736" cy="461665"/>
          </a:xfrm>
          <a:prstGeom prst="rect">
            <a:avLst/>
          </a:prstGeom>
          <a:noFill/>
        </p:spPr>
        <p:txBody>
          <a:bodyPr wrap="none" rtlCol="0">
            <a:spAutoFit/>
          </a:bodyPr>
          <a:lstStyle/>
          <a:p>
            <a:r>
              <a:rPr lang="en-US" sz="2400" b="1">
                <a:latin typeface="Cambria" panose="02040503050406030204" pitchFamily="18" charset="0"/>
              </a:rPr>
              <a:t>Interrupt</a:t>
            </a:r>
          </a:p>
        </p:txBody>
      </p:sp>
      <p:pic>
        <p:nvPicPr>
          <p:cNvPr id="1026" name="Picture 2" descr="Download Drivers | NVIDIA">
            <a:extLst>
              <a:ext uri="{FF2B5EF4-FFF2-40B4-BE49-F238E27FC236}">
                <a16:creationId xmlns:a16="http://schemas.microsoft.com/office/drawing/2014/main" id="{18A57486-CE72-454E-AAF0-B04945DD1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5122" y="6232646"/>
            <a:ext cx="3406878" cy="62535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C62B45-D56A-49B2-864E-853C09C96326}"/>
              </a:ext>
            </a:extLst>
          </p:cNvPr>
          <p:cNvSpPr/>
          <p:nvPr/>
        </p:nvSpPr>
        <p:spPr>
          <a:xfrm>
            <a:off x="796412" y="730154"/>
            <a:ext cx="10840065" cy="1754326"/>
          </a:xfrm>
          <a:prstGeom prst="rect">
            <a:avLst/>
          </a:prstGeom>
        </p:spPr>
        <p:txBody>
          <a:bodyPr wrap="square">
            <a:spAutoFit/>
          </a:bodyPr>
          <a:lstStyle/>
          <a:p>
            <a:pPr algn="just"/>
            <a:r>
              <a:rPr lang="en-US">
                <a:latin typeface="Arial" panose="020B0604020202020204" pitchFamily="34" charset="0"/>
              </a:rPr>
              <a:t>ARM processors (Cortex-A57, and ARM7) each have two input pins to receive two different types of interrupts. These interrupts are called IRQ (Interrupt Request) and FIQ (Fast Interrupt Request). The interrupts are implemented as active-low pins on the ARM processor input; thus the processor pins are named nIRQ and nFIQ. The ARM processor goes into the IRQ mode or the FIQ mode depending up on which interrupt is activated. Generally, </a:t>
            </a:r>
            <a:r>
              <a:rPr lang="en-US">
                <a:solidFill>
                  <a:srgbClr val="FF0000"/>
                </a:solidFill>
                <a:latin typeface="Arial" panose="020B0604020202020204" pitchFamily="34" charset="0"/>
              </a:rPr>
              <a:t>interrupts that require low latency or are time critical are configured as FIQ</a:t>
            </a:r>
            <a:r>
              <a:rPr lang="en-US">
                <a:latin typeface="Arial" panose="020B0604020202020204" pitchFamily="34" charset="0"/>
              </a:rPr>
              <a:t>. All other interrupts are configured as IRQ. Nonsecure interrupts can only be IRQ.</a:t>
            </a:r>
            <a:endParaRPr lang="en-US"/>
          </a:p>
        </p:txBody>
      </p:sp>
      <p:sp>
        <p:nvSpPr>
          <p:cNvPr id="3" name="Rectangle 2">
            <a:extLst>
              <a:ext uri="{FF2B5EF4-FFF2-40B4-BE49-F238E27FC236}">
                <a16:creationId xmlns:a16="http://schemas.microsoft.com/office/drawing/2014/main" id="{B5C0F2DB-3E41-4EF5-9900-37EEB70C2FDE}"/>
              </a:ext>
            </a:extLst>
          </p:cNvPr>
          <p:cNvSpPr/>
          <p:nvPr/>
        </p:nvSpPr>
        <p:spPr>
          <a:xfrm>
            <a:off x="796412" y="2614312"/>
            <a:ext cx="10840064" cy="369332"/>
          </a:xfrm>
          <a:prstGeom prst="rect">
            <a:avLst/>
          </a:prstGeom>
        </p:spPr>
        <p:txBody>
          <a:bodyPr wrap="square">
            <a:spAutoFit/>
          </a:bodyPr>
          <a:lstStyle/>
          <a:p>
            <a:r>
              <a:rPr lang="en-US">
                <a:latin typeface="Arial" panose="020B0604020202020204" pitchFamily="34" charset="0"/>
              </a:rPr>
              <a:t>There are three types of interrupt sources for the GIC and vGIC: SGIs, PPIs, and SPIs</a:t>
            </a:r>
            <a:endParaRPr lang="en-US"/>
          </a:p>
        </p:txBody>
      </p:sp>
    </p:spTree>
    <p:extLst>
      <p:ext uri="{BB962C8B-B14F-4D97-AF65-F5344CB8AC3E}">
        <p14:creationId xmlns:p14="http://schemas.microsoft.com/office/powerpoint/2010/main" val="1945438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FCC02-744D-4D08-887C-997D5C143E8C}"/>
              </a:ext>
            </a:extLst>
          </p:cNvPr>
          <p:cNvSpPr txBox="1"/>
          <p:nvPr/>
        </p:nvSpPr>
        <p:spPr>
          <a:xfrm>
            <a:off x="634180" y="138657"/>
            <a:ext cx="1515736" cy="461665"/>
          </a:xfrm>
          <a:prstGeom prst="rect">
            <a:avLst/>
          </a:prstGeom>
          <a:noFill/>
        </p:spPr>
        <p:txBody>
          <a:bodyPr wrap="none" rtlCol="0">
            <a:spAutoFit/>
          </a:bodyPr>
          <a:lstStyle/>
          <a:p>
            <a:r>
              <a:rPr lang="en-US" sz="2400" b="1">
                <a:latin typeface="Cambria" panose="02040503050406030204" pitchFamily="18" charset="0"/>
              </a:rPr>
              <a:t>Interrupt</a:t>
            </a:r>
          </a:p>
        </p:txBody>
      </p:sp>
      <p:pic>
        <p:nvPicPr>
          <p:cNvPr id="1026" name="Picture 2" descr="Download Drivers | NVIDIA">
            <a:extLst>
              <a:ext uri="{FF2B5EF4-FFF2-40B4-BE49-F238E27FC236}">
                <a16:creationId xmlns:a16="http://schemas.microsoft.com/office/drawing/2014/main" id="{18A57486-CE72-454E-AAF0-B04945DD1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5122" y="6232646"/>
            <a:ext cx="3406878" cy="62535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1402F007-431E-4294-9E41-7609F7118309}"/>
              </a:ext>
            </a:extLst>
          </p:cNvPr>
          <p:cNvSpPr/>
          <p:nvPr/>
        </p:nvSpPr>
        <p:spPr>
          <a:xfrm>
            <a:off x="449826" y="600322"/>
            <a:ext cx="11292348" cy="4062651"/>
          </a:xfrm>
          <a:prstGeom prst="rect">
            <a:avLst/>
          </a:prstGeom>
        </p:spPr>
        <p:txBody>
          <a:bodyPr wrap="square">
            <a:spAutoFit/>
          </a:bodyPr>
          <a:lstStyle/>
          <a:p>
            <a:pPr algn="just"/>
            <a:r>
              <a:rPr lang="en-US" sz="2000" b="1">
                <a:latin typeface="Arial,Bold"/>
              </a:rPr>
              <a:t>Software Generated Interrupts (SGIs)</a:t>
            </a:r>
          </a:p>
          <a:p>
            <a:pPr algn="just"/>
            <a:r>
              <a:rPr lang="en-US">
                <a:latin typeface="Arial" panose="020B0604020202020204" pitchFamily="34" charset="0"/>
              </a:rPr>
              <a:t>SGIs are software interrupts which are generated by writing to the Software Generated Interrupt register (GICD_SGIR). Each CPU interface can generate a maximum of 16 SGIs, with ID0-15 for each target processor. The SGIs are also referred to as IPIs (Inter Processor Interrupts).</a:t>
            </a:r>
          </a:p>
          <a:p>
            <a:pPr algn="just"/>
            <a:r>
              <a:rPr lang="en-US" sz="2000" b="1">
                <a:latin typeface="Arial,Bold"/>
              </a:rPr>
              <a:t>Private Peripheral Interrupts (PPIs)</a:t>
            </a:r>
          </a:p>
          <a:p>
            <a:pPr algn="just"/>
            <a:r>
              <a:rPr lang="en-US">
                <a:latin typeface="Arial" panose="020B0604020202020204" pitchFamily="34" charset="0"/>
              </a:rPr>
              <a:t>PPIs are interrupts generated by a peripheral that is specific to a single processor. There are seven PPIs for each Cortex-A57 processor: virtual maintenance interrupt (ID25), hypervisor timer interrupt (ID26), virtual timer interrupt (ID27), legacy nFIQ (ID28), secure physical timer interrupt (ID29), non-secure physical timer interrupt (ID30), and legacy nIRQ (ID31). Tegra X1 devices use all PPIs.</a:t>
            </a:r>
          </a:p>
          <a:p>
            <a:pPr algn="just"/>
            <a:r>
              <a:rPr lang="en-US" sz="2000" b="1">
                <a:latin typeface="Arial,Bold"/>
              </a:rPr>
              <a:t>Shared Peripheral Interrupts (SPIs)</a:t>
            </a:r>
          </a:p>
          <a:p>
            <a:pPr algn="just"/>
            <a:r>
              <a:rPr lang="en-US">
                <a:latin typeface="Arial" panose="020B0604020202020204" pitchFamily="34" charset="0"/>
              </a:rPr>
              <a:t>SPIs are external hardware interrupts which are generated by asserting signals on GIC or vGIC input pins (called IRQs). From a Tegra hardware perspective, these are the interrupts which are generated by various units to be sent to interrupt controllers. Tegra X1 devices use 192 of the possible 480 SPIs generated through the IRQS[191:0] pins. SPIs start at ID32. Tegra X1devices use level-sensitive SPIs only</a:t>
            </a:r>
            <a:endParaRPr lang="en-US"/>
          </a:p>
        </p:txBody>
      </p:sp>
      <p:sp>
        <p:nvSpPr>
          <p:cNvPr id="5" name="Rectangle 4">
            <a:extLst>
              <a:ext uri="{FF2B5EF4-FFF2-40B4-BE49-F238E27FC236}">
                <a16:creationId xmlns:a16="http://schemas.microsoft.com/office/drawing/2014/main" id="{306036E4-291A-4502-AACC-94976B55D294}"/>
              </a:ext>
            </a:extLst>
          </p:cNvPr>
          <p:cNvSpPr/>
          <p:nvPr/>
        </p:nvSpPr>
        <p:spPr>
          <a:xfrm>
            <a:off x="449826" y="4662973"/>
            <a:ext cx="11292347" cy="646331"/>
          </a:xfrm>
          <a:prstGeom prst="rect">
            <a:avLst/>
          </a:prstGeom>
        </p:spPr>
        <p:txBody>
          <a:bodyPr wrap="square">
            <a:spAutoFit/>
          </a:bodyPr>
          <a:lstStyle/>
          <a:p>
            <a:r>
              <a:rPr lang="en-US">
                <a:latin typeface="Arial" panose="020B0604020202020204" pitchFamily="34" charset="0"/>
              </a:rPr>
              <a:t>Each IC32 generates five sets of IRQ/FIQ interrupts: </a:t>
            </a:r>
            <a:r>
              <a:rPr lang="en-US">
                <a:solidFill>
                  <a:srgbClr val="FF0000"/>
                </a:solidFill>
                <a:latin typeface="Arial" panose="020B0604020202020204" pitchFamily="34" charset="0"/>
              </a:rPr>
              <a:t>one for BPMP (ARM7 BPMP-Lite) and the other ones for CPU&lt;3:0&gt;. </a:t>
            </a:r>
            <a:r>
              <a:rPr lang="en-US">
                <a:latin typeface="Arial" panose="020B0604020202020204" pitchFamily="34" charset="0"/>
              </a:rPr>
              <a:t>The interrupts for CPU&lt;3:0&gt; are used by the flow controller only for wake events.</a:t>
            </a:r>
            <a:endParaRPr lang="en-US"/>
          </a:p>
        </p:txBody>
      </p:sp>
    </p:spTree>
    <p:extLst>
      <p:ext uri="{BB962C8B-B14F-4D97-AF65-F5344CB8AC3E}">
        <p14:creationId xmlns:p14="http://schemas.microsoft.com/office/powerpoint/2010/main" val="763425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FCC02-744D-4D08-887C-997D5C143E8C}"/>
              </a:ext>
            </a:extLst>
          </p:cNvPr>
          <p:cNvSpPr txBox="1"/>
          <p:nvPr/>
        </p:nvSpPr>
        <p:spPr>
          <a:xfrm>
            <a:off x="634180" y="138657"/>
            <a:ext cx="1515736" cy="461665"/>
          </a:xfrm>
          <a:prstGeom prst="rect">
            <a:avLst/>
          </a:prstGeom>
          <a:noFill/>
        </p:spPr>
        <p:txBody>
          <a:bodyPr wrap="none" rtlCol="0">
            <a:spAutoFit/>
          </a:bodyPr>
          <a:lstStyle/>
          <a:p>
            <a:r>
              <a:rPr lang="en-US" sz="2400" b="1">
                <a:latin typeface="Cambria" panose="02040503050406030204" pitchFamily="18" charset="0"/>
              </a:rPr>
              <a:t>Interrupt</a:t>
            </a:r>
          </a:p>
        </p:txBody>
      </p:sp>
      <p:pic>
        <p:nvPicPr>
          <p:cNvPr id="1026" name="Picture 2" descr="Download Drivers | NVIDIA">
            <a:extLst>
              <a:ext uri="{FF2B5EF4-FFF2-40B4-BE49-F238E27FC236}">
                <a16:creationId xmlns:a16="http://schemas.microsoft.com/office/drawing/2014/main" id="{18A57486-CE72-454E-AAF0-B04945DD1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5122" y="6232646"/>
            <a:ext cx="3406878" cy="62535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F0EEA3DF-1B1F-4C7B-B91C-23052EF2C7EE}"/>
              </a:ext>
            </a:extLst>
          </p:cNvPr>
          <p:cNvSpPr/>
          <p:nvPr/>
        </p:nvSpPr>
        <p:spPr>
          <a:xfrm>
            <a:off x="634180" y="600322"/>
            <a:ext cx="11061291" cy="1200329"/>
          </a:xfrm>
          <a:prstGeom prst="rect">
            <a:avLst/>
          </a:prstGeom>
        </p:spPr>
        <p:txBody>
          <a:bodyPr wrap="square">
            <a:spAutoFit/>
          </a:bodyPr>
          <a:lstStyle/>
          <a:p>
            <a:pPr algn="just"/>
            <a:r>
              <a:rPr lang="en-US">
                <a:latin typeface="Arial" panose="020B0604020202020204" pitchFamily="34" charset="0"/>
              </a:rPr>
              <a:t>The interrupt routing (to the BPMP-Lite) is achieved by configuring the Interrupt Enable Register (IER) and the Interrupt Class Registers (IEP_CLASS). Each IC32 has a set of IER and IEP Class registers. The BPMP-Lite registers are called COP_IER and COP_IEP_CLASS. Similarly, the CPU IER/IEP Class Registers are called CPU_IER/CPU&lt;1,2,3&gt;_IER and CPU_IEP_CLASS/CPU_IEP_CLASS.</a:t>
            </a:r>
            <a:endParaRPr lang="en-US"/>
          </a:p>
        </p:txBody>
      </p:sp>
      <p:sp>
        <p:nvSpPr>
          <p:cNvPr id="3" name="Rectangle 2">
            <a:extLst>
              <a:ext uri="{FF2B5EF4-FFF2-40B4-BE49-F238E27FC236}">
                <a16:creationId xmlns:a16="http://schemas.microsoft.com/office/drawing/2014/main" id="{72084106-1A97-478F-A65D-CCAA2012D9D5}"/>
              </a:ext>
            </a:extLst>
          </p:cNvPr>
          <p:cNvSpPr/>
          <p:nvPr/>
        </p:nvSpPr>
        <p:spPr>
          <a:xfrm>
            <a:off x="634180" y="1800656"/>
            <a:ext cx="11061291" cy="923330"/>
          </a:xfrm>
          <a:prstGeom prst="rect">
            <a:avLst/>
          </a:prstGeom>
        </p:spPr>
        <p:txBody>
          <a:bodyPr wrap="square">
            <a:spAutoFit/>
          </a:bodyPr>
          <a:lstStyle/>
          <a:p>
            <a:pPr algn="just"/>
            <a:r>
              <a:rPr lang="en-US">
                <a:latin typeface="Arial" panose="020B0604020202020204" pitchFamily="34" charset="0"/>
              </a:rPr>
              <a:t>When a 1 is set in the proper bit position in the COP_IER register, that particular source is capable of interrupting the BPMPLite. Also, the class is set in the proper bit position of COP_IEP_CLASS for the corresponding interrupt to be routed as IRQ or FIQ</a:t>
            </a:r>
            <a:endParaRPr lang="en-US"/>
          </a:p>
        </p:txBody>
      </p:sp>
      <p:sp>
        <p:nvSpPr>
          <p:cNvPr id="7" name="Rectangle 6">
            <a:extLst>
              <a:ext uri="{FF2B5EF4-FFF2-40B4-BE49-F238E27FC236}">
                <a16:creationId xmlns:a16="http://schemas.microsoft.com/office/drawing/2014/main" id="{54050FC0-D2DC-4BBC-B3B7-D11E856BE157}"/>
              </a:ext>
            </a:extLst>
          </p:cNvPr>
          <p:cNvSpPr/>
          <p:nvPr/>
        </p:nvSpPr>
        <p:spPr>
          <a:xfrm>
            <a:off x="634181" y="2770156"/>
            <a:ext cx="11061290" cy="2308324"/>
          </a:xfrm>
          <a:prstGeom prst="rect">
            <a:avLst/>
          </a:prstGeom>
        </p:spPr>
        <p:txBody>
          <a:bodyPr wrap="square">
            <a:spAutoFit/>
          </a:bodyPr>
          <a:lstStyle/>
          <a:p>
            <a:pPr algn="just"/>
            <a:r>
              <a:rPr lang="en-US">
                <a:latin typeface="Arial" panose="020B0604020202020204" pitchFamily="34" charset="0"/>
              </a:rPr>
              <a:t>The interrupt status register (ISR) allows the processor to view the state of the pending hardware interrupt requests regardless of the bit enables programmed in COP_IER. The forced interrupt status register (FIR) allows the software to selectively force set or clear specific interrupts. The read-only VIRQ/VFIQ allows the BPMP-Lite to determine the source of the interrupt request(s) causing the processor to enter the interrupt service routine.</a:t>
            </a:r>
          </a:p>
          <a:p>
            <a:pPr algn="just"/>
            <a:r>
              <a:rPr lang="en-US">
                <a:latin typeface="Arial" panose="020B0604020202020204" pitchFamily="34" charset="0"/>
              </a:rPr>
              <a:t>The nIRQ signals generated by six IC32 controllers are logically ANDed in the combiner to generate the final nIRQ which is routed to the BPMP-Lite. Similarly, nFIQ signals are logically ANDed in the combiner to generate nFIQ which is routed to the BPMP-Lite.</a:t>
            </a:r>
            <a:endParaRPr lang="en-US"/>
          </a:p>
        </p:txBody>
      </p:sp>
    </p:spTree>
    <p:extLst>
      <p:ext uri="{BB962C8B-B14F-4D97-AF65-F5344CB8AC3E}">
        <p14:creationId xmlns:p14="http://schemas.microsoft.com/office/powerpoint/2010/main" val="2834365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FCC02-744D-4D08-887C-997D5C143E8C}"/>
              </a:ext>
            </a:extLst>
          </p:cNvPr>
          <p:cNvSpPr txBox="1"/>
          <p:nvPr/>
        </p:nvSpPr>
        <p:spPr>
          <a:xfrm>
            <a:off x="634180" y="138657"/>
            <a:ext cx="1515736" cy="461665"/>
          </a:xfrm>
          <a:prstGeom prst="rect">
            <a:avLst/>
          </a:prstGeom>
          <a:noFill/>
        </p:spPr>
        <p:txBody>
          <a:bodyPr wrap="none" rtlCol="0">
            <a:spAutoFit/>
          </a:bodyPr>
          <a:lstStyle/>
          <a:p>
            <a:r>
              <a:rPr lang="en-US" sz="2400" b="1">
                <a:latin typeface="Cambria" panose="02040503050406030204" pitchFamily="18" charset="0"/>
              </a:rPr>
              <a:t>Interrupt</a:t>
            </a:r>
          </a:p>
        </p:txBody>
      </p:sp>
      <p:pic>
        <p:nvPicPr>
          <p:cNvPr id="1026" name="Picture 2" descr="Download Drivers | NVIDIA">
            <a:extLst>
              <a:ext uri="{FF2B5EF4-FFF2-40B4-BE49-F238E27FC236}">
                <a16:creationId xmlns:a16="http://schemas.microsoft.com/office/drawing/2014/main" id="{18A57486-CE72-454E-AAF0-B04945DD1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5122" y="6232646"/>
            <a:ext cx="3406878" cy="62535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C2ADB9F-F2AA-4E06-855F-5E95072D2D29}"/>
              </a:ext>
            </a:extLst>
          </p:cNvPr>
          <p:cNvPicPr>
            <a:picLocks noChangeAspect="1"/>
          </p:cNvPicPr>
          <p:nvPr/>
        </p:nvPicPr>
        <p:blipFill>
          <a:blip r:embed="rId4"/>
          <a:stretch>
            <a:fillRect/>
          </a:stretch>
        </p:blipFill>
        <p:spPr>
          <a:xfrm>
            <a:off x="2737070" y="704919"/>
            <a:ext cx="6717859" cy="5448161"/>
          </a:xfrm>
          <a:prstGeom prst="rect">
            <a:avLst/>
          </a:prstGeom>
        </p:spPr>
      </p:pic>
    </p:spTree>
    <p:extLst>
      <p:ext uri="{BB962C8B-B14F-4D97-AF65-F5344CB8AC3E}">
        <p14:creationId xmlns:p14="http://schemas.microsoft.com/office/powerpoint/2010/main" val="1039609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FCC02-744D-4D08-887C-997D5C143E8C}"/>
              </a:ext>
            </a:extLst>
          </p:cNvPr>
          <p:cNvSpPr txBox="1"/>
          <p:nvPr/>
        </p:nvSpPr>
        <p:spPr>
          <a:xfrm>
            <a:off x="634180" y="138657"/>
            <a:ext cx="1515736" cy="461665"/>
          </a:xfrm>
          <a:prstGeom prst="rect">
            <a:avLst/>
          </a:prstGeom>
          <a:noFill/>
        </p:spPr>
        <p:txBody>
          <a:bodyPr wrap="none" rtlCol="0">
            <a:spAutoFit/>
          </a:bodyPr>
          <a:lstStyle/>
          <a:p>
            <a:r>
              <a:rPr lang="en-US" sz="2400" b="1">
                <a:latin typeface="Cambria" panose="02040503050406030204" pitchFamily="18" charset="0"/>
              </a:rPr>
              <a:t>Interrupt</a:t>
            </a:r>
          </a:p>
        </p:txBody>
      </p:sp>
      <p:pic>
        <p:nvPicPr>
          <p:cNvPr id="1026" name="Picture 2" descr="Download Drivers | NVIDIA">
            <a:extLst>
              <a:ext uri="{FF2B5EF4-FFF2-40B4-BE49-F238E27FC236}">
                <a16:creationId xmlns:a16="http://schemas.microsoft.com/office/drawing/2014/main" id="{18A57486-CE72-454E-AAF0-B04945DD1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5122" y="6232646"/>
            <a:ext cx="3406878" cy="62535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61A990E-50DE-40D5-BDA9-79CF52F10DDC}"/>
              </a:ext>
            </a:extLst>
          </p:cNvPr>
          <p:cNvPicPr>
            <a:picLocks noChangeAspect="1"/>
          </p:cNvPicPr>
          <p:nvPr/>
        </p:nvPicPr>
        <p:blipFill>
          <a:blip r:embed="rId4"/>
          <a:stretch>
            <a:fillRect/>
          </a:stretch>
        </p:blipFill>
        <p:spPr>
          <a:xfrm>
            <a:off x="2640030" y="600322"/>
            <a:ext cx="6911940" cy="5632324"/>
          </a:xfrm>
          <a:prstGeom prst="rect">
            <a:avLst/>
          </a:prstGeom>
        </p:spPr>
      </p:pic>
    </p:spTree>
    <p:extLst>
      <p:ext uri="{BB962C8B-B14F-4D97-AF65-F5344CB8AC3E}">
        <p14:creationId xmlns:p14="http://schemas.microsoft.com/office/powerpoint/2010/main" val="2051065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FCC02-744D-4D08-887C-997D5C143E8C}"/>
              </a:ext>
            </a:extLst>
          </p:cNvPr>
          <p:cNvSpPr txBox="1"/>
          <p:nvPr/>
        </p:nvSpPr>
        <p:spPr>
          <a:xfrm>
            <a:off x="634180" y="138657"/>
            <a:ext cx="1844031" cy="461665"/>
          </a:xfrm>
          <a:prstGeom prst="rect">
            <a:avLst/>
          </a:prstGeom>
          <a:noFill/>
        </p:spPr>
        <p:txBody>
          <a:bodyPr wrap="none" rtlCol="0">
            <a:spAutoFit/>
          </a:bodyPr>
          <a:lstStyle/>
          <a:p>
            <a:r>
              <a:rPr lang="en-US" sz="2400" b="1">
                <a:latin typeface="Cambria" panose="02040503050406030204" pitchFamily="18" charset="0"/>
              </a:rPr>
              <a:t>Device Tree</a:t>
            </a:r>
          </a:p>
        </p:txBody>
      </p:sp>
      <p:pic>
        <p:nvPicPr>
          <p:cNvPr id="1026" name="Picture 2" descr="Download Drivers | NVIDIA">
            <a:extLst>
              <a:ext uri="{FF2B5EF4-FFF2-40B4-BE49-F238E27FC236}">
                <a16:creationId xmlns:a16="http://schemas.microsoft.com/office/drawing/2014/main" id="{18A57486-CE72-454E-AAF0-B04945DD1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5122" y="6232646"/>
            <a:ext cx="3406878" cy="62535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94666CE-32BA-4DAB-92CB-1C062DB74C94}"/>
              </a:ext>
            </a:extLst>
          </p:cNvPr>
          <p:cNvSpPr/>
          <p:nvPr/>
        </p:nvSpPr>
        <p:spPr>
          <a:xfrm>
            <a:off x="634180" y="600322"/>
            <a:ext cx="10923640" cy="369332"/>
          </a:xfrm>
          <a:prstGeom prst="rect">
            <a:avLst/>
          </a:prstGeom>
        </p:spPr>
        <p:txBody>
          <a:bodyPr wrap="square">
            <a:spAutoFit/>
          </a:bodyPr>
          <a:lstStyle/>
          <a:p>
            <a:r>
              <a:rPr lang="en-US"/>
              <a:t>Convert the overlay into a Device Tree source file by entering this command</a:t>
            </a:r>
          </a:p>
        </p:txBody>
      </p:sp>
      <p:sp>
        <p:nvSpPr>
          <p:cNvPr id="3" name="Rectangle 2">
            <a:extLst>
              <a:ext uri="{FF2B5EF4-FFF2-40B4-BE49-F238E27FC236}">
                <a16:creationId xmlns:a16="http://schemas.microsoft.com/office/drawing/2014/main" id="{5269F8D2-9EB6-46A8-8113-CFB30EC41742}"/>
              </a:ext>
            </a:extLst>
          </p:cNvPr>
          <p:cNvSpPr/>
          <p:nvPr/>
        </p:nvSpPr>
        <p:spPr>
          <a:xfrm>
            <a:off x="634178" y="969654"/>
            <a:ext cx="11149781" cy="646331"/>
          </a:xfrm>
          <a:prstGeom prst="rect">
            <a:avLst/>
          </a:prstGeom>
        </p:spPr>
        <p:txBody>
          <a:bodyPr wrap="square">
            <a:spAutoFit/>
          </a:bodyPr>
          <a:lstStyle/>
          <a:p>
            <a:r>
              <a:rPr lang="en-US">
                <a:solidFill>
                  <a:srgbClr val="000000"/>
                </a:solidFill>
                <a:latin typeface="Courier New" panose="02070309020205020404" pitchFamily="49" charset="0"/>
              </a:rPr>
              <a:t>$ dtc -I dtb -O dts -o my-overlay.dts /boot/tegra210-p3448-0000-p3449-0000-a02-user-custom.dtbo</a:t>
            </a:r>
            <a:endParaRPr lang="en-US"/>
          </a:p>
        </p:txBody>
      </p:sp>
      <p:sp>
        <p:nvSpPr>
          <p:cNvPr id="6" name="Rectangle 5">
            <a:extLst>
              <a:ext uri="{FF2B5EF4-FFF2-40B4-BE49-F238E27FC236}">
                <a16:creationId xmlns:a16="http://schemas.microsoft.com/office/drawing/2014/main" id="{BBCD7816-B6A8-4FE8-B085-D13372F3D9B9}"/>
              </a:ext>
            </a:extLst>
          </p:cNvPr>
          <p:cNvSpPr/>
          <p:nvPr/>
        </p:nvSpPr>
        <p:spPr>
          <a:xfrm>
            <a:off x="634178" y="1951672"/>
            <a:ext cx="11267769" cy="923330"/>
          </a:xfrm>
          <a:prstGeom prst="rect">
            <a:avLst/>
          </a:prstGeom>
        </p:spPr>
        <p:txBody>
          <a:bodyPr wrap="square">
            <a:spAutoFit/>
          </a:bodyPr>
          <a:lstStyle/>
          <a:p>
            <a:pPr algn="just"/>
            <a:r>
              <a:rPr lang="en-US"/>
              <a:t>You can modify the generated Device Tree source as necessary for your custom hardware, adding any additional nodes and/or properties that the hardware module requires. Then you can re-compile the Device Tree source and place it in the /boot/ directory for Jetson‑IO to use:</a:t>
            </a:r>
          </a:p>
        </p:txBody>
      </p:sp>
      <p:sp>
        <p:nvSpPr>
          <p:cNvPr id="7" name="Rectangle 6">
            <a:extLst>
              <a:ext uri="{FF2B5EF4-FFF2-40B4-BE49-F238E27FC236}">
                <a16:creationId xmlns:a16="http://schemas.microsoft.com/office/drawing/2014/main" id="{5F2302E9-5195-48FE-823E-C55BC6CD0025}"/>
              </a:ext>
            </a:extLst>
          </p:cNvPr>
          <p:cNvSpPr/>
          <p:nvPr/>
        </p:nvSpPr>
        <p:spPr>
          <a:xfrm>
            <a:off x="113068" y="2907817"/>
            <a:ext cx="11670891" cy="646331"/>
          </a:xfrm>
          <a:prstGeom prst="rect">
            <a:avLst/>
          </a:prstGeom>
        </p:spPr>
        <p:txBody>
          <a:bodyPr wrap="square">
            <a:spAutoFit/>
          </a:bodyPr>
          <a:lstStyle/>
          <a:p>
            <a:pPr marL="571500"/>
            <a:r>
              <a:rPr lang="en-US">
                <a:solidFill>
                  <a:srgbClr val="000000"/>
                </a:solidFill>
                <a:latin typeface="Courier New" panose="02070309020205020404" pitchFamily="49" charset="0"/>
              </a:rPr>
              <a:t>$ dtc -O dtb -o my-overlay.dtbo -@ my-overlay.dts</a:t>
            </a:r>
          </a:p>
          <a:p>
            <a:pPr marL="571500"/>
            <a:r>
              <a:rPr lang="en-US">
                <a:solidFill>
                  <a:srgbClr val="000000"/>
                </a:solidFill>
                <a:latin typeface="Courier New" panose="02070309020205020404" pitchFamily="49" charset="0"/>
              </a:rPr>
              <a:t>$ sudo cp my-overlay.dtbo /boot</a:t>
            </a:r>
            <a:endParaRPr lang="en-US" b="0" i="0">
              <a:solidFill>
                <a:srgbClr val="000000"/>
              </a:solidFill>
              <a:effectLst/>
              <a:latin typeface="Courier New" panose="02070309020205020404" pitchFamily="49" charset="0"/>
            </a:endParaRPr>
          </a:p>
        </p:txBody>
      </p:sp>
      <p:sp>
        <p:nvSpPr>
          <p:cNvPr id="8" name="Rectangle 7">
            <a:extLst>
              <a:ext uri="{FF2B5EF4-FFF2-40B4-BE49-F238E27FC236}">
                <a16:creationId xmlns:a16="http://schemas.microsoft.com/office/drawing/2014/main" id="{F57E5137-2B14-4745-A1E8-90B7B42E485C}"/>
              </a:ext>
            </a:extLst>
          </p:cNvPr>
          <p:cNvSpPr/>
          <p:nvPr/>
        </p:nvSpPr>
        <p:spPr>
          <a:xfrm>
            <a:off x="634178" y="4166834"/>
            <a:ext cx="5836854" cy="369332"/>
          </a:xfrm>
          <a:prstGeom prst="rect">
            <a:avLst/>
          </a:prstGeom>
        </p:spPr>
        <p:txBody>
          <a:bodyPr wrap="none">
            <a:spAutoFit/>
          </a:bodyPr>
          <a:lstStyle/>
          <a:p>
            <a:r>
              <a:rPr lang="fr-FR">
                <a:solidFill>
                  <a:srgbClr val="000000"/>
                </a:solidFill>
                <a:latin typeface="Courier New" panose="02070309020205020404" pitchFamily="49" charset="0"/>
              </a:rPr>
              <a:t>$ sudo /opt/nvidia/jetson-io/jetson-io.py</a:t>
            </a:r>
            <a:endParaRPr lang="en-US"/>
          </a:p>
        </p:txBody>
      </p:sp>
      <p:sp>
        <p:nvSpPr>
          <p:cNvPr id="10" name="Rectangle 9">
            <a:extLst>
              <a:ext uri="{FF2B5EF4-FFF2-40B4-BE49-F238E27FC236}">
                <a16:creationId xmlns:a16="http://schemas.microsoft.com/office/drawing/2014/main" id="{B4B0C70E-FF1D-40CE-AEA1-9CE75AFC85B6}"/>
              </a:ext>
            </a:extLst>
          </p:cNvPr>
          <p:cNvSpPr/>
          <p:nvPr/>
        </p:nvSpPr>
        <p:spPr>
          <a:xfrm>
            <a:off x="634180" y="3844919"/>
            <a:ext cx="10923640" cy="369332"/>
          </a:xfrm>
          <a:prstGeom prst="rect">
            <a:avLst/>
          </a:prstGeom>
        </p:spPr>
        <p:txBody>
          <a:bodyPr wrap="square">
            <a:spAutoFit/>
          </a:bodyPr>
          <a:lstStyle/>
          <a:p>
            <a:r>
              <a:rPr lang="en-US"/>
              <a:t>Modify function in Jetson by command:</a:t>
            </a:r>
          </a:p>
        </p:txBody>
      </p:sp>
      <p:sp>
        <p:nvSpPr>
          <p:cNvPr id="9" name="Rectangle 8">
            <a:extLst>
              <a:ext uri="{FF2B5EF4-FFF2-40B4-BE49-F238E27FC236}">
                <a16:creationId xmlns:a16="http://schemas.microsoft.com/office/drawing/2014/main" id="{33E20CA8-B6E0-422D-BA91-3B742D1B7EBE}"/>
              </a:ext>
            </a:extLst>
          </p:cNvPr>
          <p:cNvSpPr/>
          <p:nvPr/>
        </p:nvSpPr>
        <p:spPr>
          <a:xfrm>
            <a:off x="634178" y="4505022"/>
            <a:ext cx="11267768" cy="923330"/>
          </a:xfrm>
          <a:prstGeom prst="rect">
            <a:avLst/>
          </a:prstGeom>
        </p:spPr>
        <p:txBody>
          <a:bodyPr wrap="square">
            <a:spAutoFit/>
          </a:bodyPr>
          <a:lstStyle/>
          <a:p>
            <a:r>
              <a:rPr lang="en-US">
                <a:hlinkClick r:id="rId4"/>
              </a:rPr>
              <a:t>https://docs.nvidia.com/jetson/archives/l4t-archived/l4t-3231/index.html#page/Tegra%2520Linux%2520Driver%2520Package%2520Development%2520Guide%2Fhw_setup_jetson_io.html%23</a:t>
            </a:r>
            <a:endParaRPr lang="en-US"/>
          </a:p>
        </p:txBody>
      </p:sp>
      <p:sp>
        <p:nvSpPr>
          <p:cNvPr id="11" name="Rectangle 10">
            <a:extLst>
              <a:ext uri="{FF2B5EF4-FFF2-40B4-BE49-F238E27FC236}">
                <a16:creationId xmlns:a16="http://schemas.microsoft.com/office/drawing/2014/main" id="{2EA13513-3321-41F1-83F7-1FC0668251C0}"/>
              </a:ext>
            </a:extLst>
          </p:cNvPr>
          <p:cNvSpPr/>
          <p:nvPr/>
        </p:nvSpPr>
        <p:spPr>
          <a:xfrm>
            <a:off x="634177" y="5487040"/>
            <a:ext cx="11267767" cy="646331"/>
          </a:xfrm>
          <a:prstGeom prst="rect">
            <a:avLst/>
          </a:prstGeom>
        </p:spPr>
        <p:txBody>
          <a:bodyPr wrap="square">
            <a:spAutoFit/>
          </a:bodyPr>
          <a:lstStyle/>
          <a:p>
            <a:r>
              <a:rPr lang="en-US">
                <a:hlinkClick r:id="rId5"/>
              </a:rPr>
              <a:t>https://github.com/thanhhaibk96/JetsonNano-mcp2515/blob/master/tegra210-p3448-0000-p3449-0000-b00-mcp251x.dts</a:t>
            </a:r>
            <a:endParaRPr lang="en-US"/>
          </a:p>
        </p:txBody>
      </p:sp>
    </p:spTree>
    <p:extLst>
      <p:ext uri="{BB962C8B-B14F-4D97-AF65-F5344CB8AC3E}">
        <p14:creationId xmlns:p14="http://schemas.microsoft.com/office/powerpoint/2010/main" val="293865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FCC02-744D-4D08-887C-997D5C143E8C}"/>
              </a:ext>
            </a:extLst>
          </p:cNvPr>
          <p:cNvSpPr txBox="1"/>
          <p:nvPr/>
        </p:nvSpPr>
        <p:spPr>
          <a:xfrm>
            <a:off x="604683" y="265471"/>
            <a:ext cx="1867819" cy="461665"/>
          </a:xfrm>
          <a:prstGeom prst="rect">
            <a:avLst/>
          </a:prstGeom>
          <a:noFill/>
        </p:spPr>
        <p:txBody>
          <a:bodyPr wrap="none" rtlCol="0">
            <a:spAutoFit/>
          </a:bodyPr>
          <a:lstStyle/>
          <a:p>
            <a:r>
              <a:rPr lang="en-US" sz="2400" b="1">
                <a:latin typeface="Cambria" panose="02040503050406030204" pitchFamily="18" charset="0"/>
              </a:rPr>
              <a:t>Documents:</a:t>
            </a:r>
          </a:p>
        </p:txBody>
      </p:sp>
      <p:pic>
        <p:nvPicPr>
          <p:cNvPr id="1026" name="Picture 2" descr="Download Drivers | NVIDIA">
            <a:extLst>
              <a:ext uri="{FF2B5EF4-FFF2-40B4-BE49-F238E27FC236}">
                <a16:creationId xmlns:a16="http://schemas.microsoft.com/office/drawing/2014/main" id="{18A57486-CE72-454E-AAF0-B04945DD16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5122" y="6232646"/>
            <a:ext cx="3406878" cy="62535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F78B7B5A-9797-42BE-814C-4020DE83F7D4}"/>
              </a:ext>
            </a:extLst>
          </p:cNvPr>
          <p:cNvSpPr/>
          <p:nvPr/>
        </p:nvSpPr>
        <p:spPr>
          <a:xfrm>
            <a:off x="604684" y="908636"/>
            <a:ext cx="11587316" cy="1477328"/>
          </a:xfrm>
          <a:prstGeom prst="rect">
            <a:avLst/>
          </a:prstGeom>
        </p:spPr>
        <p:txBody>
          <a:bodyPr wrap="square">
            <a:spAutoFit/>
          </a:bodyPr>
          <a:lstStyle/>
          <a:p>
            <a:pPr marL="285750" indent="-285750">
              <a:buFont typeface="Arial" panose="020B0604020202020204" pitchFamily="34" charset="0"/>
              <a:buChar char="•"/>
            </a:pPr>
            <a:r>
              <a:rPr lang="en-US">
                <a:latin typeface="Cambria" panose="02040503050406030204" pitchFamily="18" charset="0"/>
              </a:rPr>
              <a:t>NVIDIA Tegra Linux Driver Package: </a:t>
            </a:r>
            <a:r>
              <a:rPr lang="en-US">
                <a:latin typeface="Cambria" panose="02040503050406030204" pitchFamily="18" charset="0"/>
                <a:hlinkClick r:id="rId3"/>
              </a:rPr>
              <a:t>https://docs.nvidia.com/jetson/archives/l4t-archived/l4t-3231/index.html#page/Tegra%20Linux%20Driver%20Package%20Development%20Guide/introduction.html</a:t>
            </a:r>
            <a:r>
              <a:rPr lang="en-US">
                <a:latin typeface="Cambria" panose="02040503050406030204" pitchFamily="18" charset="0"/>
              </a:rPr>
              <a:t> </a:t>
            </a:r>
          </a:p>
          <a:p>
            <a:pPr marL="285750" indent="-285750">
              <a:buFont typeface="Arial" panose="020B0604020202020204" pitchFamily="34" charset="0"/>
              <a:buChar char="•"/>
            </a:pPr>
            <a:r>
              <a:rPr lang="en-US">
                <a:latin typeface="Cambria" panose="02040503050406030204" pitchFamily="18" charset="0"/>
              </a:rPr>
              <a:t>Getting Started: </a:t>
            </a:r>
            <a:r>
              <a:rPr lang="en-US">
                <a:latin typeface="Cambria" panose="02040503050406030204" pitchFamily="18" charset="0"/>
                <a:hlinkClick r:id="rId4"/>
              </a:rPr>
              <a:t>https://www.hackster.io/news/getting-started-with-the-nvidia-jetson-nano-developer-kit-43aa7c298797</a:t>
            </a:r>
            <a:r>
              <a:rPr lang="en-US">
                <a:latin typeface="Cambria" panose="02040503050406030204" pitchFamily="18" charset="0"/>
              </a:rPr>
              <a:t> </a:t>
            </a:r>
          </a:p>
          <a:p>
            <a:pPr marL="285750" indent="-285750">
              <a:buFont typeface="Arial" panose="020B0604020202020204" pitchFamily="34" charset="0"/>
              <a:buChar char="•"/>
            </a:pPr>
            <a:r>
              <a:rPr lang="en-US">
                <a:solidFill>
                  <a:srgbClr val="FF0000"/>
                </a:solidFill>
                <a:latin typeface="Cambria" panose="02040503050406030204" pitchFamily="18" charset="0"/>
              </a:rPr>
              <a:t>Use VNC to remote desktop</a:t>
            </a:r>
          </a:p>
        </p:txBody>
      </p:sp>
      <p:sp>
        <p:nvSpPr>
          <p:cNvPr id="7" name="TextBox 6">
            <a:extLst>
              <a:ext uri="{FF2B5EF4-FFF2-40B4-BE49-F238E27FC236}">
                <a16:creationId xmlns:a16="http://schemas.microsoft.com/office/drawing/2014/main" id="{6D23FBA1-B4B1-4A14-8090-19596D0A8D7B}"/>
              </a:ext>
            </a:extLst>
          </p:cNvPr>
          <p:cNvSpPr txBox="1"/>
          <p:nvPr/>
        </p:nvSpPr>
        <p:spPr>
          <a:xfrm>
            <a:off x="176980" y="6211669"/>
            <a:ext cx="8362337" cy="646331"/>
          </a:xfrm>
          <a:prstGeom prst="rect">
            <a:avLst/>
          </a:prstGeom>
          <a:noFill/>
        </p:spPr>
        <p:txBody>
          <a:bodyPr wrap="square" rtlCol="0">
            <a:spAutoFit/>
          </a:bodyPr>
          <a:lstStyle/>
          <a:p>
            <a:pPr algn="just"/>
            <a:r>
              <a:rPr lang="en-US" i="1">
                <a:solidFill>
                  <a:srgbClr val="FF0000"/>
                </a:solidFill>
              </a:rPr>
              <a:t>Note: NVIDIA supply forum for all users, you should register an account and join this forum for development projects</a:t>
            </a:r>
          </a:p>
        </p:txBody>
      </p:sp>
      <p:sp>
        <p:nvSpPr>
          <p:cNvPr id="8" name="TextBox 7">
            <a:extLst>
              <a:ext uri="{FF2B5EF4-FFF2-40B4-BE49-F238E27FC236}">
                <a16:creationId xmlns:a16="http://schemas.microsoft.com/office/drawing/2014/main" id="{9A234246-6FA9-4BF2-9B94-249F97EFA7CD}"/>
              </a:ext>
            </a:extLst>
          </p:cNvPr>
          <p:cNvSpPr txBox="1"/>
          <p:nvPr/>
        </p:nvSpPr>
        <p:spPr>
          <a:xfrm>
            <a:off x="604683" y="2732550"/>
            <a:ext cx="3879716" cy="369332"/>
          </a:xfrm>
          <a:prstGeom prst="rect">
            <a:avLst/>
          </a:prstGeom>
          <a:noFill/>
        </p:spPr>
        <p:txBody>
          <a:bodyPr wrap="none" rtlCol="0">
            <a:spAutoFit/>
          </a:bodyPr>
          <a:lstStyle/>
          <a:p>
            <a:r>
              <a:rPr lang="en-US" b="1" i="1">
                <a:latin typeface="Cambria" panose="02040503050406030204" pitchFamily="18" charset="0"/>
              </a:rPr>
              <a:t>Progam Hardware: GPIO, I2C, SPI,…</a:t>
            </a:r>
          </a:p>
        </p:txBody>
      </p:sp>
      <p:sp>
        <p:nvSpPr>
          <p:cNvPr id="9" name="Rectangle 8">
            <a:extLst>
              <a:ext uri="{FF2B5EF4-FFF2-40B4-BE49-F238E27FC236}">
                <a16:creationId xmlns:a16="http://schemas.microsoft.com/office/drawing/2014/main" id="{8451443C-AFB3-4749-A78B-0213C081B85F}"/>
              </a:ext>
            </a:extLst>
          </p:cNvPr>
          <p:cNvSpPr/>
          <p:nvPr/>
        </p:nvSpPr>
        <p:spPr>
          <a:xfrm>
            <a:off x="789442" y="3101882"/>
            <a:ext cx="11402557" cy="3139321"/>
          </a:xfrm>
          <a:prstGeom prst="rect">
            <a:avLst/>
          </a:prstGeom>
        </p:spPr>
        <p:txBody>
          <a:bodyPr wrap="square">
            <a:spAutoFit/>
          </a:bodyPr>
          <a:lstStyle/>
          <a:p>
            <a:pPr marL="285750" indent="-285750">
              <a:buFont typeface="Arial" panose="020B0604020202020204" pitchFamily="34" charset="0"/>
              <a:buChar char="•"/>
            </a:pPr>
            <a:r>
              <a:rPr lang="en-US">
                <a:latin typeface="Cambria" panose="02040503050406030204" pitchFamily="18" charset="0"/>
              </a:rPr>
              <a:t>Configuring the 40-pin Expansion Header: </a:t>
            </a:r>
            <a:r>
              <a:rPr lang="en-US">
                <a:latin typeface="Cambria" panose="02040503050406030204" pitchFamily="18" charset="0"/>
                <a:hlinkClick r:id="rId5"/>
              </a:rPr>
              <a:t>https://docs.nvidia.com/jetson/archives/l4t-archived/l4t-3231/index.html#page/Tegra%2520Linux%2520Driver%2520Package%2520Development%2520Guide%2Fhw_setup_jetson_io.html%23</a:t>
            </a:r>
            <a:r>
              <a:rPr lang="en-US">
                <a:latin typeface="Cambria" panose="02040503050406030204" pitchFamily="18" charset="0"/>
              </a:rPr>
              <a:t> </a:t>
            </a:r>
          </a:p>
          <a:p>
            <a:pPr marL="285750" indent="-285750">
              <a:buFont typeface="Arial" panose="020B0604020202020204" pitchFamily="34" charset="0"/>
              <a:buChar char="•"/>
            </a:pPr>
            <a:r>
              <a:rPr lang="en-US">
                <a:latin typeface="Cambria" panose="02040503050406030204" pitchFamily="18" charset="0"/>
              </a:rPr>
              <a:t>Technical Reference Manual: </a:t>
            </a:r>
            <a:r>
              <a:rPr lang="en-US">
                <a:latin typeface="Cambria" panose="02040503050406030204" pitchFamily="18" charset="0"/>
                <a:hlinkClick r:id="rId6"/>
              </a:rPr>
              <a:t>https://developer.nvidia.com/embedded/downloads#?search=Technical%20Reference%20Manual</a:t>
            </a:r>
            <a:r>
              <a:rPr lang="en-US">
                <a:latin typeface="Cambria" panose="02040503050406030204" pitchFamily="18" charset="0"/>
              </a:rPr>
              <a:t> </a:t>
            </a:r>
          </a:p>
          <a:p>
            <a:pPr marL="285750" indent="-285750">
              <a:buFont typeface="Arial" panose="020B0604020202020204" pitchFamily="34" charset="0"/>
              <a:buChar char="•"/>
            </a:pPr>
            <a:r>
              <a:rPr lang="en-US">
                <a:latin typeface="Cambria" panose="02040503050406030204" pitchFamily="18" charset="0"/>
              </a:rPr>
              <a:t>Pin Map on Jetson Nano: </a:t>
            </a:r>
            <a:r>
              <a:rPr lang="en-US">
                <a:latin typeface="Cambria" panose="02040503050406030204" pitchFamily="18" charset="0"/>
                <a:hlinkClick r:id="rId7"/>
              </a:rPr>
              <a:t>https://developer.nvidia.com/embedded/downloads#?search=jetson%20nano%20pinmux</a:t>
            </a:r>
            <a:r>
              <a:rPr lang="en-US">
                <a:latin typeface="Cambria" panose="02040503050406030204" pitchFamily="18" charset="0"/>
              </a:rPr>
              <a:t> </a:t>
            </a:r>
          </a:p>
          <a:p>
            <a:pPr marL="285750" indent="-285750">
              <a:buFont typeface="Arial" panose="020B0604020202020204" pitchFamily="34" charset="0"/>
              <a:buChar char="•"/>
            </a:pPr>
            <a:r>
              <a:rPr lang="en-US">
                <a:latin typeface="Cambria" panose="02040503050406030204" pitchFamily="18" charset="0"/>
              </a:rPr>
              <a:t>Jetson Nano J41 Port: </a:t>
            </a:r>
            <a:r>
              <a:rPr lang="en-US">
                <a:latin typeface="Cambria" panose="02040503050406030204" pitchFamily="18" charset="0"/>
                <a:hlinkClick r:id="rId8"/>
              </a:rPr>
              <a:t>https://www.jetsonhacks.com/nvidia-jetson-nano-j41-header-pinout/</a:t>
            </a:r>
            <a:r>
              <a:rPr lang="en-US">
                <a:latin typeface="Cambria" panose="02040503050406030204" pitchFamily="18" charset="0"/>
              </a:rPr>
              <a:t> </a:t>
            </a:r>
          </a:p>
          <a:p>
            <a:pPr marL="285750" indent="-285750">
              <a:buFont typeface="Arial" panose="020B0604020202020204" pitchFamily="34" charset="0"/>
              <a:buChar char="•"/>
            </a:pPr>
            <a:r>
              <a:rPr lang="en-US">
                <a:latin typeface="Cambria" panose="02040503050406030204" pitchFamily="18" charset="0"/>
              </a:rPr>
              <a:t>Learn programing driver on ubuntu: </a:t>
            </a:r>
          </a:p>
          <a:p>
            <a:pPr marL="285750" indent="-285750">
              <a:buFont typeface="Courier New" panose="02070309020205020404" pitchFamily="49" charset="0"/>
              <a:buChar char="o"/>
            </a:pPr>
            <a:r>
              <a:rPr lang="en-US">
                <a:latin typeface="Cambria" panose="02040503050406030204" pitchFamily="18" charset="0"/>
                <a:hlinkClick r:id="rId9"/>
              </a:rPr>
              <a:t>https://www.youtube.com/watch?v=3MY8kLEZr98&amp;list=PLL68erM6rDuJ4juXm6MzhppMsNB2wJ-Tk</a:t>
            </a:r>
            <a:endParaRPr lang="en-US">
              <a:latin typeface="Cambria" panose="02040503050406030204" pitchFamily="18" charset="0"/>
            </a:endParaRPr>
          </a:p>
          <a:p>
            <a:pPr marL="285750" indent="-285750">
              <a:buFont typeface="Courier New" panose="02070309020205020404" pitchFamily="49" charset="0"/>
              <a:buChar char="o"/>
            </a:pPr>
            <a:r>
              <a:rPr lang="en-US">
                <a:latin typeface="Cambria" panose="02040503050406030204" pitchFamily="18" charset="0"/>
                <a:hlinkClick r:id="rId10"/>
              </a:rPr>
              <a:t>https://www.youtube.com/watch?v=zw6St5zXEXg&amp;list=PLL68erM6rDuLivN88lwS9YYAeBfuIOYvA</a:t>
            </a:r>
            <a:r>
              <a:rPr lang="en-US">
                <a:latin typeface="Cambria" panose="02040503050406030204" pitchFamily="18" charset="0"/>
              </a:rPr>
              <a:t> </a:t>
            </a:r>
          </a:p>
        </p:txBody>
      </p:sp>
    </p:spTree>
    <p:extLst>
      <p:ext uri="{BB962C8B-B14F-4D97-AF65-F5344CB8AC3E}">
        <p14:creationId xmlns:p14="http://schemas.microsoft.com/office/powerpoint/2010/main" val="3442986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FCC02-744D-4D08-887C-997D5C143E8C}"/>
              </a:ext>
            </a:extLst>
          </p:cNvPr>
          <p:cNvSpPr txBox="1"/>
          <p:nvPr/>
        </p:nvSpPr>
        <p:spPr>
          <a:xfrm>
            <a:off x="634180" y="138657"/>
            <a:ext cx="1844031" cy="461665"/>
          </a:xfrm>
          <a:prstGeom prst="rect">
            <a:avLst/>
          </a:prstGeom>
          <a:noFill/>
        </p:spPr>
        <p:txBody>
          <a:bodyPr wrap="none" rtlCol="0">
            <a:spAutoFit/>
          </a:bodyPr>
          <a:lstStyle/>
          <a:p>
            <a:r>
              <a:rPr lang="en-US" sz="2400" b="1">
                <a:latin typeface="Cambria" panose="02040503050406030204" pitchFamily="18" charset="0"/>
              </a:rPr>
              <a:t>Device Tree</a:t>
            </a:r>
          </a:p>
        </p:txBody>
      </p:sp>
      <p:pic>
        <p:nvPicPr>
          <p:cNvPr id="1026" name="Picture 2" descr="Download Drivers | NVIDIA">
            <a:extLst>
              <a:ext uri="{FF2B5EF4-FFF2-40B4-BE49-F238E27FC236}">
                <a16:creationId xmlns:a16="http://schemas.microsoft.com/office/drawing/2014/main" id="{18A57486-CE72-454E-AAF0-B04945DD1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5122" y="6232646"/>
            <a:ext cx="3406878" cy="62535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BB7F14B3-CF46-4380-91FC-25FB5D4A89D5}"/>
              </a:ext>
            </a:extLst>
          </p:cNvPr>
          <p:cNvSpPr/>
          <p:nvPr/>
        </p:nvSpPr>
        <p:spPr>
          <a:xfrm>
            <a:off x="1236406" y="600322"/>
            <a:ext cx="9719188" cy="2862322"/>
          </a:xfrm>
          <a:prstGeom prst="rect">
            <a:avLst/>
          </a:prstGeom>
        </p:spPr>
        <p:txBody>
          <a:bodyPr wrap="square">
            <a:spAutoFit/>
          </a:bodyPr>
          <a:lstStyle/>
          <a:p>
            <a:r>
              <a:rPr lang="en-US"/>
              <a:t>			clocks {</a:t>
            </a:r>
          </a:p>
          <a:p>
            <a:r>
              <a:rPr lang="en-US"/>
              <a:t>				can_clock {</a:t>
            </a:r>
          </a:p>
          <a:p>
            <a:r>
              <a:rPr lang="en-US"/>
              <a:t>					compatible = "fixed-clock";</a:t>
            </a:r>
          </a:p>
          <a:p>
            <a:r>
              <a:rPr lang="en-US"/>
              <a:t>					#clock-cells = &lt;0x0&gt;;</a:t>
            </a:r>
          </a:p>
          <a:p>
            <a:r>
              <a:rPr lang="en-US"/>
              <a:t>					clock-frequency = &lt;0xf42400&gt;;</a:t>
            </a:r>
          </a:p>
          <a:p>
            <a:r>
              <a:rPr lang="en-US"/>
              <a:t>					clock-accuracy = &lt;0x64&gt;;</a:t>
            </a:r>
          </a:p>
          <a:p>
            <a:r>
              <a:rPr lang="en-US"/>
              <a:t>					linux,phandle = &lt;0x1&gt;;</a:t>
            </a:r>
          </a:p>
          <a:p>
            <a:r>
              <a:rPr lang="en-US"/>
              <a:t>					phandle = &lt;0x1&gt;;</a:t>
            </a:r>
          </a:p>
          <a:p>
            <a:r>
              <a:rPr lang="en-US"/>
              <a:t>				};</a:t>
            </a:r>
          </a:p>
          <a:p>
            <a:r>
              <a:rPr lang="en-US"/>
              <a:t>			};</a:t>
            </a:r>
          </a:p>
        </p:txBody>
      </p:sp>
      <p:cxnSp>
        <p:nvCxnSpPr>
          <p:cNvPr id="13" name="Straight Arrow Connector 12">
            <a:extLst>
              <a:ext uri="{FF2B5EF4-FFF2-40B4-BE49-F238E27FC236}">
                <a16:creationId xmlns:a16="http://schemas.microsoft.com/office/drawing/2014/main" id="{A0249B73-977B-4FF3-895D-86C2140B7B76}"/>
              </a:ext>
            </a:extLst>
          </p:cNvPr>
          <p:cNvCxnSpPr/>
          <p:nvPr/>
        </p:nvCxnSpPr>
        <p:spPr>
          <a:xfrm>
            <a:off x="8259097" y="2013508"/>
            <a:ext cx="1312607" cy="21532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7654884-EB28-44DB-A599-B0F86F6F502E}"/>
              </a:ext>
            </a:extLst>
          </p:cNvPr>
          <p:cNvSpPr txBox="1"/>
          <p:nvPr/>
        </p:nvSpPr>
        <p:spPr>
          <a:xfrm>
            <a:off x="7362349" y="4166773"/>
            <a:ext cx="4418710" cy="369332"/>
          </a:xfrm>
          <a:prstGeom prst="rect">
            <a:avLst/>
          </a:prstGeom>
          <a:noFill/>
        </p:spPr>
        <p:txBody>
          <a:bodyPr wrap="none" rtlCol="0">
            <a:spAutoFit/>
          </a:bodyPr>
          <a:lstStyle/>
          <a:p>
            <a:r>
              <a:rPr lang="en-US"/>
              <a:t>This is Crystal Oscillator of MCP2515: 16 MHz</a:t>
            </a:r>
          </a:p>
        </p:txBody>
      </p:sp>
    </p:spTree>
    <p:extLst>
      <p:ext uri="{BB962C8B-B14F-4D97-AF65-F5344CB8AC3E}">
        <p14:creationId xmlns:p14="http://schemas.microsoft.com/office/powerpoint/2010/main" val="3950138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FCC02-744D-4D08-887C-997D5C143E8C}"/>
              </a:ext>
            </a:extLst>
          </p:cNvPr>
          <p:cNvSpPr txBox="1"/>
          <p:nvPr/>
        </p:nvSpPr>
        <p:spPr>
          <a:xfrm>
            <a:off x="634180" y="138657"/>
            <a:ext cx="1844031" cy="461665"/>
          </a:xfrm>
          <a:prstGeom prst="rect">
            <a:avLst/>
          </a:prstGeom>
          <a:noFill/>
        </p:spPr>
        <p:txBody>
          <a:bodyPr wrap="none" rtlCol="0">
            <a:spAutoFit/>
          </a:bodyPr>
          <a:lstStyle/>
          <a:p>
            <a:r>
              <a:rPr lang="en-US" sz="2400" b="1">
                <a:latin typeface="Cambria" panose="02040503050406030204" pitchFamily="18" charset="0"/>
              </a:rPr>
              <a:t>Device Tree</a:t>
            </a:r>
          </a:p>
        </p:txBody>
      </p:sp>
      <p:pic>
        <p:nvPicPr>
          <p:cNvPr id="1026" name="Picture 2" descr="Download Drivers | NVIDIA">
            <a:extLst>
              <a:ext uri="{FF2B5EF4-FFF2-40B4-BE49-F238E27FC236}">
                <a16:creationId xmlns:a16="http://schemas.microsoft.com/office/drawing/2014/main" id="{18A57486-CE72-454E-AAF0-B04945DD1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5122" y="6232646"/>
            <a:ext cx="3406878" cy="62535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080C6C50-CE58-4F11-9158-BAC34E3128E7}"/>
              </a:ext>
            </a:extLst>
          </p:cNvPr>
          <p:cNvSpPr/>
          <p:nvPr/>
        </p:nvSpPr>
        <p:spPr>
          <a:xfrm>
            <a:off x="191728" y="600322"/>
            <a:ext cx="11808543" cy="4524315"/>
          </a:xfrm>
          <a:prstGeom prst="rect">
            <a:avLst/>
          </a:prstGeom>
        </p:spPr>
        <p:txBody>
          <a:bodyPr wrap="square">
            <a:spAutoFit/>
          </a:bodyPr>
          <a:lstStyle/>
          <a:p>
            <a:r>
              <a:rPr lang="en-US"/>
              <a:t>			spi@0 {</a:t>
            </a:r>
          </a:p>
          <a:p>
            <a:r>
              <a:rPr lang="en-US"/>
              <a:t>				compatible = "microchip,mcp2515";</a:t>
            </a:r>
          </a:p>
          <a:p>
            <a:r>
              <a:rPr lang="en-US"/>
              <a:t>				reg = &lt;0x0&gt;;</a:t>
            </a:r>
          </a:p>
          <a:p>
            <a:r>
              <a:rPr lang="en-US"/>
              <a:t>				spi-max-frequency = &lt;0x989680&gt;;</a:t>
            </a:r>
          </a:p>
          <a:p>
            <a:r>
              <a:rPr lang="en-US"/>
              <a:t>				nvidia,enable-hw-based-cs;</a:t>
            </a:r>
          </a:p>
          <a:p>
            <a:r>
              <a:rPr lang="en-US"/>
              <a:t>				nvidia,rx-clk-tap-delay = &lt;0x6&gt;;</a:t>
            </a:r>
          </a:p>
          <a:p>
            <a:r>
              <a:rPr lang="en-US"/>
              <a:t>				clocks = &lt;0x1&gt;;</a:t>
            </a:r>
          </a:p>
          <a:p>
            <a:r>
              <a:rPr lang="en-US"/>
              <a:t>				interrupts = &lt;0xffffffff 0xc8 0x1&gt;;</a:t>
            </a:r>
          </a:p>
          <a:p>
            <a:endParaRPr lang="en-US"/>
          </a:p>
          <a:p>
            <a:r>
              <a:rPr lang="en-US"/>
              <a:t>				controller-data {</a:t>
            </a:r>
          </a:p>
          <a:p>
            <a:r>
              <a:rPr lang="en-US"/>
              <a:t>					nvidia,cs-setup-clk-count = &lt;0x1e&gt;;</a:t>
            </a:r>
          </a:p>
          <a:p>
            <a:r>
              <a:rPr lang="en-US"/>
              <a:t>					nvidia,cs-hold-clk-count = &lt;0x1e&gt;;</a:t>
            </a:r>
          </a:p>
          <a:p>
            <a:r>
              <a:rPr lang="en-US"/>
              <a:t>					nvidia,rx-clk-tap-delay = &lt;0x1f&gt;;</a:t>
            </a:r>
          </a:p>
          <a:p>
            <a:r>
              <a:rPr lang="en-US"/>
              <a:t>					nvidia,tx-clk-tap-delay = &lt;0x0&gt;;</a:t>
            </a:r>
          </a:p>
          <a:p>
            <a:r>
              <a:rPr lang="en-US"/>
              <a:t>				};</a:t>
            </a:r>
          </a:p>
          <a:p>
            <a:r>
              <a:rPr lang="en-US"/>
              <a:t>			};</a:t>
            </a:r>
          </a:p>
        </p:txBody>
      </p:sp>
      <p:cxnSp>
        <p:nvCxnSpPr>
          <p:cNvPr id="5" name="Straight Arrow Connector 4">
            <a:extLst>
              <a:ext uri="{FF2B5EF4-FFF2-40B4-BE49-F238E27FC236}">
                <a16:creationId xmlns:a16="http://schemas.microsoft.com/office/drawing/2014/main" id="{C6ACE6FE-E158-4F07-BED9-485DE80490E2}"/>
              </a:ext>
            </a:extLst>
          </p:cNvPr>
          <p:cNvCxnSpPr/>
          <p:nvPr/>
        </p:nvCxnSpPr>
        <p:spPr>
          <a:xfrm>
            <a:off x="6518788" y="1696065"/>
            <a:ext cx="2979174" cy="33921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BA6FFCD-1A32-440A-96F0-16E1BDEDEC06}"/>
              </a:ext>
            </a:extLst>
          </p:cNvPr>
          <p:cNvSpPr txBox="1"/>
          <p:nvPr/>
        </p:nvSpPr>
        <p:spPr>
          <a:xfrm>
            <a:off x="9497962" y="1899632"/>
            <a:ext cx="1739579" cy="369332"/>
          </a:xfrm>
          <a:prstGeom prst="rect">
            <a:avLst/>
          </a:prstGeom>
          <a:noFill/>
        </p:spPr>
        <p:txBody>
          <a:bodyPr wrap="none" rtlCol="0">
            <a:spAutoFit/>
          </a:bodyPr>
          <a:lstStyle/>
          <a:p>
            <a:r>
              <a:rPr lang="en-US"/>
              <a:t>SPI Clock 10MHz</a:t>
            </a:r>
          </a:p>
        </p:txBody>
      </p:sp>
      <p:cxnSp>
        <p:nvCxnSpPr>
          <p:cNvPr id="8" name="Straight Arrow Connector 7">
            <a:extLst>
              <a:ext uri="{FF2B5EF4-FFF2-40B4-BE49-F238E27FC236}">
                <a16:creationId xmlns:a16="http://schemas.microsoft.com/office/drawing/2014/main" id="{8C03FF77-5468-4225-AA33-9F6F894F18A2}"/>
              </a:ext>
            </a:extLst>
          </p:cNvPr>
          <p:cNvCxnSpPr/>
          <p:nvPr/>
        </p:nvCxnSpPr>
        <p:spPr>
          <a:xfrm>
            <a:off x="5353665" y="2448232"/>
            <a:ext cx="289068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4BF5B49-C2CB-483D-B05E-0BEBEED8E787}"/>
              </a:ext>
            </a:extLst>
          </p:cNvPr>
          <p:cNvSpPr txBox="1"/>
          <p:nvPr/>
        </p:nvSpPr>
        <p:spPr>
          <a:xfrm>
            <a:off x="8244349" y="2287865"/>
            <a:ext cx="2890684" cy="646331"/>
          </a:xfrm>
          <a:prstGeom prst="rect">
            <a:avLst/>
          </a:prstGeom>
          <a:noFill/>
        </p:spPr>
        <p:txBody>
          <a:bodyPr wrap="square" rtlCol="0">
            <a:spAutoFit/>
          </a:bodyPr>
          <a:lstStyle/>
          <a:p>
            <a:r>
              <a:rPr lang="en-US"/>
              <a:t>Referrence to node clock through phandle</a:t>
            </a:r>
          </a:p>
        </p:txBody>
      </p:sp>
      <p:pic>
        <p:nvPicPr>
          <p:cNvPr id="10" name="Picture 9">
            <a:extLst>
              <a:ext uri="{FF2B5EF4-FFF2-40B4-BE49-F238E27FC236}">
                <a16:creationId xmlns:a16="http://schemas.microsoft.com/office/drawing/2014/main" id="{993DD930-95AC-4A91-93C9-8ABE4B0173C0}"/>
              </a:ext>
            </a:extLst>
          </p:cNvPr>
          <p:cNvPicPr>
            <a:picLocks noChangeAspect="1"/>
          </p:cNvPicPr>
          <p:nvPr/>
        </p:nvPicPr>
        <p:blipFill>
          <a:blip r:embed="rId4"/>
          <a:stretch>
            <a:fillRect/>
          </a:stretch>
        </p:blipFill>
        <p:spPr>
          <a:xfrm>
            <a:off x="312482" y="5398174"/>
            <a:ext cx="7672477" cy="1321169"/>
          </a:xfrm>
          <a:prstGeom prst="rect">
            <a:avLst/>
          </a:prstGeom>
        </p:spPr>
      </p:pic>
      <p:cxnSp>
        <p:nvCxnSpPr>
          <p:cNvPr id="16" name="Straight Arrow Connector 15">
            <a:extLst>
              <a:ext uri="{FF2B5EF4-FFF2-40B4-BE49-F238E27FC236}">
                <a16:creationId xmlns:a16="http://schemas.microsoft.com/office/drawing/2014/main" id="{AEBA408F-CA36-415C-8612-5FD7B1300215}"/>
              </a:ext>
            </a:extLst>
          </p:cNvPr>
          <p:cNvCxnSpPr/>
          <p:nvPr/>
        </p:nvCxnSpPr>
        <p:spPr>
          <a:xfrm flipH="1">
            <a:off x="3716594" y="2934196"/>
            <a:ext cx="2802194" cy="280292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F7412FB-ED9F-4D41-BD42-30C32C31F493}"/>
              </a:ext>
            </a:extLst>
          </p:cNvPr>
          <p:cNvCxnSpPr>
            <a:cxnSpLocks/>
          </p:cNvCxnSpPr>
          <p:nvPr/>
        </p:nvCxnSpPr>
        <p:spPr>
          <a:xfrm flipH="1">
            <a:off x="2625213" y="2861188"/>
            <a:ext cx="3583858" cy="2654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14">
            <a:extLst>
              <a:ext uri="{FF2B5EF4-FFF2-40B4-BE49-F238E27FC236}">
                <a16:creationId xmlns:a16="http://schemas.microsoft.com/office/drawing/2014/main" id="{C4BF5B49-C2CB-483D-B05E-0BEBEED8E787}"/>
              </a:ext>
            </a:extLst>
          </p:cNvPr>
          <p:cNvSpPr txBox="1"/>
          <p:nvPr/>
        </p:nvSpPr>
        <p:spPr>
          <a:xfrm>
            <a:off x="147482" y="2782669"/>
            <a:ext cx="2330729"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GPIOZ0.0 gpio200, 200 </a:t>
            </a:r>
            <a:r>
              <a:rPr lang="en-US">
                <a:sym typeface="Wingdings" panose="05000000000000000000" pitchFamily="2" charset="2"/>
              </a:rPr>
              <a:t> 0xC8</a:t>
            </a:r>
            <a:endParaRPr lang="en-US"/>
          </a:p>
        </p:txBody>
      </p:sp>
    </p:spTree>
    <p:extLst>
      <p:ext uri="{BB962C8B-B14F-4D97-AF65-F5344CB8AC3E}">
        <p14:creationId xmlns:p14="http://schemas.microsoft.com/office/powerpoint/2010/main" val="3165778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FCC02-744D-4D08-887C-997D5C143E8C}"/>
              </a:ext>
            </a:extLst>
          </p:cNvPr>
          <p:cNvSpPr txBox="1"/>
          <p:nvPr/>
        </p:nvSpPr>
        <p:spPr>
          <a:xfrm>
            <a:off x="634180" y="138657"/>
            <a:ext cx="1844031" cy="461665"/>
          </a:xfrm>
          <a:prstGeom prst="rect">
            <a:avLst/>
          </a:prstGeom>
          <a:noFill/>
        </p:spPr>
        <p:txBody>
          <a:bodyPr wrap="none" rtlCol="0">
            <a:spAutoFit/>
          </a:bodyPr>
          <a:lstStyle/>
          <a:p>
            <a:r>
              <a:rPr lang="en-US" sz="2400" b="1">
                <a:latin typeface="Cambria" panose="02040503050406030204" pitchFamily="18" charset="0"/>
              </a:rPr>
              <a:t>Device Tree</a:t>
            </a:r>
          </a:p>
        </p:txBody>
      </p:sp>
      <p:pic>
        <p:nvPicPr>
          <p:cNvPr id="1026" name="Picture 2" descr="Download Drivers | NVIDIA">
            <a:extLst>
              <a:ext uri="{FF2B5EF4-FFF2-40B4-BE49-F238E27FC236}">
                <a16:creationId xmlns:a16="http://schemas.microsoft.com/office/drawing/2014/main" id="{18A57486-CE72-454E-AAF0-B04945DD1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5122" y="6232646"/>
            <a:ext cx="3406878" cy="62535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856329B-781E-4D93-BA52-09626EC41518}"/>
              </a:ext>
            </a:extLst>
          </p:cNvPr>
          <p:cNvSpPr/>
          <p:nvPr/>
        </p:nvSpPr>
        <p:spPr>
          <a:xfrm>
            <a:off x="2330244" y="600322"/>
            <a:ext cx="9861755" cy="5632311"/>
          </a:xfrm>
          <a:prstGeom prst="rect">
            <a:avLst/>
          </a:prstGeom>
        </p:spPr>
        <p:txBody>
          <a:bodyPr wrap="square">
            <a:spAutoFit/>
          </a:bodyPr>
          <a:lstStyle/>
          <a:p>
            <a:r>
              <a:rPr lang="en-US"/>
              <a:t>header-40pin-pinmux {</a:t>
            </a:r>
          </a:p>
          <a:p>
            <a:r>
              <a:rPr lang="en-US"/>
              <a:t>				linux,phandle = &lt;0x2&gt;;</a:t>
            </a:r>
          </a:p>
          <a:p>
            <a:r>
              <a:rPr lang="en-US"/>
              <a:t>				phandle = &lt;0x2&gt;;</a:t>
            </a:r>
          </a:p>
          <a:p>
            <a:endParaRPr lang="en-US"/>
          </a:p>
          <a:p>
            <a:r>
              <a:rPr lang="en-US"/>
              <a:t>				pin16 {</a:t>
            </a:r>
          </a:p>
          <a:p>
            <a:r>
              <a:rPr lang="en-US"/>
              <a:t>					nvidia,function = "spi2";</a:t>
            </a:r>
          </a:p>
          <a:p>
            <a:r>
              <a:rPr lang="en-US"/>
              <a:t>					nvidia,pins = "spi2_cs1_pdd0";</a:t>
            </a:r>
          </a:p>
          <a:p>
            <a:r>
              <a:rPr lang="en-US"/>
              <a:t>					nvidia,pull = &lt;0x2&gt;;</a:t>
            </a:r>
          </a:p>
          <a:p>
            <a:r>
              <a:rPr lang="en-US"/>
              <a:t>					nvidia,tristate = &lt;0x0&gt;;</a:t>
            </a:r>
          </a:p>
          <a:p>
            <a:r>
              <a:rPr lang="en-US"/>
              <a:t>					nvidia,enable-input = &lt;0x0&gt;;</a:t>
            </a:r>
          </a:p>
          <a:p>
            <a:r>
              <a:rPr lang="en-US"/>
              <a:t>				};</a:t>
            </a:r>
          </a:p>
          <a:p>
            <a:endParaRPr lang="en-US"/>
          </a:p>
          <a:p>
            <a:r>
              <a:rPr lang="en-US"/>
              <a:t>				pin19 {</a:t>
            </a:r>
          </a:p>
          <a:p>
            <a:r>
              <a:rPr lang="en-US"/>
              <a:t>					nvidia,function = "spi1";</a:t>
            </a:r>
          </a:p>
          <a:p>
            <a:r>
              <a:rPr lang="en-US"/>
              <a:t>					nvidia,pins = "spi1_mosi_pc0";</a:t>
            </a:r>
          </a:p>
          <a:p>
            <a:r>
              <a:rPr lang="en-US"/>
              <a:t>					nvidia,pull = &lt;0x0&gt;;</a:t>
            </a:r>
          </a:p>
          <a:p>
            <a:r>
              <a:rPr lang="en-US"/>
              <a:t>					nvidia,tristate = &lt;0x0&gt;;</a:t>
            </a:r>
          </a:p>
          <a:p>
            <a:r>
              <a:rPr lang="en-US"/>
              <a:t>					nvidia,enable-input = &lt;0x0&gt;;</a:t>
            </a:r>
          </a:p>
          <a:p>
            <a:r>
              <a:rPr lang="en-US"/>
              <a:t>				};</a:t>
            </a:r>
          </a:p>
          <a:p>
            <a:r>
              <a:rPr lang="en-US"/>
              <a:t>				[…]</a:t>
            </a:r>
          </a:p>
        </p:txBody>
      </p:sp>
      <p:pic>
        <p:nvPicPr>
          <p:cNvPr id="3" name="Picture 2">
            <a:extLst>
              <a:ext uri="{FF2B5EF4-FFF2-40B4-BE49-F238E27FC236}">
                <a16:creationId xmlns:a16="http://schemas.microsoft.com/office/drawing/2014/main" id="{9F2CD148-6118-4E4E-9086-4F761C4538D8}"/>
              </a:ext>
            </a:extLst>
          </p:cNvPr>
          <p:cNvPicPr>
            <a:picLocks noChangeAspect="1"/>
          </p:cNvPicPr>
          <p:nvPr/>
        </p:nvPicPr>
        <p:blipFill>
          <a:blip r:embed="rId4"/>
          <a:stretch>
            <a:fillRect/>
          </a:stretch>
        </p:blipFill>
        <p:spPr>
          <a:xfrm>
            <a:off x="0" y="1527380"/>
            <a:ext cx="5884743" cy="3803240"/>
          </a:xfrm>
          <a:prstGeom prst="rect">
            <a:avLst/>
          </a:prstGeom>
        </p:spPr>
      </p:pic>
    </p:spTree>
    <p:extLst>
      <p:ext uri="{BB962C8B-B14F-4D97-AF65-F5344CB8AC3E}">
        <p14:creationId xmlns:p14="http://schemas.microsoft.com/office/powerpoint/2010/main" val="1181559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FCC02-744D-4D08-887C-997D5C143E8C}"/>
              </a:ext>
            </a:extLst>
          </p:cNvPr>
          <p:cNvSpPr txBox="1"/>
          <p:nvPr/>
        </p:nvSpPr>
        <p:spPr>
          <a:xfrm>
            <a:off x="634180" y="138657"/>
            <a:ext cx="1844031" cy="461665"/>
          </a:xfrm>
          <a:prstGeom prst="rect">
            <a:avLst/>
          </a:prstGeom>
          <a:noFill/>
        </p:spPr>
        <p:txBody>
          <a:bodyPr wrap="none" rtlCol="0">
            <a:spAutoFit/>
          </a:bodyPr>
          <a:lstStyle/>
          <a:p>
            <a:r>
              <a:rPr lang="en-US" sz="2400" b="1">
                <a:latin typeface="Cambria" panose="02040503050406030204" pitchFamily="18" charset="0"/>
              </a:rPr>
              <a:t>Device Tree</a:t>
            </a:r>
          </a:p>
        </p:txBody>
      </p:sp>
      <p:pic>
        <p:nvPicPr>
          <p:cNvPr id="1026" name="Picture 2" descr="Download Drivers | NVIDIA">
            <a:extLst>
              <a:ext uri="{FF2B5EF4-FFF2-40B4-BE49-F238E27FC236}">
                <a16:creationId xmlns:a16="http://schemas.microsoft.com/office/drawing/2014/main" id="{18A57486-CE72-454E-AAF0-B04945DD1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5122" y="6232646"/>
            <a:ext cx="3406878" cy="62535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F96F4723-1609-4986-A600-AEE7C2497DDA}"/>
              </a:ext>
            </a:extLst>
          </p:cNvPr>
          <p:cNvSpPr/>
          <p:nvPr/>
        </p:nvSpPr>
        <p:spPr>
          <a:xfrm>
            <a:off x="634180" y="600322"/>
            <a:ext cx="8509820" cy="1754326"/>
          </a:xfrm>
          <a:prstGeom prst="rect">
            <a:avLst/>
          </a:prstGeom>
        </p:spPr>
        <p:txBody>
          <a:bodyPr wrap="square">
            <a:spAutoFit/>
          </a:bodyPr>
          <a:lstStyle/>
          <a:p>
            <a:r>
              <a:rPr lang="en-US"/>
              <a:t>mcp2515_int:mcp2515_int {</a:t>
            </a:r>
          </a:p>
          <a:p>
            <a:r>
              <a:rPr lang="en-US"/>
              <a:t>            gpio-hog;</a:t>
            </a:r>
          </a:p>
          <a:p>
            <a:r>
              <a:rPr lang="en-US"/>
              <a:t>            input;</a:t>
            </a:r>
          </a:p>
          <a:p>
            <a:r>
              <a:rPr lang="en-US"/>
              <a:t>            gpios = &lt;0xc8 0&gt;;</a:t>
            </a:r>
          </a:p>
          <a:p>
            <a:r>
              <a:rPr lang="en-US"/>
              <a:t>            label = "mcp2515_int";</a:t>
            </a:r>
          </a:p>
          <a:p>
            <a:r>
              <a:rPr lang="en-US"/>
              <a:t>        };</a:t>
            </a:r>
          </a:p>
        </p:txBody>
      </p:sp>
      <p:cxnSp>
        <p:nvCxnSpPr>
          <p:cNvPr id="5" name="Straight Arrow Connector 4">
            <a:extLst>
              <a:ext uri="{FF2B5EF4-FFF2-40B4-BE49-F238E27FC236}">
                <a16:creationId xmlns:a16="http://schemas.microsoft.com/office/drawing/2014/main" id="{9EBB0BB6-8111-4160-B168-4613D3D8B62B}"/>
              </a:ext>
            </a:extLst>
          </p:cNvPr>
          <p:cNvCxnSpPr/>
          <p:nvPr/>
        </p:nvCxnSpPr>
        <p:spPr>
          <a:xfrm flipV="1">
            <a:off x="2478211" y="1076632"/>
            <a:ext cx="2727970" cy="4008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5">
            <a:extLst>
              <a:ext uri="{FF2B5EF4-FFF2-40B4-BE49-F238E27FC236}">
                <a16:creationId xmlns:a16="http://schemas.microsoft.com/office/drawing/2014/main" id="{8BA6FFCD-1A32-440A-96F0-16E1BDEDEC06}"/>
              </a:ext>
            </a:extLst>
          </p:cNvPr>
          <p:cNvSpPr txBox="1"/>
          <p:nvPr/>
        </p:nvSpPr>
        <p:spPr>
          <a:xfrm>
            <a:off x="5206181" y="891966"/>
            <a:ext cx="3688189"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Configure GPIOZ0.0, gpio200 as input</a:t>
            </a:r>
          </a:p>
        </p:txBody>
      </p:sp>
    </p:spTree>
    <p:extLst>
      <p:ext uri="{BB962C8B-B14F-4D97-AF65-F5344CB8AC3E}">
        <p14:creationId xmlns:p14="http://schemas.microsoft.com/office/powerpoint/2010/main" val="689992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FCC02-744D-4D08-887C-997D5C143E8C}"/>
              </a:ext>
            </a:extLst>
          </p:cNvPr>
          <p:cNvSpPr txBox="1"/>
          <p:nvPr/>
        </p:nvSpPr>
        <p:spPr>
          <a:xfrm>
            <a:off x="634180" y="138657"/>
            <a:ext cx="1844031" cy="461665"/>
          </a:xfrm>
          <a:prstGeom prst="rect">
            <a:avLst/>
          </a:prstGeom>
          <a:noFill/>
        </p:spPr>
        <p:txBody>
          <a:bodyPr wrap="none" rtlCol="0">
            <a:spAutoFit/>
          </a:bodyPr>
          <a:lstStyle/>
          <a:p>
            <a:r>
              <a:rPr lang="en-US" sz="2400" b="1">
                <a:latin typeface="Cambria" panose="02040503050406030204" pitchFamily="18" charset="0"/>
              </a:rPr>
              <a:t>Device Tree</a:t>
            </a:r>
          </a:p>
        </p:txBody>
      </p:sp>
      <p:pic>
        <p:nvPicPr>
          <p:cNvPr id="1026" name="Picture 2" descr="Download Drivers | NVIDIA">
            <a:extLst>
              <a:ext uri="{FF2B5EF4-FFF2-40B4-BE49-F238E27FC236}">
                <a16:creationId xmlns:a16="http://schemas.microsoft.com/office/drawing/2014/main" id="{18A57486-CE72-454E-AAF0-B04945DD1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5122" y="6232646"/>
            <a:ext cx="3406878" cy="62535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EBC92EB-924F-40DE-B4DD-21B30E27C037}"/>
              </a:ext>
            </a:extLst>
          </p:cNvPr>
          <p:cNvPicPr>
            <a:picLocks noChangeAspect="1"/>
          </p:cNvPicPr>
          <p:nvPr/>
        </p:nvPicPr>
        <p:blipFill>
          <a:blip r:embed="rId4"/>
          <a:stretch>
            <a:fillRect/>
          </a:stretch>
        </p:blipFill>
        <p:spPr>
          <a:xfrm>
            <a:off x="734469" y="637296"/>
            <a:ext cx="3888640" cy="461665"/>
          </a:xfrm>
          <a:prstGeom prst="rect">
            <a:avLst/>
          </a:prstGeom>
        </p:spPr>
      </p:pic>
      <p:sp>
        <p:nvSpPr>
          <p:cNvPr id="6" name="Rectangle 5">
            <a:extLst>
              <a:ext uri="{FF2B5EF4-FFF2-40B4-BE49-F238E27FC236}">
                <a16:creationId xmlns:a16="http://schemas.microsoft.com/office/drawing/2014/main" id="{72EF8ADC-8DEE-4DA3-AA6B-2689E20D6991}"/>
              </a:ext>
            </a:extLst>
          </p:cNvPr>
          <p:cNvSpPr/>
          <p:nvPr/>
        </p:nvSpPr>
        <p:spPr>
          <a:xfrm>
            <a:off x="634180" y="1336028"/>
            <a:ext cx="8927690" cy="369332"/>
          </a:xfrm>
          <a:prstGeom prst="rect">
            <a:avLst/>
          </a:prstGeom>
        </p:spPr>
        <p:txBody>
          <a:bodyPr wrap="square">
            <a:spAutoFit/>
          </a:bodyPr>
          <a:lstStyle/>
          <a:p>
            <a:r>
              <a:rPr lang="en-US">
                <a:hlinkClick r:id="rId5"/>
              </a:rPr>
              <a:t>https://github.com/thanhhaibk96/JetsonNano-mcp2515/blob/master/extlinux.conf</a:t>
            </a:r>
            <a:endParaRPr lang="en-US"/>
          </a:p>
        </p:txBody>
      </p:sp>
      <p:sp>
        <p:nvSpPr>
          <p:cNvPr id="7" name="TextBox 6">
            <a:extLst>
              <a:ext uri="{FF2B5EF4-FFF2-40B4-BE49-F238E27FC236}">
                <a16:creationId xmlns:a16="http://schemas.microsoft.com/office/drawing/2014/main" id="{1F37DC7F-4D41-477C-B7C5-3E3F0D64D028}"/>
              </a:ext>
            </a:extLst>
          </p:cNvPr>
          <p:cNvSpPr txBox="1"/>
          <p:nvPr/>
        </p:nvSpPr>
        <p:spPr>
          <a:xfrm>
            <a:off x="634180" y="1942427"/>
            <a:ext cx="3005375" cy="369332"/>
          </a:xfrm>
          <a:prstGeom prst="rect">
            <a:avLst/>
          </a:prstGeom>
          <a:noFill/>
        </p:spPr>
        <p:txBody>
          <a:bodyPr wrap="none" rtlCol="0">
            <a:spAutoFit/>
          </a:bodyPr>
          <a:lstStyle/>
          <a:p>
            <a:r>
              <a:rPr lang="en-US" b="1">
                <a:solidFill>
                  <a:srgbClr val="FF0000"/>
                </a:solidFill>
              </a:rPr>
              <a:t>Add definitions of device tree</a:t>
            </a:r>
          </a:p>
        </p:txBody>
      </p:sp>
    </p:spTree>
    <p:extLst>
      <p:ext uri="{BB962C8B-B14F-4D97-AF65-F5344CB8AC3E}">
        <p14:creationId xmlns:p14="http://schemas.microsoft.com/office/powerpoint/2010/main" val="38277253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7158957-F408-4D05-A81E-ECDCC66BBF1C}"/>
              </a:ext>
            </a:extLst>
          </p:cNvPr>
          <p:cNvPicPr>
            <a:picLocks noChangeAspect="1"/>
          </p:cNvPicPr>
          <p:nvPr/>
        </p:nvPicPr>
        <p:blipFill>
          <a:blip r:embed="rId3"/>
          <a:stretch>
            <a:fillRect/>
          </a:stretch>
        </p:blipFill>
        <p:spPr>
          <a:xfrm>
            <a:off x="6271138" y="1097040"/>
            <a:ext cx="5920862" cy="1170279"/>
          </a:xfrm>
          <a:prstGeom prst="rect">
            <a:avLst/>
          </a:prstGeom>
        </p:spPr>
      </p:pic>
      <p:sp>
        <p:nvSpPr>
          <p:cNvPr id="4" name="TextBox 3">
            <a:extLst>
              <a:ext uri="{FF2B5EF4-FFF2-40B4-BE49-F238E27FC236}">
                <a16:creationId xmlns:a16="http://schemas.microsoft.com/office/drawing/2014/main" id="{15AFCC02-744D-4D08-887C-997D5C143E8C}"/>
              </a:ext>
            </a:extLst>
          </p:cNvPr>
          <p:cNvSpPr txBox="1"/>
          <p:nvPr/>
        </p:nvSpPr>
        <p:spPr>
          <a:xfrm>
            <a:off x="634180" y="138657"/>
            <a:ext cx="1844031" cy="461665"/>
          </a:xfrm>
          <a:prstGeom prst="rect">
            <a:avLst/>
          </a:prstGeom>
          <a:noFill/>
        </p:spPr>
        <p:txBody>
          <a:bodyPr wrap="none" rtlCol="0">
            <a:spAutoFit/>
          </a:bodyPr>
          <a:lstStyle/>
          <a:p>
            <a:r>
              <a:rPr lang="en-US" sz="2400" b="1">
                <a:latin typeface="Cambria" panose="02040503050406030204" pitchFamily="18" charset="0"/>
              </a:rPr>
              <a:t>Device Tree</a:t>
            </a:r>
          </a:p>
        </p:txBody>
      </p:sp>
      <p:pic>
        <p:nvPicPr>
          <p:cNvPr id="1026" name="Picture 2" descr="Download Drivers | NVIDIA">
            <a:extLst>
              <a:ext uri="{FF2B5EF4-FFF2-40B4-BE49-F238E27FC236}">
                <a16:creationId xmlns:a16="http://schemas.microsoft.com/office/drawing/2014/main" id="{18A57486-CE72-454E-AAF0-B04945DD16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85122" y="6232646"/>
            <a:ext cx="3406878" cy="625354"/>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9EBB0BB6-8111-4160-B168-4613D3D8B62B}"/>
              </a:ext>
            </a:extLst>
          </p:cNvPr>
          <p:cNvCxnSpPr>
            <a:cxnSpLocks/>
          </p:cNvCxnSpPr>
          <p:nvPr/>
        </p:nvCxnSpPr>
        <p:spPr>
          <a:xfrm flipV="1">
            <a:off x="5236160" y="2120900"/>
            <a:ext cx="1190040" cy="62494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1B9D048B-F409-4FFB-8B2E-42ADBE9A8E7E}"/>
              </a:ext>
            </a:extLst>
          </p:cNvPr>
          <p:cNvSpPr/>
          <p:nvPr/>
        </p:nvSpPr>
        <p:spPr>
          <a:xfrm>
            <a:off x="634180" y="600322"/>
            <a:ext cx="6096000" cy="4801314"/>
          </a:xfrm>
          <a:prstGeom prst="rect">
            <a:avLst/>
          </a:prstGeom>
        </p:spPr>
        <p:txBody>
          <a:bodyPr>
            <a:spAutoFit/>
          </a:bodyPr>
          <a:lstStyle/>
          <a:p>
            <a:r>
              <a:rPr lang="en-US"/>
              <a:t>spi@7000d400 {</a:t>
            </a:r>
          </a:p>
          <a:p>
            <a:r>
              <a:rPr lang="en-US"/>
              <a:t>		compatible = "nvidia,tegra210-spi";</a:t>
            </a:r>
          </a:p>
          <a:p>
            <a:r>
              <a:rPr lang="en-US"/>
              <a:t>		reg = &lt;0x0 0x7000d400 0x0 0x200&gt;;</a:t>
            </a:r>
          </a:p>
          <a:p>
            <a:r>
              <a:rPr lang="en-US"/>
              <a:t>		interrupts = &lt;0x0 0x3b 0x4&gt;;</a:t>
            </a:r>
          </a:p>
          <a:p>
            <a:r>
              <a:rPr lang="en-US"/>
              <a:t>		iommus = &lt;0x2b 0xe&gt;;</a:t>
            </a:r>
          </a:p>
          <a:p>
            <a:r>
              <a:rPr lang="en-US"/>
              <a:t>		#address-cells = &lt;0x1&gt;;</a:t>
            </a:r>
          </a:p>
          <a:p>
            <a:r>
              <a:rPr lang="en-US"/>
              <a:t>		#size-cells = &lt;0x0&gt;;</a:t>
            </a:r>
          </a:p>
          <a:p>
            <a:r>
              <a:rPr lang="en-US"/>
              <a:t>		dmas = &lt;0x4c 0xf 0x4c 0xf&gt;;</a:t>
            </a:r>
          </a:p>
          <a:p>
            <a:r>
              <a:rPr lang="en-US"/>
              <a:t>		dma-names = "rx", "tx";</a:t>
            </a:r>
          </a:p>
          <a:p>
            <a:r>
              <a:rPr lang="en-US"/>
              <a:t>		nvidia,clk-parents = "pll_p", "clk_m";</a:t>
            </a:r>
          </a:p>
          <a:p>
            <a:r>
              <a:rPr lang="en-US"/>
              <a:t>		clocks = &lt;0x21 0x29 0x21 0xf3 0x21 0xe9&gt;;</a:t>
            </a:r>
          </a:p>
          <a:p>
            <a:r>
              <a:rPr lang="en-US"/>
              <a:t>		clock-names = "spi", "pll_p", "clk_m";</a:t>
            </a:r>
          </a:p>
          <a:p>
            <a:r>
              <a:rPr lang="en-US"/>
              <a:t>		resets = &lt;0x21 0x29&gt;;</a:t>
            </a:r>
          </a:p>
          <a:p>
            <a:r>
              <a:rPr lang="en-US"/>
              <a:t>		reset-names = "spi";</a:t>
            </a:r>
          </a:p>
          <a:p>
            <a:r>
              <a:rPr lang="en-US"/>
              <a:t>		status = "okay";</a:t>
            </a:r>
          </a:p>
          <a:p>
            <a:r>
              <a:rPr lang="en-US"/>
              <a:t>		linux,phandle = &lt;0x10c&gt;;</a:t>
            </a:r>
          </a:p>
          <a:p>
            <a:r>
              <a:rPr lang="en-US"/>
              <a:t>		phandle = &lt;0x10c&gt;;</a:t>
            </a:r>
          </a:p>
        </p:txBody>
      </p:sp>
    </p:spTree>
    <p:extLst>
      <p:ext uri="{BB962C8B-B14F-4D97-AF65-F5344CB8AC3E}">
        <p14:creationId xmlns:p14="http://schemas.microsoft.com/office/powerpoint/2010/main" val="33475684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BF9F62B-CB8D-41D7-9265-F9DFB5221378}"/>
              </a:ext>
            </a:extLst>
          </p:cNvPr>
          <p:cNvPicPr>
            <a:picLocks noChangeAspect="1"/>
          </p:cNvPicPr>
          <p:nvPr/>
        </p:nvPicPr>
        <p:blipFill>
          <a:blip r:embed="rId3"/>
          <a:stretch>
            <a:fillRect/>
          </a:stretch>
        </p:blipFill>
        <p:spPr>
          <a:xfrm>
            <a:off x="7551174" y="4002662"/>
            <a:ext cx="3219450" cy="1514475"/>
          </a:xfrm>
          <a:prstGeom prst="rect">
            <a:avLst/>
          </a:prstGeom>
        </p:spPr>
      </p:pic>
      <p:pic>
        <p:nvPicPr>
          <p:cNvPr id="9" name="Picture 8">
            <a:extLst>
              <a:ext uri="{FF2B5EF4-FFF2-40B4-BE49-F238E27FC236}">
                <a16:creationId xmlns:a16="http://schemas.microsoft.com/office/drawing/2014/main" id="{127204B8-AA38-4A4C-A663-03B06D7B184F}"/>
              </a:ext>
            </a:extLst>
          </p:cNvPr>
          <p:cNvPicPr>
            <a:picLocks noChangeAspect="1"/>
          </p:cNvPicPr>
          <p:nvPr/>
        </p:nvPicPr>
        <p:blipFill>
          <a:blip r:embed="rId4"/>
          <a:stretch>
            <a:fillRect/>
          </a:stretch>
        </p:blipFill>
        <p:spPr>
          <a:xfrm>
            <a:off x="7551174" y="138657"/>
            <a:ext cx="2981325" cy="3028950"/>
          </a:xfrm>
          <a:prstGeom prst="rect">
            <a:avLst/>
          </a:prstGeom>
        </p:spPr>
      </p:pic>
      <p:sp>
        <p:nvSpPr>
          <p:cNvPr id="4" name="TextBox 3">
            <a:extLst>
              <a:ext uri="{FF2B5EF4-FFF2-40B4-BE49-F238E27FC236}">
                <a16:creationId xmlns:a16="http://schemas.microsoft.com/office/drawing/2014/main" id="{15AFCC02-744D-4D08-887C-997D5C143E8C}"/>
              </a:ext>
            </a:extLst>
          </p:cNvPr>
          <p:cNvSpPr txBox="1"/>
          <p:nvPr/>
        </p:nvSpPr>
        <p:spPr>
          <a:xfrm>
            <a:off x="634180" y="138657"/>
            <a:ext cx="1844031" cy="461665"/>
          </a:xfrm>
          <a:prstGeom prst="rect">
            <a:avLst/>
          </a:prstGeom>
          <a:noFill/>
        </p:spPr>
        <p:txBody>
          <a:bodyPr wrap="none" rtlCol="0">
            <a:spAutoFit/>
          </a:bodyPr>
          <a:lstStyle/>
          <a:p>
            <a:r>
              <a:rPr lang="en-US" sz="2400" b="1">
                <a:latin typeface="Cambria" panose="02040503050406030204" pitchFamily="18" charset="0"/>
              </a:rPr>
              <a:t>Device Tree</a:t>
            </a:r>
          </a:p>
        </p:txBody>
      </p:sp>
      <p:pic>
        <p:nvPicPr>
          <p:cNvPr id="1026" name="Picture 2" descr="Download Drivers | NVIDIA">
            <a:extLst>
              <a:ext uri="{FF2B5EF4-FFF2-40B4-BE49-F238E27FC236}">
                <a16:creationId xmlns:a16="http://schemas.microsoft.com/office/drawing/2014/main" id="{18A57486-CE72-454E-AAF0-B04945DD16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85122" y="6232646"/>
            <a:ext cx="3406878" cy="62535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27868E2-B245-459C-A28E-295CF35BBB29}"/>
              </a:ext>
            </a:extLst>
          </p:cNvPr>
          <p:cNvSpPr/>
          <p:nvPr/>
        </p:nvSpPr>
        <p:spPr>
          <a:xfrm>
            <a:off x="0" y="533034"/>
            <a:ext cx="7551174" cy="6186309"/>
          </a:xfrm>
          <a:prstGeom prst="rect">
            <a:avLst/>
          </a:prstGeom>
        </p:spPr>
        <p:txBody>
          <a:bodyPr wrap="square">
            <a:spAutoFit/>
          </a:bodyPr>
          <a:lstStyle/>
          <a:p>
            <a:r>
              <a:rPr lang="en-US"/>
              <a:t>		spi@0 {</a:t>
            </a:r>
          </a:p>
          <a:p>
            <a:r>
              <a:rPr lang="en-US"/>
              <a:t>			interrupt-parent = &lt;0x56&gt;;</a:t>
            </a:r>
          </a:p>
          <a:p>
            <a:r>
              <a:rPr lang="en-US"/>
              <a:t>			interrupts = &lt;0xc8 0x2&gt;;</a:t>
            </a:r>
          </a:p>
          <a:p>
            <a:r>
              <a:rPr lang="en-US"/>
              <a:t>			//pinctrl-names = "default";</a:t>
            </a:r>
          </a:p>
          <a:p>
            <a:r>
              <a:rPr lang="en-US"/>
              <a:t>           			 //pinctrl-0 = &lt;&amp;mcp2515_int&gt;;</a:t>
            </a:r>
          </a:p>
          <a:p>
            <a:r>
              <a:rPr lang="en-US"/>
              <a:t>			//interrupts = &lt;0x56 0xc8 0x2&gt;;</a:t>
            </a:r>
          </a:p>
          <a:p>
            <a:r>
              <a:rPr lang="en-US"/>
              <a:t>			clocks = &lt;0x12c&gt;;</a:t>
            </a:r>
          </a:p>
          <a:p>
            <a:r>
              <a:rPr lang="en-US"/>
              <a:t>			nvidia,rx-clk-tap-delay = &lt;0x6&gt;;</a:t>
            </a:r>
          </a:p>
          <a:p>
            <a:r>
              <a:rPr lang="en-US"/>
              <a:t>			nvidia,enable-hw-based-cs;</a:t>
            </a:r>
          </a:p>
          <a:p>
            <a:r>
              <a:rPr lang="en-US"/>
              <a:t>			compatible = "microchip,mcp2515";</a:t>
            </a:r>
          </a:p>
          <a:p>
            <a:r>
              <a:rPr lang="en-US"/>
              <a:t>			reg = &lt;0x0&gt;;</a:t>
            </a:r>
          </a:p>
          <a:p>
            <a:r>
              <a:rPr lang="en-US"/>
              <a:t>			spi-max-frequency = &lt;0x989680&gt;; // 10MHz</a:t>
            </a:r>
          </a:p>
          <a:p>
            <a:r>
              <a:rPr lang="en-US"/>
              <a:t>			//spi-max-frequency = &lt;0x1312d00&gt;; // 20MHz</a:t>
            </a:r>
          </a:p>
          <a:p>
            <a:r>
              <a:rPr lang="en-US"/>
              <a:t>			</a:t>
            </a:r>
          </a:p>
          <a:p>
            <a:r>
              <a:rPr lang="en-US"/>
              <a:t>			controller-data {</a:t>
            </a:r>
          </a:p>
          <a:p>
            <a:r>
              <a:rPr lang="en-US"/>
              <a:t>				nvidia,tx-clk-tap-delay = &lt;0x0&gt;;</a:t>
            </a:r>
          </a:p>
          <a:p>
            <a:r>
              <a:rPr lang="en-US"/>
              <a:t>				nvidia,cs-hold-clk-count = &lt;0x1e&gt;;</a:t>
            </a:r>
          </a:p>
          <a:p>
            <a:r>
              <a:rPr lang="en-US"/>
              <a:t>				nvidia,cs-setup-clk-count = &lt;0x1e&gt;;</a:t>
            </a:r>
          </a:p>
          <a:p>
            <a:r>
              <a:rPr lang="en-US"/>
              <a:t>				nvidia,enable-hw-based-cs;</a:t>
            </a:r>
          </a:p>
          <a:p>
            <a:r>
              <a:rPr lang="en-US"/>
              <a:t>				nvidia,rx-clk-tap-delay = &lt;0x1f&gt;;</a:t>
            </a:r>
          </a:p>
          <a:p>
            <a:r>
              <a:rPr lang="en-US"/>
              <a:t>			};</a:t>
            </a:r>
          </a:p>
          <a:p>
            <a:r>
              <a:rPr lang="en-US"/>
              <a:t>		};</a:t>
            </a:r>
          </a:p>
        </p:txBody>
      </p:sp>
      <p:cxnSp>
        <p:nvCxnSpPr>
          <p:cNvPr id="8" name="Straight Arrow Connector 7">
            <a:extLst>
              <a:ext uri="{FF2B5EF4-FFF2-40B4-BE49-F238E27FC236}">
                <a16:creationId xmlns:a16="http://schemas.microsoft.com/office/drawing/2014/main" id="{7F02956F-118A-4014-8B30-E414C3BA39A0}"/>
              </a:ext>
            </a:extLst>
          </p:cNvPr>
          <p:cNvCxnSpPr>
            <a:cxnSpLocks/>
          </p:cNvCxnSpPr>
          <p:nvPr/>
        </p:nvCxnSpPr>
        <p:spPr>
          <a:xfrm>
            <a:off x="5353665" y="958645"/>
            <a:ext cx="2403987" cy="203527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BB40EEF-AC4F-4474-B405-19C6BCB4AD3E}"/>
              </a:ext>
            </a:extLst>
          </p:cNvPr>
          <p:cNvCxnSpPr>
            <a:cxnSpLocks/>
          </p:cNvCxnSpPr>
          <p:nvPr/>
        </p:nvCxnSpPr>
        <p:spPr>
          <a:xfrm>
            <a:off x="4454013" y="2359742"/>
            <a:ext cx="3613355" cy="200578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17809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FCC02-744D-4D08-887C-997D5C143E8C}"/>
              </a:ext>
            </a:extLst>
          </p:cNvPr>
          <p:cNvSpPr txBox="1"/>
          <p:nvPr/>
        </p:nvSpPr>
        <p:spPr>
          <a:xfrm>
            <a:off x="634180" y="138657"/>
            <a:ext cx="2468112" cy="461665"/>
          </a:xfrm>
          <a:prstGeom prst="rect">
            <a:avLst/>
          </a:prstGeom>
          <a:noFill/>
        </p:spPr>
        <p:txBody>
          <a:bodyPr wrap="none" rtlCol="0">
            <a:spAutoFit/>
          </a:bodyPr>
          <a:lstStyle/>
          <a:p>
            <a:r>
              <a:rPr lang="en-US" sz="2400" b="1">
                <a:latin typeface="Cambria" panose="02040503050406030204" pitchFamily="18" charset="0"/>
              </a:rPr>
              <a:t>Platform driver:</a:t>
            </a:r>
          </a:p>
        </p:txBody>
      </p:sp>
      <p:pic>
        <p:nvPicPr>
          <p:cNvPr id="1026" name="Picture 2" descr="Download Drivers | NVIDIA">
            <a:extLst>
              <a:ext uri="{FF2B5EF4-FFF2-40B4-BE49-F238E27FC236}">
                <a16:creationId xmlns:a16="http://schemas.microsoft.com/office/drawing/2014/main" id="{18A57486-CE72-454E-AAF0-B04945DD1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5122" y="6232646"/>
            <a:ext cx="3406878" cy="62535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37D214DF-9452-45B1-A887-2A797914C507}"/>
              </a:ext>
            </a:extLst>
          </p:cNvPr>
          <p:cNvSpPr/>
          <p:nvPr/>
        </p:nvSpPr>
        <p:spPr>
          <a:xfrm>
            <a:off x="772046" y="600322"/>
            <a:ext cx="6096000" cy="3139321"/>
          </a:xfrm>
          <a:prstGeom prst="rect">
            <a:avLst/>
          </a:prstGeom>
        </p:spPr>
        <p:txBody>
          <a:bodyPr>
            <a:spAutoFit/>
          </a:bodyPr>
          <a:lstStyle/>
          <a:p>
            <a:r>
              <a:rPr lang="en-US"/>
              <a:t>static struct spi_driver mcp251x_can_driver = {</a:t>
            </a:r>
          </a:p>
          <a:p>
            <a:r>
              <a:rPr lang="en-US"/>
              <a:t>	.driver = {</a:t>
            </a:r>
          </a:p>
          <a:p>
            <a:r>
              <a:rPr lang="en-US"/>
              <a:t>		.name = DEVICE_NAME,</a:t>
            </a:r>
          </a:p>
          <a:p>
            <a:r>
              <a:rPr lang="en-US"/>
              <a:t>		.owner = THIS_MODULE,</a:t>
            </a:r>
          </a:p>
          <a:p>
            <a:r>
              <a:rPr lang="en-US"/>
              <a:t>		.of_match_table = mcp251x_of_match,</a:t>
            </a:r>
          </a:p>
          <a:p>
            <a:r>
              <a:rPr lang="en-US"/>
              <a:t>		.pm = &amp;mcp251x_can_pm_ops,</a:t>
            </a:r>
          </a:p>
          <a:p>
            <a:r>
              <a:rPr lang="en-US"/>
              <a:t>	},</a:t>
            </a:r>
          </a:p>
          <a:p>
            <a:r>
              <a:rPr lang="en-US"/>
              <a:t>	.id_table = mcp251x_id_table,</a:t>
            </a:r>
          </a:p>
          <a:p>
            <a:r>
              <a:rPr lang="en-US"/>
              <a:t>	.probe = mcp251x_can_probe,</a:t>
            </a:r>
          </a:p>
          <a:p>
            <a:r>
              <a:rPr lang="en-US"/>
              <a:t>	.remove = mcp251x_can_remove,</a:t>
            </a:r>
          </a:p>
          <a:p>
            <a:r>
              <a:rPr lang="en-US"/>
              <a:t>};</a:t>
            </a:r>
          </a:p>
        </p:txBody>
      </p:sp>
      <p:sp>
        <p:nvSpPr>
          <p:cNvPr id="6" name="Rectangle 5">
            <a:extLst>
              <a:ext uri="{FF2B5EF4-FFF2-40B4-BE49-F238E27FC236}">
                <a16:creationId xmlns:a16="http://schemas.microsoft.com/office/drawing/2014/main" id="{AF27AEA0-62F5-4548-91E5-934DF5A651ED}"/>
              </a:ext>
            </a:extLst>
          </p:cNvPr>
          <p:cNvSpPr/>
          <p:nvPr/>
        </p:nvSpPr>
        <p:spPr>
          <a:xfrm>
            <a:off x="796626" y="3739643"/>
            <a:ext cx="9905786" cy="369332"/>
          </a:xfrm>
          <a:prstGeom prst="rect">
            <a:avLst/>
          </a:prstGeom>
        </p:spPr>
        <p:txBody>
          <a:bodyPr wrap="square">
            <a:spAutoFit/>
          </a:bodyPr>
          <a:lstStyle/>
          <a:p>
            <a:r>
              <a:rPr lang="en-US">
                <a:hlinkClick r:id="rId4"/>
              </a:rPr>
              <a:t>https://github.com/thanhhaibk96/JetsonNano-mcp2515/tree/master/mcp2515_driver</a:t>
            </a:r>
            <a:endParaRPr lang="en-US"/>
          </a:p>
        </p:txBody>
      </p:sp>
      <p:sp>
        <p:nvSpPr>
          <p:cNvPr id="7" name="Rectangle 6">
            <a:extLst>
              <a:ext uri="{FF2B5EF4-FFF2-40B4-BE49-F238E27FC236}">
                <a16:creationId xmlns:a16="http://schemas.microsoft.com/office/drawing/2014/main" id="{FBA9BBE4-3B88-40D6-A734-2A9F2143FD89}"/>
              </a:ext>
            </a:extLst>
          </p:cNvPr>
          <p:cNvSpPr/>
          <p:nvPr/>
        </p:nvSpPr>
        <p:spPr>
          <a:xfrm>
            <a:off x="796626" y="4432146"/>
            <a:ext cx="10913593" cy="369332"/>
          </a:xfrm>
          <a:prstGeom prst="rect">
            <a:avLst/>
          </a:prstGeom>
        </p:spPr>
        <p:txBody>
          <a:bodyPr wrap="square">
            <a:spAutoFit/>
          </a:bodyPr>
          <a:lstStyle/>
          <a:p>
            <a:r>
              <a:rPr lang="en-US">
                <a:hlinkClick r:id="rId5"/>
              </a:rPr>
              <a:t>http://www.macs.hw.ac.uk/~hwloidl/hackspace/linux/drivers/net/can/spi/mcp251x.c</a:t>
            </a:r>
            <a:endParaRPr lang="en-US"/>
          </a:p>
        </p:txBody>
      </p:sp>
    </p:spTree>
    <p:extLst>
      <p:ext uri="{BB962C8B-B14F-4D97-AF65-F5344CB8AC3E}">
        <p14:creationId xmlns:p14="http://schemas.microsoft.com/office/powerpoint/2010/main" val="2993735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FCC02-744D-4D08-887C-997D5C143E8C}"/>
              </a:ext>
            </a:extLst>
          </p:cNvPr>
          <p:cNvSpPr txBox="1"/>
          <p:nvPr/>
        </p:nvSpPr>
        <p:spPr>
          <a:xfrm>
            <a:off x="634180" y="138657"/>
            <a:ext cx="2468112" cy="461665"/>
          </a:xfrm>
          <a:prstGeom prst="rect">
            <a:avLst/>
          </a:prstGeom>
          <a:noFill/>
        </p:spPr>
        <p:txBody>
          <a:bodyPr wrap="none" rtlCol="0">
            <a:spAutoFit/>
          </a:bodyPr>
          <a:lstStyle/>
          <a:p>
            <a:r>
              <a:rPr lang="en-US" sz="2400" b="1">
                <a:latin typeface="Cambria" panose="02040503050406030204" pitchFamily="18" charset="0"/>
              </a:rPr>
              <a:t>Platform driver:</a:t>
            </a:r>
          </a:p>
        </p:txBody>
      </p:sp>
      <p:pic>
        <p:nvPicPr>
          <p:cNvPr id="1026" name="Picture 2" descr="Download Drivers | NVIDIA">
            <a:extLst>
              <a:ext uri="{FF2B5EF4-FFF2-40B4-BE49-F238E27FC236}">
                <a16:creationId xmlns:a16="http://schemas.microsoft.com/office/drawing/2014/main" id="{18A57486-CE72-454E-AAF0-B04945DD1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5122" y="6232646"/>
            <a:ext cx="3406878" cy="62535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F41BAD9-9269-4ED9-BBBC-B2234D90B4B7}"/>
              </a:ext>
            </a:extLst>
          </p:cNvPr>
          <p:cNvSpPr/>
          <p:nvPr/>
        </p:nvSpPr>
        <p:spPr>
          <a:xfrm>
            <a:off x="634180" y="785001"/>
            <a:ext cx="10530347" cy="5447645"/>
          </a:xfrm>
          <a:prstGeom prst="rect">
            <a:avLst/>
          </a:prstGeom>
        </p:spPr>
        <p:txBody>
          <a:bodyPr wrap="square">
            <a:spAutoFit/>
          </a:bodyPr>
          <a:lstStyle/>
          <a:p>
            <a:r>
              <a:rPr lang="en-US" sz="1200"/>
              <a:t>static int mcp251x_spi_trans(struct spi_device *spi, int len)</a:t>
            </a:r>
          </a:p>
          <a:p>
            <a:r>
              <a:rPr lang="en-US" sz="1200"/>
              <a:t>{</a:t>
            </a:r>
          </a:p>
          <a:p>
            <a:r>
              <a:rPr lang="en-US" sz="1200"/>
              <a:t>	struct mcp251x_priv *priv = spi_get_drvdata(spi);</a:t>
            </a:r>
          </a:p>
          <a:p>
            <a:endParaRPr lang="en-US" sz="1200"/>
          </a:p>
          <a:p>
            <a:r>
              <a:rPr lang="en-US" sz="1200"/>
              <a:t>	struct spi_transfer t = {</a:t>
            </a:r>
          </a:p>
          <a:p>
            <a:r>
              <a:rPr lang="en-US" sz="1200"/>
              <a:t>		.tx_buf = priv-&gt;spi_tx_buf,</a:t>
            </a:r>
          </a:p>
          <a:p>
            <a:r>
              <a:rPr lang="en-US" sz="1200"/>
              <a:t>		.rx_buf = priv-&gt;spi_rx_buf,</a:t>
            </a:r>
          </a:p>
          <a:p>
            <a:r>
              <a:rPr lang="en-US" sz="1200"/>
              <a:t>		.len = len,</a:t>
            </a:r>
          </a:p>
          <a:p>
            <a:r>
              <a:rPr lang="en-US" sz="1200"/>
              <a:t>		.cs_change = 0,</a:t>
            </a:r>
          </a:p>
          <a:p>
            <a:r>
              <a:rPr lang="en-US" sz="1200"/>
              <a:t>		.delay_usecs = 1,</a:t>
            </a:r>
          </a:p>
          <a:p>
            <a:r>
              <a:rPr lang="en-US" sz="1200"/>
              <a:t>	};</a:t>
            </a:r>
          </a:p>
          <a:p>
            <a:r>
              <a:rPr lang="en-US" sz="1200"/>
              <a:t>	struct spi_message m;</a:t>
            </a:r>
          </a:p>
          <a:p>
            <a:r>
              <a:rPr lang="en-US" sz="1200"/>
              <a:t>	int ret;</a:t>
            </a:r>
          </a:p>
          <a:p>
            <a:endParaRPr lang="en-US" sz="1200"/>
          </a:p>
          <a:p>
            <a:r>
              <a:rPr lang="en-US" sz="1200"/>
              <a:t>	spi_message_init(&amp;m);</a:t>
            </a:r>
          </a:p>
          <a:p>
            <a:endParaRPr lang="en-US" sz="1200"/>
          </a:p>
          <a:p>
            <a:r>
              <a:rPr lang="en-US" sz="1200"/>
              <a:t>	if (mcp251x_enable_dma) {</a:t>
            </a:r>
          </a:p>
          <a:p>
            <a:r>
              <a:rPr lang="en-US" sz="1200"/>
              <a:t>		t.tx_dma = priv-&gt;spi_tx_dma;</a:t>
            </a:r>
          </a:p>
          <a:p>
            <a:r>
              <a:rPr lang="en-US" sz="1200"/>
              <a:t>		t.rx_dma = priv-&gt;spi_rx_dma;</a:t>
            </a:r>
          </a:p>
          <a:p>
            <a:r>
              <a:rPr lang="en-US" sz="1200"/>
              <a:t>		m.is_dma_mapped = 1;</a:t>
            </a:r>
          </a:p>
          <a:p>
            <a:r>
              <a:rPr lang="en-US" sz="1200"/>
              <a:t>	}</a:t>
            </a:r>
          </a:p>
          <a:p>
            <a:endParaRPr lang="en-US" sz="1200"/>
          </a:p>
          <a:p>
            <a:r>
              <a:rPr lang="en-US" sz="1200"/>
              <a:t>	spi_message_add_tail(&amp;t, &amp;m);</a:t>
            </a:r>
          </a:p>
          <a:p>
            <a:endParaRPr lang="en-US" sz="1200"/>
          </a:p>
          <a:p>
            <a:r>
              <a:rPr lang="en-US" sz="1200"/>
              <a:t>	ret = spi_sync(spi, &amp;m);</a:t>
            </a:r>
          </a:p>
          <a:p>
            <a:r>
              <a:rPr lang="en-US" sz="1200"/>
              <a:t>	if (ret)</a:t>
            </a:r>
          </a:p>
          <a:p>
            <a:r>
              <a:rPr lang="en-US" sz="1200"/>
              <a:t>		dev_err(&amp;spi-&gt;dev, "spi transfer failed: ret = %d\n", ret);</a:t>
            </a:r>
          </a:p>
          <a:p>
            <a:r>
              <a:rPr lang="en-US" sz="1200"/>
              <a:t>	return ret;</a:t>
            </a:r>
          </a:p>
          <a:p>
            <a:r>
              <a:rPr lang="en-US" sz="1200"/>
              <a:t>}</a:t>
            </a:r>
          </a:p>
        </p:txBody>
      </p:sp>
    </p:spTree>
    <p:extLst>
      <p:ext uri="{BB962C8B-B14F-4D97-AF65-F5344CB8AC3E}">
        <p14:creationId xmlns:p14="http://schemas.microsoft.com/office/powerpoint/2010/main" val="40365287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FCC02-744D-4D08-887C-997D5C143E8C}"/>
              </a:ext>
            </a:extLst>
          </p:cNvPr>
          <p:cNvSpPr txBox="1"/>
          <p:nvPr/>
        </p:nvSpPr>
        <p:spPr>
          <a:xfrm>
            <a:off x="634180" y="138657"/>
            <a:ext cx="2468112" cy="461665"/>
          </a:xfrm>
          <a:prstGeom prst="rect">
            <a:avLst/>
          </a:prstGeom>
          <a:noFill/>
        </p:spPr>
        <p:txBody>
          <a:bodyPr wrap="none" rtlCol="0">
            <a:spAutoFit/>
          </a:bodyPr>
          <a:lstStyle/>
          <a:p>
            <a:r>
              <a:rPr lang="en-US" sz="2400" b="1">
                <a:latin typeface="Cambria" panose="02040503050406030204" pitchFamily="18" charset="0"/>
              </a:rPr>
              <a:t>Platform driver:</a:t>
            </a:r>
          </a:p>
        </p:txBody>
      </p:sp>
      <p:pic>
        <p:nvPicPr>
          <p:cNvPr id="1026" name="Picture 2" descr="Download Drivers | NVIDIA">
            <a:extLst>
              <a:ext uri="{FF2B5EF4-FFF2-40B4-BE49-F238E27FC236}">
                <a16:creationId xmlns:a16="http://schemas.microsoft.com/office/drawing/2014/main" id="{18A57486-CE72-454E-AAF0-B04945DD1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5122" y="6232646"/>
            <a:ext cx="3406878" cy="62535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83009641-1E0E-4803-9B90-D6E00721744D}"/>
              </a:ext>
            </a:extLst>
          </p:cNvPr>
          <p:cNvPicPr>
            <a:picLocks noChangeAspect="1"/>
          </p:cNvPicPr>
          <p:nvPr/>
        </p:nvPicPr>
        <p:blipFill>
          <a:blip r:embed="rId4"/>
          <a:stretch>
            <a:fillRect/>
          </a:stretch>
        </p:blipFill>
        <p:spPr>
          <a:xfrm>
            <a:off x="873761" y="600322"/>
            <a:ext cx="10684059" cy="1976438"/>
          </a:xfrm>
          <a:prstGeom prst="rect">
            <a:avLst/>
          </a:prstGeom>
        </p:spPr>
      </p:pic>
      <p:sp>
        <p:nvSpPr>
          <p:cNvPr id="5" name="Rectangle 4">
            <a:extLst>
              <a:ext uri="{FF2B5EF4-FFF2-40B4-BE49-F238E27FC236}">
                <a16:creationId xmlns:a16="http://schemas.microsoft.com/office/drawing/2014/main" id="{05C9DCA6-FA17-40F1-B13E-4333A7ABB819}"/>
              </a:ext>
            </a:extLst>
          </p:cNvPr>
          <p:cNvSpPr/>
          <p:nvPr/>
        </p:nvSpPr>
        <p:spPr>
          <a:xfrm>
            <a:off x="2689122" y="3038425"/>
            <a:ext cx="6096000" cy="1754326"/>
          </a:xfrm>
          <a:prstGeom prst="rect">
            <a:avLst/>
          </a:prstGeom>
        </p:spPr>
        <p:txBody>
          <a:bodyPr>
            <a:spAutoFit/>
          </a:bodyPr>
          <a:lstStyle/>
          <a:p>
            <a:r>
              <a:rPr lang="en-US"/>
              <a:t>static const struct net_device_ops mcp251x_netdev_ops = {</a:t>
            </a:r>
          </a:p>
          <a:p>
            <a:r>
              <a:rPr lang="en-US"/>
              <a:t>	.ndo_open = mcp251x_open,</a:t>
            </a:r>
          </a:p>
          <a:p>
            <a:r>
              <a:rPr lang="en-US"/>
              <a:t>	.ndo_stop = mcp251x_stop,</a:t>
            </a:r>
          </a:p>
          <a:p>
            <a:r>
              <a:rPr lang="en-US"/>
              <a:t>	.ndo_start_xmit = mcp251x_hard_start_xmit,</a:t>
            </a:r>
          </a:p>
          <a:p>
            <a:r>
              <a:rPr lang="en-US"/>
              <a:t>	.ndo_change_mtu = can_change_mtu,</a:t>
            </a:r>
          </a:p>
          <a:p>
            <a:r>
              <a:rPr lang="en-US"/>
              <a:t>};</a:t>
            </a:r>
          </a:p>
        </p:txBody>
      </p:sp>
    </p:spTree>
    <p:extLst>
      <p:ext uri="{BB962C8B-B14F-4D97-AF65-F5344CB8AC3E}">
        <p14:creationId xmlns:p14="http://schemas.microsoft.com/office/powerpoint/2010/main" val="2218695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FCC02-744D-4D08-887C-997D5C143E8C}"/>
              </a:ext>
            </a:extLst>
          </p:cNvPr>
          <p:cNvSpPr txBox="1"/>
          <p:nvPr/>
        </p:nvSpPr>
        <p:spPr>
          <a:xfrm>
            <a:off x="604683" y="265471"/>
            <a:ext cx="5519075" cy="461665"/>
          </a:xfrm>
          <a:prstGeom prst="rect">
            <a:avLst/>
          </a:prstGeom>
          <a:noFill/>
        </p:spPr>
        <p:txBody>
          <a:bodyPr wrap="none" rtlCol="0">
            <a:spAutoFit/>
          </a:bodyPr>
          <a:lstStyle/>
          <a:p>
            <a:r>
              <a:rPr lang="en-US" sz="2400" b="1">
                <a:latin typeface="Cambria" panose="02040503050406030204" pitchFamily="18" charset="0"/>
              </a:rPr>
              <a:t>A Simple Example Programing Driver</a:t>
            </a:r>
          </a:p>
        </p:txBody>
      </p:sp>
      <p:pic>
        <p:nvPicPr>
          <p:cNvPr id="1026" name="Picture 2" descr="Download Drivers | NVIDIA">
            <a:extLst>
              <a:ext uri="{FF2B5EF4-FFF2-40B4-BE49-F238E27FC236}">
                <a16:creationId xmlns:a16="http://schemas.microsoft.com/office/drawing/2014/main" id="{18A57486-CE72-454E-AAF0-B04945DD16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5122" y="6232646"/>
            <a:ext cx="3406878" cy="62535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4F794532-3C9C-40BC-8D67-432441E0E6C8}"/>
              </a:ext>
            </a:extLst>
          </p:cNvPr>
          <p:cNvPicPr>
            <a:picLocks noChangeAspect="1"/>
          </p:cNvPicPr>
          <p:nvPr/>
        </p:nvPicPr>
        <p:blipFill>
          <a:blip r:embed="rId3"/>
          <a:stretch>
            <a:fillRect/>
          </a:stretch>
        </p:blipFill>
        <p:spPr>
          <a:xfrm>
            <a:off x="752321" y="727135"/>
            <a:ext cx="10876144" cy="3948103"/>
          </a:xfrm>
          <a:prstGeom prst="rect">
            <a:avLst/>
          </a:prstGeom>
        </p:spPr>
      </p:pic>
      <p:sp>
        <p:nvSpPr>
          <p:cNvPr id="3" name="TextBox 2">
            <a:extLst>
              <a:ext uri="{FF2B5EF4-FFF2-40B4-BE49-F238E27FC236}">
                <a16:creationId xmlns:a16="http://schemas.microsoft.com/office/drawing/2014/main" id="{5A432C25-0096-4898-A657-BAAF8EB8CF74}"/>
              </a:ext>
            </a:extLst>
          </p:cNvPr>
          <p:cNvSpPr txBox="1"/>
          <p:nvPr/>
        </p:nvSpPr>
        <p:spPr>
          <a:xfrm>
            <a:off x="988142" y="4807974"/>
            <a:ext cx="11203857" cy="923330"/>
          </a:xfrm>
          <a:prstGeom prst="rect">
            <a:avLst/>
          </a:prstGeom>
          <a:noFill/>
        </p:spPr>
        <p:txBody>
          <a:bodyPr wrap="square" rtlCol="0">
            <a:spAutoFit/>
          </a:bodyPr>
          <a:lstStyle/>
          <a:p>
            <a:r>
              <a:rPr lang="en-US"/>
              <a:t>Một cách dễ hiểu, lập trình driver là lập trình để giao tiếp với các cổng </a:t>
            </a:r>
            <a:r>
              <a:rPr lang="en-US" i="1"/>
              <a:t>tty</a:t>
            </a:r>
            <a:r>
              <a:rPr lang="en-US"/>
              <a:t> trên hệ thống, có thể dùng lệnh </a:t>
            </a:r>
            <a:r>
              <a:rPr lang="en-US" i="1">
                <a:solidFill>
                  <a:srgbClr val="FF0000"/>
                </a:solidFill>
              </a:rPr>
              <a:t>ls /dev</a:t>
            </a:r>
            <a:r>
              <a:rPr lang="en-US">
                <a:solidFill>
                  <a:srgbClr val="FF0000"/>
                </a:solidFill>
              </a:rPr>
              <a:t> </a:t>
            </a:r>
            <a:r>
              <a:rPr lang="en-US"/>
              <a:t>để liệt kê các danh sách thiết bị có trên hệ thống.</a:t>
            </a:r>
          </a:p>
          <a:p>
            <a:r>
              <a:rPr lang="en-US" b="1" i="1" u="sng">
                <a:solidFill>
                  <a:srgbClr val="FF0000"/>
                </a:solidFill>
              </a:rPr>
              <a:t>Có 2 cách để lập trình GPIO hệ thống: lập trình kernel, lập trình C/C++ thông qua cổng /dev/mem</a:t>
            </a:r>
          </a:p>
        </p:txBody>
      </p:sp>
      <p:sp>
        <p:nvSpPr>
          <p:cNvPr id="5" name="Rectangle 4">
            <a:extLst>
              <a:ext uri="{FF2B5EF4-FFF2-40B4-BE49-F238E27FC236}">
                <a16:creationId xmlns:a16="http://schemas.microsoft.com/office/drawing/2014/main" id="{8238B3B7-E79C-49E4-A9AB-3E42CF4A2DA0}"/>
              </a:ext>
            </a:extLst>
          </p:cNvPr>
          <p:cNvSpPr/>
          <p:nvPr/>
        </p:nvSpPr>
        <p:spPr>
          <a:xfrm>
            <a:off x="988142" y="5807699"/>
            <a:ext cx="6096000" cy="646331"/>
          </a:xfrm>
          <a:prstGeom prst="rect">
            <a:avLst/>
          </a:prstGeom>
        </p:spPr>
        <p:txBody>
          <a:bodyPr>
            <a:spAutoFit/>
          </a:bodyPr>
          <a:lstStyle/>
          <a:p>
            <a:r>
              <a:rPr lang="en-US">
                <a:hlinkClick r:id="rId4"/>
              </a:rPr>
              <a:t>https://blog.sourcerer.io/writing-a-simple-linux-kernel-module-d9dc3762c234</a:t>
            </a:r>
            <a:r>
              <a:rPr lang="en-US"/>
              <a:t> </a:t>
            </a:r>
          </a:p>
        </p:txBody>
      </p:sp>
    </p:spTree>
    <p:extLst>
      <p:ext uri="{BB962C8B-B14F-4D97-AF65-F5344CB8AC3E}">
        <p14:creationId xmlns:p14="http://schemas.microsoft.com/office/powerpoint/2010/main" val="11400526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FCC02-744D-4D08-887C-997D5C143E8C}"/>
              </a:ext>
            </a:extLst>
          </p:cNvPr>
          <p:cNvSpPr txBox="1"/>
          <p:nvPr/>
        </p:nvSpPr>
        <p:spPr>
          <a:xfrm>
            <a:off x="634180" y="138657"/>
            <a:ext cx="2468112" cy="461665"/>
          </a:xfrm>
          <a:prstGeom prst="rect">
            <a:avLst/>
          </a:prstGeom>
          <a:noFill/>
        </p:spPr>
        <p:txBody>
          <a:bodyPr wrap="none" rtlCol="0">
            <a:spAutoFit/>
          </a:bodyPr>
          <a:lstStyle/>
          <a:p>
            <a:r>
              <a:rPr lang="en-US" sz="2400" b="1">
                <a:latin typeface="Cambria" panose="02040503050406030204" pitchFamily="18" charset="0"/>
              </a:rPr>
              <a:t>Platform driver:</a:t>
            </a:r>
          </a:p>
        </p:txBody>
      </p:sp>
      <p:pic>
        <p:nvPicPr>
          <p:cNvPr id="1026" name="Picture 2" descr="Download Drivers | NVIDIA">
            <a:extLst>
              <a:ext uri="{FF2B5EF4-FFF2-40B4-BE49-F238E27FC236}">
                <a16:creationId xmlns:a16="http://schemas.microsoft.com/office/drawing/2014/main" id="{18A57486-CE72-454E-AAF0-B04945DD1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5122" y="6232646"/>
            <a:ext cx="3406878" cy="62535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F961B3E-D5A2-4245-A441-FBEF7B967BFA}"/>
              </a:ext>
            </a:extLst>
          </p:cNvPr>
          <p:cNvSpPr>
            <a:spLocks noChangeArrowheads="1"/>
          </p:cNvSpPr>
          <p:nvPr/>
        </p:nvSpPr>
        <p:spPr bwMode="auto">
          <a:xfrm>
            <a:off x="951271" y="600322"/>
            <a:ext cx="7978878" cy="1071886"/>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17400" rIns="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58585A"/>
                </a:solidFill>
                <a:effectLst/>
                <a:latin typeface="Courier"/>
              </a:rPr>
              <a:t>$&gt;</a:t>
            </a:r>
            <a:r>
              <a:rPr kumimoji="0" lang="en-US" altLang="en-US" sz="2000" b="0" i="0" u="none" strike="noStrike" cap="none" normalizeH="0" baseline="0">
                <a:ln>
                  <a:noFill/>
                </a:ln>
                <a:solidFill>
                  <a:srgbClr val="58585A"/>
                </a:solidFill>
                <a:effectLst/>
                <a:latin typeface="Courier"/>
              </a:rPr>
              <a:t> </a:t>
            </a:r>
            <a:r>
              <a:rPr kumimoji="0" lang="en-US" altLang="en-US" sz="2000" b="1" i="0" u="none" strike="noStrike" cap="none" normalizeH="0" baseline="0">
                <a:ln>
                  <a:noFill/>
                </a:ln>
                <a:solidFill>
                  <a:srgbClr val="58585A"/>
                </a:solidFill>
                <a:effectLst/>
                <a:latin typeface="Courier"/>
              </a:rPr>
              <a:t>cansend can0 123#1122334455667788</a:t>
            </a:r>
            <a:r>
              <a:rPr kumimoji="0" lang="en-US" altLang="en-US" sz="2800" b="0" i="0" u="none" strike="noStrike" cap="none" normalizeH="0" baseline="0">
                <a:ln>
                  <a:noFill/>
                </a:ln>
                <a:solidFill>
                  <a:schemeClr val="tx1"/>
                </a:solidFill>
                <a:effectLst/>
              </a:rPr>
              <a:t> </a:t>
            </a:r>
            <a:endParaRPr kumimoji="0" lang="en-US" altLang="en-US" sz="4400" b="0" i="0" u="none" strike="noStrike" cap="none" normalizeH="0" baseline="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BBC2F260-8E74-4904-9831-3EB104AF6926}"/>
              </a:ext>
            </a:extLst>
          </p:cNvPr>
          <p:cNvSpPr/>
          <p:nvPr/>
        </p:nvSpPr>
        <p:spPr>
          <a:xfrm>
            <a:off x="592393" y="1717593"/>
            <a:ext cx="8192729" cy="4832092"/>
          </a:xfrm>
          <a:prstGeom prst="rect">
            <a:avLst/>
          </a:prstGeom>
        </p:spPr>
        <p:txBody>
          <a:bodyPr wrap="square">
            <a:spAutoFit/>
          </a:bodyPr>
          <a:lstStyle/>
          <a:p>
            <a:r>
              <a:rPr lang="en-US" sz="1400"/>
              <a:t>static netdev_tx_t mcp251x_hard_start_xmit(struct sk_buff *skb,</a:t>
            </a:r>
          </a:p>
          <a:p>
            <a:r>
              <a:rPr lang="en-US" sz="1400"/>
              <a:t>					   struct net_device *net)</a:t>
            </a:r>
          </a:p>
          <a:p>
            <a:r>
              <a:rPr lang="en-US" sz="1400"/>
              <a:t>{</a:t>
            </a:r>
          </a:p>
          <a:p>
            <a:r>
              <a:rPr lang="en-US" sz="1400"/>
              <a:t>	printk(KERN_ERR "mcp251x_hard_start_xmit  \n");</a:t>
            </a:r>
          </a:p>
          <a:p>
            <a:r>
              <a:rPr lang="en-US" sz="1400"/>
              <a:t>	</a:t>
            </a:r>
          </a:p>
          <a:p>
            <a:r>
              <a:rPr lang="en-US" sz="1400"/>
              <a:t>	struct mcp251x_priv *priv = netdev_priv(net);</a:t>
            </a:r>
          </a:p>
          <a:p>
            <a:r>
              <a:rPr lang="en-US" sz="1400"/>
              <a:t>	struct spi_device *spi = priv-&gt;spi;</a:t>
            </a:r>
          </a:p>
          <a:p>
            <a:endParaRPr lang="en-US" sz="1400"/>
          </a:p>
          <a:p>
            <a:r>
              <a:rPr lang="en-US" sz="1400"/>
              <a:t>	if (priv-&gt;tx_skb || priv-&gt;tx_len) {</a:t>
            </a:r>
          </a:p>
          <a:p>
            <a:r>
              <a:rPr lang="en-US" sz="1400"/>
              <a:t>		dev_warn(&amp;spi-&gt;dev, "hard_xmit called while tx busy\n");</a:t>
            </a:r>
          </a:p>
          <a:p>
            <a:r>
              <a:rPr lang="en-US" sz="1400"/>
              <a:t>		return NETDEV_TX_BUSY;</a:t>
            </a:r>
          </a:p>
          <a:p>
            <a:r>
              <a:rPr lang="en-US" sz="1400"/>
              <a:t>	}</a:t>
            </a:r>
          </a:p>
          <a:p>
            <a:endParaRPr lang="en-US" sz="1400"/>
          </a:p>
          <a:p>
            <a:r>
              <a:rPr lang="en-US" sz="1400"/>
              <a:t>	if (can_dropped_invalid_skb(net, skb))</a:t>
            </a:r>
          </a:p>
          <a:p>
            <a:r>
              <a:rPr lang="en-US" sz="1400"/>
              <a:t>		return NETDEV_TX_OK;</a:t>
            </a:r>
          </a:p>
          <a:p>
            <a:endParaRPr lang="en-US" sz="1400"/>
          </a:p>
          <a:p>
            <a:r>
              <a:rPr lang="en-US" sz="1400"/>
              <a:t>	netif_stop_queue(net);</a:t>
            </a:r>
          </a:p>
          <a:p>
            <a:r>
              <a:rPr lang="en-US" sz="1400"/>
              <a:t>	priv-&gt;tx_skb = skb;</a:t>
            </a:r>
          </a:p>
          <a:p>
            <a:r>
              <a:rPr lang="en-US" sz="1400"/>
              <a:t>	queue_work(priv-&gt;wq, &amp;priv-&gt;tx_work);</a:t>
            </a:r>
          </a:p>
          <a:p>
            <a:endParaRPr lang="en-US" sz="1400"/>
          </a:p>
          <a:p>
            <a:r>
              <a:rPr lang="en-US" sz="1400"/>
              <a:t>	return NETDEV_TX_OK;</a:t>
            </a:r>
          </a:p>
          <a:p>
            <a:r>
              <a:rPr lang="en-US" sz="1400"/>
              <a:t>}</a:t>
            </a:r>
          </a:p>
        </p:txBody>
      </p:sp>
      <p:cxnSp>
        <p:nvCxnSpPr>
          <p:cNvPr id="8" name="Straight Arrow Connector 7">
            <a:extLst>
              <a:ext uri="{FF2B5EF4-FFF2-40B4-BE49-F238E27FC236}">
                <a16:creationId xmlns:a16="http://schemas.microsoft.com/office/drawing/2014/main" id="{23797381-61B3-4472-849A-AB33357069B3}"/>
              </a:ext>
            </a:extLst>
          </p:cNvPr>
          <p:cNvCxnSpPr/>
          <p:nvPr/>
        </p:nvCxnSpPr>
        <p:spPr>
          <a:xfrm>
            <a:off x="5338916" y="1873045"/>
            <a:ext cx="3303639" cy="1179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5">
            <a:extLst>
              <a:ext uri="{FF2B5EF4-FFF2-40B4-BE49-F238E27FC236}">
                <a16:creationId xmlns:a16="http://schemas.microsoft.com/office/drawing/2014/main" id="{8DF48C40-25EF-44D9-B2D2-FD1A2143ACA4}"/>
              </a:ext>
            </a:extLst>
          </p:cNvPr>
          <p:cNvSpPr txBox="1"/>
          <p:nvPr/>
        </p:nvSpPr>
        <p:spPr>
          <a:xfrm>
            <a:off x="8642555" y="1806366"/>
            <a:ext cx="289925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skb contains data of cansend</a:t>
            </a:r>
          </a:p>
        </p:txBody>
      </p:sp>
    </p:spTree>
    <p:extLst>
      <p:ext uri="{BB962C8B-B14F-4D97-AF65-F5344CB8AC3E}">
        <p14:creationId xmlns:p14="http://schemas.microsoft.com/office/powerpoint/2010/main" val="659316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FCC02-744D-4D08-887C-997D5C143E8C}"/>
              </a:ext>
            </a:extLst>
          </p:cNvPr>
          <p:cNvSpPr txBox="1"/>
          <p:nvPr/>
        </p:nvSpPr>
        <p:spPr>
          <a:xfrm>
            <a:off x="604683" y="265471"/>
            <a:ext cx="6228500" cy="461665"/>
          </a:xfrm>
          <a:prstGeom prst="rect">
            <a:avLst/>
          </a:prstGeom>
          <a:noFill/>
        </p:spPr>
        <p:txBody>
          <a:bodyPr wrap="none" rtlCol="0">
            <a:spAutoFit/>
          </a:bodyPr>
          <a:lstStyle/>
          <a:p>
            <a:r>
              <a:rPr lang="en-US" sz="2400" b="1">
                <a:latin typeface="Cambria" panose="02040503050406030204" pitchFamily="18" charset="0"/>
              </a:rPr>
              <a:t>How to check Map Pin GPIO on Jetson Nano</a:t>
            </a:r>
          </a:p>
        </p:txBody>
      </p:sp>
      <p:pic>
        <p:nvPicPr>
          <p:cNvPr id="1026" name="Picture 2" descr="Download Drivers | NVIDIA">
            <a:extLst>
              <a:ext uri="{FF2B5EF4-FFF2-40B4-BE49-F238E27FC236}">
                <a16:creationId xmlns:a16="http://schemas.microsoft.com/office/drawing/2014/main" id="{18A57486-CE72-454E-AAF0-B04945DD16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5122" y="6232646"/>
            <a:ext cx="3406878" cy="62535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9E733F5-A0E1-4335-AA10-998324F31913}"/>
              </a:ext>
            </a:extLst>
          </p:cNvPr>
          <p:cNvPicPr>
            <a:picLocks noChangeAspect="1"/>
          </p:cNvPicPr>
          <p:nvPr/>
        </p:nvPicPr>
        <p:blipFill>
          <a:blip r:embed="rId3"/>
          <a:stretch>
            <a:fillRect/>
          </a:stretch>
        </p:blipFill>
        <p:spPr>
          <a:xfrm>
            <a:off x="113573" y="2199540"/>
            <a:ext cx="8927186" cy="3133732"/>
          </a:xfrm>
          <a:prstGeom prst="rect">
            <a:avLst/>
          </a:prstGeom>
        </p:spPr>
      </p:pic>
      <p:pic>
        <p:nvPicPr>
          <p:cNvPr id="7" name="Picture 6">
            <a:extLst>
              <a:ext uri="{FF2B5EF4-FFF2-40B4-BE49-F238E27FC236}">
                <a16:creationId xmlns:a16="http://schemas.microsoft.com/office/drawing/2014/main" id="{783D6209-EBF8-491A-A4A8-1D3402C268B4}"/>
              </a:ext>
            </a:extLst>
          </p:cNvPr>
          <p:cNvPicPr>
            <a:picLocks noChangeAspect="1"/>
          </p:cNvPicPr>
          <p:nvPr/>
        </p:nvPicPr>
        <p:blipFill>
          <a:blip r:embed="rId4"/>
          <a:stretch>
            <a:fillRect/>
          </a:stretch>
        </p:blipFill>
        <p:spPr>
          <a:xfrm>
            <a:off x="7372350" y="70706"/>
            <a:ext cx="4819650" cy="3695700"/>
          </a:xfrm>
          <a:prstGeom prst="rect">
            <a:avLst/>
          </a:prstGeom>
        </p:spPr>
      </p:pic>
      <p:sp>
        <p:nvSpPr>
          <p:cNvPr id="8" name="Rectangle 7">
            <a:extLst>
              <a:ext uri="{FF2B5EF4-FFF2-40B4-BE49-F238E27FC236}">
                <a16:creationId xmlns:a16="http://schemas.microsoft.com/office/drawing/2014/main" id="{598B3506-3138-48AD-95D7-60FD89A32F67}"/>
              </a:ext>
            </a:extLst>
          </p:cNvPr>
          <p:cNvSpPr/>
          <p:nvPr/>
        </p:nvSpPr>
        <p:spPr>
          <a:xfrm>
            <a:off x="2124075" y="2428875"/>
            <a:ext cx="1066800" cy="190500"/>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0" name="Rectangle 9">
            <a:extLst>
              <a:ext uri="{FF2B5EF4-FFF2-40B4-BE49-F238E27FC236}">
                <a16:creationId xmlns:a16="http://schemas.microsoft.com/office/drawing/2014/main" id="{EF93998A-B67F-42BD-BFB6-007F011A8C55}"/>
              </a:ext>
            </a:extLst>
          </p:cNvPr>
          <p:cNvSpPr/>
          <p:nvPr/>
        </p:nvSpPr>
        <p:spPr>
          <a:xfrm>
            <a:off x="942975" y="2428875"/>
            <a:ext cx="857250" cy="190500"/>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6CCF8E8D-AC93-4365-91DF-9E5FFFE3D171}"/>
              </a:ext>
            </a:extLst>
          </p:cNvPr>
          <p:cNvCxnSpPr/>
          <p:nvPr/>
        </p:nvCxnSpPr>
        <p:spPr>
          <a:xfrm flipV="1">
            <a:off x="3009900" y="1828800"/>
            <a:ext cx="742950" cy="60007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CCF8E8D-AC93-4365-91DF-9E5FFFE3D171}"/>
              </a:ext>
            </a:extLst>
          </p:cNvPr>
          <p:cNvCxnSpPr/>
          <p:nvPr/>
        </p:nvCxnSpPr>
        <p:spPr>
          <a:xfrm flipV="1">
            <a:off x="1219200" y="1828800"/>
            <a:ext cx="742950" cy="60007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08E7D0E-4BF2-4FE1-961C-0FC2644FD8D0}"/>
              </a:ext>
            </a:extLst>
          </p:cNvPr>
          <p:cNvSpPr txBox="1"/>
          <p:nvPr/>
        </p:nvSpPr>
        <p:spPr>
          <a:xfrm>
            <a:off x="604683" y="929213"/>
            <a:ext cx="5347427" cy="923330"/>
          </a:xfrm>
          <a:prstGeom prst="rect">
            <a:avLst/>
          </a:prstGeom>
          <a:noFill/>
        </p:spPr>
        <p:txBody>
          <a:bodyPr wrap="square" rtlCol="0">
            <a:spAutoFit/>
          </a:bodyPr>
          <a:lstStyle/>
          <a:p>
            <a:r>
              <a:rPr lang="en-US" i="1">
                <a:latin typeface="Cambria" panose="02040503050406030204" pitchFamily="18" charset="0"/>
              </a:rPr>
              <a:t>Search in documents: NV_Jetson_Nano_Module_Pinmux_Config_Template, </a:t>
            </a:r>
            <a:r>
              <a:rPr lang="sv-SE" i="1">
                <a:latin typeface="Cambria" panose="02040503050406030204" pitchFamily="18" charset="0"/>
              </a:rPr>
              <a:t>Tegra_X1_TRM_DP07225001_v1.3p</a:t>
            </a:r>
            <a:endParaRPr lang="en-US" i="1">
              <a:latin typeface="Cambria" panose="02040503050406030204" pitchFamily="18" charset="0"/>
            </a:endParaRPr>
          </a:p>
        </p:txBody>
      </p:sp>
    </p:spTree>
    <p:extLst>
      <p:ext uri="{BB962C8B-B14F-4D97-AF65-F5344CB8AC3E}">
        <p14:creationId xmlns:p14="http://schemas.microsoft.com/office/powerpoint/2010/main" val="3149917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FCC02-744D-4D08-887C-997D5C143E8C}"/>
              </a:ext>
            </a:extLst>
          </p:cNvPr>
          <p:cNvSpPr txBox="1"/>
          <p:nvPr/>
        </p:nvSpPr>
        <p:spPr>
          <a:xfrm>
            <a:off x="604683" y="265471"/>
            <a:ext cx="6228500" cy="461665"/>
          </a:xfrm>
          <a:prstGeom prst="rect">
            <a:avLst/>
          </a:prstGeom>
          <a:noFill/>
        </p:spPr>
        <p:txBody>
          <a:bodyPr wrap="none" rtlCol="0">
            <a:spAutoFit/>
          </a:bodyPr>
          <a:lstStyle/>
          <a:p>
            <a:r>
              <a:rPr lang="en-US" sz="2400" b="1">
                <a:latin typeface="Cambria" panose="02040503050406030204" pitchFamily="18" charset="0"/>
              </a:rPr>
              <a:t>How to check Map Pin GPIO on Jetson Nano</a:t>
            </a:r>
          </a:p>
        </p:txBody>
      </p:sp>
      <p:pic>
        <p:nvPicPr>
          <p:cNvPr id="1026" name="Picture 2" descr="Download Drivers | NVIDIA">
            <a:extLst>
              <a:ext uri="{FF2B5EF4-FFF2-40B4-BE49-F238E27FC236}">
                <a16:creationId xmlns:a16="http://schemas.microsoft.com/office/drawing/2014/main" id="{18A57486-CE72-454E-AAF0-B04945DD16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5122" y="6232646"/>
            <a:ext cx="3406878" cy="62535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793268A-88A1-4C91-BF80-4C13FB8FDB50}"/>
              </a:ext>
            </a:extLst>
          </p:cNvPr>
          <p:cNvSpPr txBox="1"/>
          <p:nvPr/>
        </p:nvSpPr>
        <p:spPr>
          <a:xfrm>
            <a:off x="480141" y="727136"/>
            <a:ext cx="11409517" cy="1477328"/>
          </a:xfrm>
          <a:prstGeom prst="rect">
            <a:avLst/>
          </a:prstGeom>
          <a:noFill/>
        </p:spPr>
        <p:txBody>
          <a:bodyPr wrap="square" rtlCol="0">
            <a:spAutoFit/>
          </a:bodyPr>
          <a:lstStyle/>
          <a:p>
            <a:r>
              <a:rPr lang="en-US" i="1">
                <a:latin typeface="Cambria" panose="02040503050406030204" pitchFamily="18" charset="0"/>
              </a:rPr>
              <a:t>Example: Program GPIO on GPIO216 [AUDIO_MLCK]</a:t>
            </a:r>
          </a:p>
          <a:p>
            <a:r>
              <a:rPr lang="en-US">
                <a:latin typeface="Cambria" panose="02040503050406030204" pitchFamily="18" charset="0"/>
              </a:rPr>
              <a:t>Step1: Configure GPIO on </a:t>
            </a:r>
            <a:r>
              <a:rPr lang="en-US">
                <a:hlinkClick r:id="rId3"/>
              </a:rPr>
              <a:t>https://docs.nvidia.com/jetson/archives/l4t-archived/l4t-3231/index.html#page/Tegra%2520Linux%2520Driver%2520Package%2520Development%2520Guide%2Fhw_setup_jetson_io.html%23</a:t>
            </a:r>
            <a:endParaRPr lang="en-US"/>
          </a:p>
          <a:p>
            <a:r>
              <a:rPr lang="en-US">
                <a:latin typeface="Cambria" panose="02040503050406030204" pitchFamily="18" charset="0"/>
              </a:rPr>
              <a:t>Check in </a:t>
            </a:r>
            <a:r>
              <a:rPr lang="en-US" i="1">
                <a:latin typeface="Cambria" panose="02040503050406030204" pitchFamily="18" charset="0"/>
              </a:rPr>
              <a:t>NV_Jetson_Nano_Module_Pinmux_Config_Template, where is your pin on chip ARM57? And what is it’s name?</a:t>
            </a:r>
            <a:endParaRPr lang="en-US">
              <a:latin typeface="Cambria" panose="02040503050406030204" pitchFamily="18" charset="0"/>
            </a:endParaRPr>
          </a:p>
        </p:txBody>
      </p:sp>
      <p:pic>
        <p:nvPicPr>
          <p:cNvPr id="3" name="Picture 2">
            <a:extLst>
              <a:ext uri="{FF2B5EF4-FFF2-40B4-BE49-F238E27FC236}">
                <a16:creationId xmlns:a16="http://schemas.microsoft.com/office/drawing/2014/main" id="{AEC33007-F428-49A2-9BE6-40465CAB387F}"/>
              </a:ext>
            </a:extLst>
          </p:cNvPr>
          <p:cNvPicPr>
            <a:picLocks noChangeAspect="1"/>
          </p:cNvPicPr>
          <p:nvPr/>
        </p:nvPicPr>
        <p:blipFill>
          <a:blip r:embed="rId4"/>
          <a:stretch>
            <a:fillRect/>
          </a:stretch>
        </p:blipFill>
        <p:spPr>
          <a:xfrm>
            <a:off x="-12700" y="2328284"/>
            <a:ext cx="12192000" cy="1731134"/>
          </a:xfrm>
          <a:prstGeom prst="rect">
            <a:avLst/>
          </a:prstGeom>
        </p:spPr>
      </p:pic>
      <p:sp>
        <p:nvSpPr>
          <p:cNvPr id="5" name="Rectangle 4">
            <a:extLst>
              <a:ext uri="{FF2B5EF4-FFF2-40B4-BE49-F238E27FC236}">
                <a16:creationId xmlns:a16="http://schemas.microsoft.com/office/drawing/2014/main" id="{E7C636A5-230E-4AC1-859A-6E1FD352CBC1}"/>
              </a:ext>
            </a:extLst>
          </p:cNvPr>
          <p:cNvSpPr/>
          <p:nvPr/>
        </p:nvSpPr>
        <p:spPr>
          <a:xfrm>
            <a:off x="-12700" y="3104951"/>
            <a:ext cx="11557000" cy="2413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9AF19A51-7AA0-4E34-B112-954EA71F94E1}"/>
              </a:ext>
            </a:extLst>
          </p:cNvPr>
          <p:cNvCxnSpPr>
            <a:stCxn id="5" idx="2"/>
            <a:endCxn id="5" idx="2"/>
          </p:cNvCxnSpPr>
          <p:nvPr/>
        </p:nvCxnSpPr>
        <p:spPr>
          <a:xfrm>
            <a:off x="5765800" y="3346251"/>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09DE503-75A1-4D85-A657-4C3FD5C07FE0}"/>
              </a:ext>
            </a:extLst>
          </p:cNvPr>
          <p:cNvCxnSpPr>
            <a:cxnSpLocks/>
          </p:cNvCxnSpPr>
          <p:nvPr/>
        </p:nvCxnSpPr>
        <p:spPr>
          <a:xfrm>
            <a:off x="9258300" y="3244651"/>
            <a:ext cx="342900" cy="51618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895C30D-8A3A-40BB-99FB-574D8F93BE1E}"/>
              </a:ext>
            </a:extLst>
          </p:cNvPr>
          <p:cNvSpPr txBox="1"/>
          <p:nvPr/>
        </p:nvSpPr>
        <p:spPr>
          <a:xfrm>
            <a:off x="9099346" y="3698615"/>
            <a:ext cx="1226618" cy="369332"/>
          </a:xfrm>
          <a:prstGeom prst="rect">
            <a:avLst/>
          </a:prstGeom>
          <a:noFill/>
        </p:spPr>
        <p:txBody>
          <a:bodyPr wrap="none" rtlCol="0">
            <a:spAutoFit/>
          </a:bodyPr>
          <a:lstStyle/>
          <a:p>
            <a:r>
              <a:rPr lang="en-US" b="1">
                <a:solidFill>
                  <a:srgbClr val="FF0000"/>
                </a:solidFill>
              </a:rPr>
              <a:t>GPIOBB.00</a:t>
            </a:r>
          </a:p>
        </p:txBody>
      </p:sp>
      <p:sp>
        <p:nvSpPr>
          <p:cNvPr id="20" name="Rectangle 19">
            <a:extLst>
              <a:ext uri="{FF2B5EF4-FFF2-40B4-BE49-F238E27FC236}">
                <a16:creationId xmlns:a16="http://schemas.microsoft.com/office/drawing/2014/main" id="{53030A4D-9B56-48F1-AE2E-A9BA8D1E3196}"/>
              </a:ext>
            </a:extLst>
          </p:cNvPr>
          <p:cNvSpPr/>
          <p:nvPr/>
        </p:nvSpPr>
        <p:spPr>
          <a:xfrm>
            <a:off x="617383" y="4149513"/>
            <a:ext cx="11574617" cy="369332"/>
          </a:xfrm>
          <a:prstGeom prst="rect">
            <a:avLst/>
          </a:prstGeom>
        </p:spPr>
        <p:txBody>
          <a:bodyPr wrap="square">
            <a:spAutoFit/>
          </a:bodyPr>
          <a:lstStyle/>
          <a:p>
            <a:r>
              <a:rPr lang="en-US">
                <a:latin typeface="Cambria" panose="02040503050406030204" pitchFamily="18" charset="0"/>
              </a:rPr>
              <a:t>Step2: Check in </a:t>
            </a:r>
            <a:r>
              <a:rPr lang="sv-SE" i="1">
                <a:latin typeface="Cambria" panose="02040503050406030204" pitchFamily="18" charset="0"/>
              </a:rPr>
              <a:t>Tegra_X1_TRM_DP07225001_v1.3p, which register does it respond for GPIOBB.00?</a:t>
            </a:r>
            <a:endParaRPr lang="en-US">
              <a:latin typeface="Cambria" panose="02040503050406030204" pitchFamily="18" charset="0"/>
            </a:endParaRPr>
          </a:p>
        </p:txBody>
      </p:sp>
      <p:pic>
        <p:nvPicPr>
          <p:cNvPr id="21" name="Picture 20">
            <a:extLst>
              <a:ext uri="{FF2B5EF4-FFF2-40B4-BE49-F238E27FC236}">
                <a16:creationId xmlns:a16="http://schemas.microsoft.com/office/drawing/2014/main" id="{12D63EBF-FF01-46D1-B9EC-91EC47539977}"/>
              </a:ext>
            </a:extLst>
          </p:cNvPr>
          <p:cNvPicPr>
            <a:picLocks noChangeAspect="1"/>
          </p:cNvPicPr>
          <p:nvPr/>
        </p:nvPicPr>
        <p:blipFill>
          <a:blip r:embed="rId5"/>
          <a:stretch>
            <a:fillRect/>
          </a:stretch>
        </p:blipFill>
        <p:spPr>
          <a:xfrm>
            <a:off x="987178" y="4518845"/>
            <a:ext cx="5463509" cy="2229721"/>
          </a:xfrm>
          <a:prstGeom prst="rect">
            <a:avLst/>
          </a:prstGeom>
        </p:spPr>
      </p:pic>
      <p:sp>
        <p:nvSpPr>
          <p:cNvPr id="22" name="Rectangle 21">
            <a:extLst>
              <a:ext uri="{FF2B5EF4-FFF2-40B4-BE49-F238E27FC236}">
                <a16:creationId xmlns:a16="http://schemas.microsoft.com/office/drawing/2014/main" id="{D63FF6E4-82A7-4C6B-83EA-6D632B7F191B}"/>
              </a:ext>
            </a:extLst>
          </p:cNvPr>
          <p:cNvSpPr/>
          <p:nvPr/>
        </p:nvSpPr>
        <p:spPr>
          <a:xfrm>
            <a:off x="3718932" y="4518845"/>
            <a:ext cx="705584" cy="14837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24" name="Straight Arrow Connector 23">
            <a:extLst>
              <a:ext uri="{FF2B5EF4-FFF2-40B4-BE49-F238E27FC236}">
                <a16:creationId xmlns:a16="http://schemas.microsoft.com/office/drawing/2014/main" id="{E55E2475-23A5-4DBD-84D5-CCA41F598A8B}"/>
              </a:ext>
            </a:extLst>
          </p:cNvPr>
          <p:cNvCxnSpPr/>
          <p:nvPr/>
        </p:nvCxnSpPr>
        <p:spPr>
          <a:xfrm>
            <a:off x="4100052" y="4763729"/>
            <a:ext cx="305291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17">
            <a:extLst>
              <a:ext uri="{FF2B5EF4-FFF2-40B4-BE49-F238E27FC236}">
                <a16:creationId xmlns:a16="http://schemas.microsoft.com/office/drawing/2014/main" id="{6895C30D-8A3A-40BB-99FB-574D8F93BE1E}"/>
              </a:ext>
            </a:extLst>
          </p:cNvPr>
          <p:cNvSpPr txBox="1"/>
          <p:nvPr/>
        </p:nvSpPr>
        <p:spPr>
          <a:xfrm>
            <a:off x="7152968" y="4579063"/>
            <a:ext cx="2325060"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solidFill>
                  <a:srgbClr val="FF0000"/>
                </a:solidFill>
              </a:rPr>
              <a:t>Offset memory: 0x60C</a:t>
            </a:r>
          </a:p>
        </p:txBody>
      </p:sp>
    </p:spTree>
    <p:extLst>
      <p:ext uri="{BB962C8B-B14F-4D97-AF65-F5344CB8AC3E}">
        <p14:creationId xmlns:p14="http://schemas.microsoft.com/office/powerpoint/2010/main" val="535688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FCC02-744D-4D08-887C-997D5C143E8C}"/>
              </a:ext>
            </a:extLst>
          </p:cNvPr>
          <p:cNvSpPr txBox="1"/>
          <p:nvPr/>
        </p:nvSpPr>
        <p:spPr>
          <a:xfrm>
            <a:off x="604683" y="265471"/>
            <a:ext cx="6228500" cy="461665"/>
          </a:xfrm>
          <a:prstGeom prst="rect">
            <a:avLst/>
          </a:prstGeom>
          <a:noFill/>
        </p:spPr>
        <p:txBody>
          <a:bodyPr wrap="none" rtlCol="0">
            <a:spAutoFit/>
          </a:bodyPr>
          <a:lstStyle/>
          <a:p>
            <a:r>
              <a:rPr lang="en-US" sz="2400" b="1">
                <a:latin typeface="Cambria" panose="02040503050406030204" pitchFamily="18" charset="0"/>
              </a:rPr>
              <a:t>How to check Map Pin GPIO on Jetson Nano</a:t>
            </a:r>
          </a:p>
        </p:txBody>
      </p:sp>
      <p:pic>
        <p:nvPicPr>
          <p:cNvPr id="1026" name="Picture 2" descr="Download Drivers | NVIDIA">
            <a:extLst>
              <a:ext uri="{FF2B5EF4-FFF2-40B4-BE49-F238E27FC236}">
                <a16:creationId xmlns:a16="http://schemas.microsoft.com/office/drawing/2014/main" id="{18A57486-CE72-454E-AAF0-B04945DD16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5122" y="6232646"/>
            <a:ext cx="3406878" cy="62535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793268A-88A1-4C91-BF80-4C13FB8FDB50}"/>
              </a:ext>
            </a:extLst>
          </p:cNvPr>
          <p:cNvSpPr txBox="1"/>
          <p:nvPr/>
        </p:nvSpPr>
        <p:spPr>
          <a:xfrm>
            <a:off x="480141" y="727136"/>
            <a:ext cx="11409517" cy="369332"/>
          </a:xfrm>
          <a:prstGeom prst="rect">
            <a:avLst/>
          </a:prstGeom>
          <a:noFill/>
        </p:spPr>
        <p:txBody>
          <a:bodyPr wrap="square" rtlCol="0">
            <a:spAutoFit/>
          </a:bodyPr>
          <a:lstStyle/>
          <a:p>
            <a:r>
              <a:rPr lang="en-US" i="1">
                <a:latin typeface="Cambria" panose="02040503050406030204" pitchFamily="18" charset="0"/>
              </a:rPr>
              <a:t>Example: Program GPIO on GPIO216 [AUDIO_MLCK]</a:t>
            </a:r>
          </a:p>
        </p:txBody>
      </p:sp>
      <p:sp>
        <p:nvSpPr>
          <p:cNvPr id="20" name="Rectangle 19">
            <a:extLst>
              <a:ext uri="{FF2B5EF4-FFF2-40B4-BE49-F238E27FC236}">
                <a16:creationId xmlns:a16="http://schemas.microsoft.com/office/drawing/2014/main" id="{53030A4D-9B56-48F1-AE2E-A9BA8D1E3196}"/>
              </a:ext>
            </a:extLst>
          </p:cNvPr>
          <p:cNvSpPr/>
          <p:nvPr/>
        </p:nvSpPr>
        <p:spPr>
          <a:xfrm>
            <a:off x="617383" y="1188801"/>
            <a:ext cx="11574617" cy="369332"/>
          </a:xfrm>
          <a:prstGeom prst="rect">
            <a:avLst/>
          </a:prstGeom>
        </p:spPr>
        <p:txBody>
          <a:bodyPr wrap="square">
            <a:spAutoFit/>
          </a:bodyPr>
          <a:lstStyle/>
          <a:p>
            <a:r>
              <a:rPr lang="en-US">
                <a:latin typeface="Cambria" panose="02040503050406030204" pitchFamily="18" charset="0"/>
              </a:rPr>
              <a:t>Step2: Check in </a:t>
            </a:r>
            <a:r>
              <a:rPr lang="sv-SE" i="1">
                <a:latin typeface="Cambria" panose="02040503050406030204" pitchFamily="18" charset="0"/>
              </a:rPr>
              <a:t>Tegra_X1_TRM_DP07225001_v1.3p, which register does it respond for GPIOBB.00?</a:t>
            </a:r>
            <a:endParaRPr lang="en-US">
              <a:latin typeface="Cambria" panose="02040503050406030204" pitchFamily="18" charset="0"/>
            </a:endParaRPr>
          </a:p>
        </p:txBody>
      </p:sp>
      <p:pic>
        <p:nvPicPr>
          <p:cNvPr id="21" name="Picture 20">
            <a:extLst>
              <a:ext uri="{FF2B5EF4-FFF2-40B4-BE49-F238E27FC236}">
                <a16:creationId xmlns:a16="http://schemas.microsoft.com/office/drawing/2014/main" id="{12D63EBF-FF01-46D1-B9EC-91EC47539977}"/>
              </a:ext>
            </a:extLst>
          </p:cNvPr>
          <p:cNvPicPr>
            <a:picLocks noChangeAspect="1"/>
          </p:cNvPicPr>
          <p:nvPr/>
        </p:nvPicPr>
        <p:blipFill>
          <a:blip r:embed="rId3"/>
          <a:stretch>
            <a:fillRect/>
          </a:stretch>
        </p:blipFill>
        <p:spPr>
          <a:xfrm>
            <a:off x="987178" y="1558133"/>
            <a:ext cx="5463509" cy="2229721"/>
          </a:xfrm>
          <a:prstGeom prst="rect">
            <a:avLst/>
          </a:prstGeom>
        </p:spPr>
      </p:pic>
      <p:sp>
        <p:nvSpPr>
          <p:cNvPr id="22" name="Rectangle 21">
            <a:extLst>
              <a:ext uri="{FF2B5EF4-FFF2-40B4-BE49-F238E27FC236}">
                <a16:creationId xmlns:a16="http://schemas.microsoft.com/office/drawing/2014/main" id="{D63FF6E4-82A7-4C6B-83EA-6D632B7F191B}"/>
              </a:ext>
            </a:extLst>
          </p:cNvPr>
          <p:cNvSpPr/>
          <p:nvPr/>
        </p:nvSpPr>
        <p:spPr>
          <a:xfrm>
            <a:off x="3718932" y="1558133"/>
            <a:ext cx="705584" cy="14837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24" name="Straight Arrow Connector 23">
            <a:extLst>
              <a:ext uri="{FF2B5EF4-FFF2-40B4-BE49-F238E27FC236}">
                <a16:creationId xmlns:a16="http://schemas.microsoft.com/office/drawing/2014/main" id="{E55E2475-23A5-4DBD-84D5-CCA41F598A8B}"/>
              </a:ext>
            </a:extLst>
          </p:cNvPr>
          <p:cNvCxnSpPr/>
          <p:nvPr/>
        </p:nvCxnSpPr>
        <p:spPr>
          <a:xfrm>
            <a:off x="4100052" y="1803017"/>
            <a:ext cx="305291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17">
            <a:extLst>
              <a:ext uri="{FF2B5EF4-FFF2-40B4-BE49-F238E27FC236}">
                <a16:creationId xmlns:a16="http://schemas.microsoft.com/office/drawing/2014/main" id="{6895C30D-8A3A-40BB-99FB-574D8F93BE1E}"/>
              </a:ext>
            </a:extLst>
          </p:cNvPr>
          <p:cNvSpPr txBox="1"/>
          <p:nvPr/>
        </p:nvSpPr>
        <p:spPr>
          <a:xfrm>
            <a:off x="7152968" y="1618351"/>
            <a:ext cx="2325060"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solidFill>
                  <a:srgbClr val="FF0000"/>
                </a:solidFill>
              </a:rPr>
              <a:t>Offset memory: 0x60C</a:t>
            </a:r>
          </a:p>
        </p:txBody>
      </p:sp>
      <p:pic>
        <p:nvPicPr>
          <p:cNvPr id="2" name="Picture 1">
            <a:extLst>
              <a:ext uri="{FF2B5EF4-FFF2-40B4-BE49-F238E27FC236}">
                <a16:creationId xmlns:a16="http://schemas.microsoft.com/office/drawing/2014/main" id="{2681997C-6E94-4BA7-84D2-2D188941C090}"/>
              </a:ext>
            </a:extLst>
          </p:cNvPr>
          <p:cNvPicPr>
            <a:picLocks noChangeAspect="1"/>
          </p:cNvPicPr>
          <p:nvPr/>
        </p:nvPicPr>
        <p:blipFill>
          <a:blip r:embed="rId4"/>
          <a:stretch>
            <a:fillRect/>
          </a:stretch>
        </p:blipFill>
        <p:spPr>
          <a:xfrm>
            <a:off x="987178" y="4064383"/>
            <a:ext cx="7486650" cy="1981200"/>
          </a:xfrm>
          <a:prstGeom prst="rect">
            <a:avLst/>
          </a:prstGeom>
        </p:spPr>
      </p:pic>
      <p:sp>
        <p:nvSpPr>
          <p:cNvPr id="6" name="Rectangle 5">
            <a:extLst>
              <a:ext uri="{FF2B5EF4-FFF2-40B4-BE49-F238E27FC236}">
                <a16:creationId xmlns:a16="http://schemas.microsoft.com/office/drawing/2014/main" id="{E09FC082-BD46-415C-AE56-505BD223889D}"/>
              </a:ext>
            </a:extLst>
          </p:cNvPr>
          <p:cNvSpPr/>
          <p:nvPr/>
        </p:nvSpPr>
        <p:spPr>
          <a:xfrm>
            <a:off x="987178" y="1558133"/>
            <a:ext cx="1490551" cy="24488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Rectangle 6">
            <a:extLst>
              <a:ext uri="{FF2B5EF4-FFF2-40B4-BE49-F238E27FC236}">
                <a16:creationId xmlns:a16="http://schemas.microsoft.com/office/drawing/2014/main" id="{4F22DB91-7218-4D06-A844-7261ADD92551}"/>
              </a:ext>
            </a:extLst>
          </p:cNvPr>
          <p:cNvSpPr/>
          <p:nvPr/>
        </p:nvSpPr>
        <p:spPr>
          <a:xfrm>
            <a:off x="987178" y="5560142"/>
            <a:ext cx="7486650" cy="3044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1" name="Straight Arrow Connector 10">
            <a:extLst>
              <a:ext uri="{FF2B5EF4-FFF2-40B4-BE49-F238E27FC236}">
                <a16:creationId xmlns:a16="http://schemas.microsoft.com/office/drawing/2014/main" id="{576CEC5A-7B66-45D9-A3AB-E165EE4518E6}"/>
              </a:ext>
            </a:extLst>
          </p:cNvPr>
          <p:cNvCxnSpPr/>
          <p:nvPr/>
        </p:nvCxnSpPr>
        <p:spPr>
          <a:xfrm flipV="1">
            <a:off x="3864077" y="3787854"/>
            <a:ext cx="4807975" cy="191977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17">
            <a:extLst>
              <a:ext uri="{FF2B5EF4-FFF2-40B4-BE49-F238E27FC236}">
                <a16:creationId xmlns:a16="http://schemas.microsoft.com/office/drawing/2014/main" id="{6BAD4D19-BBD9-4F32-86D7-F9A05D2CD87A}"/>
              </a:ext>
            </a:extLst>
          </p:cNvPr>
          <p:cNvSpPr txBox="1"/>
          <p:nvPr/>
        </p:nvSpPr>
        <p:spPr>
          <a:xfrm>
            <a:off x="8672052" y="3603187"/>
            <a:ext cx="3006336"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solidFill>
                  <a:srgbClr val="FF0000"/>
                </a:solidFill>
              </a:rPr>
              <a:t>Adress Start + Offset memory</a:t>
            </a:r>
          </a:p>
          <a:p>
            <a:r>
              <a:rPr lang="en-US" b="1">
                <a:solidFill>
                  <a:srgbClr val="FF0000"/>
                </a:solidFill>
              </a:rPr>
              <a:t>= 0x6000D60C</a:t>
            </a:r>
          </a:p>
        </p:txBody>
      </p:sp>
    </p:spTree>
    <p:extLst>
      <p:ext uri="{BB962C8B-B14F-4D97-AF65-F5344CB8AC3E}">
        <p14:creationId xmlns:p14="http://schemas.microsoft.com/office/powerpoint/2010/main" val="2653600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FCC02-744D-4D08-887C-997D5C143E8C}"/>
              </a:ext>
            </a:extLst>
          </p:cNvPr>
          <p:cNvSpPr txBox="1"/>
          <p:nvPr/>
        </p:nvSpPr>
        <p:spPr>
          <a:xfrm>
            <a:off x="604683" y="265471"/>
            <a:ext cx="6228500" cy="461665"/>
          </a:xfrm>
          <a:prstGeom prst="rect">
            <a:avLst/>
          </a:prstGeom>
          <a:noFill/>
        </p:spPr>
        <p:txBody>
          <a:bodyPr wrap="none" rtlCol="0">
            <a:spAutoFit/>
          </a:bodyPr>
          <a:lstStyle/>
          <a:p>
            <a:r>
              <a:rPr lang="en-US" sz="2400" b="1">
                <a:latin typeface="Cambria" panose="02040503050406030204" pitchFamily="18" charset="0"/>
              </a:rPr>
              <a:t>How to check Map Pin GPIO on Jetson Nano</a:t>
            </a:r>
          </a:p>
        </p:txBody>
      </p:sp>
      <p:pic>
        <p:nvPicPr>
          <p:cNvPr id="1026" name="Picture 2" descr="Download Drivers | NVIDIA">
            <a:extLst>
              <a:ext uri="{FF2B5EF4-FFF2-40B4-BE49-F238E27FC236}">
                <a16:creationId xmlns:a16="http://schemas.microsoft.com/office/drawing/2014/main" id="{18A57486-CE72-454E-AAF0-B04945DD1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5122" y="6232646"/>
            <a:ext cx="3406878" cy="62535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793268A-88A1-4C91-BF80-4C13FB8FDB50}"/>
              </a:ext>
            </a:extLst>
          </p:cNvPr>
          <p:cNvSpPr txBox="1"/>
          <p:nvPr/>
        </p:nvSpPr>
        <p:spPr>
          <a:xfrm>
            <a:off x="480141" y="727136"/>
            <a:ext cx="11409517" cy="369332"/>
          </a:xfrm>
          <a:prstGeom prst="rect">
            <a:avLst/>
          </a:prstGeom>
          <a:noFill/>
        </p:spPr>
        <p:txBody>
          <a:bodyPr wrap="square" rtlCol="0">
            <a:spAutoFit/>
          </a:bodyPr>
          <a:lstStyle/>
          <a:p>
            <a:r>
              <a:rPr lang="en-US" i="1">
                <a:latin typeface="Cambria" panose="02040503050406030204" pitchFamily="18" charset="0"/>
              </a:rPr>
              <a:t>Example: Program GPIO on GPIO216 [AUDIO_MLCK]</a:t>
            </a:r>
          </a:p>
        </p:txBody>
      </p:sp>
      <p:sp>
        <p:nvSpPr>
          <p:cNvPr id="20" name="Rectangle 19">
            <a:extLst>
              <a:ext uri="{FF2B5EF4-FFF2-40B4-BE49-F238E27FC236}">
                <a16:creationId xmlns:a16="http://schemas.microsoft.com/office/drawing/2014/main" id="{53030A4D-9B56-48F1-AE2E-A9BA8D1E3196}"/>
              </a:ext>
            </a:extLst>
          </p:cNvPr>
          <p:cNvSpPr/>
          <p:nvPr/>
        </p:nvSpPr>
        <p:spPr>
          <a:xfrm>
            <a:off x="617383" y="1188801"/>
            <a:ext cx="11574617" cy="1477328"/>
          </a:xfrm>
          <a:prstGeom prst="rect">
            <a:avLst/>
          </a:prstGeom>
        </p:spPr>
        <p:txBody>
          <a:bodyPr wrap="square">
            <a:spAutoFit/>
          </a:bodyPr>
          <a:lstStyle/>
          <a:p>
            <a:r>
              <a:rPr lang="en-US">
                <a:latin typeface="Cambria" panose="02040503050406030204" pitchFamily="18" charset="0"/>
              </a:rPr>
              <a:t>Step3: Download Github code:</a:t>
            </a:r>
          </a:p>
          <a:p>
            <a:pPr marL="285750" indent="-285750">
              <a:buFont typeface="Courier New" panose="02070309020205020404" pitchFamily="49" charset="0"/>
              <a:buChar char="o"/>
            </a:pPr>
            <a:r>
              <a:rPr lang="en-US">
                <a:latin typeface="Cambria" panose="02040503050406030204" pitchFamily="18" charset="0"/>
                <a:hlinkClick r:id="rId4"/>
              </a:rPr>
              <a:t>https://github.com/jwatte/jetson-gpio-example</a:t>
            </a:r>
            <a:endParaRPr lang="en-US">
              <a:latin typeface="Cambria" panose="02040503050406030204" pitchFamily="18" charset="0"/>
            </a:endParaRPr>
          </a:p>
          <a:p>
            <a:pPr marL="285750" indent="-285750">
              <a:buFont typeface="Courier New" panose="02070309020205020404" pitchFamily="49" charset="0"/>
              <a:buChar char="o"/>
            </a:pPr>
            <a:r>
              <a:rPr lang="en-US">
                <a:latin typeface="Cambria" panose="02040503050406030204" pitchFamily="18" charset="0"/>
                <a:hlinkClick r:id="rId5"/>
              </a:rPr>
              <a:t>https://github.com/valentis/jetson-nano-gpio-example</a:t>
            </a:r>
            <a:endParaRPr lang="en-US">
              <a:latin typeface="Cambria" panose="02040503050406030204" pitchFamily="18" charset="0"/>
            </a:endParaRPr>
          </a:p>
          <a:p>
            <a:pPr marL="285750" indent="-285750">
              <a:buFont typeface="Courier New" panose="02070309020205020404" pitchFamily="49" charset="0"/>
              <a:buChar char="o"/>
            </a:pPr>
            <a:r>
              <a:rPr lang="en-US">
                <a:hlinkClick r:id="rId6"/>
              </a:rPr>
              <a:t>https://github.com/thanhhaibk96/Jetson-Nano-C-Sample/tree/master/GPIO/jetson-nano-gpio-test</a:t>
            </a:r>
            <a:endParaRPr lang="en-US"/>
          </a:p>
          <a:p>
            <a:pPr marL="285750" indent="-285750">
              <a:buFont typeface="Courier New" panose="02070309020205020404" pitchFamily="49" charset="0"/>
              <a:buChar char="o"/>
            </a:pPr>
            <a:r>
              <a:rPr lang="en-US">
                <a:hlinkClick r:id="rId7"/>
              </a:rPr>
              <a:t>https://github.com/thanhhaibk96/Jetson-Nano-Kernel-Sample/tree/master/GPIO/jetson-nano-gpio-v1</a:t>
            </a:r>
            <a:r>
              <a:rPr lang="en-US"/>
              <a:t> </a:t>
            </a:r>
            <a:r>
              <a:rPr lang="en-US">
                <a:latin typeface="Cambria" panose="02040503050406030204" pitchFamily="18" charset="0"/>
              </a:rPr>
              <a:t>   </a:t>
            </a:r>
          </a:p>
        </p:txBody>
      </p:sp>
      <p:sp>
        <p:nvSpPr>
          <p:cNvPr id="6" name="Rectangle 5">
            <a:extLst>
              <a:ext uri="{FF2B5EF4-FFF2-40B4-BE49-F238E27FC236}">
                <a16:creationId xmlns:a16="http://schemas.microsoft.com/office/drawing/2014/main" id="{F30869D9-502A-4542-8BE6-FA4BE4923810}"/>
              </a:ext>
            </a:extLst>
          </p:cNvPr>
          <p:cNvSpPr/>
          <p:nvPr/>
        </p:nvSpPr>
        <p:spPr>
          <a:xfrm>
            <a:off x="604683" y="2972059"/>
            <a:ext cx="11574617" cy="2031325"/>
          </a:xfrm>
          <a:prstGeom prst="rect">
            <a:avLst/>
          </a:prstGeom>
        </p:spPr>
        <p:txBody>
          <a:bodyPr wrap="square">
            <a:spAutoFit/>
          </a:bodyPr>
          <a:lstStyle/>
          <a:p>
            <a:r>
              <a:rPr lang="en-US">
                <a:latin typeface="Cambria" panose="02040503050406030204" pitchFamily="18" charset="0"/>
              </a:rPr>
              <a:t>Explaining Code:</a:t>
            </a:r>
          </a:p>
          <a:p>
            <a:pPr marL="285750" indent="-285750">
              <a:buFont typeface="Arial" panose="020B0604020202020204" pitchFamily="34" charset="0"/>
              <a:buChar char="•"/>
            </a:pPr>
            <a:r>
              <a:rPr lang="en-US">
                <a:latin typeface="Cambria" panose="02040503050406030204" pitchFamily="18" charset="0"/>
              </a:rPr>
              <a:t>Program C via using /dev/mem </a:t>
            </a:r>
          </a:p>
          <a:p>
            <a:r>
              <a:rPr lang="en-US">
                <a:latin typeface="Cambria" panose="02040503050406030204" pitchFamily="18" charset="0"/>
              </a:rPr>
              <a:t>	Because Linux does not allow you access physical memory directly, so you have to use a function to create virtual memory - </a:t>
            </a:r>
            <a:r>
              <a:rPr lang="pt-BR" i="1">
                <a:solidFill>
                  <a:srgbClr val="FF0000"/>
                </a:solidFill>
              </a:rPr>
              <a:t>open("/dev/mem", O_RDWR | O_SYNC);</a:t>
            </a:r>
          </a:p>
          <a:p>
            <a:pPr marL="285750" indent="-285750">
              <a:buFont typeface="Arial" panose="020B0604020202020204" pitchFamily="34" charset="0"/>
              <a:buChar char="•"/>
            </a:pPr>
            <a:r>
              <a:rPr lang="pt-BR">
                <a:latin typeface="Cambria" panose="02040503050406030204" pitchFamily="18" charset="0"/>
              </a:rPr>
              <a:t>Program driver </a:t>
            </a:r>
          </a:p>
          <a:p>
            <a:r>
              <a:rPr lang="pt-BR">
                <a:latin typeface="Cambria" panose="02040503050406030204" pitchFamily="18" charset="0"/>
              </a:rPr>
              <a:t>	In programming driver, Linux does not allow you access physical memory directly like program in C, you have to use function - </a:t>
            </a:r>
            <a:r>
              <a:rPr lang="it-IT">
                <a:solidFill>
                  <a:srgbClr val="FF0000"/>
                </a:solidFill>
              </a:rPr>
              <a:t>ioremap(GPIO_216, sizeof(gpio_register)); </a:t>
            </a:r>
            <a:r>
              <a:rPr lang="it-IT"/>
              <a:t>to access undirectly physical memory</a:t>
            </a:r>
            <a:endParaRPr lang="en-US">
              <a:latin typeface="Cambria" panose="02040503050406030204" pitchFamily="18" charset="0"/>
            </a:endParaRPr>
          </a:p>
        </p:txBody>
      </p:sp>
      <p:sp>
        <p:nvSpPr>
          <p:cNvPr id="2" name="Rectangle 1">
            <a:extLst>
              <a:ext uri="{FF2B5EF4-FFF2-40B4-BE49-F238E27FC236}">
                <a16:creationId xmlns:a16="http://schemas.microsoft.com/office/drawing/2014/main" id="{D50BBEEC-7412-4483-8D42-D97D79E01FE6}"/>
              </a:ext>
            </a:extLst>
          </p:cNvPr>
          <p:cNvSpPr/>
          <p:nvPr/>
        </p:nvSpPr>
        <p:spPr>
          <a:xfrm>
            <a:off x="299794" y="6360657"/>
            <a:ext cx="5250605" cy="369332"/>
          </a:xfrm>
          <a:prstGeom prst="rect">
            <a:avLst/>
          </a:prstGeom>
        </p:spPr>
        <p:txBody>
          <a:bodyPr wrap="none">
            <a:spAutoFit/>
          </a:bodyPr>
          <a:lstStyle/>
          <a:p>
            <a:r>
              <a:rPr lang="en-US">
                <a:hlinkClick r:id="rId8"/>
              </a:rPr>
              <a:t>http://man7.org/linux/man-pages/man4/mem.4.html</a:t>
            </a:r>
            <a:endParaRPr lang="en-US"/>
          </a:p>
        </p:txBody>
      </p:sp>
    </p:spTree>
    <p:extLst>
      <p:ext uri="{BB962C8B-B14F-4D97-AF65-F5344CB8AC3E}">
        <p14:creationId xmlns:p14="http://schemas.microsoft.com/office/powerpoint/2010/main" val="479921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FCC02-744D-4D08-887C-997D5C143E8C}"/>
              </a:ext>
            </a:extLst>
          </p:cNvPr>
          <p:cNvSpPr txBox="1"/>
          <p:nvPr/>
        </p:nvSpPr>
        <p:spPr>
          <a:xfrm>
            <a:off x="604683" y="265471"/>
            <a:ext cx="6228500" cy="461665"/>
          </a:xfrm>
          <a:prstGeom prst="rect">
            <a:avLst/>
          </a:prstGeom>
          <a:noFill/>
        </p:spPr>
        <p:txBody>
          <a:bodyPr wrap="none" rtlCol="0">
            <a:spAutoFit/>
          </a:bodyPr>
          <a:lstStyle/>
          <a:p>
            <a:r>
              <a:rPr lang="en-US" sz="2400" b="1">
                <a:latin typeface="Cambria" panose="02040503050406030204" pitchFamily="18" charset="0"/>
              </a:rPr>
              <a:t>How to check Map Pin GPIO on Jetson Nano</a:t>
            </a:r>
          </a:p>
        </p:txBody>
      </p:sp>
      <p:pic>
        <p:nvPicPr>
          <p:cNvPr id="1026" name="Picture 2" descr="Download Drivers | NVIDIA">
            <a:extLst>
              <a:ext uri="{FF2B5EF4-FFF2-40B4-BE49-F238E27FC236}">
                <a16:creationId xmlns:a16="http://schemas.microsoft.com/office/drawing/2014/main" id="{18A57486-CE72-454E-AAF0-B04945DD1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5122" y="6232646"/>
            <a:ext cx="3406878" cy="62535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793268A-88A1-4C91-BF80-4C13FB8FDB50}"/>
              </a:ext>
            </a:extLst>
          </p:cNvPr>
          <p:cNvSpPr txBox="1"/>
          <p:nvPr/>
        </p:nvSpPr>
        <p:spPr>
          <a:xfrm>
            <a:off x="480141" y="727136"/>
            <a:ext cx="11409517" cy="369332"/>
          </a:xfrm>
          <a:prstGeom prst="rect">
            <a:avLst/>
          </a:prstGeom>
          <a:noFill/>
        </p:spPr>
        <p:txBody>
          <a:bodyPr wrap="square" rtlCol="0">
            <a:spAutoFit/>
          </a:bodyPr>
          <a:lstStyle/>
          <a:p>
            <a:r>
              <a:rPr lang="en-US" i="1">
                <a:latin typeface="Cambria" panose="02040503050406030204" pitchFamily="18" charset="0"/>
              </a:rPr>
              <a:t>Example: Program GPIO on GPIO216 [AUDIO_MLCK]</a:t>
            </a:r>
          </a:p>
        </p:txBody>
      </p:sp>
      <p:sp>
        <p:nvSpPr>
          <p:cNvPr id="6" name="Rectangle 5">
            <a:extLst>
              <a:ext uri="{FF2B5EF4-FFF2-40B4-BE49-F238E27FC236}">
                <a16:creationId xmlns:a16="http://schemas.microsoft.com/office/drawing/2014/main" id="{F30869D9-502A-4542-8BE6-FA4BE4923810}"/>
              </a:ext>
            </a:extLst>
          </p:cNvPr>
          <p:cNvSpPr/>
          <p:nvPr/>
        </p:nvSpPr>
        <p:spPr>
          <a:xfrm>
            <a:off x="604683" y="1096468"/>
            <a:ext cx="11574617" cy="3693319"/>
          </a:xfrm>
          <a:prstGeom prst="rect">
            <a:avLst/>
          </a:prstGeom>
        </p:spPr>
        <p:txBody>
          <a:bodyPr wrap="square">
            <a:spAutoFit/>
          </a:bodyPr>
          <a:lstStyle/>
          <a:p>
            <a:r>
              <a:rPr lang="en-US">
                <a:latin typeface="Cambria" panose="02040503050406030204" pitchFamily="18" charset="0"/>
              </a:rPr>
              <a:t>Explaining Code:</a:t>
            </a:r>
          </a:p>
          <a:p>
            <a:pPr algn="just"/>
            <a:r>
              <a:rPr lang="pt-BR" i="1"/>
              <a:t>“/dev/mem“:  </a:t>
            </a:r>
            <a:r>
              <a:rPr lang="en-US"/>
              <a:t>is a character device file that is an image of the main memory of the computer.  It may be used, for example, to examine (and even patch) the system. Byte addresses in /dev/mem are interpreted as physical memory        addresses.  References to nonexistent locations cause errors to be returned. Examining and patching is likely to lead to unexpected results when read-only or write-only bits are present. Since Linux 2.6.26, and depending on the architecture, the        CONFIG_STRICT_DEVMEM kernel configuration option limits the areas which can be accessed through this file. For example: on x86, RAM access is not allowed but accessing memory-mapped PCI regions is</a:t>
            </a:r>
          </a:p>
          <a:p>
            <a:pPr algn="just"/>
            <a:r>
              <a:rPr lang="en-US"/>
              <a:t>It is typically created by:</a:t>
            </a:r>
          </a:p>
          <a:p>
            <a:pPr algn="just"/>
            <a:endParaRPr lang="en-US"/>
          </a:p>
          <a:p>
            <a:pPr algn="just"/>
            <a:r>
              <a:rPr lang="en-US"/>
              <a:t>           mknod -m 660 /dev/mem c 1 1</a:t>
            </a:r>
          </a:p>
          <a:p>
            <a:pPr algn="just"/>
            <a:r>
              <a:rPr lang="en-US"/>
              <a:t>           chown root:kmem /dev/mem</a:t>
            </a:r>
          </a:p>
          <a:p>
            <a:pPr algn="just"/>
            <a:r>
              <a:rPr lang="en-US" i="1"/>
              <a:t>“mmap”: </a:t>
            </a:r>
            <a:r>
              <a:rPr lang="en-US">
                <a:hlinkClick r:id="rId4"/>
              </a:rPr>
              <a:t>https://vimentor.com/vi/lesson/memory-mapping</a:t>
            </a:r>
            <a:endParaRPr lang="en-US"/>
          </a:p>
          <a:p>
            <a:pPr algn="just"/>
            <a:r>
              <a:rPr lang="en-US"/>
              <a:t>What is </a:t>
            </a:r>
            <a:r>
              <a:rPr lang="en-US" i="1"/>
              <a:t>fd</a:t>
            </a:r>
            <a:r>
              <a:rPr lang="en-US"/>
              <a:t>? </a:t>
            </a:r>
            <a:r>
              <a:rPr lang="en-US">
                <a:hlinkClick r:id="rId5"/>
              </a:rPr>
              <a:t>https://blog.vu-review.com/file-descriptor-la-gi.html</a:t>
            </a:r>
            <a:endParaRPr lang="pt-BR"/>
          </a:p>
        </p:txBody>
      </p:sp>
      <p:sp>
        <p:nvSpPr>
          <p:cNvPr id="2" name="Rectangle 1">
            <a:extLst>
              <a:ext uri="{FF2B5EF4-FFF2-40B4-BE49-F238E27FC236}">
                <a16:creationId xmlns:a16="http://schemas.microsoft.com/office/drawing/2014/main" id="{D50BBEEC-7412-4483-8D42-D97D79E01FE6}"/>
              </a:ext>
            </a:extLst>
          </p:cNvPr>
          <p:cNvSpPr/>
          <p:nvPr/>
        </p:nvSpPr>
        <p:spPr>
          <a:xfrm>
            <a:off x="299794" y="6360657"/>
            <a:ext cx="5250605" cy="369332"/>
          </a:xfrm>
          <a:prstGeom prst="rect">
            <a:avLst/>
          </a:prstGeom>
        </p:spPr>
        <p:txBody>
          <a:bodyPr wrap="none">
            <a:spAutoFit/>
          </a:bodyPr>
          <a:lstStyle/>
          <a:p>
            <a:r>
              <a:rPr lang="en-US">
                <a:hlinkClick r:id="rId6"/>
              </a:rPr>
              <a:t>http://man7.org/linux/man-pages/man4/mem.4.html</a:t>
            </a:r>
            <a:endParaRPr lang="en-US"/>
          </a:p>
        </p:txBody>
      </p:sp>
      <p:pic>
        <p:nvPicPr>
          <p:cNvPr id="8" name="Picture 7">
            <a:extLst>
              <a:ext uri="{FF2B5EF4-FFF2-40B4-BE49-F238E27FC236}">
                <a16:creationId xmlns:a16="http://schemas.microsoft.com/office/drawing/2014/main" id="{0EE23286-AECE-47A3-B564-33DF6F227E1B}"/>
              </a:ext>
            </a:extLst>
          </p:cNvPr>
          <p:cNvPicPr>
            <a:picLocks noChangeAspect="1"/>
          </p:cNvPicPr>
          <p:nvPr/>
        </p:nvPicPr>
        <p:blipFill>
          <a:blip r:embed="rId7"/>
          <a:stretch>
            <a:fillRect/>
          </a:stretch>
        </p:blipFill>
        <p:spPr>
          <a:xfrm>
            <a:off x="693582" y="5048984"/>
            <a:ext cx="5491317" cy="462232"/>
          </a:xfrm>
          <a:prstGeom prst="rect">
            <a:avLst/>
          </a:prstGeom>
        </p:spPr>
      </p:pic>
      <p:sp>
        <p:nvSpPr>
          <p:cNvPr id="9" name="Rectangle 8">
            <a:extLst>
              <a:ext uri="{FF2B5EF4-FFF2-40B4-BE49-F238E27FC236}">
                <a16:creationId xmlns:a16="http://schemas.microsoft.com/office/drawing/2014/main" id="{F4A8A2F8-497F-4E32-A3DA-24E9A32E0064}"/>
              </a:ext>
            </a:extLst>
          </p:cNvPr>
          <p:cNvSpPr/>
          <p:nvPr/>
        </p:nvSpPr>
        <p:spPr>
          <a:xfrm>
            <a:off x="1238865" y="5048984"/>
            <a:ext cx="486696" cy="4622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1" name="Straight Arrow Connector 10">
            <a:extLst>
              <a:ext uri="{FF2B5EF4-FFF2-40B4-BE49-F238E27FC236}">
                <a16:creationId xmlns:a16="http://schemas.microsoft.com/office/drawing/2014/main" id="{A537144E-1D3A-496E-BB89-A5DB2C545BA4}"/>
              </a:ext>
            </a:extLst>
          </p:cNvPr>
          <p:cNvCxnSpPr>
            <a:stCxn id="9" idx="0"/>
          </p:cNvCxnSpPr>
          <p:nvPr/>
        </p:nvCxnSpPr>
        <p:spPr>
          <a:xfrm flipV="1">
            <a:off x="1482213" y="4645742"/>
            <a:ext cx="22122" cy="40324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CF4D5EA7-A464-4DED-A489-FB99CF4FC2C2}"/>
              </a:ext>
            </a:extLst>
          </p:cNvPr>
          <p:cNvPicPr>
            <a:picLocks noChangeAspect="1"/>
          </p:cNvPicPr>
          <p:nvPr/>
        </p:nvPicPr>
        <p:blipFill>
          <a:blip r:embed="rId8"/>
          <a:stretch>
            <a:fillRect/>
          </a:stretch>
        </p:blipFill>
        <p:spPr>
          <a:xfrm>
            <a:off x="7042772" y="4802845"/>
            <a:ext cx="3667015" cy="712548"/>
          </a:xfrm>
          <a:prstGeom prst="rect">
            <a:avLst/>
          </a:prstGeom>
        </p:spPr>
      </p:pic>
      <p:sp>
        <p:nvSpPr>
          <p:cNvPr id="14" name="Rectangle 13">
            <a:extLst>
              <a:ext uri="{FF2B5EF4-FFF2-40B4-BE49-F238E27FC236}">
                <a16:creationId xmlns:a16="http://schemas.microsoft.com/office/drawing/2014/main" id="{09077D0A-3A8A-4322-929A-CB6E3986CE8F}"/>
              </a:ext>
            </a:extLst>
          </p:cNvPr>
          <p:cNvSpPr/>
          <p:nvPr/>
        </p:nvSpPr>
        <p:spPr>
          <a:xfrm>
            <a:off x="7551174" y="4847363"/>
            <a:ext cx="1091381" cy="3145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6" name="Straight Arrow Connector 15">
            <a:extLst>
              <a:ext uri="{FF2B5EF4-FFF2-40B4-BE49-F238E27FC236}">
                <a16:creationId xmlns:a16="http://schemas.microsoft.com/office/drawing/2014/main" id="{C49B00F0-5162-444C-880C-642C5CC05D42}"/>
              </a:ext>
            </a:extLst>
          </p:cNvPr>
          <p:cNvCxnSpPr>
            <a:stCxn id="14" idx="0"/>
          </p:cNvCxnSpPr>
          <p:nvPr/>
        </p:nvCxnSpPr>
        <p:spPr>
          <a:xfrm flipV="1">
            <a:off x="8096865" y="4449387"/>
            <a:ext cx="545690" cy="39797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A9EAF52-46F0-45CB-B6FC-15FF3D9C216B}"/>
              </a:ext>
            </a:extLst>
          </p:cNvPr>
          <p:cNvSpPr txBox="1"/>
          <p:nvPr/>
        </p:nvSpPr>
        <p:spPr>
          <a:xfrm>
            <a:off x="8761148" y="4078368"/>
            <a:ext cx="3406878" cy="646331"/>
          </a:xfrm>
          <a:prstGeom prst="rect">
            <a:avLst/>
          </a:prstGeom>
        </p:spPr>
        <p:txBody>
          <a:bodyPr wrap="square">
            <a:spAutoFit/>
          </a:bodyPr>
          <a:lstStyle>
            <a:defPPr>
              <a:defRPr lang="en-US"/>
            </a:defPPr>
            <a:lvl1pPr>
              <a:defRPr>
                <a:latin typeface="Cambria" panose="02040503050406030204" pitchFamily="18" charset="0"/>
              </a:defRPr>
            </a:lvl1pPr>
          </a:lstStyle>
          <a:p>
            <a:r>
              <a:rPr lang="en-US"/>
              <a:t>Depend on architecture of CPU, in this case: 4096</a:t>
            </a:r>
          </a:p>
        </p:txBody>
      </p:sp>
      <p:sp>
        <p:nvSpPr>
          <p:cNvPr id="21" name="TextBox 20">
            <a:extLst>
              <a:ext uri="{FF2B5EF4-FFF2-40B4-BE49-F238E27FC236}">
                <a16:creationId xmlns:a16="http://schemas.microsoft.com/office/drawing/2014/main" id="{D7C1949B-E4BA-4606-9463-F7A875B970C4}"/>
              </a:ext>
            </a:extLst>
          </p:cNvPr>
          <p:cNvSpPr txBox="1"/>
          <p:nvPr/>
        </p:nvSpPr>
        <p:spPr>
          <a:xfrm>
            <a:off x="8785122" y="5515393"/>
            <a:ext cx="3406878" cy="369332"/>
          </a:xfrm>
          <a:prstGeom prst="rect">
            <a:avLst/>
          </a:prstGeom>
        </p:spPr>
        <p:txBody>
          <a:bodyPr wrap="square">
            <a:spAutoFit/>
          </a:bodyPr>
          <a:lstStyle>
            <a:defPPr>
              <a:defRPr lang="en-US"/>
            </a:defPPr>
            <a:lvl1pPr>
              <a:defRPr>
                <a:latin typeface="Cambria" panose="02040503050406030204" pitchFamily="18" charset="0"/>
              </a:defRPr>
            </a:lvl1pPr>
          </a:lstStyle>
          <a:p>
            <a:r>
              <a:rPr lang="en-US"/>
              <a:t>0xFFF</a:t>
            </a:r>
          </a:p>
        </p:txBody>
      </p:sp>
      <p:sp>
        <p:nvSpPr>
          <p:cNvPr id="22" name="Rectangle 21">
            <a:extLst>
              <a:ext uri="{FF2B5EF4-FFF2-40B4-BE49-F238E27FC236}">
                <a16:creationId xmlns:a16="http://schemas.microsoft.com/office/drawing/2014/main" id="{5E614F14-CACC-4EC3-9E34-F0924505B7BC}"/>
              </a:ext>
            </a:extLst>
          </p:cNvPr>
          <p:cNvSpPr/>
          <p:nvPr/>
        </p:nvSpPr>
        <p:spPr>
          <a:xfrm>
            <a:off x="7551173" y="5206453"/>
            <a:ext cx="1091381" cy="3145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9" name="Straight Arrow Connector 18">
            <a:extLst>
              <a:ext uri="{FF2B5EF4-FFF2-40B4-BE49-F238E27FC236}">
                <a16:creationId xmlns:a16="http://schemas.microsoft.com/office/drawing/2014/main" id="{5200A9FE-1357-450B-8EFB-66A3A228ECE9}"/>
              </a:ext>
            </a:extLst>
          </p:cNvPr>
          <p:cNvCxnSpPr>
            <a:stCxn id="22" idx="2"/>
            <a:endCxn id="21" idx="1"/>
          </p:cNvCxnSpPr>
          <p:nvPr/>
        </p:nvCxnSpPr>
        <p:spPr>
          <a:xfrm>
            <a:off x="8096864" y="5521025"/>
            <a:ext cx="688258" cy="17903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3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FCC02-744D-4D08-887C-997D5C143E8C}"/>
              </a:ext>
            </a:extLst>
          </p:cNvPr>
          <p:cNvSpPr txBox="1"/>
          <p:nvPr/>
        </p:nvSpPr>
        <p:spPr>
          <a:xfrm>
            <a:off x="604683" y="265471"/>
            <a:ext cx="6228500" cy="461665"/>
          </a:xfrm>
          <a:prstGeom prst="rect">
            <a:avLst/>
          </a:prstGeom>
          <a:noFill/>
        </p:spPr>
        <p:txBody>
          <a:bodyPr wrap="none" rtlCol="0">
            <a:spAutoFit/>
          </a:bodyPr>
          <a:lstStyle/>
          <a:p>
            <a:r>
              <a:rPr lang="en-US" sz="2400" b="1">
                <a:latin typeface="Cambria" panose="02040503050406030204" pitchFamily="18" charset="0"/>
              </a:rPr>
              <a:t>How to check Map Pin GPIO on Jetson Nano</a:t>
            </a:r>
          </a:p>
        </p:txBody>
      </p:sp>
      <p:pic>
        <p:nvPicPr>
          <p:cNvPr id="1026" name="Picture 2" descr="Download Drivers | NVIDIA">
            <a:extLst>
              <a:ext uri="{FF2B5EF4-FFF2-40B4-BE49-F238E27FC236}">
                <a16:creationId xmlns:a16="http://schemas.microsoft.com/office/drawing/2014/main" id="{18A57486-CE72-454E-AAF0-B04945DD1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5122" y="6232646"/>
            <a:ext cx="3406878" cy="62535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793268A-88A1-4C91-BF80-4C13FB8FDB50}"/>
              </a:ext>
            </a:extLst>
          </p:cNvPr>
          <p:cNvSpPr txBox="1"/>
          <p:nvPr/>
        </p:nvSpPr>
        <p:spPr>
          <a:xfrm>
            <a:off x="480141" y="727136"/>
            <a:ext cx="11409517" cy="369332"/>
          </a:xfrm>
          <a:prstGeom prst="rect">
            <a:avLst/>
          </a:prstGeom>
          <a:noFill/>
        </p:spPr>
        <p:txBody>
          <a:bodyPr wrap="square" rtlCol="0">
            <a:spAutoFit/>
          </a:bodyPr>
          <a:lstStyle/>
          <a:p>
            <a:r>
              <a:rPr lang="en-US" i="1">
                <a:latin typeface="Cambria" panose="02040503050406030204" pitchFamily="18" charset="0"/>
              </a:rPr>
              <a:t>Example: Program GPIO on GPIO216 [AUDIO_MLCK]</a:t>
            </a:r>
          </a:p>
        </p:txBody>
      </p:sp>
      <p:pic>
        <p:nvPicPr>
          <p:cNvPr id="3" name="Picture 2">
            <a:extLst>
              <a:ext uri="{FF2B5EF4-FFF2-40B4-BE49-F238E27FC236}">
                <a16:creationId xmlns:a16="http://schemas.microsoft.com/office/drawing/2014/main" id="{E692461C-D4C5-4EED-B28F-9F567EBD29DD}"/>
              </a:ext>
            </a:extLst>
          </p:cNvPr>
          <p:cNvPicPr>
            <a:picLocks noChangeAspect="1"/>
          </p:cNvPicPr>
          <p:nvPr/>
        </p:nvPicPr>
        <p:blipFill>
          <a:blip r:embed="rId4"/>
          <a:stretch>
            <a:fillRect/>
          </a:stretch>
        </p:blipFill>
        <p:spPr>
          <a:xfrm>
            <a:off x="480141" y="1188800"/>
            <a:ext cx="10693811" cy="369331"/>
          </a:xfrm>
          <a:prstGeom prst="rect">
            <a:avLst/>
          </a:prstGeom>
        </p:spPr>
      </p:pic>
      <p:sp>
        <p:nvSpPr>
          <p:cNvPr id="5" name="Rectangle 4">
            <a:extLst>
              <a:ext uri="{FF2B5EF4-FFF2-40B4-BE49-F238E27FC236}">
                <a16:creationId xmlns:a16="http://schemas.microsoft.com/office/drawing/2014/main" id="{9922D21D-058B-4E4E-94AD-601F5C2008BD}"/>
              </a:ext>
            </a:extLst>
          </p:cNvPr>
          <p:cNvSpPr/>
          <p:nvPr/>
        </p:nvSpPr>
        <p:spPr>
          <a:xfrm>
            <a:off x="1017639" y="1188800"/>
            <a:ext cx="752167" cy="3693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0" name="Straight Arrow Connector 9">
            <a:extLst>
              <a:ext uri="{FF2B5EF4-FFF2-40B4-BE49-F238E27FC236}">
                <a16:creationId xmlns:a16="http://schemas.microsoft.com/office/drawing/2014/main" id="{87705CA8-6878-4DEE-84F8-6A17FD39DA8D}"/>
              </a:ext>
            </a:extLst>
          </p:cNvPr>
          <p:cNvCxnSpPr>
            <a:stCxn id="5" idx="2"/>
          </p:cNvCxnSpPr>
          <p:nvPr/>
        </p:nvCxnSpPr>
        <p:spPr>
          <a:xfrm>
            <a:off x="1393723" y="1558131"/>
            <a:ext cx="184354" cy="4623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A3E11E8-39BD-4D11-8BBB-9220BF4F07E3}"/>
              </a:ext>
            </a:extLst>
          </p:cNvPr>
          <p:cNvSpPr txBox="1"/>
          <p:nvPr/>
        </p:nvSpPr>
        <p:spPr>
          <a:xfrm>
            <a:off x="1017638" y="2020529"/>
            <a:ext cx="3613355" cy="369332"/>
          </a:xfrm>
          <a:prstGeom prst="rect">
            <a:avLst/>
          </a:prstGeom>
        </p:spPr>
        <p:txBody>
          <a:bodyPr wrap="square">
            <a:spAutoFit/>
          </a:bodyPr>
          <a:lstStyle>
            <a:defPPr>
              <a:defRPr lang="en-US"/>
            </a:defPPr>
            <a:lvl1pPr>
              <a:defRPr>
                <a:latin typeface="Cambria" panose="02040503050406030204" pitchFamily="18" charset="0"/>
              </a:defRPr>
            </a:lvl1pPr>
          </a:lstStyle>
          <a:p>
            <a:r>
              <a:rPr lang="en-US"/>
              <a:t>Pointer points to mapping address</a:t>
            </a:r>
          </a:p>
        </p:txBody>
      </p:sp>
      <p:sp>
        <p:nvSpPr>
          <p:cNvPr id="15" name="Rectangle 14">
            <a:extLst>
              <a:ext uri="{FF2B5EF4-FFF2-40B4-BE49-F238E27FC236}">
                <a16:creationId xmlns:a16="http://schemas.microsoft.com/office/drawing/2014/main" id="{E729ABCD-7C6E-4031-8648-530C0FAA5229}"/>
              </a:ext>
            </a:extLst>
          </p:cNvPr>
          <p:cNvSpPr/>
          <p:nvPr/>
        </p:nvSpPr>
        <p:spPr>
          <a:xfrm>
            <a:off x="8362335" y="1188800"/>
            <a:ext cx="2551471" cy="3693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20" name="Straight Arrow Connector 19">
            <a:extLst>
              <a:ext uri="{FF2B5EF4-FFF2-40B4-BE49-F238E27FC236}">
                <a16:creationId xmlns:a16="http://schemas.microsoft.com/office/drawing/2014/main" id="{D220A6BD-B9B0-41F8-9395-F6114EB12AB8}"/>
              </a:ext>
            </a:extLst>
          </p:cNvPr>
          <p:cNvCxnSpPr>
            <a:stCxn id="15" idx="2"/>
          </p:cNvCxnSpPr>
          <p:nvPr/>
        </p:nvCxnSpPr>
        <p:spPr>
          <a:xfrm flipH="1">
            <a:off x="9424219" y="1558131"/>
            <a:ext cx="213852" cy="4623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2">
            <a:extLst>
              <a:ext uri="{FF2B5EF4-FFF2-40B4-BE49-F238E27FC236}">
                <a16:creationId xmlns:a16="http://schemas.microsoft.com/office/drawing/2014/main" id="{CA3E11E8-39BD-4D11-8BBB-9220BF4F07E3}"/>
              </a:ext>
            </a:extLst>
          </p:cNvPr>
          <p:cNvSpPr txBox="1"/>
          <p:nvPr/>
        </p:nvSpPr>
        <p:spPr>
          <a:xfrm>
            <a:off x="7724467" y="2020528"/>
            <a:ext cx="3613355" cy="120032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Start address of module GPIO </a:t>
            </a:r>
            <a:r>
              <a:rPr lang="en-US">
                <a:sym typeface="Wingdings" panose="05000000000000000000" pitchFamily="2" charset="2"/>
              </a:rPr>
              <a:t> GPIO-1</a:t>
            </a:r>
            <a:r>
              <a:rPr lang="en-US"/>
              <a:t>: 0x6000d60C &amp; 0xFFFFF000 (~0xFFF)</a:t>
            </a:r>
          </a:p>
          <a:p>
            <a:r>
              <a:rPr lang="en-US"/>
              <a:t>= 0x6000d000</a:t>
            </a:r>
          </a:p>
        </p:txBody>
      </p:sp>
      <p:pic>
        <p:nvPicPr>
          <p:cNvPr id="24" name="Picture 23">
            <a:extLst>
              <a:ext uri="{FF2B5EF4-FFF2-40B4-BE49-F238E27FC236}">
                <a16:creationId xmlns:a16="http://schemas.microsoft.com/office/drawing/2014/main" id="{FF60E926-03BE-47C7-8369-06CD4A87E6E8}"/>
              </a:ext>
            </a:extLst>
          </p:cNvPr>
          <p:cNvPicPr>
            <a:picLocks noChangeAspect="1"/>
          </p:cNvPicPr>
          <p:nvPr/>
        </p:nvPicPr>
        <p:blipFill>
          <a:blip r:embed="rId5"/>
          <a:stretch>
            <a:fillRect/>
          </a:stretch>
        </p:blipFill>
        <p:spPr>
          <a:xfrm>
            <a:off x="604682" y="3421626"/>
            <a:ext cx="9884001" cy="369331"/>
          </a:xfrm>
          <a:prstGeom prst="rect">
            <a:avLst/>
          </a:prstGeom>
        </p:spPr>
      </p:pic>
      <p:sp>
        <p:nvSpPr>
          <p:cNvPr id="27" name="Rectangle 26">
            <a:extLst>
              <a:ext uri="{FF2B5EF4-FFF2-40B4-BE49-F238E27FC236}">
                <a16:creationId xmlns:a16="http://schemas.microsoft.com/office/drawing/2014/main" id="{DFCC43BC-3968-4579-B9C2-D19760153138}"/>
              </a:ext>
            </a:extLst>
          </p:cNvPr>
          <p:cNvSpPr/>
          <p:nvPr/>
        </p:nvSpPr>
        <p:spPr>
          <a:xfrm>
            <a:off x="3672348" y="3421626"/>
            <a:ext cx="2286000" cy="3693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0" name="Straight Arrow Connector 29">
            <a:extLst>
              <a:ext uri="{FF2B5EF4-FFF2-40B4-BE49-F238E27FC236}">
                <a16:creationId xmlns:a16="http://schemas.microsoft.com/office/drawing/2014/main" id="{4027DCF2-34D9-4656-B0AA-59E9DE7F1418}"/>
              </a:ext>
            </a:extLst>
          </p:cNvPr>
          <p:cNvCxnSpPr>
            <a:stCxn id="27" idx="2"/>
          </p:cNvCxnSpPr>
          <p:nvPr/>
        </p:nvCxnSpPr>
        <p:spPr>
          <a:xfrm flipH="1">
            <a:off x="4630993" y="3790957"/>
            <a:ext cx="184355" cy="39758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CCB6A3C0-B5F4-4CEF-8D7E-A4C6F614E72B}"/>
              </a:ext>
            </a:extLst>
          </p:cNvPr>
          <p:cNvSpPr txBox="1"/>
          <p:nvPr/>
        </p:nvSpPr>
        <p:spPr>
          <a:xfrm>
            <a:off x="2916492" y="4132317"/>
            <a:ext cx="3613355" cy="646331"/>
          </a:xfrm>
          <a:prstGeom prst="rect">
            <a:avLst/>
          </a:prstGeom>
        </p:spPr>
        <p:txBody>
          <a:bodyPr wrap="square">
            <a:spAutoFit/>
          </a:bodyPr>
          <a:lstStyle>
            <a:defPPr>
              <a:defRPr lang="en-US"/>
            </a:defPPr>
            <a:lvl1pPr>
              <a:defRPr>
                <a:latin typeface="Cambria" panose="02040503050406030204" pitchFamily="18" charset="0"/>
              </a:defRPr>
            </a:lvl1pPr>
          </a:lstStyle>
          <a:p>
            <a:r>
              <a:rPr lang="en-US"/>
              <a:t>Force type of  pointer, it is easy to access registers</a:t>
            </a:r>
          </a:p>
        </p:txBody>
      </p:sp>
      <p:sp>
        <p:nvSpPr>
          <p:cNvPr id="31" name="Rectangle 30">
            <a:extLst>
              <a:ext uri="{FF2B5EF4-FFF2-40B4-BE49-F238E27FC236}">
                <a16:creationId xmlns:a16="http://schemas.microsoft.com/office/drawing/2014/main" id="{9C82D648-B5B5-4A7E-9F33-A12013F9DA1E}"/>
              </a:ext>
            </a:extLst>
          </p:cNvPr>
          <p:cNvSpPr/>
          <p:nvPr/>
        </p:nvSpPr>
        <p:spPr>
          <a:xfrm>
            <a:off x="6096000" y="3421626"/>
            <a:ext cx="4139381" cy="3693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4" name="Straight Arrow Connector 33">
            <a:extLst>
              <a:ext uri="{FF2B5EF4-FFF2-40B4-BE49-F238E27FC236}">
                <a16:creationId xmlns:a16="http://schemas.microsoft.com/office/drawing/2014/main" id="{C30996B8-E076-44D1-9529-92D4F7A69978}"/>
              </a:ext>
            </a:extLst>
          </p:cNvPr>
          <p:cNvCxnSpPr>
            <a:cxnSpLocks/>
            <a:stCxn id="31" idx="2"/>
          </p:cNvCxnSpPr>
          <p:nvPr/>
        </p:nvCxnSpPr>
        <p:spPr>
          <a:xfrm flipH="1">
            <a:off x="7949381" y="3790957"/>
            <a:ext cx="216310" cy="3539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1">
            <a:extLst>
              <a:ext uri="{FF2B5EF4-FFF2-40B4-BE49-F238E27FC236}">
                <a16:creationId xmlns:a16="http://schemas.microsoft.com/office/drawing/2014/main" id="{CCB6A3C0-B5F4-4CEF-8D7E-A4C6F614E72B}"/>
              </a:ext>
            </a:extLst>
          </p:cNvPr>
          <p:cNvSpPr txBox="1"/>
          <p:nvPr/>
        </p:nvSpPr>
        <p:spPr>
          <a:xfrm>
            <a:off x="6622026" y="4122230"/>
            <a:ext cx="5569974" cy="64633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Access to address of GPIO216/GPIOBB00:</a:t>
            </a:r>
          </a:p>
          <a:p>
            <a:r>
              <a:rPr lang="en-US"/>
              <a:t>0x6000d000 + (0x6000d60C &amp; 0xFFF) </a:t>
            </a:r>
          </a:p>
        </p:txBody>
      </p:sp>
      <p:sp>
        <p:nvSpPr>
          <p:cNvPr id="7" name="Rectangle 6">
            <a:extLst>
              <a:ext uri="{FF2B5EF4-FFF2-40B4-BE49-F238E27FC236}">
                <a16:creationId xmlns:a16="http://schemas.microsoft.com/office/drawing/2014/main" id="{AF4DA455-2A55-40DE-8FF1-6484B08361FA}"/>
              </a:ext>
            </a:extLst>
          </p:cNvPr>
          <p:cNvSpPr/>
          <p:nvPr/>
        </p:nvSpPr>
        <p:spPr>
          <a:xfrm>
            <a:off x="358879" y="5850519"/>
            <a:ext cx="6096000" cy="646331"/>
          </a:xfrm>
          <a:prstGeom prst="rect">
            <a:avLst/>
          </a:prstGeom>
        </p:spPr>
        <p:txBody>
          <a:bodyPr>
            <a:spAutoFit/>
          </a:bodyPr>
          <a:lstStyle/>
          <a:p>
            <a:r>
              <a:rPr lang="en-US">
                <a:hlinkClick r:id="rId6"/>
              </a:rPr>
              <a:t>https://courses.cs.washington.edu/courses/cse373/99au/unix/g++.html</a:t>
            </a:r>
            <a:endParaRPr lang="en-US"/>
          </a:p>
        </p:txBody>
      </p:sp>
      <p:pic>
        <p:nvPicPr>
          <p:cNvPr id="8" name="Picture 7">
            <a:extLst>
              <a:ext uri="{FF2B5EF4-FFF2-40B4-BE49-F238E27FC236}">
                <a16:creationId xmlns:a16="http://schemas.microsoft.com/office/drawing/2014/main" id="{64EEE420-CDB2-4342-B4CF-5DE0C2E2B4C2}"/>
              </a:ext>
            </a:extLst>
          </p:cNvPr>
          <p:cNvPicPr>
            <a:picLocks noChangeAspect="1"/>
          </p:cNvPicPr>
          <p:nvPr/>
        </p:nvPicPr>
        <p:blipFill>
          <a:blip r:embed="rId7"/>
          <a:stretch>
            <a:fillRect/>
          </a:stretch>
        </p:blipFill>
        <p:spPr>
          <a:xfrm>
            <a:off x="668424" y="5524177"/>
            <a:ext cx="5477813" cy="228878"/>
          </a:xfrm>
          <a:prstGeom prst="rect">
            <a:avLst/>
          </a:prstGeom>
        </p:spPr>
      </p:pic>
      <p:sp>
        <p:nvSpPr>
          <p:cNvPr id="9" name="Rectangle 8">
            <a:extLst>
              <a:ext uri="{FF2B5EF4-FFF2-40B4-BE49-F238E27FC236}">
                <a16:creationId xmlns:a16="http://schemas.microsoft.com/office/drawing/2014/main" id="{E7576527-49DE-4F7B-A7F3-CFE4D11D51E9}"/>
              </a:ext>
            </a:extLst>
          </p:cNvPr>
          <p:cNvSpPr/>
          <p:nvPr/>
        </p:nvSpPr>
        <p:spPr>
          <a:xfrm>
            <a:off x="1135626" y="5524177"/>
            <a:ext cx="258097" cy="22887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Rectangle 25">
            <a:extLst>
              <a:ext uri="{FF2B5EF4-FFF2-40B4-BE49-F238E27FC236}">
                <a16:creationId xmlns:a16="http://schemas.microsoft.com/office/drawing/2014/main" id="{6E5BA9DE-3074-48FB-9B94-198F5E65E428}"/>
              </a:ext>
            </a:extLst>
          </p:cNvPr>
          <p:cNvSpPr/>
          <p:nvPr/>
        </p:nvSpPr>
        <p:spPr>
          <a:xfrm>
            <a:off x="1460090" y="5522443"/>
            <a:ext cx="258097" cy="22887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Rectangle 27">
            <a:extLst>
              <a:ext uri="{FF2B5EF4-FFF2-40B4-BE49-F238E27FC236}">
                <a16:creationId xmlns:a16="http://schemas.microsoft.com/office/drawing/2014/main" id="{6572C37F-56F9-4014-A5DB-5B7E2ECE1E45}"/>
              </a:ext>
            </a:extLst>
          </p:cNvPr>
          <p:cNvSpPr/>
          <p:nvPr/>
        </p:nvSpPr>
        <p:spPr>
          <a:xfrm>
            <a:off x="1860925" y="5522442"/>
            <a:ext cx="648928" cy="2390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Rectangle 28">
            <a:extLst>
              <a:ext uri="{FF2B5EF4-FFF2-40B4-BE49-F238E27FC236}">
                <a16:creationId xmlns:a16="http://schemas.microsoft.com/office/drawing/2014/main" id="{72D59D51-5F14-43CD-9A5D-86A704762893}"/>
              </a:ext>
            </a:extLst>
          </p:cNvPr>
          <p:cNvSpPr/>
          <p:nvPr/>
        </p:nvSpPr>
        <p:spPr>
          <a:xfrm>
            <a:off x="2630469" y="5532653"/>
            <a:ext cx="1558073" cy="2186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Rectangle 32">
            <a:extLst>
              <a:ext uri="{FF2B5EF4-FFF2-40B4-BE49-F238E27FC236}">
                <a16:creationId xmlns:a16="http://schemas.microsoft.com/office/drawing/2014/main" id="{9CC982B5-A748-40B8-8C44-D4FC0F3B13B3}"/>
              </a:ext>
            </a:extLst>
          </p:cNvPr>
          <p:cNvSpPr/>
          <p:nvPr/>
        </p:nvSpPr>
        <p:spPr>
          <a:xfrm>
            <a:off x="4228492" y="5515701"/>
            <a:ext cx="586856" cy="2458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D62F4FE7-334B-45E2-9C51-AC767BFDCB2B}"/>
              </a:ext>
            </a:extLst>
          </p:cNvPr>
          <p:cNvSpPr/>
          <p:nvPr/>
        </p:nvSpPr>
        <p:spPr>
          <a:xfrm>
            <a:off x="6376219" y="5285836"/>
            <a:ext cx="5815781" cy="646331"/>
          </a:xfrm>
          <a:prstGeom prst="rect">
            <a:avLst/>
          </a:prstGeom>
        </p:spPr>
        <p:txBody>
          <a:bodyPr wrap="square">
            <a:spAutoFit/>
          </a:bodyPr>
          <a:lstStyle/>
          <a:p>
            <a:r>
              <a:rPr lang="en-US">
                <a:hlinkClick r:id="rId8"/>
              </a:rPr>
              <a:t>https://explainshell.com/explain?cmd=g%2B%2B+-g+-O1+-o+gpio+gpio_toggle.cpp+-Wall+-std%3Dgnu%2B%2B17</a:t>
            </a:r>
            <a:endParaRPr lang="en-US"/>
          </a:p>
        </p:txBody>
      </p:sp>
      <p:sp>
        <p:nvSpPr>
          <p:cNvPr id="13" name="Rectangle 12">
            <a:extLst>
              <a:ext uri="{FF2B5EF4-FFF2-40B4-BE49-F238E27FC236}">
                <a16:creationId xmlns:a16="http://schemas.microsoft.com/office/drawing/2014/main" id="{F8D739B5-72F1-477B-85CD-02961BB293E5}"/>
              </a:ext>
            </a:extLst>
          </p:cNvPr>
          <p:cNvSpPr/>
          <p:nvPr/>
        </p:nvSpPr>
        <p:spPr>
          <a:xfrm>
            <a:off x="3617687" y="5043593"/>
            <a:ext cx="3215496" cy="369332"/>
          </a:xfrm>
          <a:prstGeom prst="rect">
            <a:avLst/>
          </a:prstGeom>
        </p:spPr>
        <p:txBody>
          <a:bodyPr wrap="none">
            <a:spAutoFit/>
          </a:bodyPr>
          <a:lstStyle/>
          <a:p>
            <a:r>
              <a:rPr lang="en-US">
                <a:hlinkClick r:id="rId9"/>
              </a:rPr>
              <a:t>https://linux.die.net/man/1/g++</a:t>
            </a:r>
            <a:endParaRPr lang="en-US"/>
          </a:p>
        </p:txBody>
      </p:sp>
    </p:spTree>
    <p:extLst>
      <p:ext uri="{BB962C8B-B14F-4D97-AF65-F5344CB8AC3E}">
        <p14:creationId xmlns:p14="http://schemas.microsoft.com/office/powerpoint/2010/main" val="27434277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665</TotalTime>
  <Words>2288</Words>
  <Application>Microsoft Office PowerPoint</Application>
  <PresentationFormat>Widescreen</PresentationFormat>
  <Paragraphs>312</Paragraphs>
  <Slides>30</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Arial,Bold</vt:lpstr>
      <vt:lpstr>Calibri</vt:lpstr>
      <vt:lpstr>Calibri Light</vt:lpstr>
      <vt:lpstr>Cambria</vt:lpstr>
      <vt:lpstr>Courier</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Chau Thanh Hai</dc:creator>
  <cp:lastModifiedBy>Chau Thanh Hai</cp:lastModifiedBy>
  <cp:revision>195</cp:revision>
  <dcterms:created xsi:type="dcterms:W3CDTF">2020-04-20T09:16:23Z</dcterms:created>
  <dcterms:modified xsi:type="dcterms:W3CDTF">2020-05-22T09:58:10Z</dcterms:modified>
</cp:coreProperties>
</file>