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a646ef30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a646ef30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a646ef30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a646ef30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a646ef30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a646ef30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a646ef30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a646ef30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a646ef30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a646ef30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a646ef30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a646ef30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a646ef30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a646ef30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a646ef30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a646ef30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www.francetvinfo.fr/meteo/climat/infographies-climat-fait-il-chaud-ou-froid-pour-la-saison-comparez-la-meteo-du-jour-a-l-historique-des-temperatures-des-dernieres-decennies_5703086.html"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public.flourish.studio/visualisation/17481794/"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s://public.flourish.studio/visualisation/1747648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public.flourish.studio/visualisation/1748203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t>Team data franceinfo</a:t>
            </a:r>
            <a:endParaRPr/>
          </a:p>
        </p:txBody>
      </p:sp>
      <p:sp>
        <p:nvSpPr>
          <p:cNvPr id="59" name="Google Shape;59;p13"/>
          <p:cNvSpPr txBox="1"/>
          <p:nvPr>
            <p:ph idx="1" type="subTitle"/>
          </p:nvPr>
        </p:nvSpPr>
        <p:spPr>
          <a:xfrm>
            <a:off x="344250" y="3550650"/>
            <a:ext cx="7481100" cy="12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440"/>
              <a:buNone/>
            </a:pPr>
            <a:r>
              <a:rPr lang="fr" sz="1660"/>
              <a:t>RECHAUFFEMENT CLIMATIQUE EN OUTRE-MER: Fait-il chaud ou froid pour la saison ? Comparez la météo du jour à l'historique des températures des dernières décennies</a:t>
            </a:r>
            <a:endParaRPr sz="1660"/>
          </a:p>
          <a:p>
            <a:pPr indent="0" lvl="0" marL="0" rtl="0" algn="l">
              <a:spcBef>
                <a:spcPts val="0"/>
              </a:spcBef>
              <a:spcAft>
                <a:spcPts val="0"/>
              </a:spcAft>
              <a:buSzPts val="440"/>
              <a:buNone/>
            </a:pPr>
            <a:r>
              <a:t/>
            </a:r>
            <a:endParaRPr sz="1660"/>
          </a:p>
          <a:p>
            <a:pPr indent="0" lvl="0" marL="0" rtl="0" algn="l">
              <a:spcBef>
                <a:spcPts val="0"/>
              </a:spcBef>
              <a:spcAft>
                <a:spcPts val="0"/>
              </a:spcAft>
              <a:buSzPts val="440"/>
              <a:buNone/>
            </a:pPr>
            <a:r>
              <a:rPr lang="fr" sz="1160"/>
              <a:t>Mathieu Lehot-Couette, Pauline Paillassa et Camille Adaoust</a:t>
            </a:r>
            <a:endParaRPr sz="11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081675"/>
            <a:ext cx="4045200" cy="1786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Le projet : adapter notre tableau de bord aux Outre-mer</a:t>
            </a:r>
            <a:endParaRPr/>
          </a:p>
        </p:txBody>
      </p:sp>
      <p:sp>
        <p:nvSpPr>
          <p:cNvPr id="65" name="Google Shape;65;p14"/>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fr" u="sng">
                <a:solidFill>
                  <a:schemeClr val="hlink"/>
                </a:solidFill>
                <a:hlinkClick r:id="rId3"/>
              </a:rPr>
              <a:t>INFOGRAPHIES. Climat : fait-il chaud ou froid pour la saison ? Comparez la météo du jour à l'historique des températures des dernières décennies</a:t>
            </a:r>
            <a:r>
              <a:rPr lang="fr"/>
              <a:t> </a:t>
            </a:r>
            <a:endParaRPr/>
          </a:p>
        </p:txBody>
      </p:sp>
      <p:pic>
        <p:nvPicPr>
          <p:cNvPr id="66" name="Google Shape;66;p14"/>
          <p:cNvPicPr preferRelativeResize="0"/>
          <p:nvPr/>
        </p:nvPicPr>
        <p:blipFill>
          <a:blip r:embed="rId4">
            <a:alphaModFix/>
          </a:blip>
          <a:stretch>
            <a:fillRect/>
          </a:stretch>
        </p:blipFill>
        <p:spPr>
          <a:xfrm>
            <a:off x="5014200" y="892688"/>
            <a:ext cx="3635929" cy="3358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projet</a:t>
            </a:r>
            <a:endParaRPr/>
          </a:p>
        </p:txBody>
      </p:sp>
      <p:sp>
        <p:nvSpPr>
          <p:cNvPr id="72" name="Google Shape;72;p15"/>
          <p:cNvSpPr txBox="1"/>
          <p:nvPr>
            <p:ph idx="1" type="body"/>
          </p:nvPr>
        </p:nvSpPr>
        <p:spPr>
          <a:xfrm>
            <a:off x="311700" y="10054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Notre </a:t>
            </a:r>
            <a:r>
              <a:rPr lang="fr"/>
              <a:t>tableau de bord actuel laisse de côté les Outre-Mer. Il nous faut </a:t>
            </a:r>
            <a:r>
              <a:rPr b="1" lang="fr"/>
              <a:t>combler ce vide</a:t>
            </a:r>
            <a:r>
              <a:rPr lang="fr"/>
              <a:t>, en tant que média de service public. I</a:t>
            </a:r>
            <a:r>
              <a:rPr lang="fr"/>
              <a:t>l nous parait aussi important d'informer sur l'impact du changement climatique sur les Outre-mer, </a:t>
            </a:r>
            <a:r>
              <a:rPr b="1" lang="fr"/>
              <a:t>particulièrement exposés et vulnérables</a:t>
            </a:r>
            <a:r>
              <a:rPr lang="fr"/>
              <a:t>.</a:t>
            </a:r>
            <a:endParaRPr/>
          </a:p>
        </p:txBody>
      </p:sp>
      <p:pic>
        <p:nvPicPr>
          <p:cNvPr id="73" name="Google Shape;73;p15"/>
          <p:cNvPicPr preferRelativeResize="0"/>
          <p:nvPr/>
        </p:nvPicPr>
        <p:blipFill rotWithShape="1">
          <a:blip r:embed="rId3">
            <a:alphaModFix/>
          </a:blip>
          <a:srcRect b="0" l="6524" r="0" t="0"/>
          <a:stretch/>
        </p:blipFill>
        <p:spPr>
          <a:xfrm>
            <a:off x="873200" y="2343150"/>
            <a:ext cx="1932174" cy="1675525"/>
          </a:xfrm>
          <a:prstGeom prst="rect">
            <a:avLst/>
          </a:prstGeom>
          <a:noFill/>
          <a:ln>
            <a:noFill/>
          </a:ln>
        </p:spPr>
      </p:pic>
      <p:pic>
        <p:nvPicPr>
          <p:cNvPr id="74" name="Google Shape;74;p15"/>
          <p:cNvPicPr preferRelativeResize="0"/>
          <p:nvPr/>
        </p:nvPicPr>
        <p:blipFill rotWithShape="1">
          <a:blip r:embed="rId4">
            <a:alphaModFix/>
          </a:blip>
          <a:srcRect b="0" l="4164" r="3906" t="0"/>
          <a:stretch/>
        </p:blipFill>
        <p:spPr>
          <a:xfrm>
            <a:off x="345063" y="4018675"/>
            <a:ext cx="2988450" cy="1777150"/>
          </a:xfrm>
          <a:prstGeom prst="rect">
            <a:avLst/>
          </a:prstGeom>
          <a:noFill/>
          <a:ln>
            <a:noFill/>
          </a:ln>
        </p:spPr>
      </p:pic>
      <p:pic>
        <p:nvPicPr>
          <p:cNvPr id="75" name="Google Shape;75;p15"/>
          <p:cNvPicPr preferRelativeResize="0"/>
          <p:nvPr/>
        </p:nvPicPr>
        <p:blipFill>
          <a:blip r:embed="rId5">
            <a:alphaModFix/>
          </a:blip>
          <a:stretch>
            <a:fillRect/>
          </a:stretch>
        </p:blipFill>
        <p:spPr>
          <a:xfrm>
            <a:off x="4007950" y="2343150"/>
            <a:ext cx="4695125" cy="2690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projet</a:t>
            </a:r>
            <a:endParaRPr/>
          </a:p>
        </p:txBody>
      </p:sp>
      <p:sp>
        <p:nvSpPr>
          <p:cNvPr id="81" name="Google Shape;81;p16"/>
          <p:cNvSpPr txBox="1"/>
          <p:nvPr>
            <p:ph idx="1" type="body"/>
          </p:nvPr>
        </p:nvSpPr>
        <p:spPr>
          <a:xfrm>
            <a:off x="311700" y="1234075"/>
            <a:ext cx="8520600" cy="370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Notre tableau de bord actuel laisse de côté les Outre-Mer. Il nous faut </a:t>
            </a:r>
            <a:r>
              <a:rPr b="1" lang="fr"/>
              <a:t>combler ce vide</a:t>
            </a:r>
            <a:r>
              <a:rPr lang="fr"/>
              <a:t>, en tant que média de service public. Il nous parait aussi important d'informer sur l'impact du changement climatique sur les Outre-mer, </a:t>
            </a:r>
            <a:r>
              <a:rPr b="1" lang="fr"/>
              <a:t>particulièrement exposés et vulnérables</a:t>
            </a:r>
            <a:r>
              <a:rPr lang="fr"/>
              <a:t>.</a:t>
            </a:r>
            <a:endParaRPr/>
          </a:p>
          <a:p>
            <a:pPr indent="-342900" lvl="0" marL="457200" rtl="0" algn="l">
              <a:spcBef>
                <a:spcPts val="0"/>
              </a:spcBef>
              <a:spcAft>
                <a:spcPts val="0"/>
              </a:spcAft>
              <a:buSzPts val="1800"/>
              <a:buChar char="-"/>
            </a:pPr>
            <a:r>
              <a:rPr lang="fr"/>
              <a:t>Le travail effectué pendant plusieurs mois sur le premier tableau de bord nous est utile, mais la fiabilité des relevés et les écarts de températures peuvent varier. Il faut prendre du temps pour </a:t>
            </a:r>
            <a:r>
              <a:rPr b="1" lang="fr"/>
              <a:t>recenser les données disponibles </a:t>
            </a:r>
            <a:r>
              <a:rPr lang="fr"/>
              <a:t>(relevés de températures quotidiennes et séries longues homogénéisées) et questionner leur qualité.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fr"/>
              <a:t>Découvertes du hackathon</a:t>
            </a:r>
            <a:endParaRPr/>
          </a:p>
        </p:txBody>
      </p:sp>
      <p:sp>
        <p:nvSpPr>
          <p:cNvPr id="87" name="Google Shape;87;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fr"/>
              <a:t>Des données homogénéisées pour certaines stations. </a:t>
            </a:r>
            <a:endParaRPr/>
          </a:p>
        </p:txBody>
      </p:sp>
      <p:sp>
        <p:nvSpPr>
          <p:cNvPr id="88" name="Google Shape;88;p17"/>
          <p:cNvSpPr txBox="1"/>
          <p:nvPr/>
        </p:nvSpPr>
        <p:spPr>
          <a:xfrm>
            <a:off x="3292525" y="4711600"/>
            <a:ext cx="8164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u="sng">
                <a:solidFill>
                  <a:schemeClr val="hlink"/>
                </a:solidFill>
                <a:latin typeface="Playfair Display"/>
                <a:ea typeface="Playfair Display"/>
                <a:cs typeface="Playfair Display"/>
                <a:sym typeface="Playfair Display"/>
                <a:hlinkClick r:id="rId3"/>
              </a:rPr>
              <a:t>https://public.flourish.studio/visualisation/17481794/</a:t>
            </a:r>
            <a:r>
              <a:rPr lang="fr" sz="1500">
                <a:solidFill>
                  <a:schemeClr val="dk2"/>
                </a:solidFill>
                <a:latin typeface="Playfair Display"/>
                <a:ea typeface="Playfair Display"/>
                <a:cs typeface="Playfair Display"/>
                <a:sym typeface="Playfair Display"/>
              </a:rPr>
              <a:t> </a:t>
            </a:r>
            <a:endParaRPr sz="1500">
              <a:solidFill>
                <a:schemeClr val="dk2"/>
              </a:solidFill>
              <a:latin typeface="Playfair Display"/>
              <a:ea typeface="Playfair Display"/>
              <a:cs typeface="Playfair Display"/>
              <a:sym typeface="Playfair Display"/>
            </a:endParaRPr>
          </a:p>
        </p:txBody>
      </p:sp>
      <p:pic>
        <p:nvPicPr>
          <p:cNvPr id="89" name="Google Shape;89;p17"/>
          <p:cNvPicPr preferRelativeResize="0"/>
          <p:nvPr/>
        </p:nvPicPr>
        <p:blipFill>
          <a:blip r:embed="rId4">
            <a:alphaModFix/>
          </a:blip>
          <a:stretch>
            <a:fillRect/>
          </a:stretch>
        </p:blipFill>
        <p:spPr>
          <a:xfrm>
            <a:off x="3292525" y="555600"/>
            <a:ext cx="5719499" cy="38612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2"/>
              </a:buClr>
              <a:buSzPct val="45833"/>
              <a:buFont typeface="Arial"/>
              <a:buNone/>
            </a:pPr>
            <a:r>
              <a:rPr lang="fr"/>
              <a:t>Découvertes du hackathon</a:t>
            </a:r>
            <a:endParaRPr/>
          </a:p>
        </p:txBody>
      </p:sp>
      <p:sp>
        <p:nvSpPr>
          <p:cNvPr id="95" name="Google Shape;95;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fr"/>
              <a:t>Des données homogénéisées pour certaines stations. </a:t>
            </a:r>
            <a:endParaRPr/>
          </a:p>
          <a:p>
            <a:pPr indent="-304800" lvl="0" marL="457200" rtl="0" algn="l">
              <a:spcBef>
                <a:spcPts val="0"/>
              </a:spcBef>
              <a:spcAft>
                <a:spcPts val="0"/>
              </a:spcAft>
              <a:buSzPts val="1200"/>
              <a:buChar char="-"/>
            </a:pPr>
            <a:r>
              <a:rPr lang="fr"/>
              <a:t>Des données quotidiennes historiques disponibles sur tous les territoires. </a:t>
            </a:r>
            <a:endParaRPr/>
          </a:p>
        </p:txBody>
      </p:sp>
      <p:pic>
        <p:nvPicPr>
          <p:cNvPr id="96" name="Google Shape;96;p18"/>
          <p:cNvPicPr preferRelativeResize="0"/>
          <p:nvPr/>
        </p:nvPicPr>
        <p:blipFill>
          <a:blip r:embed="rId3">
            <a:alphaModFix/>
          </a:blip>
          <a:stretch>
            <a:fillRect/>
          </a:stretch>
        </p:blipFill>
        <p:spPr>
          <a:xfrm>
            <a:off x="3251675" y="234025"/>
            <a:ext cx="5719499" cy="4477583"/>
          </a:xfrm>
          <a:prstGeom prst="rect">
            <a:avLst/>
          </a:prstGeom>
          <a:noFill/>
          <a:ln>
            <a:noFill/>
          </a:ln>
        </p:spPr>
      </p:pic>
      <p:sp>
        <p:nvSpPr>
          <p:cNvPr id="97" name="Google Shape;97;p18"/>
          <p:cNvSpPr txBox="1"/>
          <p:nvPr/>
        </p:nvSpPr>
        <p:spPr>
          <a:xfrm>
            <a:off x="3119700" y="4711600"/>
            <a:ext cx="81642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u="sng">
                <a:solidFill>
                  <a:schemeClr val="hlink"/>
                </a:solidFill>
                <a:latin typeface="Playfair Display"/>
                <a:ea typeface="Playfair Display"/>
                <a:cs typeface="Playfair Display"/>
                <a:sym typeface="Playfair Display"/>
                <a:hlinkClick r:id="rId4"/>
              </a:rPr>
              <a:t>https://public.flourish.studio/visualisation/17476489/</a:t>
            </a:r>
            <a:r>
              <a:rPr lang="fr" sz="1500">
                <a:solidFill>
                  <a:schemeClr val="dk2"/>
                </a:solidFill>
                <a:latin typeface="Playfair Display"/>
                <a:ea typeface="Playfair Display"/>
                <a:cs typeface="Playfair Display"/>
                <a:sym typeface="Playfair Display"/>
              </a:rPr>
              <a:t> </a:t>
            </a:r>
            <a:endParaRPr sz="1500">
              <a:solidFill>
                <a:schemeClr val="dk2"/>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Découvertes du hackathon</a:t>
            </a:r>
            <a:endParaRPr/>
          </a:p>
        </p:txBody>
      </p:sp>
      <p:sp>
        <p:nvSpPr>
          <p:cNvPr id="103" name="Google Shape;103;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fr"/>
              <a:t>Des données homogénéisées pour certaines stations. </a:t>
            </a:r>
            <a:endParaRPr/>
          </a:p>
          <a:p>
            <a:pPr indent="-304800" lvl="0" marL="457200" rtl="0" algn="l">
              <a:spcBef>
                <a:spcPts val="0"/>
              </a:spcBef>
              <a:spcAft>
                <a:spcPts val="0"/>
              </a:spcAft>
              <a:buSzPts val="1200"/>
              <a:buChar char="-"/>
            </a:pPr>
            <a:r>
              <a:rPr lang="fr"/>
              <a:t>Des données quotidiennes historiques disponibles sur tous les territoires. </a:t>
            </a:r>
            <a:endParaRPr/>
          </a:p>
          <a:p>
            <a:pPr indent="-304800" lvl="0" marL="457200" rtl="0" algn="l">
              <a:spcBef>
                <a:spcPts val="0"/>
              </a:spcBef>
              <a:spcAft>
                <a:spcPts val="0"/>
              </a:spcAft>
              <a:buSzPts val="1200"/>
              <a:buChar char="-"/>
            </a:pPr>
            <a:r>
              <a:rPr lang="fr"/>
              <a:t>Des niveaux de qualité très divers (sur les données et les stations).</a:t>
            </a:r>
            <a:endParaRPr/>
          </a:p>
          <a:p>
            <a:pPr indent="0" lvl="0" marL="0" rtl="0" algn="l">
              <a:spcBef>
                <a:spcPts val="1200"/>
              </a:spcBef>
              <a:spcAft>
                <a:spcPts val="1200"/>
              </a:spcAft>
              <a:buNone/>
            </a:pPr>
            <a:r>
              <a:t/>
            </a:r>
            <a:endParaRPr/>
          </a:p>
        </p:txBody>
      </p:sp>
      <p:pic>
        <p:nvPicPr>
          <p:cNvPr id="104" name="Google Shape;104;p19"/>
          <p:cNvPicPr preferRelativeResize="0"/>
          <p:nvPr/>
        </p:nvPicPr>
        <p:blipFill rotWithShape="1">
          <a:blip r:embed="rId3">
            <a:alphaModFix/>
          </a:blip>
          <a:srcRect b="16303" l="0" r="0" t="0"/>
          <a:stretch/>
        </p:blipFill>
        <p:spPr>
          <a:xfrm>
            <a:off x="3272100" y="76200"/>
            <a:ext cx="5719501" cy="2981425"/>
          </a:xfrm>
          <a:prstGeom prst="rect">
            <a:avLst/>
          </a:prstGeom>
          <a:noFill/>
          <a:ln>
            <a:noFill/>
          </a:ln>
        </p:spPr>
      </p:pic>
      <p:pic>
        <p:nvPicPr>
          <p:cNvPr id="105" name="Google Shape;105;p19"/>
          <p:cNvPicPr preferRelativeResize="0"/>
          <p:nvPr/>
        </p:nvPicPr>
        <p:blipFill rotWithShape="1">
          <a:blip r:embed="rId4">
            <a:alphaModFix/>
          </a:blip>
          <a:srcRect b="11410" l="0" r="0" t="0"/>
          <a:stretch/>
        </p:blipFill>
        <p:spPr>
          <a:xfrm>
            <a:off x="3272100" y="3182299"/>
            <a:ext cx="5719499" cy="1563950"/>
          </a:xfrm>
          <a:prstGeom prst="rect">
            <a:avLst/>
          </a:prstGeom>
          <a:noFill/>
          <a:ln>
            <a:noFill/>
          </a:ln>
        </p:spPr>
      </p:pic>
      <p:sp>
        <p:nvSpPr>
          <p:cNvPr id="106" name="Google Shape;106;p19"/>
          <p:cNvSpPr txBox="1"/>
          <p:nvPr/>
        </p:nvSpPr>
        <p:spPr>
          <a:xfrm>
            <a:off x="3272100" y="4746250"/>
            <a:ext cx="6164100" cy="8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500" u="sng">
                <a:solidFill>
                  <a:schemeClr val="hlink"/>
                </a:solidFill>
                <a:latin typeface="Playfair Display"/>
                <a:ea typeface="Playfair Display"/>
                <a:cs typeface="Playfair Display"/>
                <a:sym typeface="Playfair Display"/>
                <a:hlinkClick r:id="rId5"/>
              </a:rPr>
              <a:t>https://public.flourish.studio/visualisation/17482039/</a:t>
            </a:r>
            <a:r>
              <a:rPr lang="fr" sz="1500">
                <a:solidFill>
                  <a:schemeClr val="dk2"/>
                </a:solidFill>
                <a:latin typeface="Playfair Display"/>
                <a:ea typeface="Playfair Display"/>
                <a:cs typeface="Playfair Display"/>
                <a:sym typeface="Playfair Display"/>
              </a:rPr>
              <a:t> </a:t>
            </a:r>
            <a:endParaRPr sz="1500">
              <a:solidFill>
                <a:schemeClr val="dk2"/>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Découvertes du hackathon</a:t>
            </a:r>
            <a:endParaRPr/>
          </a:p>
        </p:txBody>
      </p:sp>
      <p:sp>
        <p:nvSpPr>
          <p:cNvPr id="112" name="Google Shape;112;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fr"/>
              <a:t>Des données homogénéisées pour certaines stations. </a:t>
            </a:r>
            <a:endParaRPr/>
          </a:p>
          <a:p>
            <a:pPr indent="-304800" lvl="0" marL="457200" rtl="0" algn="l">
              <a:spcBef>
                <a:spcPts val="0"/>
              </a:spcBef>
              <a:spcAft>
                <a:spcPts val="0"/>
              </a:spcAft>
              <a:buSzPts val="1200"/>
              <a:buChar char="-"/>
            </a:pPr>
            <a:r>
              <a:rPr lang="fr"/>
              <a:t>Des données quotidiennes historiques disponibles sur tous les territoires. </a:t>
            </a:r>
            <a:endParaRPr/>
          </a:p>
          <a:p>
            <a:pPr indent="-304800" lvl="0" marL="457200" rtl="0" algn="l">
              <a:spcBef>
                <a:spcPts val="0"/>
              </a:spcBef>
              <a:spcAft>
                <a:spcPts val="0"/>
              </a:spcAft>
              <a:buSzPts val="1200"/>
              <a:buChar char="-"/>
            </a:pPr>
            <a:r>
              <a:rPr lang="fr"/>
              <a:t>Des niveaux de qualité très divers </a:t>
            </a:r>
            <a:r>
              <a:rPr lang="fr"/>
              <a:t>(sur les données et les stations)</a:t>
            </a:r>
            <a:r>
              <a:rPr lang="fr"/>
              <a:t>.</a:t>
            </a:r>
            <a:endParaRPr/>
          </a:p>
          <a:p>
            <a:pPr indent="0" lvl="0" marL="0" rtl="0" algn="l">
              <a:spcBef>
                <a:spcPts val="120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4387900" y="152400"/>
            <a:ext cx="4085877"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suite</a:t>
            </a:r>
            <a:endParaRPr/>
          </a:p>
        </p:txBody>
      </p:sp>
      <p:sp>
        <p:nvSpPr>
          <p:cNvPr id="119" name="Google Shape;119;p21"/>
          <p:cNvSpPr txBox="1"/>
          <p:nvPr>
            <p:ph idx="1" type="body"/>
          </p:nvPr>
        </p:nvSpPr>
        <p:spPr>
          <a:xfrm>
            <a:off x="311700" y="1234050"/>
            <a:ext cx="8342100" cy="1986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fr"/>
              <a:t>Combien de station prendre en compte  par territoire ? (Taille </a:t>
            </a:r>
            <a:r>
              <a:rPr lang="fr"/>
              <a:t>des territoires</a:t>
            </a:r>
            <a:r>
              <a:rPr lang="fr"/>
              <a:t>, diversité climatique…)</a:t>
            </a:r>
            <a:endParaRPr/>
          </a:p>
          <a:p>
            <a:pPr indent="-317500" lvl="0" marL="457200" rtl="0" algn="l">
              <a:spcBef>
                <a:spcPts val="0"/>
              </a:spcBef>
              <a:spcAft>
                <a:spcPts val="0"/>
              </a:spcAft>
              <a:buSzPts val="1400"/>
              <a:buChar char="-"/>
            </a:pPr>
            <a:r>
              <a:rPr lang="fr"/>
              <a:t>Quel niveau de détail donner au lecteur, sur la qualité des données récoltées, les déménagements de station, etc ? </a:t>
            </a:r>
            <a:endParaRPr/>
          </a:p>
          <a:p>
            <a:pPr indent="-317500" lvl="0" marL="457200" rtl="0" algn="l">
              <a:spcBef>
                <a:spcPts val="0"/>
              </a:spcBef>
              <a:spcAft>
                <a:spcPts val="0"/>
              </a:spcAft>
              <a:buSzPts val="1400"/>
              <a:buChar char="-"/>
            </a:pPr>
            <a:r>
              <a:rPr lang="fr"/>
              <a:t>Quels autres impacts du changement climatique sur les Outre-mer ? Les précipitations, etc… Explorer d'autres indicateurs.</a:t>
            </a:r>
            <a:endParaRPr/>
          </a:p>
          <a:p>
            <a:pPr indent="-317500" lvl="0" marL="457200" rtl="0" algn="l">
              <a:spcBef>
                <a:spcPts val="0"/>
              </a:spcBef>
              <a:spcAft>
                <a:spcPts val="0"/>
              </a:spcAft>
              <a:buSzPts val="1400"/>
              <a:buChar char="-"/>
            </a:pPr>
            <a:r>
              <a:rPr lang="fr"/>
              <a:t>Publier sur franceinfo.fr et dans le "Journal Météo Climat" (et pourquoi pas sur La 1ère) :</a:t>
            </a:r>
            <a:endParaRPr/>
          </a:p>
        </p:txBody>
      </p:sp>
      <p:pic>
        <p:nvPicPr>
          <p:cNvPr id="120" name="Google Shape;120;p21"/>
          <p:cNvPicPr preferRelativeResize="0"/>
          <p:nvPr/>
        </p:nvPicPr>
        <p:blipFill>
          <a:blip r:embed="rId3">
            <a:alphaModFix/>
          </a:blip>
          <a:stretch>
            <a:fillRect/>
          </a:stretch>
        </p:blipFill>
        <p:spPr>
          <a:xfrm>
            <a:off x="209550" y="3229650"/>
            <a:ext cx="4431600" cy="2066249"/>
          </a:xfrm>
          <a:prstGeom prst="rect">
            <a:avLst/>
          </a:prstGeom>
          <a:noFill/>
          <a:ln>
            <a:noFill/>
          </a:ln>
        </p:spPr>
      </p:pic>
      <p:sp>
        <p:nvSpPr>
          <p:cNvPr id="121" name="Google Shape;121;p21"/>
          <p:cNvSpPr/>
          <p:nvPr/>
        </p:nvSpPr>
        <p:spPr>
          <a:xfrm>
            <a:off x="2514600" y="4086150"/>
            <a:ext cx="1074000" cy="786000"/>
          </a:xfrm>
          <a:prstGeom prst="ellipse">
            <a:avLst/>
          </a:prstGeom>
          <a:noFill/>
          <a:ln cap="flat" cmpd="sng" w="28575">
            <a:solidFill>
              <a:srgbClr val="F8E71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pic>
        <p:nvPicPr>
          <p:cNvPr id="122" name="Google Shape;122;p21"/>
          <p:cNvPicPr preferRelativeResize="0"/>
          <p:nvPr/>
        </p:nvPicPr>
        <p:blipFill>
          <a:blip r:embed="rId4">
            <a:alphaModFix/>
          </a:blip>
          <a:stretch>
            <a:fillRect/>
          </a:stretch>
        </p:blipFill>
        <p:spPr>
          <a:xfrm>
            <a:off x="4830925" y="3187587"/>
            <a:ext cx="3822876" cy="21503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