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1" r:id="rId3"/>
    <p:sldId id="339" r:id="rId4"/>
    <p:sldId id="338" r:id="rId5"/>
    <p:sldId id="272" r:id="rId6"/>
    <p:sldId id="341" r:id="rId7"/>
    <p:sldId id="262" r:id="rId8"/>
    <p:sldId id="264" r:id="rId9"/>
    <p:sldId id="340" r:id="rId10"/>
  </p:sldIdLst>
  <p:sldSz cx="12192000" cy="6858000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6357" autoAdjust="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136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B88266-554F-4435-B8FB-563D667E1AB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4FBA3B9-8740-4148-9E0E-37BCF19EB605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Avantages</a:t>
          </a:r>
        </a:p>
      </dgm:t>
    </dgm:pt>
    <dgm:pt modelId="{5B99D2D7-7F61-4EF1-A8DC-FE83E666F4D3}" type="parTrans" cxnId="{E6C388FF-8F0F-4EB9-9B2B-8D678081E82C}">
      <dgm:prSet/>
      <dgm:spPr/>
      <dgm:t>
        <a:bodyPr/>
        <a:lstStyle/>
        <a:p>
          <a:endParaRPr lang="fr-FR"/>
        </a:p>
      </dgm:t>
    </dgm:pt>
    <dgm:pt modelId="{E5D5FA81-3C1C-49A1-B47F-875D9E3BDFE6}" type="sibTrans" cxnId="{E6C388FF-8F0F-4EB9-9B2B-8D678081E82C}">
      <dgm:prSet/>
      <dgm:spPr/>
      <dgm:t>
        <a:bodyPr/>
        <a:lstStyle/>
        <a:p>
          <a:endParaRPr lang="fr-FR"/>
        </a:p>
      </dgm:t>
    </dgm:pt>
    <dgm:pt modelId="{C41C0EC3-75FD-4A0E-80E0-F697110DD4BC}">
      <dgm:prSet phldrT="[Text]"/>
      <dgm:spPr/>
      <dgm:t>
        <a:bodyPr/>
        <a:lstStyle/>
        <a:p>
          <a:r>
            <a:rPr lang="fr-FR" dirty="0"/>
            <a:t>Une modélisation en phase avec l’historique </a:t>
          </a:r>
        </a:p>
      </dgm:t>
    </dgm:pt>
    <dgm:pt modelId="{95126E0B-A33F-436E-B6E0-0F6E46DC9ED1}" type="sibTrans" cxnId="{019B516B-9F41-488E-BF21-9DBFD15CA0B1}">
      <dgm:prSet/>
      <dgm:spPr/>
      <dgm:t>
        <a:bodyPr/>
        <a:lstStyle/>
        <a:p>
          <a:endParaRPr lang="fr-FR"/>
        </a:p>
      </dgm:t>
    </dgm:pt>
    <dgm:pt modelId="{78EF7524-B90B-44AF-9ED6-5E46A7D421AF}" type="parTrans" cxnId="{019B516B-9F41-488E-BF21-9DBFD15CA0B1}">
      <dgm:prSet/>
      <dgm:spPr/>
      <dgm:t>
        <a:bodyPr/>
        <a:lstStyle/>
        <a:p>
          <a:endParaRPr lang="fr-FR"/>
        </a:p>
      </dgm:t>
    </dgm:pt>
    <dgm:pt modelId="{81798171-EEC1-434D-A981-1C525EF57D73}">
      <dgm:prSet phldrT="[Text]"/>
      <dgm:spPr/>
      <dgm:t>
        <a:bodyPr/>
        <a:lstStyle/>
        <a:p>
          <a:r>
            <a:rPr lang="fr-FR" dirty="0"/>
            <a:t>Une méthode généralisable</a:t>
          </a:r>
        </a:p>
      </dgm:t>
    </dgm:pt>
    <dgm:pt modelId="{A3F774DF-7FFF-48DB-AC62-1F502FD250D6}" type="sibTrans" cxnId="{F62B55EC-9888-4EB6-B525-886F3E68EA6E}">
      <dgm:prSet/>
      <dgm:spPr/>
      <dgm:t>
        <a:bodyPr/>
        <a:lstStyle/>
        <a:p>
          <a:endParaRPr lang="fr-FR"/>
        </a:p>
      </dgm:t>
    </dgm:pt>
    <dgm:pt modelId="{DD7942F2-AE94-4872-963A-46B152EDCCF7}" type="parTrans" cxnId="{F62B55EC-9888-4EB6-B525-886F3E68EA6E}">
      <dgm:prSet/>
      <dgm:spPr/>
      <dgm:t>
        <a:bodyPr/>
        <a:lstStyle/>
        <a:p>
          <a:endParaRPr lang="fr-FR"/>
        </a:p>
      </dgm:t>
    </dgm:pt>
    <dgm:pt modelId="{C4CE20DF-652A-4A57-9944-11CD74C92114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Limites / axes d’amélioration</a:t>
          </a:r>
        </a:p>
      </dgm:t>
    </dgm:pt>
    <dgm:pt modelId="{5C461304-7C15-4EC8-B96A-C2C6A6456685}" type="sibTrans" cxnId="{B9E946DB-294B-4C6B-A4A7-D01E6C41C1B8}">
      <dgm:prSet/>
      <dgm:spPr/>
      <dgm:t>
        <a:bodyPr/>
        <a:lstStyle/>
        <a:p>
          <a:endParaRPr lang="fr-FR"/>
        </a:p>
      </dgm:t>
    </dgm:pt>
    <dgm:pt modelId="{EA818CA3-89E5-42D2-BAD6-ABC2B16C14B0}" type="parTrans" cxnId="{B9E946DB-294B-4C6B-A4A7-D01E6C41C1B8}">
      <dgm:prSet/>
      <dgm:spPr/>
      <dgm:t>
        <a:bodyPr/>
        <a:lstStyle/>
        <a:p>
          <a:endParaRPr lang="fr-FR"/>
        </a:p>
      </dgm:t>
    </dgm:pt>
    <dgm:pt modelId="{E0C89964-4D0B-4F80-B1A4-625CA5D18616}">
      <dgm:prSet phldrT="[Text]"/>
      <dgm:spPr/>
      <dgm:t>
        <a:bodyPr/>
        <a:lstStyle/>
        <a:p>
          <a:r>
            <a:rPr lang="fr-FR" dirty="0"/>
            <a:t>Meilleure prise en compte de la géographie </a:t>
          </a:r>
        </a:p>
      </dgm:t>
    </dgm:pt>
    <dgm:pt modelId="{2DA0D4B5-B80A-4A7C-A73E-C363CA1962C0}" type="sibTrans" cxnId="{83B91D66-CA1B-4436-B4F9-B1AADC72710A}">
      <dgm:prSet/>
      <dgm:spPr/>
      <dgm:t>
        <a:bodyPr/>
        <a:lstStyle/>
        <a:p>
          <a:endParaRPr lang="fr-FR"/>
        </a:p>
      </dgm:t>
    </dgm:pt>
    <dgm:pt modelId="{498E2ECA-3E6A-4D9E-9140-46575886E6EB}" type="parTrans" cxnId="{83B91D66-CA1B-4436-B4F9-B1AADC72710A}">
      <dgm:prSet/>
      <dgm:spPr/>
      <dgm:t>
        <a:bodyPr/>
        <a:lstStyle/>
        <a:p>
          <a:endParaRPr lang="fr-FR"/>
        </a:p>
      </dgm:t>
    </dgm:pt>
    <dgm:pt modelId="{F87AC996-940F-40E7-A7FE-D684B5D72645}">
      <dgm:prSet phldrT="[Text]"/>
      <dgm:spPr/>
      <dgm:t>
        <a:bodyPr/>
        <a:lstStyle/>
        <a:p>
          <a:r>
            <a:rPr lang="fr-FR" dirty="0"/>
            <a:t>Cross validation temporelle à réaliser </a:t>
          </a:r>
        </a:p>
      </dgm:t>
    </dgm:pt>
    <dgm:pt modelId="{CA64543F-05F0-41AF-85A7-67A7E0C1039A}" type="sibTrans" cxnId="{8519A944-79C7-4C1B-858F-FC46F58DAB34}">
      <dgm:prSet/>
      <dgm:spPr/>
      <dgm:t>
        <a:bodyPr/>
        <a:lstStyle/>
        <a:p>
          <a:endParaRPr lang="fr-FR"/>
        </a:p>
      </dgm:t>
    </dgm:pt>
    <dgm:pt modelId="{0EDBB342-E54A-4CD0-AE69-5E2EE73ABE97}" type="parTrans" cxnId="{8519A944-79C7-4C1B-858F-FC46F58DAB34}">
      <dgm:prSet/>
      <dgm:spPr/>
      <dgm:t>
        <a:bodyPr/>
        <a:lstStyle/>
        <a:p>
          <a:endParaRPr lang="fr-FR"/>
        </a:p>
      </dgm:t>
    </dgm:pt>
    <dgm:pt modelId="{21502362-55B4-44CF-9F96-7438D5A0642D}">
      <dgm:prSet phldrT="[Text]"/>
      <dgm:spPr/>
      <dgm:t>
        <a:bodyPr/>
        <a:lstStyle/>
        <a:p>
          <a:r>
            <a:rPr lang="fr-FR" dirty="0"/>
            <a:t>Nécessite une puissance de calcul importante</a:t>
          </a:r>
        </a:p>
      </dgm:t>
    </dgm:pt>
    <dgm:pt modelId="{98E4890C-17EE-4DEA-A462-C8BD60E090C7}" type="sibTrans" cxnId="{FB9E2099-1120-4491-97C2-BD8D064F9663}">
      <dgm:prSet/>
      <dgm:spPr/>
      <dgm:t>
        <a:bodyPr/>
        <a:lstStyle/>
        <a:p>
          <a:endParaRPr lang="fr-FR"/>
        </a:p>
      </dgm:t>
    </dgm:pt>
    <dgm:pt modelId="{B00B7C3B-A8E4-461E-B443-9AB9D42B1F4C}" type="parTrans" cxnId="{FB9E2099-1120-4491-97C2-BD8D064F9663}">
      <dgm:prSet/>
      <dgm:spPr/>
      <dgm:t>
        <a:bodyPr/>
        <a:lstStyle/>
        <a:p>
          <a:endParaRPr lang="fr-FR"/>
        </a:p>
      </dgm:t>
    </dgm:pt>
    <dgm:pt modelId="{815DC80A-F38F-4CB0-BFA2-A592E0A69E0E}">
      <dgm:prSet phldrT="[Text]"/>
      <dgm:spPr/>
      <dgm:t>
        <a:bodyPr/>
        <a:lstStyle/>
        <a:p>
          <a:r>
            <a:rPr lang="fr-FR" dirty="0"/>
            <a:t>Fort potentiel d’utilisation assurantiel et autres  </a:t>
          </a:r>
        </a:p>
      </dgm:t>
    </dgm:pt>
    <dgm:pt modelId="{6994A441-6E12-452A-BED6-8F4712B21016}" type="parTrans" cxnId="{15A311EC-1F2F-443F-B32B-4CCC0E7C5C9F}">
      <dgm:prSet/>
      <dgm:spPr/>
      <dgm:t>
        <a:bodyPr/>
        <a:lstStyle/>
        <a:p>
          <a:endParaRPr lang="fr-FR"/>
        </a:p>
      </dgm:t>
    </dgm:pt>
    <dgm:pt modelId="{78B50EAF-04D1-4517-AB7E-6BB42B9B086D}" type="sibTrans" cxnId="{15A311EC-1F2F-443F-B32B-4CCC0E7C5C9F}">
      <dgm:prSet/>
      <dgm:spPr/>
      <dgm:t>
        <a:bodyPr/>
        <a:lstStyle/>
        <a:p>
          <a:endParaRPr lang="fr-FR"/>
        </a:p>
      </dgm:t>
    </dgm:pt>
    <dgm:pt modelId="{AEA4A46C-C92A-4FC1-A161-6BF9168B278C}">
      <dgm:prSet phldrT="[Text]"/>
      <dgm:spPr/>
      <dgm:t>
        <a:bodyPr/>
        <a:lstStyle/>
        <a:p>
          <a:r>
            <a:rPr lang="fr-FR" dirty="0"/>
            <a:t>Exploration d’autres modèles ( LSTM)  </a:t>
          </a:r>
        </a:p>
      </dgm:t>
    </dgm:pt>
    <dgm:pt modelId="{0246AF6A-3103-4871-967E-17BF3B22E999}" type="parTrans" cxnId="{A4074C06-DF62-4E69-A588-64B43D9AA464}">
      <dgm:prSet/>
      <dgm:spPr/>
      <dgm:t>
        <a:bodyPr/>
        <a:lstStyle/>
        <a:p>
          <a:endParaRPr lang="fr-FR"/>
        </a:p>
      </dgm:t>
    </dgm:pt>
    <dgm:pt modelId="{D13DAC57-BCF1-4A15-B7FF-C39C21F5E689}" type="sibTrans" cxnId="{A4074C06-DF62-4E69-A588-64B43D9AA464}">
      <dgm:prSet/>
      <dgm:spPr/>
      <dgm:t>
        <a:bodyPr/>
        <a:lstStyle/>
        <a:p>
          <a:endParaRPr lang="fr-FR"/>
        </a:p>
      </dgm:t>
    </dgm:pt>
    <dgm:pt modelId="{80DD1039-5C42-4AA4-BA47-12A6D151BDDF}" type="pres">
      <dgm:prSet presAssocID="{36B88266-554F-4435-B8FB-563D667E1AB3}" presName="linear" presStyleCnt="0">
        <dgm:presLayoutVars>
          <dgm:animLvl val="lvl"/>
          <dgm:resizeHandles val="exact"/>
        </dgm:presLayoutVars>
      </dgm:prSet>
      <dgm:spPr/>
    </dgm:pt>
    <dgm:pt modelId="{D7FD2395-2F19-4481-AF4F-2BB78F0719BE}" type="pres">
      <dgm:prSet presAssocID="{A4FBA3B9-8740-4148-9E0E-37BCF19EB60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9A8926A-82E6-4A9B-B604-4BD9AF22D622}" type="pres">
      <dgm:prSet presAssocID="{A4FBA3B9-8740-4148-9E0E-37BCF19EB605}" presName="childText" presStyleLbl="revTx" presStyleIdx="0" presStyleCnt="2">
        <dgm:presLayoutVars>
          <dgm:bulletEnabled val="1"/>
        </dgm:presLayoutVars>
      </dgm:prSet>
      <dgm:spPr/>
    </dgm:pt>
    <dgm:pt modelId="{735FF0D0-0A06-4F55-84B7-B3D5E586FE08}" type="pres">
      <dgm:prSet presAssocID="{C4CE20DF-652A-4A57-9944-11CD74C9211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A354A85-0ED9-4316-AD3B-B92AAF54251B}" type="pres">
      <dgm:prSet presAssocID="{C4CE20DF-652A-4A57-9944-11CD74C9211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4074C06-DF62-4E69-A588-64B43D9AA464}" srcId="{C4CE20DF-652A-4A57-9944-11CD74C92114}" destId="{AEA4A46C-C92A-4FC1-A161-6BF9168B278C}" srcOrd="3" destOrd="0" parTransId="{0246AF6A-3103-4871-967E-17BF3B22E999}" sibTransId="{D13DAC57-BCF1-4A15-B7FF-C39C21F5E689}"/>
    <dgm:cxn modelId="{12E2980C-2F81-47FC-86CD-E4CF8BFA365D}" type="presOf" srcId="{21502362-55B4-44CF-9F96-7438D5A0642D}" destId="{2A354A85-0ED9-4316-AD3B-B92AAF54251B}" srcOrd="0" destOrd="2" presId="urn:microsoft.com/office/officeart/2005/8/layout/vList2"/>
    <dgm:cxn modelId="{BA504D21-11EF-4BA3-B6B6-14454E7E3C8B}" type="presOf" srcId="{C4CE20DF-652A-4A57-9944-11CD74C92114}" destId="{735FF0D0-0A06-4F55-84B7-B3D5E586FE08}" srcOrd="0" destOrd="0" presId="urn:microsoft.com/office/officeart/2005/8/layout/vList2"/>
    <dgm:cxn modelId="{920BD522-3D0C-4413-968A-ABF6645AA089}" type="presOf" srcId="{F87AC996-940F-40E7-A7FE-D684B5D72645}" destId="{2A354A85-0ED9-4316-AD3B-B92AAF54251B}" srcOrd="0" destOrd="1" presId="urn:microsoft.com/office/officeart/2005/8/layout/vList2"/>
    <dgm:cxn modelId="{A2BE203B-15F5-4BA3-9EFC-EE554EAF7513}" type="presOf" srcId="{81798171-EEC1-434D-A981-1C525EF57D73}" destId="{D9A8926A-82E6-4A9B-B604-4BD9AF22D622}" srcOrd="0" destOrd="1" presId="urn:microsoft.com/office/officeart/2005/8/layout/vList2"/>
    <dgm:cxn modelId="{8519A944-79C7-4C1B-858F-FC46F58DAB34}" srcId="{C4CE20DF-652A-4A57-9944-11CD74C92114}" destId="{F87AC996-940F-40E7-A7FE-D684B5D72645}" srcOrd="1" destOrd="0" parTransId="{0EDBB342-E54A-4CD0-AE69-5E2EE73ABE97}" sibTransId="{CA64543F-05F0-41AF-85A7-67A7E0C1039A}"/>
    <dgm:cxn modelId="{83B91D66-CA1B-4436-B4F9-B1AADC72710A}" srcId="{C4CE20DF-652A-4A57-9944-11CD74C92114}" destId="{E0C89964-4D0B-4F80-B1A4-625CA5D18616}" srcOrd="0" destOrd="0" parTransId="{498E2ECA-3E6A-4D9E-9140-46575886E6EB}" sibTransId="{2DA0D4B5-B80A-4A7C-A73E-C363CA1962C0}"/>
    <dgm:cxn modelId="{019B516B-9F41-488E-BF21-9DBFD15CA0B1}" srcId="{A4FBA3B9-8740-4148-9E0E-37BCF19EB605}" destId="{C41C0EC3-75FD-4A0E-80E0-F697110DD4BC}" srcOrd="0" destOrd="0" parTransId="{78EF7524-B90B-44AF-9ED6-5E46A7D421AF}" sibTransId="{95126E0B-A33F-436E-B6E0-0F6E46DC9ED1}"/>
    <dgm:cxn modelId="{84A1B555-7B12-432A-822E-A4E39F485590}" type="presOf" srcId="{AEA4A46C-C92A-4FC1-A161-6BF9168B278C}" destId="{2A354A85-0ED9-4316-AD3B-B92AAF54251B}" srcOrd="0" destOrd="3" presId="urn:microsoft.com/office/officeart/2005/8/layout/vList2"/>
    <dgm:cxn modelId="{1645D175-E545-413B-9E0C-807279F861A2}" type="presOf" srcId="{A4FBA3B9-8740-4148-9E0E-37BCF19EB605}" destId="{D7FD2395-2F19-4481-AF4F-2BB78F0719BE}" srcOrd="0" destOrd="0" presId="urn:microsoft.com/office/officeart/2005/8/layout/vList2"/>
    <dgm:cxn modelId="{7DE6EC7B-1BA1-4C25-B12F-A5A212FE8BB2}" type="presOf" srcId="{E0C89964-4D0B-4F80-B1A4-625CA5D18616}" destId="{2A354A85-0ED9-4316-AD3B-B92AAF54251B}" srcOrd="0" destOrd="0" presId="urn:microsoft.com/office/officeart/2005/8/layout/vList2"/>
    <dgm:cxn modelId="{3293BE91-D38F-44A1-86BB-C2DEF5F8A845}" type="presOf" srcId="{C41C0EC3-75FD-4A0E-80E0-F697110DD4BC}" destId="{D9A8926A-82E6-4A9B-B604-4BD9AF22D622}" srcOrd="0" destOrd="0" presId="urn:microsoft.com/office/officeart/2005/8/layout/vList2"/>
    <dgm:cxn modelId="{FB9E2099-1120-4491-97C2-BD8D064F9663}" srcId="{C4CE20DF-652A-4A57-9944-11CD74C92114}" destId="{21502362-55B4-44CF-9F96-7438D5A0642D}" srcOrd="2" destOrd="0" parTransId="{B00B7C3B-A8E4-461E-B443-9AB9D42B1F4C}" sibTransId="{98E4890C-17EE-4DEA-A462-C8BD60E090C7}"/>
    <dgm:cxn modelId="{2BE2C3AD-C426-43F3-92EF-02B261C03BB4}" type="presOf" srcId="{815DC80A-F38F-4CB0-BFA2-A592E0A69E0E}" destId="{D9A8926A-82E6-4A9B-B604-4BD9AF22D622}" srcOrd="0" destOrd="2" presId="urn:microsoft.com/office/officeart/2005/8/layout/vList2"/>
    <dgm:cxn modelId="{B9E946DB-294B-4C6B-A4A7-D01E6C41C1B8}" srcId="{36B88266-554F-4435-B8FB-563D667E1AB3}" destId="{C4CE20DF-652A-4A57-9944-11CD74C92114}" srcOrd="1" destOrd="0" parTransId="{EA818CA3-89E5-42D2-BAD6-ABC2B16C14B0}" sibTransId="{5C461304-7C15-4EC8-B96A-C2C6A6456685}"/>
    <dgm:cxn modelId="{15A311EC-1F2F-443F-B32B-4CCC0E7C5C9F}" srcId="{A4FBA3B9-8740-4148-9E0E-37BCF19EB605}" destId="{815DC80A-F38F-4CB0-BFA2-A592E0A69E0E}" srcOrd="2" destOrd="0" parTransId="{6994A441-6E12-452A-BED6-8F4712B21016}" sibTransId="{78B50EAF-04D1-4517-AB7E-6BB42B9B086D}"/>
    <dgm:cxn modelId="{F62B55EC-9888-4EB6-B525-886F3E68EA6E}" srcId="{A4FBA3B9-8740-4148-9E0E-37BCF19EB605}" destId="{81798171-EEC1-434D-A981-1C525EF57D73}" srcOrd="1" destOrd="0" parTransId="{DD7942F2-AE94-4872-963A-46B152EDCCF7}" sibTransId="{A3F774DF-7FFF-48DB-AC62-1F502FD250D6}"/>
    <dgm:cxn modelId="{47A1DAED-5CA0-4212-8A47-B19240A8F1E3}" type="presOf" srcId="{36B88266-554F-4435-B8FB-563D667E1AB3}" destId="{80DD1039-5C42-4AA4-BA47-12A6D151BDDF}" srcOrd="0" destOrd="0" presId="urn:microsoft.com/office/officeart/2005/8/layout/vList2"/>
    <dgm:cxn modelId="{E6C388FF-8F0F-4EB9-9B2B-8D678081E82C}" srcId="{36B88266-554F-4435-B8FB-563D667E1AB3}" destId="{A4FBA3B9-8740-4148-9E0E-37BCF19EB605}" srcOrd="0" destOrd="0" parTransId="{5B99D2D7-7F61-4EF1-A8DC-FE83E666F4D3}" sibTransId="{E5D5FA81-3C1C-49A1-B47F-875D9E3BDFE6}"/>
    <dgm:cxn modelId="{3DFE06E5-1FCD-410E-A697-593C947B66AF}" type="presParOf" srcId="{80DD1039-5C42-4AA4-BA47-12A6D151BDDF}" destId="{D7FD2395-2F19-4481-AF4F-2BB78F0719BE}" srcOrd="0" destOrd="0" presId="urn:microsoft.com/office/officeart/2005/8/layout/vList2"/>
    <dgm:cxn modelId="{4115007E-D51A-4692-BA18-CE6C53D4C42D}" type="presParOf" srcId="{80DD1039-5C42-4AA4-BA47-12A6D151BDDF}" destId="{D9A8926A-82E6-4A9B-B604-4BD9AF22D622}" srcOrd="1" destOrd="0" presId="urn:microsoft.com/office/officeart/2005/8/layout/vList2"/>
    <dgm:cxn modelId="{1F466EBF-F88B-4841-9E20-0A4ABA15A473}" type="presParOf" srcId="{80DD1039-5C42-4AA4-BA47-12A6D151BDDF}" destId="{735FF0D0-0A06-4F55-84B7-B3D5E586FE08}" srcOrd="2" destOrd="0" presId="urn:microsoft.com/office/officeart/2005/8/layout/vList2"/>
    <dgm:cxn modelId="{B6B8F186-5D0D-443A-8323-4B0D96E4DF08}" type="presParOf" srcId="{80DD1039-5C42-4AA4-BA47-12A6D151BDDF}" destId="{2A354A85-0ED9-4316-AD3B-B92AAF54251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D2395-2F19-4481-AF4F-2BB78F0719BE}">
      <dsp:nvSpPr>
        <dsp:cNvPr id="0" name=""/>
        <dsp:cNvSpPr/>
      </dsp:nvSpPr>
      <dsp:spPr>
        <a:xfrm>
          <a:off x="0" y="21777"/>
          <a:ext cx="10515600" cy="935415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dirty="0"/>
            <a:t>Avantages</a:t>
          </a:r>
        </a:p>
      </dsp:txBody>
      <dsp:txXfrm>
        <a:off x="45663" y="67440"/>
        <a:ext cx="10424274" cy="844089"/>
      </dsp:txXfrm>
    </dsp:sp>
    <dsp:sp modelId="{D9A8926A-82E6-4A9B-B604-4BD9AF22D622}">
      <dsp:nvSpPr>
        <dsp:cNvPr id="0" name=""/>
        <dsp:cNvSpPr/>
      </dsp:nvSpPr>
      <dsp:spPr>
        <a:xfrm>
          <a:off x="0" y="957192"/>
          <a:ext cx="10515600" cy="1574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000" kern="1200" dirty="0"/>
            <a:t>Une modélisation en phase avec l’historique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000" kern="1200" dirty="0"/>
            <a:t>Une méthode généralisable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000" kern="1200" dirty="0"/>
            <a:t>Fort potentiel d’utilisation assurantiel et autres  </a:t>
          </a:r>
        </a:p>
      </dsp:txBody>
      <dsp:txXfrm>
        <a:off x="0" y="957192"/>
        <a:ext cx="10515600" cy="1574235"/>
      </dsp:txXfrm>
    </dsp:sp>
    <dsp:sp modelId="{735FF0D0-0A06-4F55-84B7-B3D5E586FE08}">
      <dsp:nvSpPr>
        <dsp:cNvPr id="0" name=""/>
        <dsp:cNvSpPr/>
      </dsp:nvSpPr>
      <dsp:spPr>
        <a:xfrm>
          <a:off x="0" y="2531427"/>
          <a:ext cx="10515600" cy="935415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dirty="0"/>
            <a:t>Limites / axes d’amélioration</a:t>
          </a:r>
        </a:p>
      </dsp:txBody>
      <dsp:txXfrm>
        <a:off x="45663" y="2577090"/>
        <a:ext cx="10424274" cy="844089"/>
      </dsp:txXfrm>
    </dsp:sp>
    <dsp:sp modelId="{2A354A85-0ED9-4316-AD3B-B92AAF54251B}">
      <dsp:nvSpPr>
        <dsp:cNvPr id="0" name=""/>
        <dsp:cNvSpPr/>
      </dsp:nvSpPr>
      <dsp:spPr>
        <a:xfrm>
          <a:off x="0" y="3466842"/>
          <a:ext cx="10515600" cy="2058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000" kern="1200" dirty="0"/>
            <a:t>Meilleure prise en compte de la géographie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000" kern="1200" dirty="0"/>
            <a:t>Cross validation temporelle à réaliser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000" kern="1200" dirty="0"/>
            <a:t>Nécessite une puissance de calcul importante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000" kern="1200" dirty="0"/>
            <a:t>Exploration d’autres modèles ( LSTM)  </a:t>
          </a:r>
        </a:p>
      </dsp:txBody>
      <dsp:txXfrm>
        <a:off x="0" y="3466842"/>
        <a:ext cx="10515600" cy="2058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B16D175-A895-8F3F-2FC7-B208036CC2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B6F0470-9519-8462-32B4-14958CF9B7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9AB3E-7871-462F-9683-EA82B2F9DAD8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78FF92-664A-F137-ED46-1C6B507CC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F62960-B454-F26A-8F5F-76B677ECF7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D84E5-83CA-4097-B8D4-FE11F739A9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32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1D9B2-0CA6-464E-B315-4A7DA7471B55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510CB-FED6-4F46-BE85-83E4E2DDA9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258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007D9D-F20C-AA72-57E4-1A18EDA46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5193"/>
            <a:ext cx="9144000" cy="198476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B56DEA-7375-A24E-3607-A13561CD5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12843E-9FF4-21E8-D2FD-4DC5ABF4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818A-40DE-4BA0-B3C6-0264A4C16DC1}" type="datetime1">
              <a:rPr lang="fr-FR" smtClean="0"/>
              <a:t>09/04/2024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406866-1981-B7D2-038B-69553A251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Météo France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F3614C-5475-1B47-AADC-95F67ED8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002A-959A-46BC-B4D8-B7861ED0A04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975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7C0FBC-D91F-06BB-FB8B-26EF6770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8228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8099EA-83C7-D3CC-D45C-B52B4DD4D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0680B1-C3C4-1838-BCD8-66F3BD69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9239-7793-4489-92F5-9BD463B7DF2B}" type="datetime1">
              <a:rPr lang="fr-FR" smtClean="0"/>
              <a:t>09/04/2024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6CE48E-1DC3-A073-3DD9-AD8D5192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Météo France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5D5CBC-99D6-6A66-C075-5064257A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002A-959A-46BC-B4D8-B7861ED0A04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653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620CD5-ECB6-5076-288C-1856EF6AF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939AF7-50A5-19B7-A1FC-994D4E9AA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A1379C-2965-05D2-567B-151E6135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341D-A909-443B-A9D7-EF3FAAFF0B2B}" type="datetime1">
              <a:rPr lang="fr-FR" smtClean="0"/>
              <a:t>09/04/2024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1866AA-DDBD-5151-F22D-4027EB2F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Météo France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0B70D1-9FB1-A935-2E13-EF095B38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002A-959A-46BC-B4D8-B7861ED0A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05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37B0F0-D3A0-1E04-93A3-E0ED9081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117FED-C215-8078-7F2D-A506E758A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1EEA49D-970B-D5D2-8350-36DBBAF56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2974EE-9E79-64E9-D3B8-984BFFEA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ED6-41F1-4D3A-BD35-7C5EA32E2479}" type="datetime1">
              <a:rPr lang="fr-FR" smtClean="0"/>
              <a:t>09/04/2024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03E6B6-ACD3-AF52-C18D-ADB50CDF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Météo France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929DC2-7CE4-5393-63B5-699337BC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002A-959A-46BC-B4D8-B7861ED0A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02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194B5D-0FA2-2F2B-7BF8-E18944150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359928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D36E13-716F-1FAC-A5B9-3CCD7083F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E42FE8-85FD-5318-41BD-940EAF17D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F24DB8-DA71-8262-2233-DCB046E40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E213EF-E291-F947-DE08-A2ABAB3CD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FAA0B2A-6CBF-6F65-0AF8-DDC9ADF2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450F-1EEF-4579-9EFE-3DDDF635A4A1}" type="datetime1">
              <a:rPr lang="fr-FR" smtClean="0"/>
              <a:t>09/04/2024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768B38C-DCC5-FD8A-3596-BD070E10B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Météo France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F0D8E5B-0DBD-B284-E8AC-6867D540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002A-959A-46BC-B4D8-B7861ED0A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73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472C7-894E-27BC-965B-506B2AC5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8228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BBAE33-0EF7-3105-2457-4C786DEB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D1A5-C5B6-4A4C-B20D-295BA3255175}" type="datetime1">
              <a:rPr lang="fr-FR" smtClean="0"/>
              <a:t>09/04/2024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E578124-A1A4-84D8-A57F-CB3E03A4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Météo France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39FC5E-0901-5847-7580-570918A2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002A-959A-46BC-B4D8-B7861ED0A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99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8375F0-F3EE-D8C5-D7EA-FE92182C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1753-FF86-4B5F-B0B8-165A48CCD336}" type="datetime1">
              <a:rPr lang="fr-FR" smtClean="0"/>
              <a:t>09/04/2024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1E9C47-0E51-F359-1A2A-B92E61C63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Météo France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67F31B-02FB-8D8A-D8BD-A7A2BD74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002A-959A-46BC-B4D8-B7861ED0A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31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B0ED3-2FC6-E5BA-CD95-3180973E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5D9D5A-241D-BECD-384E-DC9FBF777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378" y="1134442"/>
            <a:ext cx="5986010" cy="47266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E3A97C-BE36-0D4A-7749-46F041F0A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AA346F-6BA9-D674-F4F4-89FCC7AF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5FA3-4AD7-4F63-9771-216E7C1649A8}" type="datetime1">
              <a:rPr lang="fr-FR" smtClean="0"/>
              <a:t>09/04/2024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318A91-D117-FEBE-A7AB-47BB4A09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Météo France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281FFC-0AD3-E76A-CA8A-A96192A0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002A-959A-46BC-B4D8-B7861ED0A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80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8BDD57-FFCC-36F7-7917-8CB02EE97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F7E518-2A67-5B26-258D-8BAE31A99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69378" y="1134442"/>
            <a:ext cx="5986010" cy="47266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F1C351-CDC4-F0A0-1C6F-F943A79E5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B321FC-84B0-170F-F5BE-61EB5A91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28AD-A8F2-4B50-AB26-C5E6A3FF2D0B}" type="datetime1">
              <a:rPr lang="fr-FR" smtClean="0"/>
              <a:t>09/04/2024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28ADB0-15B2-5D1C-2F11-5BDBC641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Météo France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5E1FA3-254F-B5B9-5836-141025E6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002A-959A-46BC-B4D8-B7861ED0A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3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A4AB2A6-6CB7-C740-211B-B9CB0BC2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82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ACB30A-54AF-AB5C-17CE-AB6A82FC0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FD35FB-3E5A-8097-3E23-C90274DDD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fld id="{EB966CE9-26E8-40CB-84A0-D35825AD31D3}" type="datetime1">
              <a:rPr lang="fr-FR" smtClean="0"/>
              <a:t>09/04/2024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907144-2F0C-EB03-0B6B-ECE7781F2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>
                    <a:tint val="75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fr-FR"/>
              <a:t>Hackathon Météo France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46FEC8-25D8-D28E-477B-904B4D0C3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fld id="{FCDC002A-959A-46BC-B4D8-B7861ED0A0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143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itchFamily="2" charset="0"/>
          <a:ea typeface="Roboto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5E6E04-2359-54B6-6A00-0C477C99C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7847" y="1023170"/>
            <a:ext cx="10336306" cy="1984769"/>
          </a:xfrm>
          <a:ln>
            <a:solidFill>
              <a:srgbClr val="FF0000"/>
            </a:solidFill>
          </a:ln>
        </p:spPr>
        <p:txBody>
          <a:bodyPr anchor="ctr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Prédiction de l’indicateur de l’humidité des sols (SWI) en vue d’évaluer l’assurabilité du péril sécheresse en France à horizon 2030.</a:t>
            </a:r>
            <a:endParaRPr lang="fr-FR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F00776-28C6-F677-B798-26D4BBE73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7116"/>
            <a:ext cx="9144000" cy="2136646"/>
          </a:xfrm>
        </p:spPr>
        <p:txBody>
          <a:bodyPr>
            <a:normAutofit lnSpcReduction="10000"/>
          </a:bodyPr>
          <a:lstStyle/>
          <a:p>
            <a:r>
              <a:rPr lang="fr-FR" b="1" dirty="0"/>
              <a:t>Equipe SWI :</a:t>
            </a:r>
          </a:p>
          <a:p>
            <a:r>
              <a:rPr lang="fr-FR" dirty="0"/>
              <a:t>Manon Perret – Consultante Actuaire</a:t>
            </a:r>
          </a:p>
          <a:p>
            <a:r>
              <a:rPr lang="fr-FR" dirty="0"/>
              <a:t>Victor Dequatre – Consultant Actuaire</a:t>
            </a:r>
          </a:p>
          <a:p>
            <a:r>
              <a:rPr lang="fr-FR" dirty="0"/>
              <a:t>Pablo </a:t>
            </a:r>
            <a:r>
              <a:rPr lang="fr-FR" dirty="0" err="1"/>
              <a:t>Gassiot</a:t>
            </a:r>
            <a:r>
              <a:rPr lang="fr-FR" dirty="0"/>
              <a:t>– Consultant Actuaire</a:t>
            </a:r>
          </a:p>
          <a:p>
            <a:r>
              <a:rPr lang="fr-FR" dirty="0"/>
              <a:t>Guillaume Besson –Consultant Manager Actuaire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7EF10740-0A98-9883-1254-34A5F4BF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CDC002A-959A-46BC-B4D8-B7861ED0A043}" type="slidenum">
              <a:rPr lang="fr-FR" smtClean="0"/>
              <a:t>1</a:t>
            </a:fld>
            <a:endParaRPr lang="fr-FR" dirty="0"/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893DBAA7-240B-42CD-9B52-D2C757122334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Roboto" pitchFamily="2" charset="0"/>
                <a:ea typeface="Roboto" pitchFamily="2" charset="0"/>
              </a:rPr>
              <a:t>09 avril 2024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5D01B3-4BF7-6DA0-31E1-570FC6DCE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195" y="0"/>
            <a:ext cx="3089610" cy="1108564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68EDA12-D17A-73FA-67A1-592F201B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Météo France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620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D0A7E-0EA2-5175-5944-5A5E437A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05"/>
            <a:ext cx="9734998" cy="1325563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Enjeux climatiques pour </a:t>
            </a:r>
            <a:r>
              <a:rPr lang="fr-FR" sz="3600" dirty="0">
                <a:solidFill>
                  <a:schemeClr val="accent2"/>
                </a:solidFill>
              </a:rPr>
              <a:t>le secteur assurantiel</a:t>
            </a:r>
            <a:endParaRPr lang="fr-FR" sz="3600" dirty="0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290A6C00-3D5A-BC02-A67F-8779D2DF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CDC002A-959A-46BC-B4D8-B7861ED0A043}" type="slidenum">
              <a:rPr lang="fr-FR" smtClean="0"/>
              <a:t>2</a:t>
            </a:fld>
            <a:endParaRPr lang="fr-FR" dirty="0"/>
          </a:p>
        </p:txBody>
      </p:sp>
      <p:sp>
        <p:nvSpPr>
          <p:cNvPr id="3" name="Losange 2">
            <a:extLst>
              <a:ext uri="{FF2B5EF4-FFF2-40B4-BE49-F238E27FC236}">
                <a16:creationId xmlns:a16="http://schemas.microsoft.com/office/drawing/2014/main" id="{3AA30385-0484-897E-F9D4-844163C420EC}"/>
              </a:ext>
            </a:extLst>
          </p:cNvPr>
          <p:cNvSpPr/>
          <p:nvPr/>
        </p:nvSpPr>
        <p:spPr>
          <a:xfrm>
            <a:off x="5228280" y="2845619"/>
            <a:ext cx="1661856" cy="186611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81A0E31-3B81-D984-A645-D5A086DB08D2}"/>
              </a:ext>
            </a:extLst>
          </p:cNvPr>
          <p:cNvGrpSpPr/>
          <p:nvPr/>
        </p:nvGrpSpPr>
        <p:grpSpPr>
          <a:xfrm>
            <a:off x="1376082" y="1596996"/>
            <a:ext cx="9449498" cy="4752528"/>
            <a:chOff x="1376082" y="1596996"/>
            <a:chExt cx="9449498" cy="475252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EFB6110F-45CF-EEEB-93AA-848C6D652BD7}"/>
                </a:ext>
              </a:extLst>
            </p:cNvPr>
            <p:cNvGrpSpPr/>
            <p:nvPr/>
          </p:nvGrpSpPr>
          <p:grpSpPr>
            <a:xfrm>
              <a:off x="1376082" y="1596996"/>
              <a:ext cx="9439836" cy="4752528"/>
              <a:chOff x="2008677" y="1596996"/>
              <a:chExt cx="8189205" cy="4752528"/>
            </a:xfrm>
          </p:grpSpPr>
          <p:sp>
            <p:nvSpPr>
              <p:cNvPr id="33" name="Rektangel 124">
                <a:extLst>
                  <a:ext uri="{FF2B5EF4-FFF2-40B4-BE49-F238E27FC236}">
                    <a16:creationId xmlns:a16="http://schemas.microsoft.com/office/drawing/2014/main" id="{6B6EF6DC-F380-E237-FF40-80E1D8DAE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8677" y="1596996"/>
                <a:ext cx="1900156" cy="46855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fr-FR" sz="1100" b="1" dirty="0">
                    <a:latin typeface="+mj-lt"/>
                    <a:cs typeface="Calibri" panose="020F0502020204030204" pitchFamily="34" charset="0"/>
                  </a:rPr>
                  <a:t>Augmentation de la fréquence et des couts</a:t>
                </a:r>
                <a:endParaRPr lang="da-DK" sz="1100" b="1" dirty="0">
                  <a:latin typeface="+mj-lt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Rektangel 134">
                <a:extLst>
                  <a:ext uri="{FF2B5EF4-FFF2-40B4-BE49-F238E27FC236}">
                    <a16:creationId xmlns:a16="http://schemas.microsoft.com/office/drawing/2014/main" id="{CD78CE4C-643B-0B75-AED3-4F945224C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8677" y="2453486"/>
                <a:ext cx="1901682" cy="46855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da-DK" sz="1100" b="1" dirty="0">
                    <a:latin typeface="+mj-lt"/>
                    <a:cs typeface="Calibri" panose="020F0502020204030204" pitchFamily="34" charset="0"/>
                  </a:rPr>
                  <a:t>Réévaluation des risques</a:t>
                </a:r>
              </a:p>
            </p:txBody>
          </p:sp>
          <p:sp>
            <p:nvSpPr>
              <p:cNvPr id="35" name="Rektangel 137">
                <a:extLst>
                  <a:ext uri="{FF2B5EF4-FFF2-40B4-BE49-F238E27FC236}">
                    <a16:creationId xmlns:a16="http://schemas.microsoft.com/office/drawing/2014/main" id="{0A4232BD-1D26-930E-1120-63C1F533E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8677" y="3309976"/>
                <a:ext cx="1900156" cy="46855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da-DK" sz="1100" b="1" dirty="0">
                    <a:latin typeface="+mj-lt"/>
                    <a:cs typeface="Calibri" panose="020F0502020204030204" pitchFamily="34" charset="0"/>
                  </a:rPr>
                  <a:t>Adaptation des contrats</a:t>
                </a:r>
              </a:p>
            </p:txBody>
          </p:sp>
          <p:sp>
            <p:nvSpPr>
              <p:cNvPr id="36" name="Rektangel 146">
                <a:extLst>
                  <a:ext uri="{FF2B5EF4-FFF2-40B4-BE49-F238E27FC236}">
                    <a16:creationId xmlns:a16="http://schemas.microsoft.com/office/drawing/2014/main" id="{BD90F905-2413-654C-A175-08B4A8ED9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8677" y="5022955"/>
                <a:ext cx="1901682" cy="47007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da-DK" sz="1100" b="1" dirty="0">
                    <a:latin typeface="+mj-lt"/>
                    <a:cs typeface="Calibri" panose="020F0502020204030204" pitchFamily="34" charset="0"/>
                  </a:rPr>
                  <a:t>Gouvernance</a:t>
                </a:r>
              </a:p>
            </p:txBody>
          </p:sp>
          <p:sp>
            <p:nvSpPr>
              <p:cNvPr id="37" name="Rektangel 153">
                <a:extLst>
                  <a:ext uri="{FF2B5EF4-FFF2-40B4-BE49-F238E27FC236}">
                    <a16:creationId xmlns:a16="http://schemas.microsoft.com/office/drawing/2014/main" id="{B47BC9FF-EBE6-CEE1-A06B-610C4AEEC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8677" y="4166465"/>
                <a:ext cx="1901682" cy="46855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da-DK" sz="1100" b="1" dirty="0">
                    <a:latin typeface="+mj-lt"/>
                    <a:cs typeface="Calibri" panose="020F0502020204030204" pitchFamily="34" charset="0"/>
                  </a:rPr>
                  <a:t>Services de prévention</a:t>
                </a:r>
              </a:p>
            </p:txBody>
          </p:sp>
          <p:sp>
            <p:nvSpPr>
              <p:cNvPr id="38" name="Rektangel 166">
                <a:extLst>
                  <a:ext uri="{FF2B5EF4-FFF2-40B4-BE49-F238E27FC236}">
                    <a16:creationId xmlns:a16="http://schemas.microsoft.com/office/drawing/2014/main" id="{0303FCF0-7740-A9B9-1B47-BF7FE67414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8677" y="5880972"/>
                <a:ext cx="1901682" cy="46855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da-DK" sz="1100" b="1" dirty="0">
                    <a:latin typeface="+mj-lt"/>
                    <a:cs typeface="Calibri" panose="020F0502020204030204" pitchFamily="34" charset="0"/>
                  </a:rPr>
                  <a:t>Solvabilité 2</a:t>
                </a:r>
              </a:p>
            </p:txBody>
          </p:sp>
          <p:sp>
            <p:nvSpPr>
              <p:cNvPr id="39" name="Tekstboks 187">
                <a:extLst>
                  <a:ext uri="{FF2B5EF4-FFF2-40B4-BE49-F238E27FC236}">
                    <a16:creationId xmlns:a16="http://schemas.microsoft.com/office/drawing/2014/main" id="{E40AD9D5-736F-3783-B4BB-1F6C116F3958}"/>
                  </a:ext>
                </a:extLst>
              </p:cNvPr>
              <p:cNvSpPr txBox="1"/>
              <p:nvPr/>
            </p:nvSpPr>
            <p:spPr bwMode="auto">
              <a:xfrm>
                <a:off x="5582170" y="3289184"/>
                <a:ext cx="1037688" cy="46474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lang="da-DK" sz="1100" b="1" dirty="0">
                    <a:latin typeface="+mj-lt"/>
                    <a:cs typeface="Calibri" panose="020F0502020204030204" pitchFamily="34" charset="0"/>
                  </a:rPr>
                  <a:t>Changement </a:t>
                </a:r>
              </a:p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lang="da-DK" sz="1100" b="1" dirty="0">
                    <a:latin typeface="+mj-lt"/>
                    <a:cs typeface="Calibri" panose="020F0502020204030204" pitchFamily="34" charset="0"/>
                  </a:rPr>
                  <a:t>Climatique</a:t>
                </a:r>
              </a:p>
            </p:txBody>
          </p:sp>
          <p:sp>
            <p:nvSpPr>
              <p:cNvPr id="40" name="Tekstboks 188">
                <a:extLst>
                  <a:ext uri="{FF2B5EF4-FFF2-40B4-BE49-F238E27FC236}">
                    <a16:creationId xmlns:a16="http://schemas.microsoft.com/office/drawing/2014/main" id="{74A78953-0739-CB6F-5F64-F1AD8E314BFD}"/>
                  </a:ext>
                </a:extLst>
              </p:cNvPr>
              <p:cNvSpPr txBox="1"/>
              <p:nvPr/>
            </p:nvSpPr>
            <p:spPr bwMode="auto">
              <a:xfrm>
                <a:off x="5642253" y="3911783"/>
                <a:ext cx="895844" cy="2616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lang="da-DK" sz="1100" b="1" dirty="0">
                    <a:solidFill>
                      <a:schemeClr val="tx2"/>
                    </a:solidFill>
                    <a:latin typeface="+mj-lt"/>
                    <a:cs typeface="Calibri" panose="020F0502020204030204" pitchFamily="34" charset="0"/>
                  </a:rPr>
                  <a:t>Assurances</a:t>
                </a:r>
              </a:p>
            </p:txBody>
          </p:sp>
          <p:cxnSp>
            <p:nvCxnSpPr>
              <p:cNvPr id="41" name="Straight Arrow Connector 51">
                <a:extLst>
                  <a:ext uri="{FF2B5EF4-FFF2-40B4-BE49-F238E27FC236}">
                    <a16:creationId xmlns:a16="http://schemas.microsoft.com/office/drawing/2014/main" id="{12D4CD57-6378-9296-EC20-AB2938E47702}"/>
                  </a:ext>
                </a:extLst>
              </p:cNvPr>
              <p:cNvCxnSpPr>
                <a:cxnSpLocks/>
                <a:stCxn id="33" idx="3"/>
              </p:cNvCxnSpPr>
              <p:nvPr/>
            </p:nvCxnSpPr>
            <p:spPr bwMode="auto">
              <a:xfrm>
                <a:off x="3908833" y="1831273"/>
                <a:ext cx="1663138" cy="1571351"/>
              </a:xfrm>
              <a:prstGeom prst="straightConnector1">
                <a:avLst/>
              </a:prstGeom>
              <a:ln w="6350">
                <a:solidFill>
                  <a:schemeClr val="accent5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52">
                <a:extLst>
                  <a:ext uri="{FF2B5EF4-FFF2-40B4-BE49-F238E27FC236}">
                    <a16:creationId xmlns:a16="http://schemas.microsoft.com/office/drawing/2014/main" id="{EF99DA6B-74AC-5832-009E-C79722073D5F}"/>
                  </a:ext>
                </a:extLst>
              </p:cNvPr>
              <p:cNvCxnSpPr>
                <a:cxnSpLocks/>
                <a:stCxn id="34" idx="3"/>
              </p:cNvCxnSpPr>
              <p:nvPr/>
            </p:nvCxnSpPr>
            <p:spPr bwMode="auto">
              <a:xfrm>
                <a:off x="3910359" y="2687763"/>
                <a:ext cx="1477787" cy="973627"/>
              </a:xfrm>
              <a:prstGeom prst="straightConnector1">
                <a:avLst/>
              </a:prstGeom>
              <a:ln w="6350">
                <a:solidFill>
                  <a:schemeClr val="accent5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53">
                <a:extLst>
                  <a:ext uri="{FF2B5EF4-FFF2-40B4-BE49-F238E27FC236}">
                    <a16:creationId xmlns:a16="http://schemas.microsoft.com/office/drawing/2014/main" id="{8A63DABA-69D8-01B6-7402-1BCF1CC428ED}"/>
                  </a:ext>
                </a:extLst>
              </p:cNvPr>
              <p:cNvCxnSpPr>
                <a:cxnSpLocks/>
                <a:stCxn id="35" idx="3"/>
              </p:cNvCxnSpPr>
              <p:nvPr/>
            </p:nvCxnSpPr>
            <p:spPr bwMode="auto">
              <a:xfrm>
                <a:off x="3908833" y="3544252"/>
                <a:ext cx="1441686" cy="317956"/>
              </a:xfrm>
              <a:prstGeom prst="straightConnector1">
                <a:avLst/>
              </a:prstGeom>
              <a:ln w="6350">
                <a:solidFill>
                  <a:schemeClr val="accent5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54">
                <a:extLst>
                  <a:ext uri="{FF2B5EF4-FFF2-40B4-BE49-F238E27FC236}">
                    <a16:creationId xmlns:a16="http://schemas.microsoft.com/office/drawing/2014/main" id="{AF82CD6A-DA20-C3AC-E48E-22D4CA030F1B}"/>
                  </a:ext>
                </a:extLst>
              </p:cNvPr>
              <p:cNvCxnSpPr>
                <a:cxnSpLocks/>
                <a:stCxn id="37" idx="3"/>
              </p:cNvCxnSpPr>
              <p:nvPr/>
            </p:nvCxnSpPr>
            <p:spPr bwMode="auto">
              <a:xfrm flipV="1">
                <a:off x="3910359" y="4098069"/>
                <a:ext cx="1477787" cy="302673"/>
              </a:xfrm>
              <a:prstGeom prst="straightConnector1">
                <a:avLst/>
              </a:prstGeom>
              <a:ln w="6350">
                <a:solidFill>
                  <a:schemeClr val="accent5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55">
                <a:extLst>
                  <a:ext uri="{FF2B5EF4-FFF2-40B4-BE49-F238E27FC236}">
                    <a16:creationId xmlns:a16="http://schemas.microsoft.com/office/drawing/2014/main" id="{A4D3BFD9-BA49-AD3E-4945-20F6E555DD3B}"/>
                  </a:ext>
                </a:extLst>
              </p:cNvPr>
              <p:cNvCxnSpPr>
                <a:cxnSpLocks/>
                <a:stCxn id="36" idx="3"/>
              </p:cNvCxnSpPr>
              <p:nvPr/>
            </p:nvCxnSpPr>
            <p:spPr bwMode="auto">
              <a:xfrm flipV="1">
                <a:off x="3910359" y="4296820"/>
                <a:ext cx="1548172" cy="961175"/>
              </a:xfrm>
              <a:prstGeom prst="straightConnector1">
                <a:avLst/>
              </a:prstGeom>
              <a:ln w="6350">
                <a:solidFill>
                  <a:schemeClr val="accent5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72">
                <a:extLst>
                  <a:ext uri="{FF2B5EF4-FFF2-40B4-BE49-F238E27FC236}">
                    <a16:creationId xmlns:a16="http://schemas.microsoft.com/office/drawing/2014/main" id="{BB946CEE-16EE-E370-1B97-CB0BA6200913}"/>
                  </a:ext>
                </a:extLst>
              </p:cNvPr>
              <p:cNvCxnSpPr>
                <a:cxnSpLocks/>
                <a:stCxn id="38" idx="3"/>
              </p:cNvCxnSpPr>
              <p:nvPr/>
            </p:nvCxnSpPr>
            <p:spPr bwMode="auto">
              <a:xfrm flipV="1">
                <a:off x="3910359" y="4471888"/>
                <a:ext cx="1661612" cy="1643360"/>
              </a:xfrm>
              <a:prstGeom prst="straightConnector1">
                <a:avLst/>
              </a:prstGeom>
              <a:ln w="6350">
                <a:solidFill>
                  <a:schemeClr val="accent5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75">
                <a:extLst>
                  <a:ext uri="{FF2B5EF4-FFF2-40B4-BE49-F238E27FC236}">
                    <a16:creationId xmlns:a16="http://schemas.microsoft.com/office/drawing/2014/main" id="{B3C01497-FDC1-1686-7B20-2F9AF0BDF636}"/>
                  </a:ext>
                </a:extLst>
              </p:cNvPr>
              <p:cNvCxnSpPr>
                <a:cxnSpLocks/>
                <a:stCxn id="50" idx="1"/>
              </p:cNvCxnSpPr>
              <p:nvPr/>
            </p:nvCxnSpPr>
            <p:spPr bwMode="auto">
              <a:xfrm flipH="1">
                <a:off x="6679089" y="1920913"/>
                <a:ext cx="1617111" cy="1358303"/>
              </a:xfrm>
              <a:prstGeom prst="straightConnector1">
                <a:avLst/>
              </a:prstGeom>
              <a:ln w="6350">
                <a:solidFill>
                  <a:schemeClr val="accent5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76">
                <a:extLst>
                  <a:ext uri="{FF2B5EF4-FFF2-40B4-BE49-F238E27FC236}">
                    <a16:creationId xmlns:a16="http://schemas.microsoft.com/office/drawing/2014/main" id="{DC54D76F-175A-DFEE-139F-76D8D459483D}"/>
                  </a:ext>
                </a:extLst>
              </p:cNvPr>
              <p:cNvCxnSpPr>
                <a:cxnSpLocks/>
                <a:stCxn id="51" idx="1"/>
              </p:cNvCxnSpPr>
              <p:nvPr/>
            </p:nvCxnSpPr>
            <p:spPr bwMode="auto">
              <a:xfrm flipH="1">
                <a:off x="6823534" y="3817317"/>
                <a:ext cx="1472666" cy="0"/>
              </a:xfrm>
              <a:prstGeom prst="straightConnector1">
                <a:avLst/>
              </a:prstGeom>
              <a:ln w="6350">
                <a:solidFill>
                  <a:schemeClr val="accent5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77">
                <a:extLst>
                  <a:ext uri="{FF2B5EF4-FFF2-40B4-BE49-F238E27FC236}">
                    <a16:creationId xmlns:a16="http://schemas.microsoft.com/office/drawing/2014/main" id="{1CAE42A6-D9BB-7C7D-290B-D8A71F5A0357}"/>
                  </a:ext>
                </a:extLst>
              </p:cNvPr>
              <p:cNvCxnSpPr>
                <a:cxnSpLocks/>
                <a:stCxn id="52" idx="1"/>
              </p:cNvCxnSpPr>
              <p:nvPr/>
            </p:nvCxnSpPr>
            <p:spPr bwMode="auto">
              <a:xfrm flipH="1" flipV="1">
                <a:off x="6679089" y="4446692"/>
                <a:ext cx="1617111" cy="1436699"/>
              </a:xfrm>
              <a:prstGeom prst="straightConnector1">
                <a:avLst/>
              </a:prstGeom>
              <a:ln w="6350">
                <a:solidFill>
                  <a:schemeClr val="accent5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ktangel 124">
                <a:extLst>
                  <a:ext uri="{FF2B5EF4-FFF2-40B4-BE49-F238E27FC236}">
                    <a16:creationId xmlns:a16="http://schemas.microsoft.com/office/drawing/2014/main" id="{B75D04C2-F557-858C-3B76-581384B67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96200" y="1686636"/>
                <a:ext cx="1900156" cy="46855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da-DK" sz="1100" b="1" dirty="0">
                    <a:latin typeface="+mj-lt"/>
                    <a:cs typeface="Calibri" panose="020F0502020204030204" pitchFamily="34" charset="0"/>
                  </a:rPr>
                  <a:t>Solidarité nationale</a:t>
                </a:r>
              </a:p>
            </p:txBody>
          </p:sp>
          <p:sp>
            <p:nvSpPr>
              <p:cNvPr id="51" name="Rektangel 134">
                <a:extLst>
                  <a:ext uri="{FF2B5EF4-FFF2-40B4-BE49-F238E27FC236}">
                    <a16:creationId xmlns:a16="http://schemas.microsoft.com/office/drawing/2014/main" id="{B36F2C85-8C1A-DE52-BAD1-00B37B6BF3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96200" y="3583040"/>
                <a:ext cx="1901682" cy="46855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fr-FR" sz="1100" b="1" dirty="0">
                    <a:latin typeface="+mj-lt"/>
                    <a:cs typeface="Calibri" panose="020F0502020204030204" pitchFamily="34" charset="0"/>
                  </a:rPr>
                  <a:t>Assurabilité dans les zones à risques</a:t>
                </a:r>
                <a:endParaRPr lang="da-DK" sz="1100" b="1" dirty="0">
                  <a:latin typeface="+mj-lt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Rektangel 137">
                <a:extLst>
                  <a:ext uri="{FF2B5EF4-FFF2-40B4-BE49-F238E27FC236}">
                    <a16:creationId xmlns:a16="http://schemas.microsoft.com/office/drawing/2014/main" id="{8EBA8563-9535-7D6B-73FB-3E944D9F5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96200" y="5551160"/>
                <a:ext cx="1900156" cy="66446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fr-FR" sz="1100" b="1" dirty="0">
                    <a:latin typeface="+mj-lt"/>
                    <a:cs typeface="Calibri" panose="020F0502020204030204" pitchFamily="34" charset="0"/>
                  </a:rPr>
                  <a:t>Mutualisation des risques et de soutien public</a:t>
                </a:r>
                <a:endParaRPr lang="da-DK" sz="1100" b="1" dirty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9" name="Rektangel 124">
              <a:extLst>
                <a:ext uri="{FF2B5EF4-FFF2-40B4-BE49-F238E27FC236}">
                  <a16:creationId xmlns:a16="http://schemas.microsoft.com/office/drawing/2014/main" id="{454A3732-919D-D268-7BF4-17A002A98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1650" y="2548658"/>
              <a:ext cx="2196000" cy="5939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fr-F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Anticipation,  prévention et Protection </a:t>
              </a:r>
              <a:endParaRPr lang="da-DK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" name="Straight Arrow Connector 75">
              <a:extLst>
                <a:ext uri="{FF2B5EF4-FFF2-40B4-BE49-F238E27FC236}">
                  <a16:creationId xmlns:a16="http://schemas.microsoft.com/office/drawing/2014/main" id="{681AA708-CB2C-439D-75F5-DD8D8B863402}"/>
                </a:ext>
              </a:extLst>
            </p:cNvPr>
            <p:cNvCxnSpPr>
              <a:cxnSpLocks/>
              <a:stCxn id="29" idx="1"/>
            </p:cNvCxnSpPr>
            <p:nvPr/>
          </p:nvCxnSpPr>
          <p:spPr bwMode="auto">
            <a:xfrm flipH="1">
              <a:off x="6843404" y="2845618"/>
              <a:ext cx="1768246" cy="698634"/>
            </a:xfrm>
            <a:prstGeom prst="straightConnector1">
              <a:avLst/>
            </a:prstGeom>
            <a:ln w="635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ktangel 166">
              <a:extLst>
                <a:ext uri="{FF2B5EF4-FFF2-40B4-BE49-F238E27FC236}">
                  <a16:creationId xmlns:a16="http://schemas.microsoft.com/office/drawing/2014/main" id="{437BA8AA-6807-1D72-61AC-656A13686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580" y="4441963"/>
              <a:ext cx="2196000" cy="6076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fr-F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Lutte contre les inégalités et la précarité énergétique</a:t>
              </a:r>
              <a:endParaRPr lang="da-DK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2" name="Straight Arrow Connector 76">
              <a:extLst>
                <a:ext uri="{FF2B5EF4-FFF2-40B4-BE49-F238E27FC236}">
                  <a16:creationId xmlns:a16="http://schemas.microsoft.com/office/drawing/2014/main" id="{2ECAC946-8499-AD63-7A22-8D131F73DAB2}"/>
                </a:ext>
              </a:extLst>
            </p:cNvPr>
            <p:cNvCxnSpPr>
              <a:cxnSpLocks/>
              <a:stCxn id="31" idx="1"/>
            </p:cNvCxnSpPr>
            <p:nvPr/>
          </p:nvCxnSpPr>
          <p:spPr bwMode="auto">
            <a:xfrm flipH="1" flipV="1">
              <a:off x="6907728" y="4081326"/>
              <a:ext cx="1721852" cy="664461"/>
            </a:xfrm>
            <a:prstGeom prst="straightConnector1">
              <a:avLst/>
            </a:prstGeom>
            <a:ln w="635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496A-10C9-A097-F55C-B5938150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Météo France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612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D0A7E-0EA2-5175-5944-5A5E437A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88"/>
            <a:ext cx="10614991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Démarche de la </a:t>
            </a:r>
            <a:r>
              <a:rPr lang="fr-FR" sz="3600" dirty="0">
                <a:solidFill>
                  <a:schemeClr val="accent2"/>
                </a:solidFill>
              </a:rPr>
              <a:t>modélisation</a:t>
            </a:r>
            <a:endParaRPr lang="fr-FR" sz="3600" i="1" dirty="0">
              <a:solidFill>
                <a:schemeClr val="accent2"/>
              </a:solidFill>
            </a:endParaRPr>
          </a:p>
        </p:txBody>
      </p:sp>
      <p:grpSp>
        <p:nvGrpSpPr>
          <p:cNvPr id="3" name="Group 51">
            <a:extLst>
              <a:ext uri="{FF2B5EF4-FFF2-40B4-BE49-F238E27FC236}">
                <a16:creationId xmlns:a16="http://schemas.microsoft.com/office/drawing/2014/main" id="{28F215A2-F77E-3722-C023-BE342D084BE6}"/>
              </a:ext>
            </a:extLst>
          </p:cNvPr>
          <p:cNvGrpSpPr/>
          <p:nvPr/>
        </p:nvGrpSpPr>
        <p:grpSpPr>
          <a:xfrm>
            <a:off x="1719509" y="1480066"/>
            <a:ext cx="10254955" cy="5058846"/>
            <a:chOff x="1719509" y="1480066"/>
            <a:chExt cx="10254955" cy="5058846"/>
          </a:xfrm>
        </p:grpSpPr>
        <p:grpSp>
          <p:nvGrpSpPr>
            <p:cNvPr id="4" name="Group 25">
              <a:extLst>
                <a:ext uri="{FF2B5EF4-FFF2-40B4-BE49-F238E27FC236}">
                  <a16:creationId xmlns:a16="http://schemas.microsoft.com/office/drawing/2014/main" id="{36A9D28D-C091-27CC-3B52-1FAAC5D72896}"/>
                </a:ext>
              </a:extLst>
            </p:cNvPr>
            <p:cNvGrpSpPr/>
            <p:nvPr/>
          </p:nvGrpSpPr>
          <p:grpSpPr>
            <a:xfrm>
              <a:off x="1719509" y="1480066"/>
              <a:ext cx="10254955" cy="5058846"/>
              <a:chOff x="1617293" y="1480066"/>
              <a:chExt cx="10254955" cy="5058846"/>
            </a:xfrm>
          </p:grpSpPr>
          <p:sp>
            <p:nvSpPr>
              <p:cNvPr id="9" name="Rectangle: Rounded Corners 29">
                <a:extLst>
                  <a:ext uri="{FF2B5EF4-FFF2-40B4-BE49-F238E27FC236}">
                    <a16:creationId xmlns:a16="http://schemas.microsoft.com/office/drawing/2014/main" id="{907E33EE-F644-90D5-5D76-ED7380E7D62A}"/>
                  </a:ext>
                </a:extLst>
              </p:cNvPr>
              <p:cNvSpPr/>
              <p:nvPr/>
            </p:nvSpPr>
            <p:spPr>
              <a:xfrm>
                <a:off x="6877335" y="3600915"/>
                <a:ext cx="1541273" cy="712755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Base de données prête pour la modélisation </a:t>
                </a:r>
              </a:p>
            </p:txBody>
          </p:sp>
          <p:sp>
            <p:nvSpPr>
              <p:cNvPr id="10" name="Oval 12">
                <a:extLst>
                  <a:ext uri="{FF2B5EF4-FFF2-40B4-BE49-F238E27FC236}">
                    <a16:creationId xmlns:a16="http://schemas.microsoft.com/office/drawing/2014/main" id="{871FE6FC-AE9D-61BB-7E17-B4211C64D05A}"/>
                  </a:ext>
                </a:extLst>
              </p:cNvPr>
              <p:cNvSpPr/>
              <p:nvPr/>
            </p:nvSpPr>
            <p:spPr>
              <a:xfrm rot="16200000">
                <a:off x="808631" y="3140830"/>
                <a:ext cx="4661365" cy="1657850"/>
              </a:xfrm>
              <a:prstGeom prst="ellipse">
                <a:avLst/>
              </a:prstGeom>
            </p:spPr>
            <p:style>
              <a:lnRef idx="0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alpha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alpha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56" name="Arrow: Down 13">
                <a:extLst>
                  <a:ext uri="{FF2B5EF4-FFF2-40B4-BE49-F238E27FC236}">
                    <a16:creationId xmlns:a16="http://schemas.microsoft.com/office/drawing/2014/main" id="{D40D588B-5329-32E7-23D0-5BC3A8BF57CF}"/>
                  </a:ext>
                </a:extLst>
              </p:cNvPr>
              <p:cNvSpPr/>
              <p:nvPr/>
            </p:nvSpPr>
            <p:spPr>
              <a:xfrm rot="16200000">
                <a:off x="6112390" y="3673709"/>
                <a:ext cx="903365" cy="592089"/>
              </a:xfrm>
              <a:prstGeom prst="downArrow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57" name="Shape 18">
                <a:extLst>
                  <a:ext uri="{FF2B5EF4-FFF2-40B4-BE49-F238E27FC236}">
                    <a16:creationId xmlns:a16="http://schemas.microsoft.com/office/drawing/2014/main" id="{62721608-BAC6-C256-41F0-037811871F64}"/>
                  </a:ext>
                </a:extLst>
              </p:cNvPr>
              <p:cNvSpPr/>
              <p:nvPr/>
            </p:nvSpPr>
            <p:spPr>
              <a:xfrm rot="16200000">
                <a:off x="1643034" y="1937176"/>
                <a:ext cx="5058846" cy="4144626"/>
              </a:xfrm>
              <a:prstGeom prst="funnel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58" name="Rectangle: Rounded Corners 16">
                <a:extLst>
                  <a:ext uri="{FF2B5EF4-FFF2-40B4-BE49-F238E27FC236}">
                    <a16:creationId xmlns:a16="http://schemas.microsoft.com/office/drawing/2014/main" id="{D96CA97A-C849-DBC4-FB4E-4B8B4D52F2DB}"/>
                  </a:ext>
                </a:extLst>
              </p:cNvPr>
              <p:cNvSpPr/>
              <p:nvPr/>
            </p:nvSpPr>
            <p:spPr>
              <a:xfrm>
                <a:off x="1617293" y="1973235"/>
                <a:ext cx="1515130" cy="1563516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48761" tIns="248761" rIns="248761" bIns="248761" numCol="1" spcCol="1270" anchor="ctr" anchorCtr="0">
                <a:noAutofit/>
              </a:bodyPr>
              <a:lstStyle/>
              <a:p>
                <a:pPr marL="0" lvl="0" indent="0" algn="l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fr-FR" sz="1000" b="1" kern="1200" dirty="0"/>
              </a:p>
              <a:p>
                <a:pPr marL="0" lvl="0" indent="0" algn="l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000" b="1" kern="1200" dirty="0"/>
                  <a:t>Variables explicatives </a:t>
                </a:r>
              </a:p>
              <a:p>
                <a:pPr marL="57150" lvl="1" indent="-57150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r-FR" sz="800" kern="1200" dirty="0"/>
                  <a:t>8981 points de mesure</a:t>
                </a:r>
              </a:p>
              <a:p>
                <a:pPr marL="57150" lvl="1" indent="-57150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r-FR" sz="800" dirty="0"/>
                  <a:t>1 mesure/jour</a:t>
                </a:r>
              </a:p>
              <a:p>
                <a:pPr marL="57150" lvl="1" indent="-57150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r-FR" sz="800" kern="1200" dirty="0"/>
                  <a:t>01/2011 </a:t>
                </a:r>
                <a:r>
                  <a:rPr lang="fr-FR" sz="800" kern="1200"/>
                  <a:t>à 12/2030</a:t>
                </a:r>
                <a:endParaRPr lang="fr-FR" sz="800" kern="1200" dirty="0"/>
              </a:p>
            </p:txBody>
          </p:sp>
          <p:sp>
            <p:nvSpPr>
              <p:cNvPr id="59" name="Oval 7">
                <a:extLst>
                  <a:ext uri="{FF2B5EF4-FFF2-40B4-BE49-F238E27FC236}">
                    <a16:creationId xmlns:a16="http://schemas.microsoft.com/office/drawing/2014/main" id="{B3130740-EC24-3DBD-4C7C-ACC253A52F3E}"/>
                  </a:ext>
                </a:extLst>
              </p:cNvPr>
              <p:cNvSpPr/>
              <p:nvPr/>
            </p:nvSpPr>
            <p:spPr>
              <a:xfrm>
                <a:off x="3915993" y="3052294"/>
                <a:ext cx="2334818" cy="190454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b="1" dirty="0">
                    <a:solidFill>
                      <a:schemeClr val="tx1"/>
                    </a:solidFill>
                  </a:rPr>
                  <a:t>Agrégation à la maille département X mois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800" dirty="0"/>
                  <a:t>Température minimale : le min est retenu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800" dirty="0"/>
                  <a:t>Température maximale : le max est retenu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800" dirty="0"/>
                  <a:t>Précipitations de pluie : somme sur le mois est retenu</a:t>
                </a:r>
              </a:p>
              <a:p>
                <a:pPr algn="ctr"/>
                <a:endParaRPr lang="fr-FR" sz="800" dirty="0"/>
              </a:p>
            </p:txBody>
          </p:sp>
          <p:grpSp>
            <p:nvGrpSpPr>
              <p:cNvPr id="60" name="Group 10">
                <a:extLst>
                  <a:ext uri="{FF2B5EF4-FFF2-40B4-BE49-F238E27FC236}">
                    <a16:creationId xmlns:a16="http://schemas.microsoft.com/office/drawing/2014/main" id="{11A3CA81-9DEF-08FC-20F5-2D6A992A837A}"/>
                  </a:ext>
                </a:extLst>
              </p:cNvPr>
              <p:cNvGrpSpPr/>
              <p:nvPr/>
            </p:nvGrpSpPr>
            <p:grpSpPr>
              <a:xfrm>
                <a:off x="8697164" y="2566561"/>
                <a:ext cx="3175084" cy="3091634"/>
                <a:chOff x="10380593" y="1926912"/>
                <a:chExt cx="2778699" cy="2798165"/>
              </a:xfrm>
            </p:grpSpPr>
            <p:pic>
              <p:nvPicPr>
                <p:cNvPr id="61" name="Picture 5">
                  <a:extLst>
                    <a:ext uri="{FF2B5EF4-FFF2-40B4-BE49-F238E27FC236}">
                      <a16:creationId xmlns:a16="http://schemas.microsoft.com/office/drawing/2014/main" id="{C7179AD7-ECAB-777C-618C-826E858B25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/>
                <a:stretch/>
              </p:blipFill>
              <p:spPr>
                <a:xfrm>
                  <a:off x="10380593" y="1926912"/>
                  <a:ext cx="2529454" cy="2469623"/>
                </a:xfrm>
                <a:prstGeom prst="rect">
                  <a:avLst/>
                </a:prstGeom>
              </p:spPr>
            </p:pic>
            <p:sp>
              <p:nvSpPr>
                <p:cNvPr id="62" name="TextBox 9">
                  <a:extLst>
                    <a:ext uri="{FF2B5EF4-FFF2-40B4-BE49-F238E27FC236}">
                      <a16:creationId xmlns:a16="http://schemas.microsoft.com/office/drawing/2014/main" id="{C523EBA9-39D0-4FB0-93A5-D6DC02FE7CAD}"/>
                    </a:ext>
                  </a:extLst>
                </p:cNvPr>
                <p:cNvSpPr txBox="1"/>
                <p:nvPr/>
              </p:nvSpPr>
              <p:spPr>
                <a:xfrm>
                  <a:off x="10420326" y="4463467"/>
                  <a:ext cx="273896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chemeClr val="tx2"/>
                      </a:solidFill>
                      <a:latin typeface="+mj-lt"/>
                    </a:rPr>
                    <a:t>Barycentres des départements français</a:t>
                  </a:r>
                  <a:endParaRPr lang="fr-FR" sz="1400" dirty="0">
                    <a:solidFill>
                      <a:schemeClr val="tx2"/>
                    </a:solidFill>
                    <a:latin typeface="+mj-lt"/>
                  </a:endParaRPr>
                </a:p>
              </p:txBody>
            </p:sp>
          </p:grpSp>
        </p:grpSp>
        <p:pic>
          <p:nvPicPr>
            <p:cNvPr id="5" name="Picture 4" descr="DRIAS - Services Climatiques et Expertise de l'IPSL">
              <a:extLst>
                <a:ext uri="{FF2B5EF4-FFF2-40B4-BE49-F238E27FC236}">
                  <a16:creationId xmlns:a16="http://schemas.microsoft.com/office/drawing/2014/main" id="{885145A8-C2E8-BEAB-D2CA-72FE77CFFD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4060" y="1979847"/>
              <a:ext cx="758343" cy="379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: Rounded Corners 33">
              <a:extLst>
                <a:ext uri="{FF2B5EF4-FFF2-40B4-BE49-F238E27FC236}">
                  <a16:creationId xmlns:a16="http://schemas.microsoft.com/office/drawing/2014/main" id="{2312E475-AAF9-74A8-1914-DF9591BEC99B}"/>
                </a:ext>
              </a:extLst>
            </p:cNvPr>
            <p:cNvSpPr/>
            <p:nvPr/>
          </p:nvSpPr>
          <p:spPr>
            <a:xfrm>
              <a:off x="1751928" y="4269594"/>
              <a:ext cx="1515130" cy="156351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761" tIns="248761" rIns="248761" bIns="248761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000" b="1" kern="1200" dirty="0"/>
            </a:p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000" b="1" kern="1200" dirty="0"/>
                <a:t>Variable réponse SWI </a:t>
              </a:r>
            </a:p>
            <a:p>
              <a:pPr marL="57150" lvl="1" indent="-57150" defTabSz="355600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fr-FR" sz="800" dirty="0"/>
                <a:t>1000 points de mesure</a:t>
              </a:r>
            </a:p>
            <a:p>
              <a:pPr marL="57150" lvl="1" indent="-57150" defTabSz="355600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fr-FR" sz="800" dirty="0"/>
                <a:t>1 mesure/jour</a:t>
              </a:r>
            </a:p>
            <a:p>
              <a:pPr marL="57150" lvl="1" indent="-57150" defTabSz="355600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fr-FR" sz="800" dirty="0"/>
                <a:t>01/1969 à 12/2022</a:t>
              </a:r>
            </a:p>
          </p:txBody>
        </p:sp>
        <p:pic>
          <p:nvPicPr>
            <p:cNvPr id="8" name="Picture 6" descr="Météo-France - DocDoku">
              <a:extLst>
                <a:ext uri="{FF2B5EF4-FFF2-40B4-BE49-F238E27FC236}">
                  <a16:creationId xmlns:a16="http://schemas.microsoft.com/office/drawing/2014/main" id="{2947B9B8-A1F4-FFB6-DE5E-3D00D12AE9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6144" y="4187360"/>
              <a:ext cx="769476" cy="769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3" name="Connector: Curved 44">
            <a:extLst>
              <a:ext uri="{FF2B5EF4-FFF2-40B4-BE49-F238E27FC236}">
                <a16:creationId xmlns:a16="http://schemas.microsoft.com/office/drawing/2014/main" id="{8F1E40B6-B9B3-B53B-1497-8ED0087589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88932" y="1535630"/>
            <a:ext cx="848473" cy="4201439"/>
          </a:xfrm>
          <a:prstGeom prst="curvedConnector4">
            <a:avLst>
              <a:gd name="adj1" fmla="val -116197"/>
              <a:gd name="adj2" fmla="val 78293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D01130-A21D-5895-E0C1-6CC5881BB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002A-959A-46BC-B4D8-B7861ED0A043}" type="slidenum">
              <a:rPr lang="fr-FR" smtClean="0"/>
              <a:t>3</a:t>
            </a:fld>
            <a:endParaRPr lang="fr-FR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19074D8-3A96-F144-4738-353F1740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Météo France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489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D0A7E-0EA2-5175-5944-5A5E437A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91"/>
            <a:ext cx="10468922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Modélisations</a:t>
            </a:r>
            <a:r>
              <a:rPr lang="fr-FR" sz="3600" dirty="0">
                <a:solidFill>
                  <a:schemeClr val="accent2"/>
                </a:solidFill>
              </a:rPr>
              <a:t> : Température, Précipitations et SWI</a:t>
            </a:r>
          </a:p>
        </p:txBody>
      </p:sp>
      <p:sp>
        <p:nvSpPr>
          <p:cNvPr id="6" name="ZoneTexte 15">
            <a:extLst>
              <a:ext uri="{FF2B5EF4-FFF2-40B4-BE49-F238E27FC236}">
                <a16:creationId xmlns:a16="http://schemas.microsoft.com/office/drawing/2014/main" id="{B86B66D0-46E2-AD2E-E314-9E8CE042B267}"/>
              </a:ext>
            </a:extLst>
          </p:cNvPr>
          <p:cNvSpPr txBox="1"/>
          <p:nvPr/>
        </p:nvSpPr>
        <p:spPr>
          <a:xfrm>
            <a:off x="331694" y="1585663"/>
            <a:ext cx="11519647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 i="0" u="none" strike="noStrike" kern="1200" cap="none" spc="0" baseline="0" dirty="0">
                <a:solidFill>
                  <a:srgbClr val="000000"/>
                </a:solidFill>
                <a:uFillTx/>
                <a:latin typeface="+mj-lt"/>
              </a:rPr>
              <a:t>Le volume de données à disposition permet se placer à la </a:t>
            </a:r>
            <a:r>
              <a:rPr lang="fr-FR" sz="1600" dirty="0">
                <a:solidFill>
                  <a:srgbClr val="000000"/>
                </a:solidFill>
                <a:latin typeface="+mj-lt"/>
              </a:rPr>
              <a:t>granularité mois X département.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 i="0" u="none" strike="noStrike" kern="1200" cap="none" spc="0" baseline="0" dirty="0">
                <a:solidFill>
                  <a:srgbClr val="000000"/>
                </a:solidFill>
                <a:uFillTx/>
                <a:latin typeface="+mj-lt"/>
              </a:rPr>
              <a:t>Un modèle SARIMAX (p, d, q)(</a:t>
            </a:r>
            <a:r>
              <a:rPr lang="fr-FR" sz="1600" i="0" u="none" strike="noStrike" kern="1200" cap="none" spc="0" baseline="0" dirty="0" err="1">
                <a:solidFill>
                  <a:srgbClr val="000000"/>
                </a:solidFill>
                <a:uFillTx/>
                <a:latin typeface="+mj-lt"/>
              </a:rPr>
              <a:t>P,D,Q,s</a:t>
            </a:r>
            <a:r>
              <a:rPr lang="fr-FR" sz="1600" i="0" u="none" strike="noStrike" kern="1200" cap="none" spc="0" baseline="0" dirty="0">
                <a:solidFill>
                  <a:srgbClr val="000000"/>
                </a:solidFill>
                <a:uFillTx/>
                <a:latin typeface="+mj-lt"/>
              </a:rPr>
              <a:t>) </a:t>
            </a:r>
            <a:r>
              <a:rPr lang="fr-FR" sz="1600" dirty="0">
                <a:solidFill>
                  <a:srgbClr val="000000"/>
                </a:solidFill>
                <a:latin typeface="+mj-lt"/>
              </a:rPr>
              <a:t>est calibré par département :</a:t>
            </a:r>
          </a:p>
          <a:p>
            <a:pPr marL="742950" lvl="1" indent="-285750" fontAlgn="auto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Courier New" panose="02070309020205020404" pitchFamily="49" charset="0"/>
              <a:buChar char="o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 dirty="0">
                <a:solidFill>
                  <a:srgbClr val="000000"/>
                </a:solidFill>
                <a:latin typeface="+mj-lt"/>
              </a:rPr>
              <a:t>1 Variable endogène : SWI mensuel</a:t>
            </a:r>
          </a:p>
          <a:p>
            <a:pPr marL="742950" lvl="1" indent="-285750" fontAlgn="auto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Courier New" panose="02070309020205020404" pitchFamily="49" charset="0"/>
              <a:buChar char="o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 dirty="0">
                <a:solidFill>
                  <a:srgbClr val="000000"/>
                </a:solidFill>
                <a:latin typeface="+mj-lt"/>
              </a:rPr>
              <a:t>5 Variables exogènes : </a:t>
            </a:r>
          </a:p>
          <a:p>
            <a:pPr marL="1200150" lvl="2" indent="-285750" fontAlgn="auto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Wingdings" panose="05000000000000000000" pitchFamily="2" charset="2"/>
              <a:buChar char="q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 dirty="0">
                <a:solidFill>
                  <a:srgbClr val="000000"/>
                </a:solidFill>
                <a:latin typeface="+mj-lt"/>
              </a:rPr>
              <a:t>température minimale, température maximale, température moyenne,</a:t>
            </a:r>
          </a:p>
          <a:p>
            <a:pPr marL="1200150" lvl="2" indent="-285750" fontAlgn="auto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Wingdings" panose="05000000000000000000" pitchFamily="2" charset="2"/>
              <a:buChar char="q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 dirty="0">
                <a:solidFill>
                  <a:srgbClr val="000000"/>
                </a:solidFill>
                <a:latin typeface="+mj-lt"/>
              </a:rPr>
              <a:t>somme de précipitations de pluie, somme de précipitations de neige</a:t>
            </a:r>
          </a:p>
          <a:p>
            <a:pPr lvl="2" fontAlgn="auto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dirty="0">
              <a:solidFill>
                <a:srgbClr val="000000"/>
              </a:solidFill>
              <a:latin typeface="+mj-lt"/>
            </a:endParaRPr>
          </a:p>
          <a:p>
            <a:pPr marL="1200150" lvl="2" indent="-285750" fontAlgn="auto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Wingdings" panose="05000000000000000000" pitchFamily="2" charset="2"/>
              <a:buChar char="q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dirty="0">
              <a:solidFill>
                <a:srgbClr val="000000"/>
              </a:solidFill>
              <a:latin typeface="+mj-lt"/>
            </a:endParaRPr>
          </a:p>
          <a:p>
            <a:pPr marL="1200150" lvl="2" indent="-285750" fontAlgn="auto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Wingdings" panose="05000000000000000000" pitchFamily="2" charset="2"/>
              <a:buChar char="q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31" name="Group 52">
            <a:extLst>
              <a:ext uri="{FF2B5EF4-FFF2-40B4-BE49-F238E27FC236}">
                <a16:creationId xmlns:a16="http://schemas.microsoft.com/office/drawing/2014/main" id="{063C95BB-CA97-8047-621A-ABC9F070D687}"/>
              </a:ext>
            </a:extLst>
          </p:cNvPr>
          <p:cNvGrpSpPr/>
          <p:nvPr/>
        </p:nvGrpSpPr>
        <p:grpSpPr>
          <a:xfrm>
            <a:off x="331694" y="4082754"/>
            <a:ext cx="11416580" cy="3536475"/>
            <a:chOff x="279760" y="2814671"/>
            <a:chExt cx="11416580" cy="35364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F130362-0386-1544-863C-35DC49264F74}"/>
                </a:ext>
              </a:extLst>
            </p:cNvPr>
            <p:cNvSpPr/>
            <p:nvPr/>
          </p:nvSpPr>
          <p:spPr>
            <a:xfrm>
              <a:off x="6935798" y="6100649"/>
              <a:ext cx="517401" cy="2504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5" name="Groupe 50">
              <a:extLst>
                <a:ext uri="{FF2B5EF4-FFF2-40B4-BE49-F238E27FC236}">
                  <a16:creationId xmlns:a16="http://schemas.microsoft.com/office/drawing/2014/main" id="{4D2013F0-B848-E4AB-E80B-5D77236EA42D}"/>
                </a:ext>
              </a:extLst>
            </p:cNvPr>
            <p:cNvGrpSpPr/>
            <p:nvPr/>
          </p:nvGrpSpPr>
          <p:grpSpPr>
            <a:xfrm>
              <a:off x="279760" y="2814671"/>
              <a:ext cx="11416580" cy="1327612"/>
              <a:chOff x="1082140" y="4455573"/>
              <a:chExt cx="11416580" cy="1327612"/>
            </a:xfrm>
          </p:grpSpPr>
          <p:sp>
            <p:nvSpPr>
              <p:cNvPr id="40" name="Rectangle à coins arrondis 61">
                <a:extLst>
                  <a:ext uri="{FF2B5EF4-FFF2-40B4-BE49-F238E27FC236}">
                    <a16:creationId xmlns:a16="http://schemas.microsoft.com/office/drawing/2014/main" id="{B2C6010C-C488-71EC-61ED-6D9CD2364B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81587" y="4455573"/>
                <a:ext cx="1092364" cy="1327612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chemeClr val="accent6"/>
                    </a:solidFill>
                  </a:rPr>
                  <a:t>Prédiction du SWI sur l’horizon 2023-01 </a:t>
                </a:r>
                <a:r>
                  <a:rPr lang="fr-FR" sz="1000" dirty="0">
                    <a:solidFill>
                      <a:schemeClr val="accent6"/>
                    </a:solidFill>
                  </a:rPr>
                  <a:t>→</a:t>
                </a:r>
                <a:r>
                  <a:rPr lang="fr-FR" sz="1200" dirty="0">
                    <a:solidFill>
                      <a:schemeClr val="accent6"/>
                    </a:solidFill>
                  </a:rPr>
                  <a:t>2030-12</a:t>
                </a:r>
              </a:p>
            </p:txBody>
          </p:sp>
          <p:grpSp>
            <p:nvGrpSpPr>
              <p:cNvPr id="41" name="Groupe 43">
                <a:extLst>
                  <a:ext uri="{FF2B5EF4-FFF2-40B4-BE49-F238E27FC236}">
                    <a16:creationId xmlns:a16="http://schemas.microsoft.com/office/drawing/2014/main" id="{8F2FF742-95F3-E376-6885-AE65B3A42D86}"/>
                  </a:ext>
                </a:extLst>
              </p:cNvPr>
              <p:cNvGrpSpPr/>
              <p:nvPr/>
            </p:nvGrpSpPr>
            <p:grpSpPr>
              <a:xfrm>
                <a:off x="1082140" y="4482925"/>
                <a:ext cx="11416580" cy="1275956"/>
                <a:chOff x="1082140" y="4482925"/>
                <a:chExt cx="11416580" cy="1275956"/>
              </a:xfrm>
            </p:grpSpPr>
            <p:grpSp>
              <p:nvGrpSpPr>
                <p:cNvPr id="46" name="Groupe 40">
                  <a:extLst>
                    <a:ext uri="{FF2B5EF4-FFF2-40B4-BE49-F238E27FC236}">
                      <a16:creationId xmlns:a16="http://schemas.microsoft.com/office/drawing/2014/main" id="{8BEA66B5-9350-FD16-F74A-D803C6796389}"/>
                    </a:ext>
                  </a:extLst>
                </p:cNvPr>
                <p:cNvGrpSpPr/>
                <p:nvPr/>
              </p:nvGrpSpPr>
              <p:grpSpPr>
                <a:xfrm>
                  <a:off x="1082140" y="4529974"/>
                  <a:ext cx="11416580" cy="1200329"/>
                  <a:chOff x="1082140" y="4529974"/>
                  <a:chExt cx="11416580" cy="1200329"/>
                </a:xfrm>
              </p:grpSpPr>
              <p:sp>
                <p:nvSpPr>
                  <p:cNvPr id="48" name="Freeform 365">
                    <a:extLst>
                      <a:ext uri="{FF2B5EF4-FFF2-40B4-BE49-F238E27FC236}">
                        <a16:creationId xmlns:a16="http://schemas.microsoft.com/office/drawing/2014/main" id="{633E9742-1C43-DBFD-B22D-3E5517425B8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31576" y="4842394"/>
                    <a:ext cx="470320" cy="530234"/>
                  </a:xfrm>
                  <a:custGeom>
                    <a:avLst/>
                    <a:gdLst>
                      <a:gd name="T0" fmla="*/ 0 w 692"/>
                      <a:gd name="T1" fmla="*/ 166 h 782"/>
                      <a:gd name="T2" fmla="*/ 0 w 692"/>
                      <a:gd name="T3" fmla="*/ 615 h 782"/>
                      <a:gd name="T4" fmla="*/ 346 w 692"/>
                      <a:gd name="T5" fmla="*/ 781 h 782"/>
                      <a:gd name="T6" fmla="*/ 691 w 692"/>
                      <a:gd name="T7" fmla="*/ 615 h 782"/>
                      <a:gd name="T8" fmla="*/ 691 w 692"/>
                      <a:gd name="T9" fmla="*/ 166 h 782"/>
                      <a:gd name="T10" fmla="*/ 346 w 692"/>
                      <a:gd name="T11" fmla="*/ 0 h 782"/>
                      <a:gd name="T12" fmla="*/ 0 w 692"/>
                      <a:gd name="T13" fmla="*/ 166 h 782"/>
                      <a:gd name="T14" fmla="*/ 661 w 692"/>
                      <a:gd name="T15" fmla="*/ 166 h 782"/>
                      <a:gd name="T16" fmla="*/ 346 w 692"/>
                      <a:gd name="T17" fmla="*/ 301 h 782"/>
                      <a:gd name="T18" fmla="*/ 30 w 692"/>
                      <a:gd name="T19" fmla="*/ 166 h 782"/>
                      <a:gd name="T20" fmla="*/ 346 w 692"/>
                      <a:gd name="T21" fmla="*/ 30 h 782"/>
                      <a:gd name="T22" fmla="*/ 661 w 692"/>
                      <a:gd name="T23" fmla="*/ 166 h 782"/>
                      <a:gd name="T24" fmla="*/ 661 w 692"/>
                      <a:gd name="T25" fmla="*/ 585 h 782"/>
                      <a:gd name="T26" fmla="*/ 661 w 692"/>
                      <a:gd name="T27" fmla="*/ 615 h 782"/>
                      <a:gd name="T28" fmla="*/ 346 w 692"/>
                      <a:gd name="T29" fmla="*/ 751 h 782"/>
                      <a:gd name="T30" fmla="*/ 30 w 692"/>
                      <a:gd name="T31" fmla="*/ 615 h 782"/>
                      <a:gd name="T32" fmla="*/ 30 w 692"/>
                      <a:gd name="T33" fmla="*/ 532 h 782"/>
                      <a:gd name="T34" fmla="*/ 346 w 692"/>
                      <a:gd name="T35" fmla="*/ 630 h 782"/>
                      <a:gd name="T36" fmla="*/ 661 w 692"/>
                      <a:gd name="T37" fmla="*/ 532 h 782"/>
                      <a:gd name="T38" fmla="*/ 661 w 692"/>
                      <a:gd name="T39" fmla="*/ 585 h 782"/>
                      <a:gd name="T40" fmla="*/ 346 w 692"/>
                      <a:gd name="T41" fmla="*/ 600 h 782"/>
                      <a:gd name="T42" fmla="*/ 30 w 692"/>
                      <a:gd name="T43" fmla="*/ 465 h 782"/>
                      <a:gd name="T44" fmla="*/ 30 w 692"/>
                      <a:gd name="T45" fmla="*/ 383 h 782"/>
                      <a:gd name="T46" fmla="*/ 346 w 692"/>
                      <a:gd name="T47" fmla="*/ 480 h 782"/>
                      <a:gd name="T48" fmla="*/ 661 w 692"/>
                      <a:gd name="T49" fmla="*/ 383 h 782"/>
                      <a:gd name="T50" fmla="*/ 661 w 692"/>
                      <a:gd name="T51" fmla="*/ 465 h 782"/>
                      <a:gd name="T52" fmla="*/ 346 w 692"/>
                      <a:gd name="T53" fmla="*/ 600 h 782"/>
                      <a:gd name="T54" fmla="*/ 346 w 692"/>
                      <a:gd name="T55" fmla="*/ 450 h 782"/>
                      <a:gd name="T56" fmla="*/ 30 w 692"/>
                      <a:gd name="T57" fmla="*/ 316 h 782"/>
                      <a:gd name="T58" fmla="*/ 30 w 692"/>
                      <a:gd name="T59" fmla="*/ 233 h 782"/>
                      <a:gd name="T60" fmla="*/ 346 w 692"/>
                      <a:gd name="T61" fmla="*/ 331 h 782"/>
                      <a:gd name="T62" fmla="*/ 661 w 692"/>
                      <a:gd name="T63" fmla="*/ 233 h 782"/>
                      <a:gd name="T64" fmla="*/ 661 w 692"/>
                      <a:gd name="T65" fmla="*/ 316 h 782"/>
                      <a:gd name="T66" fmla="*/ 346 w 692"/>
                      <a:gd name="T67" fmla="*/ 45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692" h="782">
                        <a:moveTo>
                          <a:pt x="0" y="166"/>
                        </a:moveTo>
                        <a:lnTo>
                          <a:pt x="0" y="615"/>
                        </a:lnTo>
                        <a:cubicBezTo>
                          <a:pt x="0" y="707"/>
                          <a:pt x="155" y="781"/>
                          <a:pt x="346" y="781"/>
                        </a:cubicBezTo>
                        <a:cubicBezTo>
                          <a:pt x="536" y="781"/>
                          <a:pt x="691" y="707"/>
                          <a:pt x="691" y="615"/>
                        </a:cubicBezTo>
                        <a:lnTo>
                          <a:pt x="691" y="166"/>
                        </a:lnTo>
                        <a:cubicBezTo>
                          <a:pt x="691" y="74"/>
                          <a:pt x="536" y="0"/>
                          <a:pt x="346" y="0"/>
                        </a:cubicBezTo>
                        <a:cubicBezTo>
                          <a:pt x="155" y="0"/>
                          <a:pt x="0" y="74"/>
                          <a:pt x="0" y="166"/>
                        </a:cubicBezTo>
                        <a:close/>
                        <a:moveTo>
                          <a:pt x="661" y="166"/>
                        </a:moveTo>
                        <a:cubicBezTo>
                          <a:pt x="661" y="230"/>
                          <a:pt x="531" y="301"/>
                          <a:pt x="346" y="301"/>
                        </a:cubicBezTo>
                        <a:cubicBezTo>
                          <a:pt x="160" y="301"/>
                          <a:pt x="30" y="230"/>
                          <a:pt x="30" y="166"/>
                        </a:cubicBezTo>
                        <a:cubicBezTo>
                          <a:pt x="30" y="102"/>
                          <a:pt x="160" y="30"/>
                          <a:pt x="346" y="30"/>
                        </a:cubicBezTo>
                        <a:cubicBezTo>
                          <a:pt x="531" y="30"/>
                          <a:pt x="661" y="102"/>
                          <a:pt x="661" y="166"/>
                        </a:cubicBezTo>
                        <a:close/>
                        <a:moveTo>
                          <a:pt x="661" y="585"/>
                        </a:moveTo>
                        <a:lnTo>
                          <a:pt x="661" y="615"/>
                        </a:lnTo>
                        <a:cubicBezTo>
                          <a:pt x="661" y="679"/>
                          <a:pt x="531" y="751"/>
                          <a:pt x="346" y="751"/>
                        </a:cubicBezTo>
                        <a:cubicBezTo>
                          <a:pt x="160" y="751"/>
                          <a:pt x="30" y="679"/>
                          <a:pt x="30" y="615"/>
                        </a:cubicBezTo>
                        <a:lnTo>
                          <a:pt x="30" y="532"/>
                        </a:lnTo>
                        <a:cubicBezTo>
                          <a:pt x="84" y="590"/>
                          <a:pt x="205" y="630"/>
                          <a:pt x="346" y="630"/>
                        </a:cubicBezTo>
                        <a:cubicBezTo>
                          <a:pt x="486" y="630"/>
                          <a:pt x="607" y="590"/>
                          <a:pt x="661" y="532"/>
                        </a:cubicBezTo>
                        <a:lnTo>
                          <a:pt x="661" y="585"/>
                        </a:lnTo>
                        <a:close/>
                        <a:moveTo>
                          <a:pt x="346" y="600"/>
                        </a:moveTo>
                        <a:cubicBezTo>
                          <a:pt x="160" y="600"/>
                          <a:pt x="30" y="529"/>
                          <a:pt x="30" y="465"/>
                        </a:cubicBezTo>
                        <a:lnTo>
                          <a:pt x="30" y="383"/>
                        </a:lnTo>
                        <a:cubicBezTo>
                          <a:pt x="84" y="440"/>
                          <a:pt x="205" y="480"/>
                          <a:pt x="346" y="480"/>
                        </a:cubicBezTo>
                        <a:cubicBezTo>
                          <a:pt x="486" y="480"/>
                          <a:pt x="607" y="440"/>
                          <a:pt x="661" y="383"/>
                        </a:cubicBezTo>
                        <a:lnTo>
                          <a:pt x="661" y="465"/>
                        </a:lnTo>
                        <a:cubicBezTo>
                          <a:pt x="661" y="529"/>
                          <a:pt x="531" y="600"/>
                          <a:pt x="346" y="600"/>
                        </a:cubicBezTo>
                        <a:close/>
                        <a:moveTo>
                          <a:pt x="346" y="450"/>
                        </a:moveTo>
                        <a:cubicBezTo>
                          <a:pt x="160" y="450"/>
                          <a:pt x="30" y="380"/>
                          <a:pt x="30" y="316"/>
                        </a:cubicBezTo>
                        <a:lnTo>
                          <a:pt x="30" y="233"/>
                        </a:lnTo>
                        <a:cubicBezTo>
                          <a:pt x="84" y="291"/>
                          <a:pt x="205" y="331"/>
                          <a:pt x="346" y="331"/>
                        </a:cubicBezTo>
                        <a:cubicBezTo>
                          <a:pt x="486" y="331"/>
                          <a:pt x="607" y="291"/>
                          <a:pt x="661" y="233"/>
                        </a:cubicBezTo>
                        <a:lnTo>
                          <a:pt x="661" y="316"/>
                        </a:lnTo>
                        <a:cubicBezTo>
                          <a:pt x="661" y="380"/>
                          <a:pt x="531" y="450"/>
                          <a:pt x="346" y="45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49" name="Rectangle à coins arrondis 41">
                    <a:extLst>
                      <a:ext uri="{FF2B5EF4-FFF2-40B4-BE49-F238E27FC236}">
                        <a16:creationId xmlns:a16="http://schemas.microsoft.com/office/drawing/2014/main" id="{DB407355-7392-2063-6116-7D3CD5DDE1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711" y="4667732"/>
                    <a:ext cx="1551064" cy="83667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200" i="1" dirty="0">
                        <a:solidFill>
                          <a:schemeClr val="accent2"/>
                        </a:solidFill>
                      </a:rPr>
                      <a:t>Split train/test </a:t>
                    </a:r>
                    <a:r>
                      <a:rPr lang="fr-FR" sz="1200" dirty="0">
                        <a:solidFill>
                          <a:schemeClr val="accent2"/>
                        </a:solidFill>
                      </a:rPr>
                      <a:t>temporel &amp; spatial</a:t>
                    </a:r>
                  </a:p>
                </p:txBody>
              </p:sp>
              <p:sp>
                <p:nvSpPr>
                  <p:cNvPr id="50" name="Freeform 168">
                    <a:extLst>
                      <a:ext uri="{FF2B5EF4-FFF2-40B4-BE49-F238E27FC236}">
                        <a16:creationId xmlns:a16="http://schemas.microsoft.com/office/drawing/2014/main" id="{98A94361-EF6E-C6FB-CC70-ECCD3D7ED2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82140" y="4899544"/>
                    <a:ext cx="491729" cy="478631"/>
                  </a:xfrm>
                  <a:custGeom>
                    <a:avLst/>
                    <a:gdLst>
                      <a:gd name="T0" fmla="*/ 376 w 752"/>
                      <a:gd name="T1" fmla="*/ 0 h 752"/>
                      <a:gd name="T2" fmla="*/ 0 w 752"/>
                      <a:gd name="T3" fmla="*/ 376 h 752"/>
                      <a:gd name="T4" fmla="*/ 376 w 752"/>
                      <a:gd name="T5" fmla="*/ 751 h 752"/>
                      <a:gd name="T6" fmla="*/ 376 w 752"/>
                      <a:gd name="T7" fmla="*/ 751 h 752"/>
                      <a:gd name="T8" fmla="*/ 376 w 752"/>
                      <a:gd name="T9" fmla="*/ 0 h 752"/>
                      <a:gd name="T10" fmla="*/ 506 w 752"/>
                      <a:gd name="T11" fmla="*/ 210 h 752"/>
                      <a:gd name="T12" fmla="*/ 390 w 752"/>
                      <a:gd name="T13" fmla="*/ 361 h 752"/>
                      <a:gd name="T14" fmla="*/ 390 w 752"/>
                      <a:gd name="T15" fmla="*/ 33 h 752"/>
                      <a:gd name="T16" fmla="*/ 390 w 752"/>
                      <a:gd name="T17" fmla="*/ 195 h 752"/>
                      <a:gd name="T18" fmla="*/ 361 w 752"/>
                      <a:gd name="T19" fmla="*/ 195 h 752"/>
                      <a:gd name="T20" fmla="*/ 361 w 752"/>
                      <a:gd name="T21" fmla="*/ 32 h 752"/>
                      <a:gd name="T22" fmla="*/ 361 w 752"/>
                      <a:gd name="T23" fmla="*/ 361 h 752"/>
                      <a:gd name="T24" fmla="*/ 244 w 752"/>
                      <a:gd name="T25" fmla="*/ 210 h 752"/>
                      <a:gd name="T26" fmla="*/ 361 w 752"/>
                      <a:gd name="T27" fmla="*/ 361 h 752"/>
                      <a:gd name="T28" fmla="*/ 109 w 752"/>
                      <a:gd name="T29" fmla="*/ 157 h 752"/>
                      <a:gd name="T30" fmla="*/ 195 w 752"/>
                      <a:gd name="T31" fmla="*/ 361 h 752"/>
                      <a:gd name="T32" fmla="*/ 195 w 752"/>
                      <a:gd name="T33" fmla="*/ 390 h 752"/>
                      <a:gd name="T34" fmla="*/ 109 w 752"/>
                      <a:gd name="T35" fmla="*/ 594 h 752"/>
                      <a:gd name="T36" fmla="*/ 195 w 752"/>
                      <a:gd name="T37" fmla="*/ 390 h 752"/>
                      <a:gd name="T38" fmla="*/ 361 w 752"/>
                      <a:gd name="T39" fmla="*/ 390 h 752"/>
                      <a:gd name="T40" fmla="*/ 244 w 752"/>
                      <a:gd name="T41" fmla="*/ 541 h 752"/>
                      <a:gd name="T42" fmla="*/ 361 w 752"/>
                      <a:gd name="T43" fmla="*/ 719 h 752"/>
                      <a:gd name="T44" fmla="*/ 361 w 752"/>
                      <a:gd name="T45" fmla="*/ 556 h 752"/>
                      <a:gd name="T46" fmla="*/ 390 w 752"/>
                      <a:gd name="T47" fmla="*/ 556 h 752"/>
                      <a:gd name="T48" fmla="*/ 390 w 752"/>
                      <a:gd name="T49" fmla="*/ 718 h 752"/>
                      <a:gd name="T50" fmla="*/ 390 w 752"/>
                      <a:gd name="T51" fmla="*/ 526 h 752"/>
                      <a:gd name="T52" fmla="*/ 525 w 752"/>
                      <a:gd name="T53" fmla="*/ 390 h 752"/>
                      <a:gd name="T54" fmla="*/ 390 w 752"/>
                      <a:gd name="T55" fmla="*/ 526 h 752"/>
                      <a:gd name="T56" fmla="*/ 720 w 752"/>
                      <a:gd name="T57" fmla="*/ 390 h 752"/>
                      <a:gd name="T58" fmla="*/ 535 w 752"/>
                      <a:gd name="T59" fmla="*/ 549 h 752"/>
                      <a:gd name="T60" fmla="*/ 555 w 752"/>
                      <a:gd name="T61" fmla="*/ 390 h 752"/>
                      <a:gd name="T62" fmla="*/ 535 w 752"/>
                      <a:gd name="T63" fmla="*/ 202 h 752"/>
                      <a:gd name="T64" fmla="*/ 720 w 752"/>
                      <a:gd name="T65" fmla="*/ 361 h 752"/>
                      <a:gd name="T66" fmla="*/ 527 w 752"/>
                      <a:gd name="T67" fmla="*/ 173 h 752"/>
                      <a:gd name="T68" fmla="*/ 621 w 752"/>
                      <a:gd name="T69" fmla="*/ 134 h 752"/>
                      <a:gd name="T70" fmla="*/ 223 w 752"/>
                      <a:gd name="T71" fmla="*/ 173 h 752"/>
                      <a:gd name="T72" fmla="*/ 294 w 752"/>
                      <a:gd name="T73" fmla="*/ 40 h 752"/>
                      <a:gd name="T74" fmla="*/ 223 w 752"/>
                      <a:gd name="T75" fmla="*/ 578 h 752"/>
                      <a:gd name="T76" fmla="*/ 130 w 752"/>
                      <a:gd name="T77" fmla="*/ 617 h 752"/>
                      <a:gd name="T78" fmla="*/ 455 w 752"/>
                      <a:gd name="T79" fmla="*/ 711 h 752"/>
                      <a:gd name="T80" fmla="*/ 621 w 752"/>
                      <a:gd name="T81" fmla="*/ 617 h 7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752" h="752">
                        <a:moveTo>
                          <a:pt x="376" y="0"/>
                        </a:moveTo>
                        <a:lnTo>
                          <a:pt x="376" y="0"/>
                        </a:lnTo>
                        <a:cubicBezTo>
                          <a:pt x="375" y="0"/>
                          <a:pt x="375" y="0"/>
                          <a:pt x="375" y="0"/>
                        </a:cubicBezTo>
                        <a:cubicBezTo>
                          <a:pt x="168" y="1"/>
                          <a:pt x="0" y="169"/>
                          <a:pt x="0" y="376"/>
                        </a:cubicBezTo>
                        <a:cubicBezTo>
                          <a:pt x="0" y="582"/>
                          <a:pt x="168" y="750"/>
                          <a:pt x="375" y="751"/>
                        </a:cubicBezTo>
                        <a:cubicBezTo>
                          <a:pt x="375" y="751"/>
                          <a:pt x="375" y="751"/>
                          <a:pt x="376" y="751"/>
                        </a:cubicBezTo>
                        <a:lnTo>
                          <a:pt x="376" y="751"/>
                        </a:lnTo>
                        <a:lnTo>
                          <a:pt x="376" y="751"/>
                        </a:lnTo>
                        <a:cubicBezTo>
                          <a:pt x="582" y="751"/>
                          <a:pt x="751" y="582"/>
                          <a:pt x="751" y="376"/>
                        </a:cubicBezTo>
                        <a:cubicBezTo>
                          <a:pt x="751" y="169"/>
                          <a:pt x="582" y="0"/>
                          <a:pt x="376" y="0"/>
                        </a:cubicBezTo>
                        <a:close/>
                        <a:moveTo>
                          <a:pt x="390" y="225"/>
                        </a:moveTo>
                        <a:cubicBezTo>
                          <a:pt x="430" y="224"/>
                          <a:pt x="469" y="219"/>
                          <a:pt x="506" y="210"/>
                        </a:cubicBezTo>
                        <a:cubicBezTo>
                          <a:pt x="517" y="254"/>
                          <a:pt x="524" y="305"/>
                          <a:pt x="525" y="361"/>
                        </a:cubicBezTo>
                        <a:lnTo>
                          <a:pt x="390" y="361"/>
                        </a:lnTo>
                        <a:lnTo>
                          <a:pt x="390" y="225"/>
                        </a:lnTo>
                        <a:close/>
                        <a:moveTo>
                          <a:pt x="390" y="33"/>
                        </a:moveTo>
                        <a:cubicBezTo>
                          <a:pt x="431" y="44"/>
                          <a:pt x="472" y="98"/>
                          <a:pt x="498" y="181"/>
                        </a:cubicBezTo>
                        <a:cubicBezTo>
                          <a:pt x="463" y="189"/>
                          <a:pt x="427" y="194"/>
                          <a:pt x="390" y="195"/>
                        </a:cubicBezTo>
                        <a:lnTo>
                          <a:pt x="390" y="33"/>
                        </a:lnTo>
                        <a:close/>
                        <a:moveTo>
                          <a:pt x="361" y="195"/>
                        </a:moveTo>
                        <a:cubicBezTo>
                          <a:pt x="324" y="194"/>
                          <a:pt x="287" y="189"/>
                          <a:pt x="252" y="181"/>
                        </a:cubicBezTo>
                        <a:cubicBezTo>
                          <a:pt x="279" y="97"/>
                          <a:pt x="320" y="43"/>
                          <a:pt x="361" y="32"/>
                        </a:cubicBezTo>
                        <a:lnTo>
                          <a:pt x="361" y="195"/>
                        </a:lnTo>
                        <a:close/>
                        <a:moveTo>
                          <a:pt x="361" y="361"/>
                        </a:moveTo>
                        <a:lnTo>
                          <a:pt x="225" y="361"/>
                        </a:lnTo>
                        <a:cubicBezTo>
                          <a:pt x="226" y="305"/>
                          <a:pt x="233" y="254"/>
                          <a:pt x="244" y="210"/>
                        </a:cubicBezTo>
                        <a:cubicBezTo>
                          <a:pt x="282" y="219"/>
                          <a:pt x="321" y="224"/>
                          <a:pt x="361" y="225"/>
                        </a:cubicBezTo>
                        <a:lnTo>
                          <a:pt x="361" y="361"/>
                        </a:lnTo>
                        <a:close/>
                        <a:moveTo>
                          <a:pt x="31" y="361"/>
                        </a:moveTo>
                        <a:cubicBezTo>
                          <a:pt x="34" y="284"/>
                          <a:pt x="63" y="213"/>
                          <a:pt x="109" y="157"/>
                        </a:cubicBezTo>
                        <a:cubicBezTo>
                          <a:pt x="142" y="175"/>
                          <a:pt x="178" y="190"/>
                          <a:pt x="215" y="202"/>
                        </a:cubicBezTo>
                        <a:cubicBezTo>
                          <a:pt x="203" y="250"/>
                          <a:pt x="196" y="304"/>
                          <a:pt x="195" y="361"/>
                        </a:cubicBezTo>
                        <a:lnTo>
                          <a:pt x="31" y="361"/>
                        </a:lnTo>
                        <a:close/>
                        <a:moveTo>
                          <a:pt x="195" y="390"/>
                        </a:moveTo>
                        <a:cubicBezTo>
                          <a:pt x="196" y="447"/>
                          <a:pt x="203" y="501"/>
                          <a:pt x="215" y="549"/>
                        </a:cubicBezTo>
                        <a:cubicBezTo>
                          <a:pt x="178" y="561"/>
                          <a:pt x="142" y="576"/>
                          <a:pt x="109" y="594"/>
                        </a:cubicBezTo>
                        <a:cubicBezTo>
                          <a:pt x="63" y="538"/>
                          <a:pt x="34" y="467"/>
                          <a:pt x="31" y="390"/>
                        </a:cubicBezTo>
                        <a:lnTo>
                          <a:pt x="195" y="390"/>
                        </a:lnTo>
                        <a:close/>
                        <a:moveTo>
                          <a:pt x="225" y="390"/>
                        </a:moveTo>
                        <a:lnTo>
                          <a:pt x="361" y="390"/>
                        </a:lnTo>
                        <a:lnTo>
                          <a:pt x="361" y="526"/>
                        </a:lnTo>
                        <a:cubicBezTo>
                          <a:pt x="321" y="527"/>
                          <a:pt x="282" y="532"/>
                          <a:pt x="244" y="541"/>
                        </a:cubicBezTo>
                        <a:cubicBezTo>
                          <a:pt x="233" y="497"/>
                          <a:pt x="226" y="446"/>
                          <a:pt x="225" y="390"/>
                        </a:cubicBezTo>
                        <a:close/>
                        <a:moveTo>
                          <a:pt x="361" y="719"/>
                        </a:moveTo>
                        <a:cubicBezTo>
                          <a:pt x="320" y="708"/>
                          <a:pt x="279" y="654"/>
                          <a:pt x="252" y="570"/>
                        </a:cubicBezTo>
                        <a:cubicBezTo>
                          <a:pt x="287" y="562"/>
                          <a:pt x="324" y="557"/>
                          <a:pt x="361" y="556"/>
                        </a:cubicBezTo>
                        <a:lnTo>
                          <a:pt x="361" y="719"/>
                        </a:lnTo>
                        <a:close/>
                        <a:moveTo>
                          <a:pt x="390" y="556"/>
                        </a:moveTo>
                        <a:cubicBezTo>
                          <a:pt x="427" y="557"/>
                          <a:pt x="463" y="562"/>
                          <a:pt x="498" y="570"/>
                        </a:cubicBezTo>
                        <a:cubicBezTo>
                          <a:pt x="472" y="653"/>
                          <a:pt x="431" y="707"/>
                          <a:pt x="390" y="718"/>
                        </a:cubicBezTo>
                        <a:lnTo>
                          <a:pt x="390" y="556"/>
                        </a:lnTo>
                        <a:close/>
                        <a:moveTo>
                          <a:pt x="390" y="526"/>
                        </a:moveTo>
                        <a:lnTo>
                          <a:pt x="390" y="390"/>
                        </a:lnTo>
                        <a:lnTo>
                          <a:pt x="525" y="390"/>
                        </a:lnTo>
                        <a:cubicBezTo>
                          <a:pt x="524" y="446"/>
                          <a:pt x="517" y="497"/>
                          <a:pt x="506" y="541"/>
                        </a:cubicBezTo>
                        <a:cubicBezTo>
                          <a:pt x="469" y="532"/>
                          <a:pt x="430" y="527"/>
                          <a:pt x="390" y="526"/>
                        </a:cubicBezTo>
                        <a:close/>
                        <a:moveTo>
                          <a:pt x="555" y="390"/>
                        </a:moveTo>
                        <a:lnTo>
                          <a:pt x="720" y="390"/>
                        </a:lnTo>
                        <a:cubicBezTo>
                          <a:pt x="717" y="467"/>
                          <a:pt x="688" y="538"/>
                          <a:pt x="642" y="594"/>
                        </a:cubicBezTo>
                        <a:cubicBezTo>
                          <a:pt x="608" y="576"/>
                          <a:pt x="573" y="560"/>
                          <a:pt x="535" y="549"/>
                        </a:cubicBezTo>
                        <a:cubicBezTo>
                          <a:pt x="547" y="501"/>
                          <a:pt x="554" y="447"/>
                          <a:pt x="556" y="390"/>
                        </a:cubicBezTo>
                        <a:lnTo>
                          <a:pt x="555" y="390"/>
                        </a:lnTo>
                        <a:close/>
                        <a:moveTo>
                          <a:pt x="555" y="361"/>
                        </a:moveTo>
                        <a:cubicBezTo>
                          <a:pt x="554" y="304"/>
                          <a:pt x="547" y="250"/>
                          <a:pt x="535" y="202"/>
                        </a:cubicBezTo>
                        <a:cubicBezTo>
                          <a:pt x="572" y="191"/>
                          <a:pt x="608" y="175"/>
                          <a:pt x="642" y="157"/>
                        </a:cubicBezTo>
                        <a:cubicBezTo>
                          <a:pt x="688" y="213"/>
                          <a:pt x="717" y="284"/>
                          <a:pt x="720" y="361"/>
                        </a:cubicBezTo>
                        <a:lnTo>
                          <a:pt x="555" y="361"/>
                        </a:lnTo>
                        <a:close/>
                        <a:moveTo>
                          <a:pt x="527" y="173"/>
                        </a:moveTo>
                        <a:cubicBezTo>
                          <a:pt x="509" y="116"/>
                          <a:pt x="485" y="70"/>
                          <a:pt x="455" y="40"/>
                        </a:cubicBezTo>
                        <a:cubicBezTo>
                          <a:pt x="519" y="55"/>
                          <a:pt x="577" y="88"/>
                          <a:pt x="621" y="134"/>
                        </a:cubicBezTo>
                        <a:cubicBezTo>
                          <a:pt x="591" y="150"/>
                          <a:pt x="560" y="163"/>
                          <a:pt x="527" y="173"/>
                        </a:cubicBezTo>
                        <a:close/>
                        <a:moveTo>
                          <a:pt x="223" y="173"/>
                        </a:moveTo>
                        <a:cubicBezTo>
                          <a:pt x="191" y="163"/>
                          <a:pt x="159" y="150"/>
                          <a:pt x="130" y="134"/>
                        </a:cubicBezTo>
                        <a:cubicBezTo>
                          <a:pt x="174" y="89"/>
                          <a:pt x="231" y="56"/>
                          <a:pt x="294" y="40"/>
                        </a:cubicBezTo>
                        <a:cubicBezTo>
                          <a:pt x="265" y="71"/>
                          <a:pt x="241" y="116"/>
                          <a:pt x="223" y="173"/>
                        </a:cubicBezTo>
                        <a:close/>
                        <a:moveTo>
                          <a:pt x="223" y="578"/>
                        </a:moveTo>
                        <a:cubicBezTo>
                          <a:pt x="241" y="634"/>
                          <a:pt x="265" y="680"/>
                          <a:pt x="294" y="711"/>
                        </a:cubicBezTo>
                        <a:cubicBezTo>
                          <a:pt x="231" y="695"/>
                          <a:pt x="174" y="662"/>
                          <a:pt x="130" y="617"/>
                        </a:cubicBezTo>
                        <a:cubicBezTo>
                          <a:pt x="159" y="601"/>
                          <a:pt x="191" y="588"/>
                          <a:pt x="223" y="578"/>
                        </a:cubicBezTo>
                        <a:close/>
                        <a:moveTo>
                          <a:pt x="455" y="711"/>
                        </a:moveTo>
                        <a:cubicBezTo>
                          <a:pt x="485" y="681"/>
                          <a:pt x="509" y="635"/>
                          <a:pt x="527" y="578"/>
                        </a:cubicBezTo>
                        <a:cubicBezTo>
                          <a:pt x="560" y="588"/>
                          <a:pt x="591" y="601"/>
                          <a:pt x="621" y="617"/>
                        </a:cubicBezTo>
                        <a:cubicBezTo>
                          <a:pt x="577" y="663"/>
                          <a:pt x="519" y="696"/>
                          <a:pt x="455" y="71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  <a:effectLst/>
                </p:spPr>
                <p:txBody>
                  <a:bodyPr wrap="none" anchor="ctr"/>
                  <a:lstStyle>
                    <a:defPPr>
                      <a:defRPr lang="fr-F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fr-FR" dirty="0"/>
                  </a:p>
                </p:txBody>
              </p:sp>
              <p:sp>
                <p:nvSpPr>
                  <p:cNvPr id="51" name="Rectangle à coins arrondis 56">
                    <a:extLst>
                      <a:ext uri="{FF2B5EF4-FFF2-40B4-BE49-F238E27FC236}">
                        <a16:creationId xmlns:a16="http://schemas.microsoft.com/office/drawing/2014/main" id="{F1D698C5-0846-5F50-888B-C3D98ECAB3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16131" y="4740838"/>
                    <a:ext cx="1092364" cy="76162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200" b="1" i="1" dirty="0" err="1">
                        <a:solidFill>
                          <a:schemeClr val="accent1"/>
                        </a:solidFill>
                      </a:rPr>
                      <a:t>Database</a:t>
                    </a:r>
                    <a:endParaRPr lang="fr-FR" sz="1200" b="1" i="1" dirty="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52" name="Rectangle à coins arrondis 61">
                    <a:extLst>
                      <a:ext uri="{FF2B5EF4-FFF2-40B4-BE49-F238E27FC236}">
                        <a16:creationId xmlns:a16="http://schemas.microsoft.com/office/drawing/2014/main" id="{DB35DB3D-63DA-2AC1-D2A8-980CAE9295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63038" y="4529974"/>
                    <a:ext cx="1673209" cy="1200329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200" dirty="0">
                        <a:solidFill>
                          <a:schemeClr val="accent4"/>
                        </a:solidFill>
                      </a:rPr>
                      <a:t>Calibration de modèles SARIMAX</a:t>
                    </a:r>
                  </a:p>
                  <a:p>
                    <a:pPr algn="ctr"/>
                    <a:r>
                      <a:rPr lang="fr-FR" sz="1200" dirty="0">
                        <a:solidFill>
                          <a:schemeClr val="accent4"/>
                        </a:solidFill>
                      </a:rPr>
                      <a:t> par département </a:t>
                    </a:r>
                  </a:p>
                </p:txBody>
              </p:sp>
              <p:sp>
                <p:nvSpPr>
                  <p:cNvPr id="53" name="Freeform 408">
                    <a:extLst>
                      <a:ext uri="{FF2B5EF4-FFF2-40B4-BE49-F238E27FC236}">
                        <a16:creationId xmlns:a16="http://schemas.microsoft.com/office/drawing/2014/main" id="{B5402D8B-3630-205A-B3A1-BCA6E0E913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821809" y="4886036"/>
                    <a:ext cx="496469" cy="429968"/>
                  </a:xfrm>
                  <a:custGeom>
                    <a:avLst/>
                    <a:gdLst>
                      <a:gd name="T0" fmla="*/ 637 w 827"/>
                      <a:gd name="T1" fmla="*/ 518 h 806"/>
                      <a:gd name="T2" fmla="*/ 637 w 827"/>
                      <a:gd name="T3" fmla="*/ 475 h 806"/>
                      <a:gd name="T4" fmla="*/ 467 w 827"/>
                      <a:gd name="T5" fmla="*/ 433 h 806"/>
                      <a:gd name="T6" fmla="*/ 648 w 827"/>
                      <a:gd name="T7" fmla="*/ 315 h 806"/>
                      <a:gd name="T8" fmla="*/ 792 w 827"/>
                      <a:gd name="T9" fmla="*/ 95 h 806"/>
                      <a:gd name="T10" fmla="*/ 715 w 827"/>
                      <a:gd name="T11" fmla="*/ 143 h 806"/>
                      <a:gd name="T12" fmla="*/ 661 w 827"/>
                      <a:gd name="T13" fmla="*/ 91 h 806"/>
                      <a:gd name="T14" fmla="*/ 710 w 827"/>
                      <a:gd name="T15" fmla="*/ 13 h 806"/>
                      <a:gd name="T16" fmla="*/ 536 w 827"/>
                      <a:gd name="T17" fmla="*/ 46 h 806"/>
                      <a:gd name="T18" fmla="*/ 372 w 827"/>
                      <a:gd name="T19" fmla="*/ 338 h 806"/>
                      <a:gd name="T20" fmla="*/ 213 w 827"/>
                      <a:gd name="T21" fmla="*/ 136 h 806"/>
                      <a:gd name="T22" fmla="*/ 32 w 827"/>
                      <a:gd name="T23" fmla="*/ 83 h 806"/>
                      <a:gd name="T24" fmla="*/ 171 w 827"/>
                      <a:gd name="T25" fmla="*/ 179 h 806"/>
                      <a:gd name="T26" fmla="*/ 224 w 827"/>
                      <a:gd name="T27" fmla="*/ 486 h 806"/>
                      <a:gd name="T28" fmla="*/ 59 w 827"/>
                      <a:gd name="T29" fmla="*/ 523 h 806"/>
                      <a:gd name="T30" fmla="*/ 35 w 827"/>
                      <a:gd name="T31" fmla="*/ 717 h 806"/>
                      <a:gd name="T32" fmla="*/ 157 w 827"/>
                      <a:gd name="T33" fmla="*/ 647 h 806"/>
                      <a:gd name="T34" fmla="*/ 88 w 827"/>
                      <a:gd name="T35" fmla="*/ 770 h 806"/>
                      <a:gd name="T36" fmla="*/ 171 w 827"/>
                      <a:gd name="T37" fmla="*/ 792 h 806"/>
                      <a:gd name="T38" fmla="*/ 319 w 827"/>
                      <a:gd name="T39" fmla="*/ 582 h 806"/>
                      <a:gd name="T40" fmla="*/ 552 w 827"/>
                      <a:gd name="T41" fmla="*/ 560 h 806"/>
                      <a:gd name="T42" fmla="*/ 509 w 827"/>
                      <a:gd name="T43" fmla="*/ 645 h 806"/>
                      <a:gd name="T44" fmla="*/ 690 w 827"/>
                      <a:gd name="T45" fmla="*/ 783 h 806"/>
                      <a:gd name="T46" fmla="*/ 796 w 827"/>
                      <a:gd name="T47" fmla="*/ 783 h 806"/>
                      <a:gd name="T48" fmla="*/ 75 w 827"/>
                      <a:gd name="T49" fmla="*/ 83 h 806"/>
                      <a:gd name="T50" fmla="*/ 171 w 827"/>
                      <a:gd name="T51" fmla="*/ 136 h 806"/>
                      <a:gd name="T52" fmla="*/ 75 w 827"/>
                      <a:gd name="T53" fmla="*/ 83 h 806"/>
                      <a:gd name="T54" fmla="*/ 261 w 827"/>
                      <a:gd name="T55" fmla="*/ 725 h 806"/>
                      <a:gd name="T56" fmla="*/ 142 w 827"/>
                      <a:gd name="T57" fmla="*/ 759 h 806"/>
                      <a:gd name="T58" fmla="*/ 187 w 827"/>
                      <a:gd name="T59" fmla="*/ 616 h 806"/>
                      <a:gd name="T60" fmla="*/ 46 w 827"/>
                      <a:gd name="T61" fmla="*/ 663 h 806"/>
                      <a:gd name="T62" fmla="*/ 170 w 827"/>
                      <a:gd name="T63" fmla="*/ 507 h 806"/>
                      <a:gd name="T64" fmla="*/ 231 w 827"/>
                      <a:gd name="T65" fmla="*/ 521 h 806"/>
                      <a:gd name="T66" fmla="*/ 530 w 827"/>
                      <a:gd name="T67" fmla="*/ 208 h 806"/>
                      <a:gd name="T68" fmla="*/ 647 w 827"/>
                      <a:gd name="T69" fmla="*/ 30 h 806"/>
                      <a:gd name="T70" fmla="*/ 631 w 827"/>
                      <a:gd name="T71" fmla="*/ 79 h 806"/>
                      <a:gd name="T72" fmla="*/ 728 w 827"/>
                      <a:gd name="T73" fmla="*/ 173 h 806"/>
                      <a:gd name="T74" fmla="*/ 738 w 827"/>
                      <a:gd name="T75" fmla="*/ 248 h 806"/>
                      <a:gd name="T76" fmla="*/ 597 w 827"/>
                      <a:gd name="T77" fmla="*/ 275 h 806"/>
                      <a:gd name="T78" fmla="*/ 284 w 827"/>
                      <a:gd name="T79" fmla="*/ 575 h 806"/>
                      <a:gd name="T80" fmla="*/ 775 w 827"/>
                      <a:gd name="T81" fmla="*/ 762 h 806"/>
                      <a:gd name="T82" fmla="*/ 711 w 827"/>
                      <a:gd name="T83" fmla="*/ 762 h 806"/>
                      <a:gd name="T84" fmla="*/ 616 w 827"/>
                      <a:gd name="T85" fmla="*/ 539 h 806"/>
                      <a:gd name="T86" fmla="*/ 775 w 827"/>
                      <a:gd name="T87" fmla="*/ 762 h 8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827" h="806">
                        <a:moveTo>
                          <a:pt x="796" y="677"/>
                        </a:moveTo>
                        <a:lnTo>
                          <a:pt x="637" y="518"/>
                        </a:lnTo>
                        <a:lnTo>
                          <a:pt x="658" y="496"/>
                        </a:lnTo>
                        <a:lnTo>
                          <a:pt x="637" y="475"/>
                        </a:lnTo>
                        <a:lnTo>
                          <a:pt x="573" y="539"/>
                        </a:lnTo>
                        <a:lnTo>
                          <a:pt x="467" y="433"/>
                        </a:lnTo>
                        <a:lnTo>
                          <a:pt x="595" y="306"/>
                        </a:lnTo>
                        <a:cubicBezTo>
                          <a:pt x="612" y="312"/>
                          <a:pt x="629" y="315"/>
                          <a:pt x="648" y="315"/>
                        </a:cubicBezTo>
                        <a:cubicBezTo>
                          <a:pt x="690" y="315"/>
                          <a:pt x="729" y="299"/>
                          <a:pt x="759" y="269"/>
                        </a:cubicBezTo>
                        <a:cubicBezTo>
                          <a:pt x="805" y="223"/>
                          <a:pt x="818" y="155"/>
                          <a:pt x="792" y="95"/>
                        </a:cubicBezTo>
                        <a:lnTo>
                          <a:pt x="784" y="75"/>
                        </a:lnTo>
                        <a:lnTo>
                          <a:pt x="715" y="143"/>
                        </a:lnTo>
                        <a:lnTo>
                          <a:pt x="660" y="144"/>
                        </a:lnTo>
                        <a:lnTo>
                          <a:pt x="661" y="91"/>
                        </a:lnTo>
                        <a:lnTo>
                          <a:pt x="730" y="21"/>
                        </a:lnTo>
                        <a:lnTo>
                          <a:pt x="710" y="13"/>
                        </a:lnTo>
                        <a:cubicBezTo>
                          <a:pt x="690" y="4"/>
                          <a:pt x="669" y="0"/>
                          <a:pt x="647" y="0"/>
                        </a:cubicBezTo>
                        <a:cubicBezTo>
                          <a:pt x="605" y="0"/>
                          <a:pt x="566" y="16"/>
                          <a:pt x="536" y="46"/>
                        </a:cubicBezTo>
                        <a:cubicBezTo>
                          <a:pt x="492" y="89"/>
                          <a:pt x="478" y="153"/>
                          <a:pt x="499" y="210"/>
                        </a:cubicBezTo>
                        <a:lnTo>
                          <a:pt x="372" y="338"/>
                        </a:lnTo>
                        <a:lnTo>
                          <a:pt x="192" y="157"/>
                        </a:lnTo>
                        <a:lnTo>
                          <a:pt x="213" y="136"/>
                        </a:lnTo>
                        <a:lnTo>
                          <a:pt x="96" y="19"/>
                        </a:lnTo>
                        <a:lnTo>
                          <a:pt x="32" y="83"/>
                        </a:lnTo>
                        <a:lnTo>
                          <a:pt x="149" y="200"/>
                        </a:lnTo>
                        <a:lnTo>
                          <a:pt x="171" y="179"/>
                        </a:lnTo>
                        <a:lnTo>
                          <a:pt x="351" y="359"/>
                        </a:lnTo>
                        <a:lnTo>
                          <a:pt x="224" y="486"/>
                        </a:lnTo>
                        <a:cubicBezTo>
                          <a:pt x="206" y="480"/>
                          <a:pt x="189" y="477"/>
                          <a:pt x="170" y="477"/>
                        </a:cubicBezTo>
                        <a:cubicBezTo>
                          <a:pt x="128" y="477"/>
                          <a:pt x="89" y="493"/>
                          <a:pt x="59" y="523"/>
                        </a:cubicBezTo>
                        <a:cubicBezTo>
                          <a:pt x="13" y="569"/>
                          <a:pt x="0" y="637"/>
                          <a:pt x="26" y="697"/>
                        </a:cubicBezTo>
                        <a:lnTo>
                          <a:pt x="35" y="717"/>
                        </a:lnTo>
                        <a:lnTo>
                          <a:pt x="104" y="648"/>
                        </a:lnTo>
                        <a:lnTo>
                          <a:pt x="157" y="647"/>
                        </a:lnTo>
                        <a:lnTo>
                          <a:pt x="156" y="702"/>
                        </a:lnTo>
                        <a:lnTo>
                          <a:pt x="88" y="770"/>
                        </a:lnTo>
                        <a:lnTo>
                          <a:pt x="108" y="779"/>
                        </a:lnTo>
                        <a:cubicBezTo>
                          <a:pt x="128" y="788"/>
                          <a:pt x="149" y="792"/>
                          <a:pt x="171" y="792"/>
                        </a:cubicBezTo>
                        <a:cubicBezTo>
                          <a:pt x="213" y="792"/>
                          <a:pt x="252" y="776"/>
                          <a:pt x="282" y="746"/>
                        </a:cubicBezTo>
                        <a:cubicBezTo>
                          <a:pt x="326" y="702"/>
                          <a:pt x="340" y="639"/>
                          <a:pt x="319" y="582"/>
                        </a:cubicBezTo>
                        <a:lnTo>
                          <a:pt x="446" y="454"/>
                        </a:lnTo>
                        <a:lnTo>
                          <a:pt x="552" y="560"/>
                        </a:lnTo>
                        <a:lnTo>
                          <a:pt x="488" y="624"/>
                        </a:lnTo>
                        <a:lnTo>
                          <a:pt x="509" y="645"/>
                        </a:lnTo>
                        <a:lnTo>
                          <a:pt x="531" y="624"/>
                        </a:lnTo>
                        <a:lnTo>
                          <a:pt x="690" y="783"/>
                        </a:lnTo>
                        <a:cubicBezTo>
                          <a:pt x="704" y="797"/>
                          <a:pt x="723" y="805"/>
                          <a:pt x="743" y="805"/>
                        </a:cubicBezTo>
                        <a:cubicBezTo>
                          <a:pt x="763" y="805"/>
                          <a:pt x="782" y="797"/>
                          <a:pt x="796" y="783"/>
                        </a:cubicBezTo>
                        <a:cubicBezTo>
                          <a:pt x="826" y="754"/>
                          <a:pt x="826" y="706"/>
                          <a:pt x="796" y="677"/>
                        </a:cubicBezTo>
                        <a:close/>
                        <a:moveTo>
                          <a:pt x="75" y="83"/>
                        </a:moveTo>
                        <a:lnTo>
                          <a:pt x="96" y="62"/>
                        </a:lnTo>
                        <a:lnTo>
                          <a:pt x="171" y="136"/>
                        </a:lnTo>
                        <a:lnTo>
                          <a:pt x="149" y="157"/>
                        </a:lnTo>
                        <a:lnTo>
                          <a:pt x="75" y="83"/>
                        </a:lnTo>
                        <a:close/>
                        <a:moveTo>
                          <a:pt x="288" y="584"/>
                        </a:moveTo>
                        <a:cubicBezTo>
                          <a:pt x="309" y="632"/>
                          <a:pt x="298" y="688"/>
                          <a:pt x="261" y="725"/>
                        </a:cubicBezTo>
                        <a:cubicBezTo>
                          <a:pt x="237" y="749"/>
                          <a:pt x="205" y="762"/>
                          <a:pt x="171" y="762"/>
                        </a:cubicBezTo>
                        <a:cubicBezTo>
                          <a:pt x="161" y="762"/>
                          <a:pt x="151" y="761"/>
                          <a:pt x="142" y="759"/>
                        </a:cubicBezTo>
                        <a:lnTo>
                          <a:pt x="186" y="715"/>
                        </a:lnTo>
                        <a:lnTo>
                          <a:pt x="187" y="616"/>
                        </a:lnTo>
                        <a:lnTo>
                          <a:pt x="92" y="618"/>
                        </a:lnTo>
                        <a:lnTo>
                          <a:pt x="46" y="663"/>
                        </a:lnTo>
                        <a:cubicBezTo>
                          <a:pt x="36" y="621"/>
                          <a:pt x="48" y="576"/>
                          <a:pt x="80" y="544"/>
                        </a:cubicBezTo>
                        <a:cubicBezTo>
                          <a:pt x="104" y="520"/>
                          <a:pt x="136" y="507"/>
                          <a:pt x="170" y="507"/>
                        </a:cubicBezTo>
                        <a:cubicBezTo>
                          <a:pt x="188" y="507"/>
                          <a:pt x="205" y="510"/>
                          <a:pt x="221" y="517"/>
                        </a:cubicBezTo>
                        <a:lnTo>
                          <a:pt x="231" y="521"/>
                        </a:lnTo>
                        <a:lnTo>
                          <a:pt x="535" y="218"/>
                        </a:lnTo>
                        <a:lnTo>
                          <a:pt x="530" y="208"/>
                        </a:lnTo>
                        <a:cubicBezTo>
                          <a:pt x="510" y="160"/>
                          <a:pt x="520" y="104"/>
                          <a:pt x="557" y="67"/>
                        </a:cubicBezTo>
                        <a:cubicBezTo>
                          <a:pt x="581" y="43"/>
                          <a:pt x="613" y="30"/>
                          <a:pt x="647" y="30"/>
                        </a:cubicBezTo>
                        <a:cubicBezTo>
                          <a:pt x="657" y="30"/>
                          <a:pt x="667" y="31"/>
                          <a:pt x="676" y="33"/>
                        </a:cubicBezTo>
                        <a:lnTo>
                          <a:pt x="631" y="79"/>
                        </a:lnTo>
                        <a:lnTo>
                          <a:pt x="630" y="174"/>
                        </a:lnTo>
                        <a:lnTo>
                          <a:pt x="728" y="173"/>
                        </a:lnTo>
                        <a:lnTo>
                          <a:pt x="772" y="129"/>
                        </a:lnTo>
                        <a:cubicBezTo>
                          <a:pt x="782" y="171"/>
                          <a:pt x="770" y="216"/>
                          <a:pt x="738" y="248"/>
                        </a:cubicBezTo>
                        <a:cubicBezTo>
                          <a:pt x="714" y="272"/>
                          <a:pt x="682" y="285"/>
                          <a:pt x="648" y="285"/>
                        </a:cubicBezTo>
                        <a:cubicBezTo>
                          <a:pt x="630" y="285"/>
                          <a:pt x="613" y="282"/>
                          <a:pt x="597" y="275"/>
                        </a:cubicBezTo>
                        <a:lnTo>
                          <a:pt x="588" y="271"/>
                        </a:lnTo>
                        <a:lnTo>
                          <a:pt x="284" y="575"/>
                        </a:lnTo>
                        <a:lnTo>
                          <a:pt x="288" y="584"/>
                        </a:lnTo>
                        <a:close/>
                        <a:moveTo>
                          <a:pt x="775" y="762"/>
                        </a:moveTo>
                        <a:cubicBezTo>
                          <a:pt x="767" y="771"/>
                          <a:pt x="755" y="775"/>
                          <a:pt x="743" y="775"/>
                        </a:cubicBezTo>
                        <a:cubicBezTo>
                          <a:pt x="731" y="775"/>
                          <a:pt x="720" y="771"/>
                          <a:pt x="711" y="762"/>
                        </a:cubicBezTo>
                        <a:lnTo>
                          <a:pt x="552" y="603"/>
                        </a:lnTo>
                        <a:lnTo>
                          <a:pt x="616" y="539"/>
                        </a:lnTo>
                        <a:lnTo>
                          <a:pt x="775" y="698"/>
                        </a:lnTo>
                        <a:cubicBezTo>
                          <a:pt x="793" y="716"/>
                          <a:pt x="793" y="744"/>
                          <a:pt x="775" y="76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solidFill>
                      <a:schemeClr val="accent4"/>
                    </a:solidFill>
                  </a:ln>
                  <a:effectLst/>
                </p:spPr>
                <p:txBody>
                  <a:bodyPr wrap="none" anchor="ctr"/>
                  <a:lstStyle>
                    <a:defPPr>
                      <a:defRPr lang="fr-F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fr-FR" dirty="0"/>
                  </a:p>
                </p:txBody>
              </p:sp>
              <p:pic>
                <p:nvPicPr>
                  <p:cNvPr id="54" name="Graphique 34" descr="Presse-papiers mixte contour">
                    <a:extLst>
                      <a:ext uri="{FF2B5EF4-FFF2-40B4-BE49-F238E27FC236}">
                        <a16:creationId xmlns:a16="http://schemas.microsoft.com/office/drawing/2014/main" id="{585C9873-50C0-8164-D773-72A2E1641E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428573" y="4780401"/>
                    <a:ext cx="678014" cy="678014"/>
                  </a:xfrm>
                  <a:prstGeom prst="rect">
                    <a:avLst/>
                  </a:prstGeom>
                </p:spPr>
              </p:pic>
              <p:pic>
                <p:nvPicPr>
                  <p:cNvPr id="55" name="Graphique 36" descr="Usine contour">
                    <a:extLst>
                      <a:ext uri="{FF2B5EF4-FFF2-40B4-BE49-F238E27FC236}">
                        <a16:creationId xmlns:a16="http://schemas.microsoft.com/office/drawing/2014/main" id="{C1ADC572-1287-449A-19C9-D174CD7F8A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877856" y="4810505"/>
                    <a:ext cx="620864" cy="620864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7" name="Rectangle à coins arrondis 61">
                  <a:extLst>
                    <a:ext uri="{FF2B5EF4-FFF2-40B4-BE49-F238E27FC236}">
                      <a16:creationId xmlns:a16="http://schemas.microsoft.com/office/drawing/2014/main" id="{3226727A-7646-7073-C2B5-35468CB975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02526" y="4482925"/>
                  <a:ext cx="1268017" cy="127595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i="1" dirty="0">
                      <a:solidFill>
                        <a:schemeClr val="accent5"/>
                      </a:solidFill>
                    </a:rPr>
                    <a:t>Validation</a:t>
                  </a:r>
                  <a:r>
                    <a:rPr lang="fr-FR" sz="1200" dirty="0">
                      <a:solidFill>
                        <a:schemeClr val="accent5"/>
                      </a:solidFill>
                    </a:rPr>
                    <a:t> graphique des modèles </a:t>
                  </a:r>
                  <a:endParaRPr lang="fr-FR" sz="1200" i="1" dirty="0">
                    <a:solidFill>
                      <a:schemeClr val="accent5"/>
                    </a:solidFill>
                  </a:endParaRPr>
                </a:p>
              </p:txBody>
            </p:sp>
          </p:grpSp>
          <p:cxnSp>
            <p:nvCxnSpPr>
              <p:cNvPr id="42" name="Connecteur droit avec flèche 45">
                <a:extLst>
                  <a:ext uri="{FF2B5EF4-FFF2-40B4-BE49-F238E27FC236}">
                    <a16:creationId xmlns:a16="http://schemas.microsoft.com/office/drawing/2014/main" id="{3E2C2152-5143-12D8-611C-A0BC5C1456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980" y="5115909"/>
                <a:ext cx="477017" cy="0"/>
              </a:xfrm>
              <a:prstGeom prst="straightConnector1">
                <a:avLst/>
              </a:prstGeom>
              <a:ln w="190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avec flèche 47">
                <a:extLst>
                  <a:ext uri="{FF2B5EF4-FFF2-40B4-BE49-F238E27FC236}">
                    <a16:creationId xmlns:a16="http://schemas.microsoft.com/office/drawing/2014/main" id="{193CF85F-DEE9-4F6B-160B-CB7B55C69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0584" y="5096859"/>
                <a:ext cx="477017" cy="0"/>
              </a:xfrm>
              <a:prstGeom prst="straightConnector1">
                <a:avLst/>
              </a:prstGeom>
              <a:ln w="190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avec flèche 48">
                <a:extLst>
                  <a:ext uri="{FF2B5EF4-FFF2-40B4-BE49-F238E27FC236}">
                    <a16:creationId xmlns:a16="http://schemas.microsoft.com/office/drawing/2014/main" id="{29F57CF9-0DF2-E768-A773-0665A5DFB7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713" y="5115909"/>
                <a:ext cx="477017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avec flèche 49">
                <a:extLst>
                  <a:ext uri="{FF2B5EF4-FFF2-40B4-BE49-F238E27FC236}">
                    <a16:creationId xmlns:a16="http://schemas.microsoft.com/office/drawing/2014/main" id="{BA6314FA-93DE-6DEF-C4E2-DFF6E94992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0705" y="5115909"/>
                <a:ext cx="477017" cy="0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8BDEE4E-7777-E2BB-6E38-55AB68C9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002A-959A-46BC-B4D8-B7861ED0A043}" type="slidenum">
              <a:rPr lang="fr-FR" smtClean="0"/>
              <a:t>4</a:t>
            </a:fld>
            <a:endParaRPr lang="fr-F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22B147A-A572-671C-3513-A3DB85C7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Météo France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771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5BA14A5-8959-66C6-C4C7-4F080F538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22" y="3565649"/>
            <a:ext cx="5038372" cy="297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BDD0A7E-0EA2-5175-5944-5A5E437A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8" y="50286"/>
            <a:ext cx="10488706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Modélisations</a:t>
            </a:r>
            <a:r>
              <a:rPr lang="fr-FR" sz="3600" dirty="0">
                <a:solidFill>
                  <a:schemeClr val="accent2"/>
                </a:solidFill>
              </a:rPr>
              <a:t> : SWI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290A6C00-3D5A-BC02-A67F-8779D2DF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CDC002A-959A-46BC-B4D8-B7861ED0A043}" type="slidenum">
              <a:rPr lang="fr-FR" smtClean="0"/>
              <a:t>5</a:t>
            </a:fld>
            <a:endParaRPr lang="fr-FR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B278E45-AB09-3B44-B019-F379CAA77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64184"/>
            <a:ext cx="4954870" cy="297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3B6A0CE-0B67-8E0A-033A-322C51E5F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755" y="1118675"/>
            <a:ext cx="5038372" cy="233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94516-293D-DB58-BFFD-EB578265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Hackathon Météo France</a:t>
            </a:r>
          </a:p>
        </p:txBody>
      </p:sp>
    </p:spTree>
    <p:extLst>
      <p:ext uri="{BB962C8B-B14F-4D97-AF65-F5344CB8AC3E}">
        <p14:creationId xmlns:p14="http://schemas.microsoft.com/office/powerpoint/2010/main" val="62685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97DAD-4F7F-1958-5FA8-4A4D803D4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4DA3E1-27C2-0F52-E54F-C5CE2CE69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fr-FR" sz="3600" dirty="0"/>
              <a:t>ANNEXES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6574B345-90BB-EB13-F2BA-A3CC4F40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CDC002A-959A-46BC-B4D8-B7861ED0A043}" type="slidenum">
              <a:rPr lang="fr-FR" smtClean="0"/>
              <a:t>6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21A8B3-02FE-BAC2-FCEA-8002D061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Météo France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971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D0A7E-0EA2-5175-5944-5A5E437A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82280" cy="1325563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Types de </a:t>
            </a:r>
            <a:r>
              <a:rPr lang="fr-FR" sz="3600" dirty="0">
                <a:solidFill>
                  <a:schemeClr val="accent2"/>
                </a:solidFill>
              </a:rPr>
              <a:t>sécheresse</a:t>
            </a:r>
            <a:endParaRPr lang="fr-FR" sz="3600" dirty="0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290A6C00-3D5A-BC02-A67F-8779D2DF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CDC002A-959A-46BC-B4D8-B7861ED0A043}" type="slidenum">
              <a:rPr lang="fr-FR" smtClean="0"/>
              <a:t>7</a:t>
            </a:fld>
            <a:endParaRPr lang="fr-FR" dirty="0"/>
          </a:p>
        </p:txBody>
      </p:sp>
      <p:grpSp>
        <p:nvGrpSpPr>
          <p:cNvPr id="6" name="Group 55">
            <a:extLst>
              <a:ext uri="{FF2B5EF4-FFF2-40B4-BE49-F238E27FC236}">
                <a16:creationId xmlns:a16="http://schemas.microsoft.com/office/drawing/2014/main" id="{14C290E4-465A-43E1-FD20-8D8E575437FB}"/>
              </a:ext>
            </a:extLst>
          </p:cNvPr>
          <p:cNvGrpSpPr/>
          <p:nvPr/>
        </p:nvGrpSpPr>
        <p:grpSpPr>
          <a:xfrm>
            <a:off x="116541" y="1559860"/>
            <a:ext cx="11752730" cy="4713264"/>
            <a:chOff x="1761152" y="1886688"/>
            <a:chExt cx="10914126" cy="3437999"/>
          </a:xfrm>
        </p:grpSpPr>
        <p:grpSp>
          <p:nvGrpSpPr>
            <p:cNvPr id="9" name="Group 47">
              <a:extLst>
                <a:ext uri="{FF2B5EF4-FFF2-40B4-BE49-F238E27FC236}">
                  <a16:creationId xmlns:a16="http://schemas.microsoft.com/office/drawing/2014/main" id="{1EFCF645-CA34-8DAA-39E7-5351186EFC1A}"/>
                </a:ext>
              </a:extLst>
            </p:cNvPr>
            <p:cNvGrpSpPr/>
            <p:nvPr/>
          </p:nvGrpSpPr>
          <p:grpSpPr bwMode="auto">
            <a:xfrm>
              <a:off x="1761152" y="1893313"/>
              <a:ext cx="7215439" cy="3431374"/>
              <a:chOff x="2309811" y="1618171"/>
              <a:chExt cx="4294567" cy="3431374"/>
            </a:xfrm>
          </p:grpSpPr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977106DF-7F89-53B5-0F1D-FEAA8DE1B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9811" y="1618171"/>
                <a:ext cx="2035554" cy="468313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72000" tIns="72000" rIns="72000" bIns="72000" anchor="ctr"/>
              <a:lstStyle/>
              <a:p>
                <a:pPr algn="ctr" eaLnBrk="0" hangingPunct="0">
                  <a:spcBef>
                    <a:spcPct val="0"/>
                  </a:spcBef>
                  <a:spcAft>
                    <a:spcPct val="20000"/>
                  </a:spcAft>
                </a:pPr>
                <a:r>
                  <a:rPr lang="fr-FR" sz="1400" b="1" dirty="0"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  <a:t>Sécheresse météorologique</a:t>
                </a:r>
              </a:p>
            </p:txBody>
          </p:sp>
          <p:sp>
            <p:nvSpPr>
              <p:cNvPr id="13" name="Rectangle 6">
                <a:extLst>
                  <a:ext uri="{FF2B5EF4-FFF2-40B4-BE49-F238E27FC236}">
                    <a16:creationId xmlns:a16="http://schemas.microsoft.com/office/drawing/2014/main" id="{A10CBAF0-3E44-52E6-1F09-183850980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8824" y="1618171"/>
                <a:ext cx="2035554" cy="468313"/>
              </a:xfrm>
              <a:prstGeom prst="rect">
                <a:avLst/>
              </a:prstGeom>
              <a:solidFill>
                <a:schemeClr val="accent5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72000" tIns="72000" rIns="72000" bIns="72000" anchor="ctr"/>
              <a:lstStyle/>
              <a:p>
                <a:pPr algn="ctr" eaLnBrk="0" hangingPunct="0">
                  <a:spcBef>
                    <a:spcPct val="0"/>
                  </a:spcBef>
                  <a:spcAft>
                    <a:spcPct val="20000"/>
                  </a:spcAft>
                </a:pPr>
                <a:r>
                  <a:rPr lang="fr-FR" sz="1400" b="1" dirty="0"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  <a:t>Sécheresse agricole</a:t>
                </a:r>
              </a:p>
            </p:txBody>
          </p:sp>
          <p:sp>
            <p:nvSpPr>
              <p:cNvPr id="14" name="Rectangle 7">
                <a:extLst>
                  <a:ext uri="{FF2B5EF4-FFF2-40B4-BE49-F238E27FC236}">
                    <a16:creationId xmlns:a16="http://schemas.microsoft.com/office/drawing/2014/main" id="{5477332E-8BB5-3F6D-1906-FAF23F573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9811" y="2205545"/>
                <a:ext cx="2035554" cy="2844000"/>
              </a:xfrm>
              <a:prstGeom prst="rect">
                <a:avLst/>
              </a:prstGeom>
              <a:solidFill>
                <a:srgbClr val="E4E7E7"/>
              </a:solidFill>
              <a:ln w="6350">
                <a:noFill/>
                <a:miter lim="800000"/>
                <a:headEnd/>
                <a:tailEnd/>
              </a:ln>
              <a:effectLst/>
            </p:spPr>
            <p:txBody>
              <a:bodyPr wrap="none" lIns="72000" tIns="72000" rIns="72000" bIns="72000"/>
              <a:lstStyle/>
              <a:p>
                <a:pPr marL="179388" indent="-179388" algn="just" eaLnBrk="0" hangingPunct="0">
                  <a:spcBef>
                    <a:spcPts val="100"/>
                  </a:spcBef>
                  <a:spcAft>
                    <a:spcPts val="1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Déficit de précipitations sur une période </a:t>
                </a:r>
              </a:p>
              <a:p>
                <a:pPr marL="171450" indent="-171450" algn="just" eaLnBrk="0" hangingPunct="0">
                  <a:spcBef>
                    <a:spcPts val="100"/>
                  </a:spcBef>
                  <a:spcAft>
                    <a:spcPts val="1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prolongée</a:t>
                </a:r>
              </a:p>
              <a:p>
                <a:pPr marL="179388" indent="-179388" algn="just" eaLnBrk="0" hangingPunct="0">
                  <a:spcBef>
                    <a:spcPts val="100"/>
                  </a:spcBef>
                  <a:spcAft>
                    <a:spcPts val="1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Assèchement des sols</a:t>
                </a:r>
              </a:p>
              <a:p>
                <a:pPr marL="179388" indent="-179388" algn="just" eaLnBrk="0" hangingPunct="0">
                  <a:spcBef>
                    <a:spcPts val="100"/>
                  </a:spcBef>
                  <a:spcAft>
                    <a:spcPts val="1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Diminution des débits des rivières</a:t>
                </a:r>
              </a:p>
              <a:p>
                <a:pPr marL="179388" indent="-179388" algn="just" eaLnBrk="0" hangingPunct="0">
                  <a:spcBef>
                    <a:spcPts val="100"/>
                  </a:spcBef>
                  <a:spcAft>
                    <a:spcPts val="1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Baisse des niveaux des nappes phréatiques</a:t>
                </a:r>
              </a:p>
              <a:p>
                <a:pPr marL="179388" indent="-179388" algn="just" eaLnBrk="0" hangingPunct="0">
                  <a:spcBef>
                    <a:spcPts val="100"/>
                  </a:spcBef>
                  <a:spcAft>
                    <a:spcPts val="1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Risques d'incendies de forêt</a:t>
                </a:r>
              </a:p>
              <a:p>
                <a:pPr marL="179388" indent="-179388" algn="just" eaLnBrk="0" hangingPunct="0">
                  <a:spcBef>
                    <a:spcPts val="100"/>
                  </a:spcBef>
                  <a:spcAft>
                    <a:spcPts val="1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Restrictions d'usage de l’eau</a:t>
                </a:r>
              </a:p>
              <a:p>
                <a:pPr marL="179388" indent="-179388" algn="just" eaLnBrk="0" hangingPunct="0">
                  <a:spcBef>
                    <a:spcPts val="100"/>
                  </a:spcBef>
                  <a:spcAft>
                    <a:spcPts val="1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Impacts sur le cycle hydrologique, </a:t>
                </a:r>
              </a:p>
              <a:p>
                <a:pPr marL="171450" indent="-171450" algn="just" eaLnBrk="0" hangingPunct="0">
                  <a:spcBef>
                    <a:spcPts val="100"/>
                  </a:spcBef>
                  <a:spcAft>
                    <a:spcPts val="1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réserves d'eau accumulées ne suffisent plus </a:t>
                </a:r>
              </a:p>
              <a:p>
                <a:pPr marL="171450" indent="-171450" algn="just" eaLnBrk="0" hangingPunct="0">
                  <a:spcBef>
                    <a:spcPts val="100"/>
                  </a:spcBef>
                  <a:spcAft>
                    <a:spcPts val="1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pour répondre aux besoins.</a:t>
                </a:r>
              </a:p>
              <a:p>
                <a:pPr marL="179388" indent="-179388" algn="just" eaLnBrk="0" hangingPunct="0">
                  <a:spcBef>
                    <a:spcPts val="100"/>
                  </a:spcBef>
                  <a:spcAft>
                    <a:spcPts val="1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Difficultés d'accès à l'eau potable</a:t>
                </a:r>
              </a:p>
              <a:p>
                <a:pPr marL="171450" indent="-171450" algn="just" eaLnBrk="0" hangingPunct="0">
                  <a:spcBef>
                    <a:spcPts val="100"/>
                  </a:spcBef>
                  <a:spcAft>
                    <a:spcPts val="1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 pour l'alimentation humaine et l'hygiène</a:t>
                </a:r>
              </a:p>
              <a:p>
                <a:pPr marL="179388" indent="-179388" algn="just" eaLnBrk="0" hangingPunct="0">
                  <a:spcBef>
                    <a:spcPts val="100"/>
                  </a:spcBef>
                  <a:spcAft>
                    <a:spcPts val="1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Assèchement des zones humides, </a:t>
                </a:r>
              </a:p>
              <a:p>
                <a:pPr marL="171450" indent="-171450" algn="just" eaLnBrk="0" hangingPunct="0">
                  <a:spcBef>
                    <a:spcPts val="100"/>
                  </a:spcBef>
                  <a:spcAft>
                    <a:spcPts val="1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dégradation des écosystèmes aquatiques </a:t>
                </a:r>
              </a:p>
              <a:p>
                <a:pPr marL="171450" indent="-171450" algn="just" eaLnBrk="0" hangingPunct="0">
                  <a:spcBef>
                    <a:spcPts val="100"/>
                  </a:spcBef>
                  <a:spcAft>
                    <a:spcPts val="1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et risques d'incendies</a:t>
                </a:r>
              </a:p>
              <a:p>
                <a:pPr algn="just" eaLnBrk="0" hangingPunct="0">
                  <a:spcBef>
                    <a:spcPts val="100"/>
                  </a:spcBef>
                  <a:spcAft>
                    <a:spcPts val="100"/>
                  </a:spcAft>
                  <a:buClr>
                    <a:schemeClr val="tx1"/>
                  </a:buClr>
                </a:pPr>
                <a:endParaRPr lang="en-US" sz="1200" dirty="0">
                  <a:solidFill>
                    <a:schemeClr val="tx1"/>
                  </a:solidFill>
                  <a:latin typeface="+mj-lt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2DE5CA6A-B636-BFC0-234D-50057BEFA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8822" y="2205545"/>
                <a:ext cx="2035554" cy="2844000"/>
              </a:xfrm>
              <a:prstGeom prst="rect">
                <a:avLst/>
              </a:prstGeom>
              <a:solidFill>
                <a:srgbClr val="E4E7E7"/>
              </a:solidFill>
              <a:ln w="6350">
                <a:noFill/>
                <a:miter lim="800000"/>
                <a:headEnd/>
                <a:tailEnd/>
              </a:ln>
              <a:effectLst/>
            </p:spPr>
            <p:txBody>
              <a:bodyPr wrap="none" lIns="72000" tIns="72000" rIns="72000" bIns="72000"/>
              <a:lstStyle/>
              <a:p>
                <a:pPr marL="179388" indent="-179388" algn="l" eaLnBrk="0" hangingPunct="0">
                  <a:spcBef>
                    <a:spcPts val="100"/>
                  </a:spcBef>
                  <a:spcAft>
                    <a:spcPts val="100"/>
                  </a:spcAft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Diminution de la production agricole et </a:t>
                </a:r>
              </a:p>
              <a:p>
                <a:pPr marL="171450" indent="-171450" algn="l" eaLnBrk="0" hangingPunct="0">
                  <a:spcBef>
                    <a:spcPts val="100"/>
                  </a:spcBef>
                  <a:spcAft>
                    <a:spcPts val="100"/>
                  </a:spcAft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des récoltes.</a:t>
                </a:r>
              </a:p>
              <a:p>
                <a:pPr marL="179388" indent="-179388" algn="l" eaLnBrk="0" hangingPunct="0">
                  <a:spcBef>
                    <a:spcPts val="100"/>
                  </a:spcBef>
                  <a:spcAft>
                    <a:spcPts val="100"/>
                  </a:spcAft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Impact sur les revenus des agriculteurs </a:t>
                </a:r>
              </a:p>
              <a:p>
                <a:pPr marL="171450" indent="-171450" algn="l" eaLnBrk="0" hangingPunct="0">
                  <a:spcBef>
                    <a:spcPts val="100"/>
                  </a:spcBef>
                  <a:spcAft>
                    <a:spcPts val="100"/>
                  </a:spcAft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et l'économie rurale.</a:t>
                </a:r>
              </a:p>
              <a:p>
                <a:pPr marL="179388" indent="-179388" algn="l" eaLnBrk="0" hangingPunct="0">
                  <a:spcBef>
                    <a:spcPts val="100"/>
                  </a:spcBef>
                  <a:spcAft>
                    <a:spcPts val="100"/>
                  </a:spcAft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Augmentation des prix des denrées </a:t>
                </a:r>
              </a:p>
              <a:p>
                <a:pPr marL="171450" indent="-171450" algn="l" eaLnBrk="0" hangingPunct="0">
                  <a:spcBef>
                    <a:spcPts val="100"/>
                  </a:spcBef>
                  <a:spcAft>
                    <a:spcPts val="100"/>
                  </a:spcAft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alimentaires et difficultés d'accès à </a:t>
                </a:r>
              </a:p>
              <a:p>
                <a:pPr marL="171450" indent="-171450" algn="l" eaLnBrk="0" hangingPunct="0">
                  <a:spcBef>
                    <a:spcPts val="100"/>
                  </a:spcBef>
                  <a:spcAft>
                    <a:spcPts val="100"/>
                  </a:spcAft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la nourriture pour les populations vulnérables.</a:t>
                </a:r>
              </a:p>
              <a:p>
                <a:pPr marL="179388" indent="-179388" algn="l" eaLnBrk="0" hangingPunct="0">
                  <a:spcBef>
                    <a:spcPts val="100"/>
                  </a:spcBef>
                  <a:spcAft>
                    <a:spcPts val="100"/>
                  </a:spcAft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Érosion, perte de fertilité et salinisation </a:t>
                </a:r>
              </a:p>
              <a:p>
                <a:pPr marL="171450" indent="-171450" algn="l" eaLnBrk="0" hangingPunct="0">
                  <a:spcBef>
                    <a:spcPts val="100"/>
                  </a:spcBef>
                  <a:spcAft>
                    <a:spcPts val="100"/>
                  </a:spcAft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des sols.</a:t>
                </a:r>
              </a:p>
              <a:p>
                <a:pPr marL="179388" indent="-179388" algn="l" eaLnBrk="0" hangingPunct="0">
                  <a:spcBef>
                    <a:spcPts val="100"/>
                  </a:spcBef>
                  <a:spcAft>
                    <a:spcPts val="100"/>
                  </a:spcAft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Impact sur la sécurité alimentaire</a:t>
                </a:r>
              </a:p>
              <a:p>
                <a:pPr marL="179388" indent="-179388" algn="l" eaLnBrk="0" hangingPunct="0">
                  <a:spcBef>
                    <a:spcPts val="100"/>
                  </a:spcBef>
                  <a:spcAft>
                    <a:spcPts val="100"/>
                  </a:spcAft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Dégradation des écosystèmes</a:t>
                </a:r>
              </a:p>
              <a:p>
                <a:pPr marL="179388" indent="-179388" algn="l" eaLnBrk="0" hangingPunct="0">
                  <a:spcBef>
                    <a:spcPts val="100"/>
                  </a:spcBef>
                  <a:spcAft>
                    <a:spcPts val="100"/>
                  </a:spcAft>
                  <a:buClr>
                    <a:schemeClr val="tx1"/>
                  </a:buClr>
                  <a:buFontTx/>
                  <a:buChar char="•"/>
                </a:pPr>
                <a:endParaRPr lang="fr-FR" sz="1200" dirty="0">
                  <a:latin typeface="+mj-lt"/>
                  <a:cs typeface="Calibri" panose="020F0502020204030204" pitchFamily="34" charset="0"/>
                </a:endParaRPr>
              </a:p>
              <a:p>
                <a:pPr marL="179388" indent="-179388" algn="l" eaLnBrk="0" hangingPunct="0">
                  <a:spcBef>
                    <a:spcPts val="100"/>
                  </a:spcBef>
                  <a:spcAft>
                    <a:spcPts val="100"/>
                  </a:spcAft>
                  <a:buClr>
                    <a:schemeClr val="tx1"/>
                  </a:buClr>
                  <a:buFontTx/>
                  <a:buChar char="•"/>
                </a:pPr>
                <a:r>
                  <a:rPr lang="fr-FR" sz="1200" i="1" dirty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La sécheresse agricole est liée à la </a:t>
                </a:r>
              </a:p>
              <a:p>
                <a:pPr algn="l" eaLnBrk="0" hangingPunct="0">
                  <a:spcBef>
                    <a:spcPts val="100"/>
                  </a:spcBef>
                  <a:spcAft>
                    <a:spcPts val="100"/>
                  </a:spcAft>
                  <a:buClr>
                    <a:schemeClr val="tx1"/>
                  </a:buClr>
                </a:pPr>
                <a:r>
                  <a:rPr lang="fr-FR" sz="1200" i="1" dirty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sécheresse météorologique, </a:t>
                </a:r>
              </a:p>
              <a:p>
                <a:pPr marL="179388" indent="-179388" algn="l" eaLnBrk="0" hangingPunct="0">
                  <a:spcBef>
                    <a:spcPts val="100"/>
                  </a:spcBef>
                  <a:spcAft>
                    <a:spcPts val="100"/>
                  </a:spcAft>
                  <a:buClr>
                    <a:schemeClr val="tx1"/>
                  </a:buClr>
                  <a:buFontTx/>
                  <a:buChar char="•"/>
                </a:pPr>
                <a:r>
                  <a:rPr lang="fr-FR" sz="1200" i="1" dirty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la sécheresse agricole est l'impact de </a:t>
                </a:r>
              </a:p>
              <a:p>
                <a:pPr algn="l" eaLnBrk="0" hangingPunct="0">
                  <a:spcBef>
                    <a:spcPts val="100"/>
                  </a:spcBef>
                  <a:spcAft>
                    <a:spcPts val="100"/>
                  </a:spcAft>
                  <a:buClr>
                    <a:schemeClr val="tx1"/>
                  </a:buClr>
                </a:pPr>
                <a:r>
                  <a:rPr lang="fr-FR" sz="1200" i="1" dirty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ce manque de précipitations sur les cultures.</a:t>
                </a:r>
                <a:endParaRPr lang="en-US" sz="1200" i="1" dirty="0">
                  <a:solidFill>
                    <a:schemeClr val="tx1"/>
                  </a:solidFill>
                  <a:latin typeface="+mj-lt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3AC9EA9C-E16A-1A48-CDC1-72A245298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279" y="1886688"/>
              <a:ext cx="3419999" cy="468313"/>
            </a:xfrm>
            <a:prstGeom prst="rect">
              <a:avLst/>
            </a:prstGeom>
            <a:solidFill>
              <a:schemeClr val="accent6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72000" tIns="72000" rIns="72000" bIns="72000" anchor="ctr"/>
            <a:lstStyle/>
            <a:p>
              <a:pPr algn="ctr" eaLnBrk="0" hangingPunct="0">
                <a:spcBef>
                  <a:spcPct val="0"/>
                </a:spcBef>
                <a:spcAft>
                  <a:spcPct val="20000"/>
                </a:spcAft>
              </a:pPr>
              <a:r>
                <a:rPr lang="fr-FR" sz="1400" b="1" dirty="0"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Sécheresse hydrologique</a:t>
              </a: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9E541B5A-EFD2-F670-F966-DCB65753D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275" y="2474062"/>
              <a:ext cx="3419999" cy="2844000"/>
            </a:xfrm>
            <a:prstGeom prst="rect">
              <a:avLst/>
            </a:prstGeom>
            <a:solidFill>
              <a:srgbClr val="E4E7E7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72000" tIns="72000" rIns="72000" bIns="72000"/>
            <a:lstStyle/>
            <a:p>
              <a:pPr marL="179388" indent="-179388" algn="just" eaLnBrk="0" hangingPunct="0">
                <a:spcBef>
                  <a:spcPts val="100"/>
                </a:spcBef>
                <a:spcAft>
                  <a:spcPts val="10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tx1"/>
                  </a:solidFill>
                  <a:latin typeface="+mj-lt"/>
                  <a:cs typeface="Calibri" panose="020F0502020204030204" pitchFamily="34" charset="0"/>
                </a:rPr>
                <a:t>Manque d'eau dans les sols, affectant </a:t>
              </a:r>
            </a:p>
            <a:p>
              <a:pPr marL="171450" indent="-171450" algn="just" eaLnBrk="0" hangingPunct="0">
                <a:spcBef>
                  <a:spcPts val="100"/>
                </a:spcBef>
                <a:spcAft>
                  <a:spcPts val="10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tx1"/>
                  </a:solidFill>
                  <a:latin typeface="+mj-lt"/>
                  <a:cs typeface="Calibri" panose="020F0502020204030204" pitchFamily="34" charset="0"/>
                </a:rPr>
                <a:t>les cultures</a:t>
              </a:r>
            </a:p>
            <a:p>
              <a:pPr marL="179388" indent="-179388" algn="just" eaLnBrk="0" hangingPunct="0">
                <a:spcBef>
                  <a:spcPts val="100"/>
                </a:spcBef>
                <a:spcAft>
                  <a:spcPts val="10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tx1"/>
                  </a:solidFill>
                  <a:latin typeface="+mj-lt"/>
                  <a:cs typeface="Calibri" panose="020F0502020204030204" pitchFamily="34" charset="0"/>
                </a:rPr>
                <a:t>Difficultés d'accès à l'eau potable pour</a:t>
              </a:r>
            </a:p>
            <a:p>
              <a:pPr marL="171450" indent="-171450" algn="just" eaLnBrk="0" hangingPunct="0">
                <a:spcBef>
                  <a:spcPts val="100"/>
                </a:spcBef>
                <a:spcAft>
                  <a:spcPts val="10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tx1"/>
                  </a:solidFill>
                  <a:latin typeface="+mj-lt"/>
                  <a:cs typeface="Calibri" panose="020F0502020204030204" pitchFamily="34" charset="0"/>
                </a:rPr>
                <a:t> l'alimentation humaine et l'hygiène.</a:t>
              </a:r>
            </a:p>
            <a:p>
              <a:pPr marL="179388" indent="-179388" algn="just" eaLnBrk="0" hangingPunct="0">
                <a:spcBef>
                  <a:spcPts val="100"/>
                </a:spcBef>
                <a:spcAft>
                  <a:spcPts val="10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tx1"/>
                  </a:solidFill>
                  <a:latin typeface="+mj-lt"/>
                  <a:cs typeface="Calibri" panose="020F0502020204030204" pitchFamily="34" charset="0"/>
                </a:rPr>
                <a:t>Réduction des rendements des cultures </a:t>
              </a:r>
            </a:p>
            <a:p>
              <a:pPr marL="171450" indent="-171450" algn="just" eaLnBrk="0" hangingPunct="0">
                <a:spcBef>
                  <a:spcPts val="100"/>
                </a:spcBef>
                <a:spcAft>
                  <a:spcPts val="10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tx1"/>
                  </a:solidFill>
                  <a:latin typeface="+mj-lt"/>
                  <a:cs typeface="Calibri" panose="020F0502020204030204" pitchFamily="34" charset="0"/>
                </a:rPr>
                <a:t>et des risques de perte de récoltes.</a:t>
              </a:r>
            </a:p>
            <a:p>
              <a:pPr marL="179388" indent="-179388" algn="just" eaLnBrk="0" hangingPunct="0">
                <a:spcBef>
                  <a:spcPts val="100"/>
                </a:spcBef>
                <a:spcAft>
                  <a:spcPts val="10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tx1"/>
                  </a:solidFill>
                  <a:latin typeface="+mj-lt"/>
                  <a:cs typeface="Calibri" panose="020F0502020204030204" pitchFamily="34" charset="0"/>
                </a:rPr>
                <a:t>Assèchement des zones humides, </a:t>
              </a:r>
            </a:p>
            <a:p>
              <a:pPr marL="171450" indent="-171450" algn="just" eaLnBrk="0" hangingPunct="0">
                <a:spcBef>
                  <a:spcPts val="100"/>
                </a:spcBef>
                <a:spcAft>
                  <a:spcPts val="10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tx1"/>
                  </a:solidFill>
                  <a:latin typeface="+mj-lt"/>
                  <a:cs typeface="Calibri" panose="020F0502020204030204" pitchFamily="34" charset="0"/>
                </a:rPr>
                <a:t>dégradation des écosystèmes aquatiques </a:t>
              </a:r>
            </a:p>
            <a:p>
              <a:pPr marL="171450" indent="-171450" algn="just" eaLnBrk="0" hangingPunct="0">
                <a:spcBef>
                  <a:spcPts val="100"/>
                </a:spcBef>
                <a:spcAft>
                  <a:spcPts val="10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tx1"/>
                  </a:solidFill>
                  <a:latin typeface="+mj-lt"/>
                  <a:cs typeface="Calibri" panose="020F0502020204030204" pitchFamily="34" charset="0"/>
                </a:rPr>
                <a:t>et risques d'incendies.</a:t>
              </a:r>
            </a:p>
            <a:p>
              <a:pPr marL="179388" indent="-179388" algn="just" eaLnBrk="0" hangingPunct="0">
                <a:spcBef>
                  <a:spcPts val="100"/>
                </a:spcBef>
                <a:spcAft>
                  <a:spcPts val="10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tx1"/>
                  </a:solidFill>
                  <a:latin typeface="+mj-lt"/>
                  <a:cs typeface="Calibri" panose="020F0502020204030204" pitchFamily="34" charset="0"/>
                </a:rPr>
                <a:t>Pertes économiques dans l'agriculture,</a:t>
              </a:r>
            </a:p>
            <a:p>
              <a:pPr marL="171450" indent="-171450" algn="just" eaLnBrk="0" hangingPunct="0">
                <a:spcBef>
                  <a:spcPts val="100"/>
                </a:spcBef>
                <a:spcAft>
                  <a:spcPts val="10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tx1"/>
                  </a:solidFill>
                  <a:latin typeface="+mj-lt"/>
                  <a:cs typeface="Calibri" panose="020F0502020204030204" pitchFamily="34" charset="0"/>
                </a:rPr>
                <a:t>le tourisme et l'industrie.</a:t>
              </a:r>
            </a:p>
            <a:p>
              <a:pPr marL="179388" indent="-179388" algn="just" eaLnBrk="0" hangingPunct="0">
                <a:spcBef>
                  <a:spcPts val="100"/>
                </a:spcBef>
                <a:spcAft>
                  <a:spcPts val="100"/>
                </a:spcAft>
                <a:buClr>
                  <a:schemeClr val="tx1"/>
                </a:buClr>
                <a:buFontTx/>
                <a:buChar char="•"/>
              </a:pPr>
              <a:endParaRPr lang="fr-FR" sz="1200" dirty="0">
                <a:latin typeface="+mj-lt"/>
                <a:cs typeface="Calibri" panose="020F0502020204030204" pitchFamily="34" charset="0"/>
              </a:endParaRPr>
            </a:p>
            <a:p>
              <a:pPr marL="179388" indent="-179388" algn="just" eaLnBrk="0" hangingPunct="0">
                <a:spcBef>
                  <a:spcPts val="100"/>
                </a:spcBef>
                <a:spcAft>
                  <a:spcPts val="100"/>
                </a:spcAft>
                <a:buClr>
                  <a:schemeClr val="tx1"/>
                </a:buClr>
                <a:buFontTx/>
                <a:buChar char="•"/>
              </a:pPr>
              <a:r>
                <a:rPr lang="fr-FR" sz="1200" i="1" dirty="0">
                  <a:solidFill>
                    <a:schemeClr val="tx1"/>
                  </a:solidFill>
                  <a:latin typeface="+mj-lt"/>
                  <a:cs typeface="Calibri" panose="020F0502020204030204" pitchFamily="34" charset="0"/>
                </a:rPr>
                <a:t>La sécheresse hydrologique est la conséquence</a:t>
              </a:r>
            </a:p>
            <a:p>
              <a:pPr algn="just" eaLnBrk="0" hangingPunct="0">
                <a:spcBef>
                  <a:spcPts val="100"/>
                </a:spcBef>
                <a:spcAft>
                  <a:spcPts val="100"/>
                </a:spcAft>
                <a:buClr>
                  <a:schemeClr val="tx1"/>
                </a:buClr>
              </a:pPr>
              <a:r>
                <a:rPr lang="fr-FR" sz="1200" i="1" dirty="0">
                  <a:solidFill>
                    <a:schemeClr val="tx1"/>
                  </a:solidFill>
                  <a:latin typeface="+mj-lt"/>
                  <a:cs typeface="Calibri" panose="020F0502020204030204" pitchFamily="34" charset="0"/>
                </a:rPr>
                <a:t> du manque de précipitations </a:t>
              </a:r>
            </a:p>
            <a:p>
              <a:pPr algn="just" eaLnBrk="0" hangingPunct="0">
                <a:spcBef>
                  <a:spcPts val="100"/>
                </a:spcBef>
                <a:spcAft>
                  <a:spcPts val="100"/>
                </a:spcAft>
                <a:buClr>
                  <a:schemeClr val="tx1"/>
                </a:buClr>
              </a:pPr>
              <a:r>
                <a:rPr lang="fr-FR" sz="1200" i="1" dirty="0">
                  <a:solidFill>
                    <a:schemeClr val="tx1"/>
                  </a:solidFill>
                  <a:latin typeface="+mj-lt"/>
                  <a:cs typeface="Calibri" panose="020F0502020204030204" pitchFamily="34" charset="0"/>
                </a:rPr>
                <a:t>(sécheresse météorologique)</a:t>
              </a:r>
            </a:p>
            <a:p>
              <a:pPr algn="just" eaLnBrk="0" hangingPunct="0">
                <a:spcBef>
                  <a:spcPts val="100"/>
                </a:spcBef>
                <a:spcAft>
                  <a:spcPts val="100"/>
                </a:spcAft>
                <a:buClr>
                  <a:schemeClr val="tx1"/>
                </a:buClr>
              </a:pPr>
              <a:r>
                <a:rPr lang="fr-FR" sz="1200" i="1" dirty="0">
                  <a:solidFill>
                    <a:schemeClr val="tx1"/>
                  </a:solidFill>
                  <a:latin typeface="+mj-lt"/>
                  <a:cs typeface="Calibri" panose="020F0502020204030204" pitchFamily="34" charset="0"/>
                </a:rPr>
                <a:t> sur les réserves d'eau.</a:t>
              </a:r>
              <a:endParaRPr lang="en-US" sz="1200" i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endParaRP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880E4-ABDA-9F0C-6B3D-D6059866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Météo France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8775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D0A7E-0EA2-5175-5944-5A5E437A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433"/>
            <a:ext cx="928228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Facteurs</a:t>
            </a:r>
            <a:r>
              <a:rPr lang="fr-FR" sz="3600" dirty="0"/>
              <a:t> </a:t>
            </a:r>
            <a:r>
              <a:rPr lang="fr-FR" sz="3600" dirty="0">
                <a:solidFill>
                  <a:schemeClr val="accent2"/>
                </a:solidFill>
              </a:rPr>
              <a:t>climatiques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290A6C00-3D5A-BC02-A67F-8779D2DF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CDC002A-959A-46BC-B4D8-B7861ED0A043}" type="slidenum">
              <a:rPr lang="fr-FR" smtClean="0"/>
              <a:t>8</a:t>
            </a:fld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ED1F58F9-E688-BBC8-665C-2BDBBC5838D8}"/>
              </a:ext>
            </a:extLst>
          </p:cNvPr>
          <p:cNvGrpSpPr/>
          <p:nvPr/>
        </p:nvGrpSpPr>
        <p:grpSpPr>
          <a:xfrm>
            <a:off x="1827308" y="1648829"/>
            <a:ext cx="8537384" cy="3228789"/>
            <a:chOff x="1846358" y="1606085"/>
            <a:chExt cx="8537384" cy="322878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65AC0E2E-C341-7C19-FC8F-D4A82193DD13}"/>
                </a:ext>
              </a:extLst>
            </p:cNvPr>
            <p:cNvGrpSpPr/>
            <p:nvPr/>
          </p:nvGrpSpPr>
          <p:grpSpPr>
            <a:xfrm>
              <a:off x="1846358" y="1709669"/>
              <a:ext cx="8537384" cy="3125205"/>
              <a:chOff x="1117485" y="1700796"/>
              <a:chExt cx="8537384" cy="3125205"/>
            </a:xfrm>
          </p:grpSpPr>
          <p:grpSp>
            <p:nvGrpSpPr>
              <p:cNvPr id="14" name="Group 6">
                <a:extLst>
                  <a:ext uri="{FF2B5EF4-FFF2-40B4-BE49-F238E27FC236}">
                    <a16:creationId xmlns:a16="http://schemas.microsoft.com/office/drawing/2014/main" id="{0C19E9EB-0928-612C-9D5E-EAB44533770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176824" y="2574115"/>
                <a:ext cx="1696764" cy="1800000"/>
                <a:chOff x="3689" y="1409"/>
                <a:chExt cx="1817" cy="1989"/>
              </a:xfrm>
              <a:solidFill>
                <a:schemeClr val="accent1"/>
              </a:solidFill>
            </p:grpSpPr>
            <p:sp>
              <p:nvSpPr>
                <p:cNvPr id="61" name="Oval 7">
                  <a:extLst>
                    <a:ext uri="{FF2B5EF4-FFF2-40B4-BE49-F238E27FC236}">
                      <a16:creationId xmlns:a16="http://schemas.microsoft.com/office/drawing/2014/main" id="{D90FEEEA-E1B3-853A-B89E-A496865F27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19" y="1645"/>
                  <a:ext cx="1355" cy="1483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</p:spPr>
              <p:txBody>
                <a:bodyPr wrap="none" lIns="83520" tIns="41027" rIns="83520" bIns="41027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Rectangle 8">
                  <a:extLst>
                    <a:ext uri="{FF2B5EF4-FFF2-40B4-BE49-F238E27FC236}">
                      <a16:creationId xmlns:a16="http://schemas.microsoft.com/office/drawing/2014/main" id="{ACFC26E0-5210-5C56-6A2E-11E5AA1493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51" y="1409"/>
                  <a:ext cx="293" cy="1989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83520" tIns="41027" rIns="83520" bIns="41027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Rectangle 9">
                  <a:extLst>
                    <a:ext uri="{FF2B5EF4-FFF2-40B4-BE49-F238E27FC236}">
                      <a16:creationId xmlns:a16="http://schemas.microsoft.com/office/drawing/2014/main" id="{FC611DD1-0664-5559-38DB-2CB7508F40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89" y="2241"/>
                  <a:ext cx="1817" cy="321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83520" tIns="41027" rIns="83520" bIns="41027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Rectangle 10">
                  <a:extLst>
                    <a:ext uri="{FF2B5EF4-FFF2-40B4-BE49-F238E27FC236}">
                      <a16:creationId xmlns:a16="http://schemas.microsoft.com/office/drawing/2014/main" id="{5BE04BA8-B58D-B8C1-7273-5E76485517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8900000">
                  <a:off x="3689" y="2241"/>
                  <a:ext cx="1817" cy="321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83520" tIns="41027" rIns="83520" bIns="41027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Rectangle 11">
                  <a:extLst>
                    <a:ext uri="{FF2B5EF4-FFF2-40B4-BE49-F238E27FC236}">
                      <a16:creationId xmlns:a16="http://schemas.microsoft.com/office/drawing/2014/main" id="{BC4D94EF-4D8B-026F-9573-FA08E9C2A4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700000" flipH="1">
                  <a:off x="3689" y="2241"/>
                  <a:ext cx="1817" cy="321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83520" tIns="41027" rIns="83520" bIns="41027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5" name="Oval 12">
                <a:extLst>
                  <a:ext uri="{FF2B5EF4-FFF2-40B4-BE49-F238E27FC236}">
                    <a16:creationId xmlns:a16="http://schemas.microsoft.com/office/drawing/2014/main" id="{46D69FF0-1E48-705F-F829-B2E5CE0D042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709744" y="3122724"/>
                <a:ext cx="648000" cy="648000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/>
                <a:tailEnd/>
              </a:ln>
            </p:spPr>
            <p:txBody>
              <a:bodyPr lIns="83520" tIns="41027" rIns="83520" bIns="41027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Rectangle 13">
                <a:extLst>
                  <a:ext uri="{FF2B5EF4-FFF2-40B4-BE49-F238E27FC236}">
                    <a16:creationId xmlns:a16="http://schemas.microsoft.com/office/drawing/2014/main" id="{3689E6E6-E617-7704-42B5-13EC32FCF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4436" y="3279111"/>
                <a:ext cx="1377737" cy="29686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83503" tIns="41018" rIns="83503" bIns="41018"/>
              <a:lstStyle/>
              <a:p>
                <a:pPr algn="ctr" defTabSz="844550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de-DE" sz="1100" b="1" dirty="0">
                    <a:latin typeface="+mj-lt"/>
                    <a:cs typeface="Calibri" panose="020F0502020204030204" pitchFamily="34" charset="0"/>
                  </a:rPr>
                  <a:t>Artificialisation des sols</a:t>
                </a:r>
              </a:p>
            </p:txBody>
          </p:sp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6E8353C8-6412-BDA7-A14E-5D3E89B31B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6710" y="3036888"/>
                <a:ext cx="1635125" cy="1789113"/>
                <a:chOff x="2056" y="1981"/>
                <a:chExt cx="1030" cy="1127"/>
              </a:xfrm>
              <a:solidFill>
                <a:schemeClr val="accent4"/>
              </a:solidFill>
            </p:grpSpPr>
            <p:sp>
              <p:nvSpPr>
                <p:cNvPr id="56" name="Oval 15">
                  <a:extLst>
                    <a:ext uri="{FF2B5EF4-FFF2-40B4-BE49-F238E27FC236}">
                      <a16:creationId xmlns:a16="http://schemas.microsoft.com/office/drawing/2014/main" id="{B5A52E03-A434-9618-6967-061C1C4E0B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773429">
                  <a:off x="2189" y="2117"/>
                  <a:ext cx="768" cy="839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Rectangle 16">
                  <a:extLst>
                    <a:ext uri="{FF2B5EF4-FFF2-40B4-BE49-F238E27FC236}">
                      <a16:creationId xmlns:a16="http://schemas.microsoft.com/office/drawing/2014/main" id="{1F2F2C92-71F0-695C-2AC7-6B6D866EF9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773429">
                  <a:off x="2487" y="1981"/>
                  <a:ext cx="166" cy="1127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Rectangle 17">
                  <a:extLst>
                    <a:ext uri="{FF2B5EF4-FFF2-40B4-BE49-F238E27FC236}">
                      <a16:creationId xmlns:a16="http://schemas.microsoft.com/office/drawing/2014/main" id="{E3641258-1C15-D9AD-17FD-018DD68BCC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773429">
                  <a:off x="2056" y="2454"/>
                  <a:ext cx="1030" cy="18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Rectangle 18">
                  <a:extLst>
                    <a:ext uri="{FF2B5EF4-FFF2-40B4-BE49-F238E27FC236}">
                      <a16:creationId xmlns:a16="http://schemas.microsoft.com/office/drawing/2014/main" id="{79F961B8-CFC7-5CF4-EA0B-26CA35349D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926570">
                  <a:off x="2056" y="2454"/>
                  <a:ext cx="1030" cy="18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Rectangle 19">
                  <a:extLst>
                    <a:ext uri="{FF2B5EF4-FFF2-40B4-BE49-F238E27FC236}">
                      <a16:creationId xmlns:a16="http://schemas.microsoft.com/office/drawing/2014/main" id="{1D51C907-3838-CA3A-FBC3-8D97A27D1C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3473429" flipH="1">
                  <a:off x="2055" y="2455"/>
                  <a:ext cx="1031" cy="18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" name="Oval 20">
                <a:extLst>
                  <a:ext uri="{FF2B5EF4-FFF2-40B4-BE49-F238E27FC236}">
                    <a16:creationId xmlns:a16="http://schemas.microsoft.com/office/drawing/2014/main" id="{04FD79A0-01EC-C33C-8DF2-EAEC21B93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73429">
                <a:off x="3070110" y="3605213"/>
                <a:ext cx="611188" cy="611188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" name="Group 24">
                <a:extLst>
                  <a:ext uri="{FF2B5EF4-FFF2-40B4-BE49-F238E27FC236}">
                    <a16:creationId xmlns:a16="http://schemas.microsoft.com/office/drawing/2014/main" id="{0278AA55-D34C-059D-6ED8-3A52C169AA1C}"/>
                  </a:ext>
                </a:extLst>
              </p:cNvPr>
              <p:cNvGrpSpPr/>
              <p:nvPr/>
            </p:nvGrpSpPr>
            <p:grpSpPr bwMode="auto">
              <a:xfrm>
                <a:off x="1117485" y="2373313"/>
                <a:ext cx="1633538" cy="1789113"/>
                <a:chOff x="1196975" y="2373313"/>
                <a:chExt cx="1633538" cy="1789113"/>
              </a:xfrm>
              <a:solidFill>
                <a:schemeClr val="accent5"/>
              </a:solidFill>
            </p:grpSpPr>
            <p:grpSp>
              <p:nvGrpSpPr>
                <p:cNvPr id="49" name="Group 21">
                  <a:extLst>
                    <a:ext uri="{FF2B5EF4-FFF2-40B4-BE49-F238E27FC236}">
                      <a16:creationId xmlns:a16="http://schemas.microsoft.com/office/drawing/2014/main" id="{DE84F68D-2E02-5449-6676-AC1684FC7D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96975" y="2373313"/>
                  <a:ext cx="1633538" cy="1789113"/>
                  <a:chOff x="1162" y="1563"/>
                  <a:chExt cx="1029" cy="1127"/>
                </a:xfrm>
                <a:grpFill/>
              </p:grpSpPr>
              <p:sp>
                <p:nvSpPr>
                  <p:cNvPr id="51" name="Oval 22">
                    <a:extLst>
                      <a:ext uri="{FF2B5EF4-FFF2-40B4-BE49-F238E27FC236}">
                        <a16:creationId xmlns:a16="http://schemas.microsoft.com/office/drawing/2014/main" id="{4486B4CC-CD2A-95E8-2950-A685FECA0A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773429">
                    <a:off x="1294" y="1697"/>
                    <a:ext cx="768" cy="841"/>
                  </a:xfrm>
                  <a:prstGeom prst="ellipse">
                    <a:avLst/>
                  </a:prstGeom>
                  <a:grpFill/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Rectangle 23">
                    <a:extLst>
                      <a:ext uri="{FF2B5EF4-FFF2-40B4-BE49-F238E27FC236}">
                        <a16:creationId xmlns:a16="http://schemas.microsoft.com/office/drawing/2014/main" id="{E6625CBC-E43C-525C-2CE4-0FCECCBF22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773429">
                    <a:off x="1592" y="1563"/>
                    <a:ext cx="166" cy="1127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Rectangle 24">
                    <a:extLst>
                      <a:ext uri="{FF2B5EF4-FFF2-40B4-BE49-F238E27FC236}">
                        <a16:creationId xmlns:a16="http://schemas.microsoft.com/office/drawing/2014/main" id="{DE8BF5AC-F25E-41FB-4DFE-06999FD6BB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773429">
                    <a:off x="1162" y="2035"/>
                    <a:ext cx="1029" cy="182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" name="Rectangle 25">
                    <a:extLst>
                      <a:ext uri="{FF2B5EF4-FFF2-40B4-BE49-F238E27FC236}">
                        <a16:creationId xmlns:a16="http://schemas.microsoft.com/office/drawing/2014/main" id="{26F3612D-D512-4E8C-7E17-6754B3875D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1926570">
                    <a:off x="1162" y="2035"/>
                    <a:ext cx="1029" cy="182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Rectangle 26">
                    <a:extLst>
                      <a:ext uri="{FF2B5EF4-FFF2-40B4-BE49-F238E27FC236}">
                        <a16:creationId xmlns:a16="http://schemas.microsoft.com/office/drawing/2014/main" id="{E956BA65-2012-7E8B-82D3-DB48384A34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3473429" flipH="1">
                    <a:off x="1145" y="2034"/>
                    <a:ext cx="1079" cy="193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0" name="Oval 27">
                  <a:extLst>
                    <a:ext uri="{FF2B5EF4-FFF2-40B4-BE49-F238E27FC236}">
                      <a16:creationId xmlns:a16="http://schemas.microsoft.com/office/drawing/2014/main" id="{3FA4E882-4662-0496-BD11-17FBB5A204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773429">
                  <a:off x="1728788" y="2941638"/>
                  <a:ext cx="611188" cy="612775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28">
                <a:extLst>
                  <a:ext uri="{FF2B5EF4-FFF2-40B4-BE49-F238E27FC236}">
                    <a16:creationId xmlns:a16="http://schemas.microsoft.com/office/drawing/2014/main" id="{91D2D922-47F9-806E-6FF9-8DB52FBC77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38448" y="1998663"/>
                <a:ext cx="1635125" cy="1789113"/>
                <a:chOff x="2813" y="1327"/>
                <a:chExt cx="1030" cy="1127"/>
              </a:xfrm>
              <a:solidFill>
                <a:schemeClr val="accent6"/>
              </a:solidFill>
            </p:grpSpPr>
            <p:sp>
              <p:nvSpPr>
                <p:cNvPr id="44" name="Rectangle 29">
                  <a:extLst>
                    <a:ext uri="{FF2B5EF4-FFF2-40B4-BE49-F238E27FC236}">
                      <a16:creationId xmlns:a16="http://schemas.microsoft.com/office/drawing/2014/main" id="{2D6016DD-32B7-D26E-8CFC-34ED64EAC7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261235">
                  <a:off x="3244" y="1327"/>
                  <a:ext cx="166" cy="1127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Rectangle 30">
                  <a:extLst>
                    <a:ext uri="{FF2B5EF4-FFF2-40B4-BE49-F238E27FC236}">
                      <a16:creationId xmlns:a16="http://schemas.microsoft.com/office/drawing/2014/main" id="{DED5BFDE-3610-C2B9-ED7D-6538DB3C9D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261235">
                  <a:off x="2813" y="1799"/>
                  <a:ext cx="1030" cy="18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Rectangle 31">
                  <a:extLst>
                    <a:ext uri="{FF2B5EF4-FFF2-40B4-BE49-F238E27FC236}">
                      <a16:creationId xmlns:a16="http://schemas.microsoft.com/office/drawing/2014/main" id="{F588610A-6516-DAE3-2EAF-52A5EFAA71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438766">
                  <a:off x="2813" y="1799"/>
                  <a:ext cx="1030" cy="18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32">
                  <a:extLst>
                    <a:ext uri="{FF2B5EF4-FFF2-40B4-BE49-F238E27FC236}">
                      <a16:creationId xmlns:a16="http://schemas.microsoft.com/office/drawing/2014/main" id="{B1AF0AF6-2E07-DFF6-6C02-CF801A7EC8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3961235" flipH="1">
                  <a:off x="2813" y="1799"/>
                  <a:ext cx="1030" cy="18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Oval 33">
                  <a:extLst>
                    <a:ext uri="{FF2B5EF4-FFF2-40B4-BE49-F238E27FC236}">
                      <a16:creationId xmlns:a16="http://schemas.microsoft.com/office/drawing/2014/main" id="{679F9E45-3508-49E9-4244-48EB3CBD44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261235">
                  <a:off x="2947" y="1461"/>
                  <a:ext cx="767" cy="841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1" name="Oval 34">
                <a:extLst>
                  <a:ext uri="{FF2B5EF4-FFF2-40B4-BE49-F238E27FC236}">
                    <a16:creationId xmlns:a16="http://schemas.microsoft.com/office/drawing/2014/main" id="{A86EAD01-73CD-AC2E-CC16-8340F9AE4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261235">
                <a:off x="4267085" y="2573338"/>
                <a:ext cx="611188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35">
                <a:extLst>
                  <a:ext uri="{FF2B5EF4-FFF2-40B4-BE49-F238E27FC236}">
                    <a16:creationId xmlns:a16="http://schemas.microsoft.com/office/drawing/2014/main" id="{353DEFB3-B2C4-90E9-127F-F27A6D7DB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4206" y="3022462"/>
                <a:ext cx="1117559" cy="4079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83503" tIns="41018" rIns="83503" bIns="41018" anchor="ctr"/>
              <a:lstStyle/>
              <a:p>
                <a:pPr algn="ctr" defTabSz="844550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de-DE" sz="1000" b="1" dirty="0">
                    <a:latin typeface="+mj-lt"/>
                    <a:cs typeface="Calibri" panose="020F0502020204030204" pitchFamily="34" charset="0"/>
                  </a:rPr>
                  <a:t>Précipitations</a:t>
                </a:r>
              </a:p>
            </p:txBody>
          </p:sp>
          <p:sp>
            <p:nvSpPr>
              <p:cNvPr id="23" name="Rectangle 36">
                <a:extLst>
                  <a:ext uri="{FF2B5EF4-FFF2-40B4-BE49-F238E27FC236}">
                    <a16:creationId xmlns:a16="http://schemas.microsoft.com/office/drawing/2014/main" id="{79083A6C-2B02-AA6D-028E-1EDFA29C3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316" y="3765550"/>
                <a:ext cx="1080866" cy="2952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83503" tIns="41018" rIns="83503" bIns="41018" anchor="ctr"/>
              <a:lstStyle/>
              <a:p>
                <a:pPr algn="ctr" defTabSz="844550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fr-FR" sz="900" b="1" dirty="0">
                    <a:latin typeface="+mj-lt"/>
                    <a:cs typeface="Calibri" panose="020F0502020204030204" pitchFamily="34" charset="0"/>
                  </a:rPr>
                  <a:t>Températures</a:t>
                </a:r>
                <a:endParaRPr lang="fr-FR" sz="1000" b="1" dirty="0">
                  <a:latin typeface="+mj-lt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Arc 37">
                <a:extLst>
                  <a:ext uri="{FF2B5EF4-FFF2-40B4-BE49-F238E27FC236}">
                    <a16:creationId xmlns:a16="http://schemas.microsoft.com/office/drawing/2014/main" id="{41295D05-724E-29ED-BDDA-DA919795D86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430707" y="3321050"/>
                <a:ext cx="619125" cy="989013"/>
              </a:xfrm>
              <a:custGeom>
                <a:avLst/>
                <a:gdLst>
                  <a:gd name="T0" fmla="*/ 0 w 14781"/>
                  <a:gd name="T1" fmla="*/ 0 h 21600"/>
                  <a:gd name="T2" fmla="*/ 390 w 14781"/>
                  <a:gd name="T3" fmla="*/ 169 h 21600"/>
                  <a:gd name="T4" fmla="*/ 0 w 14781"/>
                  <a:gd name="T5" fmla="*/ 623 h 21600"/>
                  <a:gd name="T6" fmla="*/ 0 60000 65536"/>
                  <a:gd name="T7" fmla="*/ 0 60000 65536"/>
                  <a:gd name="T8" fmla="*/ 0 60000 65536"/>
                  <a:gd name="T9" fmla="*/ 0 w 14781"/>
                  <a:gd name="T10" fmla="*/ 0 h 21600"/>
                  <a:gd name="T11" fmla="*/ 14781 w 1478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81" h="21600" fill="none" extrusionOk="0">
                    <a:moveTo>
                      <a:pt x="-1" y="0"/>
                    </a:moveTo>
                    <a:cubicBezTo>
                      <a:pt x="5491" y="0"/>
                      <a:pt x="10776" y="2091"/>
                      <a:pt x="14781" y="5849"/>
                    </a:cubicBezTo>
                  </a:path>
                  <a:path w="14781" h="21600" stroke="0" extrusionOk="0">
                    <a:moveTo>
                      <a:pt x="-1" y="0"/>
                    </a:moveTo>
                    <a:cubicBezTo>
                      <a:pt x="5491" y="0"/>
                      <a:pt x="10776" y="2091"/>
                      <a:pt x="14781" y="5849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Arc 38">
                <a:extLst>
                  <a:ext uri="{FF2B5EF4-FFF2-40B4-BE49-F238E27FC236}">
                    <a16:creationId xmlns:a16="http://schemas.microsoft.com/office/drawing/2014/main" id="{8C4F2AB5-E171-EC9C-0223-EBAC6837F5A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84360" y="2803525"/>
                <a:ext cx="620713" cy="990600"/>
              </a:xfrm>
              <a:custGeom>
                <a:avLst/>
                <a:gdLst>
                  <a:gd name="T0" fmla="*/ 0 w 14781"/>
                  <a:gd name="T1" fmla="*/ 0 h 21600"/>
                  <a:gd name="T2" fmla="*/ 391 w 14781"/>
                  <a:gd name="T3" fmla="*/ 169 h 21600"/>
                  <a:gd name="T4" fmla="*/ 0 w 14781"/>
                  <a:gd name="T5" fmla="*/ 624 h 21600"/>
                  <a:gd name="T6" fmla="*/ 0 60000 65536"/>
                  <a:gd name="T7" fmla="*/ 0 60000 65536"/>
                  <a:gd name="T8" fmla="*/ 0 60000 65536"/>
                  <a:gd name="T9" fmla="*/ 0 w 14781"/>
                  <a:gd name="T10" fmla="*/ 0 h 21600"/>
                  <a:gd name="T11" fmla="*/ 14781 w 1478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81" h="21600" fill="none" extrusionOk="0">
                    <a:moveTo>
                      <a:pt x="-1" y="0"/>
                    </a:moveTo>
                    <a:cubicBezTo>
                      <a:pt x="5491" y="0"/>
                      <a:pt x="10776" y="2091"/>
                      <a:pt x="14781" y="5849"/>
                    </a:cubicBezTo>
                  </a:path>
                  <a:path w="14781" h="21600" stroke="0" extrusionOk="0">
                    <a:moveTo>
                      <a:pt x="-1" y="0"/>
                    </a:moveTo>
                    <a:cubicBezTo>
                      <a:pt x="5491" y="0"/>
                      <a:pt x="10776" y="2091"/>
                      <a:pt x="14781" y="5849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Arc 39">
                <a:extLst>
                  <a:ext uri="{FF2B5EF4-FFF2-40B4-BE49-F238E27FC236}">
                    <a16:creationId xmlns:a16="http://schemas.microsoft.com/office/drawing/2014/main" id="{8CE071C4-5A62-4D3E-4773-70164B4862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8248" y="1803400"/>
                <a:ext cx="620713" cy="992188"/>
              </a:xfrm>
              <a:custGeom>
                <a:avLst/>
                <a:gdLst>
                  <a:gd name="T0" fmla="*/ 0 w 14781"/>
                  <a:gd name="T1" fmla="*/ 0 h 21600"/>
                  <a:gd name="T2" fmla="*/ 391 w 14781"/>
                  <a:gd name="T3" fmla="*/ 169 h 21600"/>
                  <a:gd name="T4" fmla="*/ 0 w 14781"/>
                  <a:gd name="T5" fmla="*/ 625 h 21600"/>
                  <a:gd name="T6" fmla="*/ 0 60000 65536"/>
                  <a:gd name="T7" fmla="*/ 0 60000 65536"/>
                  <a:gd name="T8" fmla="*/ 0 60000 65536"/>
                  <a:gd name="T9" fmla="*/ 0 w 14781"/>
                  <a:gd name="T10" fmla="*/ 0 h 21600"/>
                  <a:gd name="T11" fmla="*/ 14781 w 1478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81" h="21600" fill="none" extrusionOk="0">
                    <a:moveTo>
                      <a:pt x="-1" y="0"/>
                    </a:moveTo>
                    <a:cubicBezTo>
                      <a:pt x="5491" y="0"/>
                      <a:pt x="10776" y="2091"/>
                      <a:pt x="14781" y="5849"/>
                    </a:cubicBezTo>
                  </a:path>
                  <a:path w="14781" h="21600" stroke="0" extrusionOk="0">
                    <a:moveTo>
                      <a:pt x="-1" y="0"/>
                    </a:moveTo>
                    <a:cubicBezTo>
                      <a:pt x="5491" y="0"/>
                      <a:pt x="10776" y="2091"/>
                      <a:pt x="14781" y="5849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36">
                <a:extLst>
                  <a:ext uri="{FF2B5EF4-FFF2-40B4-BE49-F238E27FC236}">
                    <a16:creationId xmlns:a16="http://schemas.microsoft.com/office/drawing/2014/main" id="{7BD446FC-31DA-1762-9FE7-F384E1E60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643" y="2730500"/>
                <a:ext cx="1303959" cy="2952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83503" tIns="41018" rIns="83503" bIns="41018" anchor="ctr"/>
              <a:lstStyle/>
              <a:p>
                <a:pPr algn="ctr" defTabSz="844550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de-DE" sz="1200" b="1" dirty="0">
                    <a:latin typeface="+mj-lt"/>
                    <a:cs typeface="Calibri" panose="020F0502020204030204" pitchFamily="34" charset="0"/>
                  </a:rPr>
                  <a:t>Evaporation</a:t>
                </a:r>
              </a:p>
            </p:txBody>
          </p:sp>
          <p:grpSp>
            <p:nvGrpSpPr>
              <p:cNvPr id="28" name="Group 6">
                <a:extLst>
                  <a:ext uri="{FF2B5EF4-FFF2-40B4-BE49-F238E27FC236}">
                    <a16:creationId xmlns:a16="http://schemas.microsoft.com/office/drawing/2014/main" id="{7EB0505E-6220-EDA8-F341-9709F9B2764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569624" y="1700796"/>
                <a:ext cx="1696764" cy="1800000"/>
                <a:chOff x="3689" y="1409"/>
                <a:chExt cx="1817" cy="1989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39" name="Oval 7">
                  <a:extLst>
                    <a:ext uri="{FF2B5EF4-FFF2-40B4-BE49-F238E27FC236}">
                      <a16:creationId xmlns:a16="http://schemas.microsoft.com/office/drawing/2014/main" id="{D8967D9A-9426-EAE4-4F97-2959F3C1A7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19" y="1645"/>
                  <a:ext cx="1355" cy="1483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</p:spPr>
              <p:txBody>
                <a:bodyPr wrap="none" lIns="83520" tIns="41027" rIns="83520" bIns="41027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Rectangle 8">
                  <a:extLst>
                    <a:ext uri="{FF2B5EF4-FFF2-40B4-BE49-F238E27FC236}">
                      <a16:creationId xmlns:a16="http://schemas.microsoft.com/office/drawing/2014/main" id="{9BAC8153-7DB8-361B-D5D6-B73E477E1C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51" y="1409"/>
                  <a:ext cx="293" cy="1989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83520" tIns="41027" rIns="83520" bIns="41027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Rectangle 9">
                  <a:extLst>
                    <a:ext uri="{FF2B5EF4-FFF2-40B4-BE49-F238E27FC236}">
                      <a16:creationId xmlns:a16="http://schemas.microsoft.com/office/drawing/2014/main" id="{8DDCCAEA-B283-22FD-3253-03A57136F8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89" y="2241"/>
                  <a:ext cx="1817" cy="321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83520" tIns="41027" rIns="83520" bIns="41027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Rectangle 10">
                  <a:extLst>
                    <a:ext uri="{FF2B5EF4-FFF2-40B4-BE49-F238E27FC236}">
                      <a16:creationId xmlns:a16="http://schemas.microsoft.com/office/drawing/2014/main" id="{6447E8ED-BF04-E6A7-A68D-54C032363C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8900000">
                  <a:off x="3689" y="2241"/>
                  <a:ext cx="1817" cy="321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83520" tIns="41027" rIns="83520" bIns="41027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Rectangle 11">
                  <a:extLst>
                    <a:ext uri="{FF2B5EF4-FFF2-40B4-BE49-F238E27FC236}">
                      <a16:creationId xmlns:a16="http://schemas.microsoft.com/office/drawing/2014/main" id="{20157AF7-7724-F091-F800-752B585663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700000" flipH="1">
                  <a:off x="3689" y="2241"/>
                  <a:ext cx="1817" cy="321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83520" tIns="41027" rIns="83520" bIns="41027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9" name="Oval 12">
                <a:extLst>
                  <a:ext uri="{FF2B5EF4-FFF2-40B4-BE49-F238E27FC236}">
                    <a16:creationId xmlns:a16="http://schemas.microsoft.com/office/drawing/2014/main" id="{C005E6C2-1675-482D-45EA-26FD9CD0AAF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102544" y="2249405"/>
                <a:ext cx="648000" cy="648000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/>
                <a:tailEnd/>
              </a:ln>
            </p:spPr>
            <p:txBody>
              <a:bodyPr lIns="83520" tIns="41027" rIns="83520" bIns="41027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30" name="Group 6">
                <a:extLst>
                  <a:ext uri="{FF2B5EF4-FFF2-40B4-BE49-F238E27FC236}">
                    <a16:creationId xmlns:a16="http://schemas.microsoft.com/office/drawing/2014/main" id="{0E6A924E-1F64-8C6A-3E3D-60B75E614E0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958105" y="2605921"/>
                <a:ext cx="1696764" cy="1800000"/>
                <a:chOff x="3689" y="1409"/>
                <a:chExt cx="1817" cy="1989"/>
              </a:xfrm>
              <a:solidFill>
                <a:schemeClr val="accent6">
                  <a:lumMod val="40000"/>
                  <a:lumOff val="60000"/>
                </a:schemeClr>
              </a:solidFill>
            </p:grpSpPr>
            <p:sp>
              <p:nvSpPr>
                <p:cNvPr id="34" name="Oval 7">
                  <a:extLst>
                    <a:ext uri="{FF2B5EF4-FFF2-40B4-BE49-F238E27FC236}">
                      <a16:creationId xmlns:a16="http://schemas.microsoft.com/office/drawing/2014/main" id="{1DF9332C-2623-E3BE-1BF8-B200595008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19" y="1645"/>
                  <a:ext cx="1355" cy="1483"/>
                </a:xfrm>
                <a:prstGeom prst="ellipse">
                  <a:avLst/>
                </a:prstGeom>
                <a:grpFill/>
                <a:ln w="12700">
                  <a:noFill/>
                  <a:round/>
                  <a:headEnd/>
                  <a:tailEnd/>
                </a:ln>
              </p:spPr>
              <p:txBody>
                <a:bodyPr wrap="none" lIns="83520" tIns="41027" rIns="83520" bIns="41027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Rectangle 8">
                  <a:extLst>
                    <a:ext uri="{FF2B5EF4-FFF2-40B4-BE49-F238E27FC236}">
                      <a16:creationId xmlns:a16="http://schemas.microsoft.com/office/drawing/2014/main" id="{558241B5-5BC6-47B0-6535-F5A763F265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51" y="1409"/>
                  <a:ext cx="293" cy="1989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83520" tIns="41027" rIns="83520" bIns="41027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Rectangle 9">
                  <a:extLst>
                    <a:ext uri="{FF2B5EF4-FFF2-40B4-BE49-F238E27FC236}">
                      <a16:creationId xmlns:a16="http://schemas.microsoft.com/office/drawing/2014/main" id="{349C5F21-DC77-D090-B01A-AEF969CECD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89" y="2241"/>
                  <a:ext cx="1817" cy="321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83520" tIns="41027" rIns="83520" bIns="41027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0">
                  <a:extLst>
                    <a:ext uri="{FF2B5EF4-FFF2-40B4-BE49-F238E27FC236}">
                      <a16:creationId xmlns:a16="http://schemas.microsoft.com/office/drawing/2014/main" id="{25247F57-21DB-B352-855C-A0B8FD067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8900000">
                  <a:off x="3689" y="2241"/>
                  <a:ext cx="1817" cy="321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83520" tIns="41027" rIns="83520" bIns="41027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Rectangle 11">
                  <a:extLst>
                    <a:ext uri="{FF2B5EF4-FFF2-40B4-BE49-F238E27FC236}">
                      <a16:creationId xmlns:a16="http://schemas.microsoft.com/office/drawing/2014/main" id="{F8973FCE-15A5-8025-1369-D9EA152A23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700000" flipH="1">
                  <a:off x="3689" y="2241"/>
                  <a:ext cx="1817" cy="321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83520" tIns="41027" rIns="83520" bIns="41027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1" name="Oval 12">
                <a:extLst>
                  <a:ext uri="{FF2B5EF4-FFF2-40B4-BE49-F238E27FC236}">
                    <a16:creationId xmlns:a16="http://schemas.microsoft.com/office/drawing/2014/main" id="{D4412437-0ACF-427D-247E-BAE6DEFB4A7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455091" y="3175585"/>
                <a:ext cx="648000" cy="648000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/>
                <a:tailEnd/>
              </a:ln>
            </p:spPr>
            <p:txBody>
              <a:bodyPr lIns="83520" tIns="41027" rIns="83520" bIns="41027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" name="Rectangle 13">
                <a:extLst>
                  <a:ext uri="{FF2B5EF4-FFF2-40B4-BE49-F238E27FC236}">
                    <a16:creationId xmlns:a16="http://schemas.microsoft.com/office/drawing/2014/main" id="{B94236C0-5189-F1BE-33F9-10A31C629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0204" y="2450554"/>
                <a:ext cx="1377737" cy="29686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83503" tIns="41018" rIns="83503" bIns="41018"/>
              <a:lstStyle/>
              <a:p>
                <a:pPr algn="ctr" defTabSz="844550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fr-FR" sz="1200" b="1" dirty="0">
                    <a:latin typeface="+mj-lt"/>
                    <a:cs typeface="Calibri" panose="020F0502020204030204" pitchFamily="34" charset="0"/>
                  </a:rPr>
                  <a:t>Prélèvement</a:t>
                </a:r>
                <a:endParaRPr lang="fr-FR" sz="1400" b="1" dirty="0">
                  <a:latin typeface="+mj-lt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Rectangle 13">
                <a:extLst>
                  <a:ext uri="{FF2B5EF4-FFF2-40B4-BE49-F238E27FC236}">
                    <a16:creationId xmlns:a16="http://schemas.microsoft.com/office/drawing/2014/main" id="{C79075B4-C3F2-DB08-4C23-D0B41D7C50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17590" y="3332891"/>
                <a:ext cx="1377737" cy="29686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83503" tIns="41018" rIns="83503" bIns="41018"/>
              <a:lstStyle/>
              <a:p>
                <a:pPr algn="ctr" defTabSz="844550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de-DE" sz="1200" b="1" dirty="0">
                    <a:latin typeface="+mj-lt"/>
                    <a:cs typeface="Calibri" panose="020F0502020204030204" pitchFamily="34" charset="0"/>
                  </a:rPr>
                  <a:t>Gestion de l‘eau</a:t>
                </a:r>
              </a:p>
            </p:txBody>
          </p:sp>
        </p:grpSp>
        <p:sp>
          <p:nvSpPr>
            <p:cNvPr id="11" name="Arc 38">
              <a:extLst>
                <a:ext uri="{FF2B5EF4-FFF2-40B4-BE49-F238E27FC236}">
                  <a16:creationId xmlns:a16="http://schemas.microsoft.com/office/drawing/2014/main" id="{EA108F87-5020-DD40-9B51-F6692E9CE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265400" y="2346235"/>
              <a:ext cx="620713" cy="990600"/>
            </a:xfrm>
            <a:custGeom>
              <a:avLst/>
              <a:gdLst>
                <a:gd name="T0" fmla="*/ 0 w 14781"/>
                <a:gd name="T1" fmla="*/ 0 h 21600"/>
                <a:gd name="T2" fmla="*/ 391 w 14781"/>
                <a:gd name="T3" fmla="*/ 169 h 21600"/>
                <a:gd name="T4" fmla="*/ 0 w 14781"/>
                <a:gd name="T5" fmla="*/ 624 h 21600"/>
                <a:gd name="T6" fmla="*/ 0 60000 65536"/>
                <a:gd name="T7" fmla="*/ 0 60000 65536"/>
                <a:gd name="T8" fmla="*/ 0 60000 65536"/>
                <a:gd name="T9" fmla="*/ 0 w 14781"/>
                <a:gd name="T10" fmla="*/ 0 h 21600"/>
                <a:gd name="T11" fmla="*/ 14781 w 1478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81" h="21600" fill="none" extrusionOk="0">
                  <a:moveTo>
                    <a:pt x="-1" y="0"/>
                  </a:moveTo>
                  <a:cubicBezTo>
                    <a:pt x="5491" y="0"/>
                    <a:pt x="10776" y="2091"/>
                    <a:pt x="14781" y="5849"/>
                  </a:cubicBezTo>
                </a:path>
                <a:path w="14781" h="21600" stroke="0" extrusionOk="0">
                  <a:moveTo>
                    <a:pt x="-1" y="0"/>
                  </a:moveTo>
                  <a:cubicBezTo>
                    <a:pt x="5491" y="0"/>
                    <a:pt x="10776" y="2091"/>
                    <a:pt x="14781" y="584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rc 39">
              <a:extLst>
                <a:ext uri="{FF2B5EF4-FFF2-40B4-BE49-F238E27FC236}">
                  <a16:creationId xmlns:a16="http://schemas.microsoft.com/office/drawing/2014/main" id="{2A0655DD-9574-BB1A-9704-241107963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5145" y="1606085"/>
              <a:ext cx="620713" cy="992188"/>
            </a:xfrm>
            <a:custGeom>
              <a:avLst/>
              <a:gdLst>
                <a:gd name="T0" fmla="*/ 0 w 14781"/>
                <a:gd name="T1" fmla="*/ 0 h 21600"/>
                <a:gd name="T2" fmla="*/ 391 w 14781"/>
                <a:gd name="T3" fmla="*/ 169 h 21600"/>
                <a:gd name="T4" fmla="*/ 0 w 14781"/>
                <a:gd name="T5" fmla="*/ 625 h 21600"/>
                <a:gd name="T6" fmla="*/ 0 60000 65536"/>
                <a:gd name="T7" fmla="*/ 0 60000 65536"/>
                <a:gd name="T8" fmla="*/ 0 60000 65536"/>
                <a:gd name="T9" fmla="*/ 0 w 14781"/>
                <a:gd name="T10" fmla="*/ 0 h 21600"/>
                <a:gd name="T11" fmla="*/ 14781 w 1478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81" h="21600" fill="none" extrusionOk="0">
                  <a:moveTo>
                    <a:pt x="-1" y="0"/>
                  </a:moveTo>
                  <a:cubicBezTo>
                    <a:pt x="5491" y="0"/>
                    <a:pt x="10776" y="2091"/>
                    <a:pt x="14781" y="5849"/>
                  </a:cubicBezTo>
                </a:path>
                <a:path w="14781" h="21600" stroke="0" extrusionOk="0">
                  <a:moveTo>
                    <a:pt x="-1" y="0"/>
                  </a:moveTo>
                  <a:cubicBezTo>
                    <a:pt x="5491" y="0"/>
                    <a:pt x="10776" y="2091"/>
                    <a:pt x="14781" y="584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rc 38">
              <a:extLst>
                <a:ext uri="{FF2B5EF4-FFF2-40B4-BE49-F238E27FC236}">
                  <a16:creationId xmlns:a16="http://schemas.microsoft.com/office/drawing/2014/main" id="{6778AD9A-9418-885A-908E-360D4A1A2E3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152035" y="2444845"/>
              <a:ext cx="620713" cy="990600"/>
            </a:xfrm>
            <a:custGeom>
              <a:avLst/>
              <a:gdLst>
                <a:gd name="T0" fmla="*/ 0 w 14781"/>
                <a:gd name="T1" fmla="*/ 0 h 21600"/>
                <a:gd name="T2" fmla="*/ 391 w 14781"/>
                <a:gd name="T3" fmla="*/ 169 h 21600"/>
                <a:gd name="T4" fmla="*/ 0 w 14781"/>
                <a:gd name="T5" fmla="*/ 624 h 21600"/>
                <a:gd name="T6" fmla="*/ 0 60000 65536"/>
                <a:gd name="T7" fmla="*/ 0 60000 65536"/>
                <a:gd name="T8" fmla="*/ 0 60000 65536"/>
                <a:gd name="T9" fmla="*/ 0 w 14781"/>
                <a:gd name="T10" fmla="*/ 0 h 21600"/>
                <a:gd name="T11" fmla="*/ 14781 w 1478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81" h="21600" fill="none" extrusionOk="0">
                  <a:moveTo>
                    <a:pt x="-1" y="0"/>
                  </a:moveTo>
                  <a:cubicBezTo>
                    <a:pt x="5491" y="0"/>
                    <a:pt x="10776" y="2091"/>
                    <a:pt x="14781" y="5849"/>
                  </a:cubicBezTo>
                </a:path>
                <a:path w="14781" h="21600" stroke="0" extrusionOk="0">
                  <a:moveTo>
                    <a:pt x="-1" y="0"/>
                  </a:moveTo>
                  <a:cubicBezTo>
                    <a:pt x="5491" y="0"/>
                    <a:pt x="10776" y="2091"/>
                    <a:pt x="14781" y="584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ZoneTexte 15">
            <a:extLst>
              <a:ext uri="{FF2B5EF4-FFF2-40B4-BE49-F238E27FC236}">
                <a16:creationId xmlns:a16="http://schemas.microsoft.com/office/drawing/2014/main" id="{E99A945F-6981-5012-68BF-5A66C40A3C74}"/>
              </a:ext>
            </a:extLst>
          </p:cNvPr>
          <p:cNvSpPr txBox="1"/>
          <p:nvPr/>
        </p:nvSpPr>
        <p:spPr>
          <a:xfrm>
            <a:off x="838200" y="5533167"/>
            <a:ext cx="10134600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Dans le cadre de cette étude, nous avons retenu les facteurs suivants dans la modélisation de l’aléa : températures, précipitations, pluies, indice d’humidité.</a:t>
            </a:r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542D0AB8-593E-765A-5404-7CBBC2130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312246">
            <a:off x="-258448" y="136525"/>
            <a:ext cx="5962540" cy="5962540"/>
          </a:xfrm>
          <a:prstGeom prst="rect">
            <a:avLst/>
          </a:prstGeom>
        </p:spPr>
      </p:pic>
      <p:sp>
        <p:nvSpPr>
          <p:cNvPr id="66" name="Footer Placeholder 65">
            <a:extLst>
              <a:ext uri="{FF2B5EF4-FFF2-40B4-BE49-F238E27FC236}">
                <a16:creationId xmlns:a16="http://schemas.microsoft.com/office/drawing/2014/main" id="{6849624D-11D2-7755-F161-27346C6A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Hackathon Météo France</a:t>
            </a:r>
          </a:p>
        </p:txBody>
      </p:sp>
    </p:spTree>
    <p:extLst>
      <p:ext uri="{BB962C8B-B14F-4D97-AF65-F5344CB8AC3E}">
        <p14:creationId xmlns:p14="http://schemas.microsoft.com/office/powerpoint/2010/main" val="327215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2B76B-DCE9-EA12-7F85-FBF9F5E9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002A-959A-46BC-B4D8-B7861ED0A043}" type="slidenum">
              <a:rPr lang="fr-FR" smtClean="0"/>
              <a:t>9</a:t>
            </a:fld>
            <a:endParaRPr lang="fr-FR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DDD9D78-11BD-509A-1169-15B8ACF1F0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101560"/>
              </p:ext>
            </p:extLst>
          </p:nvPr>
        </p:nvGraphicFramePr>
        <p:xfrm>
          <a:off x="838200" y="629728"/>
          <a:ext cx="10515600" cy="5547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92CB5EC-1084-20B8-66D7-2DEA3E6F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Météo France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36456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1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6105</TotalTime>
  <Words>642</Words>
  <Application>Microsoft Office PowerPoint</Application>
  <PresentationFormat>Grand écran</PresentationFormat>
  <Paragraphs>141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Aptos</vt:lpstr>
      <vt:lpstr>Arial</vt:lpstr>
      <vt:lpstr>Calibri</vt:lpstr>
      <vt:lpstr>Courier New</vt:lpstr>
      <vt:lpstr>Roboto</vt:lpstr>
      <vt:lpstr>Wingdings</vt:lpstr>
      <vt:lpstr>Thème Office</vt:lpstr>
      <vt:lpstr>Prédiction de l’indicateur de l’humidité des sols (SWI) en vue d’évaluer l’assurabilité du péril sécheresse en France à horizon 2030.</vt:lpstr>
      <vt:lpstr>Enjeux climatiques pour le secteur assurantiel</vt:lpstr>
      <vt:lpstr>Démarche de la modélisation</vt:lpstr>
      <vt:lpstr>Modélisations : Température, Précipitations et SWI</vt:lpstr>
      <vt:lpstr>Modélisations : SWI</vt:lpstr>
      <vt:lpstr>ANNEXES</vt:lpstr>
      <vt:lpstr>Types de sécheresse</vt:lpstr>
      <vt:lpstr>Facteurs climatiques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DERAI Nathan</dc:creator>
  <cp:lastModifiedBy>Guillaume BESSON</cp:lastModifiedBy>
  <cp:revision>34</cp:revision>
  <dcterms:created xsi:type="dcterms:W3CDTF">2023-09-22T07:54:53Z</dcterms:created>
  <dcterms:modified xsi:type="dcterms:W3CDTF">2024-04-09T12:42:14Z</dcterms:modified>
</cp:coreProperties>
</file>