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4" r:id="rId2"/>
    <p:sldId id="292" r:id="rId3"/>
    <p:sldId id="293" r:id="rId4"/>
    <p:sldId id="294" r:id="rId5"/>
    <p:sldId id="295" r:id="rId6"/>
    <p:sldId id="307" r:id="rId7"/>
    <p:sldId id="309" r:id="rId8"/>
    <p:sldId id="310" r:id="rId9"/>
    <p:sldId id="311" r:id="rId10"/>
    <p:sldId id="312" r:id="rId11"/>
    <p:sldId id="314" r:id="rId12"/>
    <p:sldId id="315" r:id="rId13"/>
    <p:sldId id="31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DB4482-E4C3-4AC0-B23D-A096A85D42BF}">
          <p14:sldIdLst>
            <p14:sldId id="274"/>
            <p14:sldId id="292"/>
            <p14:sldId id="293"/>
            <p14:sldId id="294"/>
            <p14:sldId id="295"/>
            <p14:sldId id="307"/>
            <p14:sldId id="309"/>
            <p14:sldId id="310"/>
            <p14:sldId id="311"/>
            <p14:sldId id="312"/>
            <p14:sldId id="314"/>
            <p14:sldId id="315"/>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21" autoAdjust="0"/>
  </p:normalViewPr>
  <p:slideViewPr>
    <p:cSldViewPr snapToGrid="0">
      <p:cViewPr varScale="1">
        <p:scale>
          <a:sx n="70" d="100"/>
          <a:sy n="70" d="100"/>
        </p:scale>
        <p:origin x="14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73D79-6CA5-4D7C-8AFF-5AD0EB1E8E71}" type="datetimeFigureOut">
              <a:rPr kumimoji="1" lang="ja-JP" altLang="en-US" smtClean="0"/>
              <a:t>2018/4/12</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37C31-B740-44FF-8294-0CDC340DB168}" type="slidenum">
              <a:rPr kumimoji="1" lang="ja-JP" altLang="en-US" smtClean="0"/>
              <a:t>‹#›</a:t>
            </a:fld>
            <a:endParaRPr kumimoji="1" lang="ja-JP" altLang="en-US"/>
          </a:p>
        </p:txBody>
      </p:sp>
    </p:spTree>
    <p:extLst>
      <p:ext uri="{BB962C8B-B14F-4D97-AF65-F5344CB8AC3E}">
        <p14:creationId xmlns:p14="http://schemas.microsoft.com/office/powerpoint/2010/main" val="30229615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10"/>
          </p:nvPr>
        </p:nvSpPr>
        <p:spPr/>
        <p:txBody>
          <a:bodyPr/>
          <a:lstStyle/>
          <a:p>
            <a:fld id="{1D537C31-B740-44FF-8294-0CDC340DB168}" type="slidenum">
              <a:rPr kumimoji="1" lang="ja-JP" altLang="en-US" smtClean="0"/>
              <a:t>1</a:t>
            </a:fld>
            <a:endParaRPr kumimoji="1" lang="ja-JP" altLang="en-US"/>
          </a:p>
        </p:txBody>
      </p:sp>
    </p:spTree>
    <p:extLst>
      <p:ext uri="{BB962C8B-B14F-4D97-AF65-F5344CB8AC3E}">
        <p14:creationId xmlns:p14="http://schemas.microsoft.com/office/powerpoint/2010/main" val="228632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37C31-B740-44FF-8294-0CDC340DB168}" type="slidenum">
              <a:rPr kumimoji="1" lang="ja-JP" altLang="en-US" smtClean="0"/>
              <a:t>8</a:t>
            </a:fld>
            <a:endParaRPr kumimoji="1" lang="ja-JP" altLang="en-US"/>
          </a:p>
        </p:txBody>
      </p:sp>
    </p:spTree>
    <p:extLst>
      <p:ext uri="{BB962C8B-B14F-4D97-AF65-F5344CB8AC3E}">
        <p14:creationId xmlns:p14="http://schemas.microsoft.com/office/powerpoint/2010/main" val="175228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37C31-B740-44FF-8294-0CDC340DB168}" type="slidenum">
              <a:rPr kumimoji="1" lang="ja-JP" altLang="en-US" smtClean="0"/>
              <a:t>9</a:t>
            </a:fld>
            <a:endParaRPr kumimoji="1" lang="ja-JP" altLang="en-US"/>
          </a:p>
        </p:txBody>
      </p:sp>
    </p:spTree>
    <p:extLst>
      <p:ext uri="{BB962C8B-B14F-4D97-AF65-F5344CB8AC3E}">
        <p14:creationId xmlns:p14="http://schemas.microsoft.com/office/powerpoint/2010/main" val="255940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37C31-B740-44FF-8294-0CDC340DB168}" type="slidenum">
              <a:rPr kumimoji="1" lang="ja-JP" altLang="en-US" smtClean="0"/>
              <a:t>10</a:t>
            </a:fld>
            <a:endParaRPr kumimoji="1" lang="ja-JP" altLang="en-US"/>
          </a:p>
        </p:txBody>
      </p:sp>
    </p:spTree>
    <p:extLst>
      <p:ext uri="{BB962C8B-B14F-4D97-AF65-F5344CB8AC3E}">
        <p14:creationId xmlns:p14="http://schemas.microsoft.com/office/powerpoint/2010/main" val="123963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37C31-B740-44FF-8294-0CDC340DB168}" type="slidenum">
              <a:rPr kumimoji="1" lang="ja-JP" altLang="en-US" smtClean="0"/>
              <a:t>11</a:t>
            </a:fld>
            <a:endParaRPr kumimoji="1" lang="ja-JP" altLang="en-US"/>
          </a:p>
        </p:txBody>
      </p:sp>
    </p:spTree>
    <p:extLst>
      <p:ext uri="{BB962C8B-B14F-4D97-AF65-F5344CB8AC3E}">
        <p14:creationId xmlns:p14="http://schemas.microsoft.com/office/powerpoint/2010/main" val="3498036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37C31-B740-44FF-8294-0CDC340DB168}" type="slidenum">
              <a:rPr kumimoji="1" lang="ja-JP" altLang="en-US" smtClean="0"/>
              <a:t>12</a:t>
            </a:fld>
            <a:endParaRPr kumimoji="1" lang="ja-JP" altLang="en-US"/>
          </a:p>
        </p:txBody>
      </p:sp>
    </p:spTree>
    <p:extLst>
      <p:ext uri="{BB962C8B-B14F-4D97-AF65-F5344CB8AC3E}">
        <p14:creationId xmlns:p14="http://schemas.microsoft.com/office/powerpoint/2010/main" val="2286856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37C31-B740-44FF-8294-0CDC340DB168}" type="slidenum">
              <a:rPr kumimoji="1" lang="ja-JP" altLang="en-US" smtClean="0"/>
              <a:t>13</a:t>
            </a:fld>
            <a:endParaRPr kumimoji="1" lang="ja-JP" altLang="en-US"/>
          </a:p>
        </p:txBody>
      </p:sp>
    </p:spTree>
    <p:extLst>
      <p:ext uri="{BB962C8B-B14F-4D97-AF65-F5344CB8AC3E}">
        <p14:creationId xmlns:p14="http://schemas.microsoft.com/office/powerpoint/2010/main" val="3927115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ja-JP"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en-US" dirty="0"/>
          </a:p>
        </p:txBody>
      </p:sp>
      <p:sp>
        <p:nvSpPr>
          <p:cNvPr id="4" name="Date Placeholder 3"/>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94125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1760081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5BA205-7EBD-40C9-8D84-7373BFA8887E}"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5308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ja-JP"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smtClean="0"/>
              <a:t>Click to edit Master text styles</a:t>
            </a:r>
          </a:p>
        </p:txBody>
      </p:sp>
      <p:sp>
        <p:nvSpPr>
          <p:cNvPr id="5" name="Date Placeholder 4"/>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2345436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smtClean="0"/>
              <a:t>Click to edit Master text styles</a:t>
            </a:r>
          </a:p>
        </p:txBody>
      </p:sp>
      <p:sp>
        <p:nvSpPr>
          <p:cNvPr id="5" name="Date Placeholder 4"/>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5BA205-7EBD-40C9-8D84-7373BFA8887E}"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6493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ja-JP"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smtClean="0"/>
              <a:t>Click to edit Master text styles</a:t>
            </a:r>
          </a:p>
        </p:txBody>
      </p:sp>
      <p:sp>
        <p:nvSpPr>
          <p:cNvPr id="5" name="Date Placeholder 4"/>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1940725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748635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403905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ltLang="ja-JP"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244562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99314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116746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349649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94728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114260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ja-JP"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220657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ja-JP"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D9897C8B-EC56-4790-A06E-E8CA788E84CD}" type="datetimeFigureOut">
              <a:rPr kumimoji="1" lang="ja-JP" altLang="en-US" smtClean="0"/>
              <a:t>2018/4/12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211104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897C8B-EC56-4790-A06E-E8CA788E84CD}" type="datetimeFigureOut">
              <a:rPr kumimoji="1" lang="ja-JP" altLang="en-US" smtClean="0"/>
              <a:t>2018/4/12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95BA205-7EBD-40C9-8D84-7373BFA8887E}" type="slidenum">
              <a:rPr kumimoji="1" lang="ja-JP" altLang="en-US" smtClean="0"/>
              <a:t>‹#›</a:t>
            </a:fld>
            <a:endParaRPr kumimoji="1" lang="ja-JP" altLang="en-US"/>
          </a:p>
        </p:txBody>
      </p:sp>
    </p:spTree>
    <p:extLst>
      <p:ext uri="{BB962C8B-B14F-4D97-AF65-F5344CB8AC3E}">
        <p14:creationId xmlns:p14="http://schemas.microsoft.com/office/powerpoint/2010/main" val="1541874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960358" y="5487537"/>
            <a:ext cx="4243936" cy="400110"/>
          </a:xfrm>
          <a:prstGeom prst="rect">
            <a:avLst/>
          </a:prstGeom>
          <a:noFill/>
        </p:spPr>
        <p:txBody>
          <a:bodyPr wrap="square" rtlCol="0">
            <a:spAutoFit/>
          </a:bodyPr>
          <a:lstStyle/>
          <a:p>
            <a:r>
              <a:rPr lang="en-US" altLang="ja-JP" sz="2000" dirty="0" err="1" smtClean="0">
                <a:latin typeface="+mj-lt"/>
                <a:cs typeface="Times New Roman" panose="02020603050405020304" pitchFamily="18" charset="0"/>
              </a:rPr>
              <a:t>Người</a:t>
            </a:r>
            <a:r>
              <a:rPr lang="en-US" altLang="ja-JP" sz="2000" dirty="0" smtClean="0">
                <a:latin typeface="+mj-lt"/>
                <a:cs typeface="Times New Roman" panose="02020603050405020304" pitchFamily="18" charset="0"/>
              </a:rPr>
              <a:t> </a:t>
            </a:r>
            <a:r>
              <a:rPr lang="en-US" altLang="ja-JP" sz="2000" dirty="0" err="1" smtClean="0">
                <a:latin typeface="+mj-lt"/>
                <a:cs typeface="Times New Roman" panose="02020603050405020304" pitchFamily="18" charset="0"/>
              </a:rPr>
              <a:t>tạo</a:t>
            </a:r>
            <a:r>
              <a:rPr lang="en-US" altLang="ja-JP" sz="2000" smtClean="0">
                <a:latin typeface="+mj-lt"/>
                <a:cs typeface="Times New Roman" panose="02020603050405020304" pitchFamily="18" charset="0"/>
              </a:rPr>
              <a:t>: ThanhND</a:t>
            </a:r>
            <a:endParaRPr kumimoji="1" lang="ja-JP" altLang="en-US" sz="2000" dirty="0">
              <a:latin typeface="+mj-lt"/>
              <a:cs typeface="Times New Roman" panose="02020603050405020304" pitchFamily="18" charset="0"/>
            </a:endParaRPr>
          </a:p>
        </p:txBody>
      </p:sp>
      <p:sp>
        <p:nvSpPr>
          <p:cNvPr id="10" name="TextBox 9"/>
          <p:cNvSpPr txBox="1"/>
          <p:nvPr/>
        </p:nvSpPr>
        <p:spPr>
          <a:xfrm>
            <a:off x="6960358" y="5087427"/>
            <a:ext cx="4105039" cy="400110"/>
          </a:xfrm>
          <a:prstGeom prst="rect">
            <a:avLst/>
          </a:prstGeom>
          <a:noFill/>
        </p:spPr>
        <p:txBody>
          <a:bodyPr wrap="square" rtlCol="0">
            <a:spAutoFit/>
          </a:bodyPr>
          <a:lstStyle/>
          <a:p>
            <a:r>
              <a:rPr lang="en-US" altLang="ja-JP" sz="2000" dirty="0" err="1" smtClean="0">
                <a:latin typeface="+mj-lt"/>
                <a:cs typeface="Times New Roman" panose="02020603050405020304" pitchFamily="18" charset="0"/>
              </a:rPr>
              <a:t>Dự</a:t>
            </a:r>
            <a:r>
              <a:rPr lang="en-US" altLang="ja-JP" sz="2000" dirty="0" smtClean="0">
                <a:latin typeface="+mj-lt"/>
                <a:cs typeface="Times New Roman" panose="02020603050405020304" pitchFamily="18" charset="0"/>
              </a:rPr>
              <a:t> </a:t>
            </a:r>
            <a:r>
              <a:rPr lang="en-US" altLang="ja-JP" sz="2000" dirty="0" err="1" smtClean="0">
                <a:latin typeface="+mj-lt"/>
                <a:cs typeface="Times New Roman" panose="02020603050405020304" pitchFamily="18" charset="0"/>
              </a:rPr>
              <a:t>án</a:t>
            </a:r>
            <a:r>
              <a:rPr lang="en-US" altLang="ja-JP" sz="2000" smtClean="0">
                <a:latin typeface="+mj-lt"/>
                <a:cs typeface="Times New Roman" panose="02020603050405020304" pitchFamily="18" charset="0"/>
              </a:rPr>
              <a:t>: Guru – Team MockUp</a:t>
            </a:r>
            <a:endParaRPr kumimoji="1" lang="ja-JP" altLang="en-US" sz="2000" dirty="0">
              <a:latin typeface="+mj-lt"/>
              <a:cs typeface="Times New Roman" panose="02020603050405020304" pitchFamily="18" charset="0"/>
            </a:endParaRPr>
          </a:p>
        </p:txBody>
      </p:sp>
      <p:sp>
        <p:nvSpPr>
          <p:cNvPr id="3" name="TextBox 2"/>
          <p:cNvSpPr txBox="1"/>
          <p:nvPr/>
        </p:nvSpPr>
        <p:spPr>
          <a:xfrm>
            <a:off x="2701299" y="1352398"/>
            <a:ext cx="8298933" cy="1569660"/>
          </a:xfrm>
          <a:prstGeom prst="rect">
            <a:avLst/>
          </a:prstGeom>
          <a:noFill/>
        </p:spPr>
        <p:txBody>
          <a:bodyPr wrap="square" rtlCol="0">
            <a:spAutoFit/>
          </a:bodyPr>
          <a:lstStyle/>
          <a:p>
            <a:r>
              <a:rPr lang="en-US" altLang="ja-JP" sz="4800" smtClean="0">
                <a:latin typeface="+mj-lt"/>
                <a:cs typeface="Times New Roman" panose="02020603050405020304" pitchFamily="18" charset="0"/>
              </a:rPr>
              <a:t>Seminar Framework VueJS</a:t>
            </a:r>
            <a:br>
              <a:rPr lang="en-US" altLang="ja-JP" sz="4800" smtClean="0">
                <a:latin typeface="+mj-lt"/>
                <a:cs typeface="Times New Roman" panose="02020603050405020304" pitchFamily="18" charset="0"/>
              </a:rPr>
            </a:br>
            <a:r>
              <a:rPr lang="en-US" altLang="ja-JP" sz="4800" smtClean="0">
                <a:latin typeface="+mj-lt"/>
                <a:cs typeface="Times New Roman" panose="02020603050405020304" pitchFamily="18" charset="0"/>
              </a:rPr>
              <a:t>			    </a:t>
            </a:r>
            <a:r>
              <a:rPr lang="en-US" altLang="ja-JP" sz="2800" i="1" smtClean="0">
                <a:latin typeface="+mj-lt"/>
                <a:cs typeface="Times New Roman" panose="02020603050405020304" pitchFamily="18" charset="0"/>
              </a:rPr>
              <a:t>(Các khái niệm cơ bản)</a:t>
            </a:r>
            <a:endParaRPr kumimoji="1" lang="ja-JP" altLang="en-US" sz="2800" i="1" dirty="0">
              <a:latin typeface="+mj-lt"/>
              <a:cs typeface="Times New Roman" panose="02020603050405020304" pitchFamily="18" charset="0"/>
            </a:endParaRPr>
          </a:p>
        </p:txBody>
      </p:sp>
    </p:spTree>
    <p:extLst>
      <p:ext uri="{BB962C8B-B14F-4D97-AF65-F5344CB8AC3E}">
        <p14:creationId xmlns:p14="http://schemas.microsoft.com/office/powerpoint/2010/main" val="340753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157766"/>
            <a:ext cx="9371012" cy="996346"/>
          </a:xfrm>
        </p:spPr>
        <p:txBody>
          <a:bodyPr>
            <a:normAutofit/>
          </a:bodyPr>
          <a:lstStyle/>
          <a:p>
            <a:r>
              <a:rPr lang="en-US" altLang="ja-JP" smtClean="0">
                <a:cs typeface="Times New Roman" panose="02020603050405020304" pitchFamily="18" charset="0"/>
              </a:rPr>
              <a:t>3. Cú pháp template</a:t>
            </a:r>
            <a:endParaRPr lang="en-US" altLang="ja-JP" dirty="0">
              <a:cs typeface="Times New Roman" panose="02020603050405020304" pitchFamily="18" charset="0"/>
            </a:endParaRPr>
          </a:p>
        </p:txBody>
      </p:sp>
      <p:sp>
        <p:nvSpPr>
          <p:cNvPr id="5" name="Content Placeholder 2"/>
          <p:cNvSpPr txBox="1">
            <a:spLocks/>
          </p:cNvSpPr>
          <p:nvPr/>
        </p:nvSpPr>
        <p:spPr>
          <a:xfrm>
            <a:off x="1764498" y="985392"/>
            <a:ext cx="9740115" cy="2447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endParaRPr lang="en-US" altLang="ja-JP" sz="1700" smtClean="0">
              <a:latin typeface="Century Gothic (Headings)"/>
              <a:cs typeface="Times New Roman" panose="02020603050405020304" pitchFamily="18" charset="0"/>
            </a:endParaRPr>
          </a:p>
        </p:txBody>
      </p:sp>
      <p:sp>
        <p:nvSpPr>
          <p:cNvPr id="3" name="Rectangle 2"/>
          <p:cNvSpPr/>
          <p:nvPr/>
        </p:nvSpPr>
        <p:spPr>
          <a:xfrm>
            <a:off x="2037030" y="1383240"/>
            <a:ext cx="9687208" cy="923330"/>
          </a:xfrm>
          <a:prstGeom prst="rect">
            <a:avLst/>
          </a:prstGeom>
        </p:spPr>
        <p:txBody>
          <a:bodyPr wrap="square">
            <a:spAutoFit/>
          </a:bodyPr>
          <a:lstStyle/>
          <a:p>
            <a:r>
              <a:rPr lang="en-US" altLang="ja-JP" smtClean="0">
                <a:cs typeface="Times New Roman" panose="02020603050405020304" pitchFamily="18" charset="0"/>
              </a:rPr>
              <a:t/>
            </a:r>
            <a:br>
              <a:rPr lang="en-US" altLang="ja-JP" smtClean="0">
                <a:cs typeface="Times New Roman" panose="02020603050405020304" pitchFamily="18" charset="0"/>
              </a:rPr>
            </a:br>
            <a:endParaRPr lang="en-US" altLang="ja-JP" smtClean="0">
              <a:cs typeface="Times New Roman" panose="02020603050405020304" pitchFamily="18" charset="0"/>
            </a:endParaRPr>
          </a:p>
          <a:p>
            <a:endParaRPr lang="en-US" altLang="ja-JP">
              <a:cs typeface="Times New Roman" panose="02020603050405020304" pitchFamily="18" charset="0"/>
            </a:endParaRPr>
          </a:p>
        </p:txBody>
      </p:sp>
      <p:sp>
        <p:nvSpPr>
          <p:cNvPr id="16" name="Rectangle 5"/>
          <p:cNvSpPr>
            <a:spLocks noChangeArrowheads="1"/>
          </p:cNvSpPr>
          <p:nvPr/>
        </p:nvSpPr>
        <p:spPr bwMode="auto">
          <a:xfrm>
            <a:off x="2037030" y="52246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Content Placeholder 2"/>
          <p:cNvSpPr txBox="1">
            <a:spLocks/>
          </p:cNvSpPr>
          <p:nvPr/>
        </p:nvSpPr>
        <p:spPr>
          <a:xfrm>
            <a:off x="2010576" y="1188805"/>
            <a:ext cx="9740115" cy="2447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sz="1700" smtClean="0">
                <a:latin typeface="Century Gothic (Headings)"/>
                <a:cs typeface="Times New Roman" panose="02020603050405020304" pitchFamily="18" charset="0"/>
              </a:rPr>
              <a:t>	</a:t>
            </a:r>
            <a:r>
              <a:rPr lang="en-US" altLang="ja-JP" sz="1700" i="1" smtClean="0">
                <a:latin typeface="Century Gothic (Headings)"/>
                <a:cs typeface="Times New Roman" panose="02020603050405020304" pitchFamily="18" charset="0"/>
              </a:rPr>
              <a:t>Modifier</a:t>
            </a:r>
            <a:endParaRPr lang="en-US" altLang="ja-JP" sz="1700" i="1" smtClean="0">
              <a:latin typeface="Century Gothic (Headings)"/>
              <a:cs typeface="Times New Roman" panose="02020603050405020304" pitchFamily="18" charset="0"/>
            </a:endParaRPr>
          </a:p>
          <a:p>
            <a:pPr marL="0" indent="0">
              <a:buNone/>
            </a:pPr>
            <a:r>
              <a:rPr lang="en-US" altLang="ja-JP" sz="1700">
                <a:latin typeface="Century Gothic (Headings)"/>
                <a:cs typeface="Times New Roman" panose="02020603050405020304" pitchFamily="18" charset="0"/>
              </a:rPr>
              <a:t>	</a:t>
            </a:r>
            <a:endParaRPr lang="en-US" altLang="ja-JP" sz="1700" smtClean="0">
              <a:latin typeface="Century Gothic (Headings)"/>
              <a:cs typeface="Times New Roman" panose="02020603050405020304" pitchFamily="18" charset="0"/>
            </a:endParaRPr>
          </a:p>
        </p:txBody>
      </p:sp>
      <p:graphicFrame>
        <p:nvGraphicFramePr>
          <p:cNvPr id="9" name="Table 8"/>
          <p:cNvGraphicFramePr>
            <a:graphicFrameLocks noGrp="1"/>
          </p:cNvGraphicFramePr>
          <p:nvPr/>
        </p:nvGraphicFramePr>
        <p:xfrm>
          <a:off x="4224873" y="5428021"/>
          <a:ext cx="5715000" cy="304800"/>
        </p:xfrm>
        <a:graphic>
          <a:graphicData uri="http://schemas.openxmlformats.org/drawingml/2006/table">
            <a:tbl>
              <a:tblPr/>
              <a:tblGrid>
                <a:gridCol w="5715000"/>
              </a:tblGrid>
              <a:tr h="0">
                <a:tc>
                  <a:txBody>
                    <a:bodyPr/>
                    <a:lstStyle/>
                    <a:p>
                      <a:endParaRPr lang="en-US" sz="1400">
                        <a:effectLst/>
                      </a:endParaRPr>
                    </a:p>
                  </a:txBody>
                  <a:tcPr anchor="ctr">
                    <a:lnL>
                      <a:noFill/>
                    </a:lnL>
                    <a:lnR>
                      <a:noFill/>
                    </a:lnR>
                    <a:lnT>
                      <a:noFill/>
                    </a:lnT>
                    <a:lnB>
                      <a:noFill/>
                    </a:lnB>
                  </a:tcPr>
                </a:tc>
              </a:tr>
            </a:tbl>
          </a:graphicData>
        </a:graphic>
      </p:graphicFrame>
      <p:sp>
        <p:nvSpPr>
          <p:cNvPr id="13" name="TextBox 12"/>
          <p:cNvSpPr txBox="1"/>
          <p:nvPr/>
        </p:nvSpPr>
        <p:spPr>
          <a:xfrm>
            <a:off x="2037030" y="1620468"/>
            <a:ext cx="9590637" cy="2031325"/>
          </a:xfrm>
          <a:prstGeom prst="rect">
            <a:avLst/>
          </a:prstGeom>
          <a:noFill/>
        </p:spPr>
        <p:txBody>
          <a:bodyPr wrap="square" rtlCol="0">
            <a:spAutoFit/>
          </a:bodyPr>
          <a:lstStyle/>
          <a:p>
            <a:pPr lvl="0" eaLnBrk="0" fontAlgn="base" hangingPunct="0">
              <a:spcBef>
                <a:spcPct val="0"/>
              </a:spcBef>
              <a:spcAft>
                <a:spcPct val="0"/>
              </a:spcAft>
            </a:pPr>
            <a:r>
              <a:rPr kumimoji="0" lang="en-US" altLang="en-US" smtClean="0">
                <a:solidFill>
                  <a:schemeClr val="tx1">
                    <a:lumMod val="95000"/>
                    <a:lumOff val="5000"/>
                  </a:schemeClr>
                </a:solidFill>
                <a:latin typeface="+mj-lt"/>
                <a:ea typeface="Source Sans Pro"/>
              </a:rPr>
              <a:t>Modifier là các hậu tố đặc biệt và dduwowjc đánh dấu bằng 1 dấu chấm, chỉ rõ rang một directive phải rang buộc theo 1 cách nào đó.</a:t>
            </a:r>
          </a:p>
          <a:p>
            <a:pPr lvl="0" eaLnBrk="0" fontAlgn="base" hangingPunct="0">
              <a:spcBef>
                <a:spcPct val="0"/>
              </a:spcBef>
              <a:spcAft>
                <a:spcPct val="0"/>
              </a:spcAft>
            </a:pPr>
            <a:endParaRPr kumimoji="0" lang="en-US" altLang="en-US">
              <a:solidFill>
                <a:schemeClr val="tx1">
                  <a:lumMod val="95000"/>
                  <a:lumOff val="5000"/>
                </a:schemeClr>
              </a:solidFill>
              <a:latin typeface="+mj-lt"/>
              <a:ea typeface="Source Sans Pro"/>
            </a:endParaRPr>
          </a:p>
          <a:p>
            <a:pPr lvl="0" eaLnBrk="0" fontAlgn="base" hangingPunct="0">
              <a:spcBef>
                <a:spcPct val="0"/>
              </a:spcBef>
              <a:spcAft>
                <a:spcPct val="0"/>
              </a:spcAft>
            </a:pPr>
            <a:endParaRPr kumimoji="0" lang="en-US" altLang="en-US" smtClean="0">
              <a:solidFill>
                <a:schemeClr val="tx1">
                  <a:lumMod val="95000"/>
                  <a:lumOff val="5000"/>
                </a:schemeClr>
              </a:solidFill>
              <a:latin typeface="+mj-lt"/>
              <a:ea typeface="Source Sans Pro"/>
            </a:endParaRPr>
          </a:p>
          <a:p>
            <a:pPr lvl="0" eaLnBrk="0" fontAlgn="base" hangingPunct="0">
              <a:spcBef>
                <a:spcPct val="0"/>
              </a:spcBef>
              <a:spcAft>
                <a:spcPct val="0"/>
              </a:spcAft>
            </a:pPr>
            <a:r>
              <a:rPr kumimoji="0" lang="en-US" altLang="en-US" smtClean="0">
                <a:solidFill>
                  <a:schemeClr val="tx1">
                    <a:lumMod val="95000"/>
                    <a:lumOff val="5000"/>
                  </a:schemeClr>
                </a:solidFill>
                <a:latin typeface="+mj-lt"/>
                <a:ea typeface="Source Sans Pro"/>
              </a:rPr>
              <a:t>Ngoài ra còn một số ví dụ khác về modifier cho </a:t>
            </a:r>
            <a:r>
              <a:rPr kumimoji="0" lang="en-US" altLang="en-US" smtClean="0">
                <a:solidFill>
                  <a:srgbClr val="FF0000"/>
                </a:solidFill>
                <a:latin typeface="+mj-lt"/>
                <a:ea typeface="Source Sans Pro"/>
              </a:rPr>
              <a:t>v-on</a:t>
            </a:r>
            <a:r>
              <a:rPr kumimoji="0" lang="en-US" altLang="en-US" smtClean="0">
                <a:solidFill>
                  <a:schemeClr val="tx1">
                    <a:lumMod val="95000"/>
                    <a:lumOff val="5000"/>
                  </a:schemeClr>
                </a:solidFill>
                <a:latin typeface="+mj-lt"/>
                <a:ea typeface="Source Sans Pro"/>
              </a:rPr>
              <a:t> và </a:t>
            </a:r>
            <a:r>
              <a:rPr kumimoji="0" lang="en-US" altLang="en-US" smtClean="0">
                <a:solidFill>
                  <a:srgbClr val="FF0000"/>
                </a:solidFill>
                <a:latin typeface="+mj-lt"/>
                <a:ea typeface="Source Sans Pro"/>
              </a:rPr>
              <a:t>v-model</a:t>
            </a:r>
            <a:r>
              <a:rPr kumimoji="0" lang="en-US" altLang="en-US" smtClean="0">
                <a:solidFill>
                  <a:schemeClr val="tx1">
                    <a:lumMod val="95000"/>
                    <a:lumOff val="5000"/>
                  </a:schemeClr>
                </a:solidFill>
                <a:latin typeface="+mj-lt"/>
                <a:ea typeface="Source Sans Pro"/>
              </a:rPr>
              <a:t>.</a:t>
            </a:r>
          </a:p>
          <a:p>
            <a:endParaRPr lang="en-US" smtClean="0"/>
          </a:p>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42897430"/>
              </p:ext>
            </p:extLst>
          </p:nvPr>
        </p:nvGraphicFramePr>
        <p:xfrm>
          <a:off x="2661719" y="2229446"/>
          <a:ext cx="7025411" cy="335280"/>
        </p:xfrm>
        <a:graphic>
          <a:graphicData uri="http://schemas.openxmlformats.org/drawingml/2006/table">
            <a:tbl>
              <a:tblPr/>
              <a:tblGrid>
                <a:gridCol w="7025411"/>
              </a:tblGrid>
              <a:tr h="0">
                <a:tc>
                  <a:txBody>
                    <a:bodyPr/>
                    <a:lstStyle/>
                    <a:p>
                      <a:r>
                        <a:rPr lang="en-US" sz="1600">
                          <a:solidFill>
                            <a:srgbClr val="2973B7"/>
                          </a:solidFill>
                          <a:effectLst/>
                        </a:rPr>
                        <a:t>&lt;form v-on:submit.prevent=</a:t>
                      </a:r>
                      <a:r>
                        <a:rPr lang="en-US" sz="1600">
                          <a:solidFill>
                            <a:srgbClr val="42B983"/>
                          </a:solidFill>
                          <a:effectLst/>
                        </a:rPr>
                        <a:t>"onSubmit"</a:t>
                      </a:r>
                      <a:r>
                        <a:rPr lang="en-US" sz="1600">
                          <a:solidFill>
                            <a:srgbClr val="2973B7"/>
                          </a:solidFill>
                          <a:effectLst/>
                        </a:rPr>
                        <a:t>&gt;</a:t>
                      </a:r>
                      <a:r>
                        <a:rPr lang="en-US" sz="1600">
                          <a:effectLst/>
                        </a:rPr>
                        <a:t> ... </a:t>
                      </a:r>
                      <a:r>
                        <a:rPr lang="en-US" sz="1600">
                          <a:solidFill>
                            <a:srgbClr val="2973B7"/>
                          </a:solidFill>
                          <a:effectLst/>
                        </a:rPr>
                        <a:t>&lt;/form&gt;</a:t>
                      </a:r>
                      <a:endParaRPr lang="en-US" sz="1600">
                        <a:effectLst/>
                      </a:endParaRPr>
                    </a:p>
                  </a:txBody>
                  <a:tcPr anchor="ctr">
                    <a:lnL>
                      <a:noFill/>
                    </a:lnL>
                    <a:lnR>
                      <a:noFill/>
                    </a:lnR>
                    <a:lnT>
                      <a:noFill/>
                    </a:lnT>
                    <a:lnB>
                      <a:noFill/>
                    </a:lnB>
                  </a:tcPr>
                </a:tc>
              </a:tr>
            </a:tbl>
          </a:graphicData>
        </a:graphic>
      </p:graphicFrame>
      <p:sp>
        <p:nvSpPr>
          <p:cNvPr id="14" name="Content Placeholder 2"/>
          <p:cNvSpPr txBox="1">
            <a:spLocks/>
          </p:cNvSpPr>
          <p:nvPr/>
        </p:nvSpPr>
        <p:spPr>
          <a:xfrm>
            <a:off x="2037030" y="3206706"/>
            <a:ext cx="9740115" cy="244704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smtClean="0">
                <a:latin typeface="Century Gothic (Headings)"/>
                <a:cs typeface="Times New Roman" panose="02020603050405020304" pitchFamily="18" charset="0"/>
              </a:rPr>
              <a:t>	</a:t>
            </a:r>
            <a:r>
              <a:rPr lang="en-US" altLang="ja-JP" i="1" smtClean="0">
                <a:latin typeface="Century Gothic (Headings)"/>
                <a:cs typeface="Times New Roman" panose="02020603050405020304" pitchFamily="18" charset="0"/>
              </a:rPr>
              <a:t>Cú pháp rút gọn</a:t>
            </a:r>
            <a:br>
              <a:rPr lang="en-US" altLang="ja-JP" i="1" smtClean="0">
                <a:latin typeface="Century Gothic (Headings)"/>
                <a:cs typeface="Times New Roman" panose="02020603050405020304" pitchFamily="18" charset="0"/>
              </a:rPr>
            </a:br>
            <a:r>
              <a:rPr lang="en-US" altLang="ja-JP" i="1" smtClean="0">
                <a:latin typeface="Century Gothic (Headings)"/>
                <a:cs typeface="Times New Roman" panose="02020603050405020304" pitchFamily="18" charset="0"/>
              </a:rPr>
              <a:t>- v-bind :</a:t>
            </a:r>
          </a:p>
          <a:p>
            <a:endParaRPr lang="en-US" altLang="ja-JP" i="1">
              <a:latin typeface="Century Gothic (Headings)"/>
              <a:cs typeface="Times New Roman" panose="02020603050405020304" pitchFamily="18" charset="0"/>
            </a:endParaRPr>
          </a:p>
          <a:p>
            <a:pPr marL="0" indent="0">
              <a:buNone/>
            </a:pPr>
            <a:endParaRPr lang="en-US" altLang="ja-JP" i="1" smtClean="0">
              <a:latin typeface="Century Gothic (Headings)"/>
              <a:cs typeface="Times New Roman" panose="02020603050405020304" pitchFamily="18" charset="0"/>
            </a:endParaRPr>
          </a:p>
          <a:p>
            <a:pPr marL="0" indent="0">
              <a:buNone/>
            </a:pPr>
            <a:endParaRPr lang="en-US" altLang="ja-JP" i="1">
              <a:latin typeface="Century Gothic (Headings)"/>
              <a:cs typeface="Times New Roman" panose="02020603050405020304" pitchFamily="18" charset="0"/>
            </a:endParaRPr>
          </a:p>
          <a:p>
            <a:pPr marL="0" indent="0">
              <a:buNone/>
            </a:pPr>
            <a:r>
              <a:rPr lang="en-US" altLang="ja-JP" i="1" smtClean="0">
                <a:latin typeface="Century Gothic (Headings)"/>
                <a:cs typeface="Times New Roman" panose="02020603050405020304" pitchFamily="18" charset="0"/>
              </a:rPr>
              <a:t>	- v-on :</a:t>
            </a:r>
          </a:p>
          <a:p>
            <a:pPr marL="0" indent="0">
              <a:buNone/>
            </a:pPr>
            <a:r>
              <a:rPr lang="en-US" altLang="ja-JP">
                <a:latin typeface="Century Gothic (Headings)"/>
                <a:cs typeface="Times New Roman" panose="02020603050405020304" pitchFamily="18" charset="0"/>
              </a:rPr>
              <a:t>	</a:t>
            </a:r>
            <a:endParaRPr lang="en-US" altLang="ja-JP" smtClean="0">
              <a:latin typeface="Century Gothic (Headings)"/>
              <a:cs typeface="Times New Roman" panose="02020603050405020304" pitchFamily="18" charset="0"/>
            </a:endParaRPr>
          </a:p>
        </p:txBody>
      </p:sp>
      <p:sp>
        <p:nvSpPr>
          <p:cNvPr id="12" name="Rectangle 2"/>
          <p:cNvSpPr>
            <a:spLocks noChangeArrowheads="1"/>
          </p:cNvSpPr>
          <p:nvPr/>
        </p:nvSpPr>
        <p:spPr bwMode="auto">
          <a:xfrm>
            <a:off x="2387601" y="3826638"/>
            <a:ext cx="3975447" cy="123110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B3B3B3"/>
                </a:solidFill>
                <a:effectLst/>
                <a:latin typeface="Arial Unicode MS" panose="020B0604020202020204" pitchFamily="34" charset="-128"/>
                <a:ea typeface="Roboto Mono"/>
              </a:rPr>
              <a:t>&lt;!-- cú pháp đầy đủ --&gt;</a:t>
            </a: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&lt;a v-bind:href=</a:t>
            </a:r>
            <a:r>
              <a:rPr kumimoji="0" lang="en-US" altLang="en-US" sz="1600" b="0" i="0" u="none" strike="noStrike" cap="none" normalizeH="0" baseline="0" smtClean="0">
                <a:ln>
                  <a:noFill/>
                </a:ln>
                <a:solidFill>
                  <a:srgbClr val="42B983"/>
                </a:solidFill>
                <a:effectLst/>
                <a:latin typeface="Arial Unicode MS" panose="020B0604020202020204" pitchFamily="34" charset="-128"/>
                <a:ea typeface="Roboto Mono"/>
              </a:rPr>
              <a:t>"url"</a:t>
            </a: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&gt;</a:t>
            </a: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 </a:t>
            </a: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&lt;/a&gt;</a:t>
            </a: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B3B3B3"/>
                </a:solidFill>
                <a:effectLst/>
                <a:latin typeface="Arial Unicode MS" panose="020B0604020202020204" pitchFamily="34" charset="-128"/>
                <a:ea typeface="Roboto Mono"/>
              </a:rPr>
              <a:t>&lt;!-- cú pháp rút gọn: dùng dấu hai chấm --&gt;</a:t>
            </a: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&lt;a :href=</a:t>
            </a:r>
            <a:r>
              <a:rPr kumimoji="0" lang="en-US" altLang="en-US" sz="1600" b="0" i="0" u="none" strike="noStrike" cap="none" normalizeH="0" baseline="0" smtClean="0">
                <a:ln>
                  <a:noFill/>
                </a:ln>
                <a:solidFill>
                  <a:srgbClr val="42B983"/>
                </a:solidFill>
                <a:effectLst/>
                <a:latin typeface="Arial Unicode MS" panose="020B0604020202020204" pitchFamily="34" charset="-128"/>
                <a:ea typeface="Roboto Mono"/>
              </a:rPr>
              <a:t>"url"</a:t>
            </a: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&gt;</a:t>
            </a: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 </a:t>
            </a: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&lt;/a&gt;</a:t>
            </a:r>
            <a:r>
              <a:rPr kumimoji="0" lang="en-US" altLang="en-US" sz="1600" b="0" i="0" u="none" strike="noStrike" cap="none" normalizeH="0" baseline="0" smtClean="0">
                <a:ln>
                  <a:noFill/>
                </a:ln>
                <a:solidFill>
                  <a:schemeClr val="tx1"/>
                </a:solidFill>
                <a:effectLst/>
              </a:rPr>
              <a:t> </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
        <p:nvSpPr>
          <p:cNvPr id="15" name="Rectangle 3"/>
          <p:cNvSpPr>
            <a:spLocks noChangeArrowheads="1"/>
          </p:cNvSpPr>
          <p:nvPr/>
        </p:nvSpPr>
        <p:spPr bwMode="auto">
          <a:xfrm>
            <a:off x="2387601" y="5450336"/>
            <a:ext cx="3438442" cy="123110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B3B3B3"/>
                </a:solidFill>
                <a:effectLst/>
                <a:latin typeface="Arial Unicode MS" panose="020B0604020202020204" pitchFamily="34" charset="-128"/>
                <a:ea typeface="Roboto Mono"/>
              </a:rPr>
              <a:t>&lt;!-- cú pháp đầy đủ --&gt;</a:t>
            </a: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&lt;a v-on:click=</a:t>
            </a:r>
            <a:r>
              <a:rPr kumimoji="0" lang="en-US" altLang="en-US" sz="1600" b="0" i="0" u="none" strike="noStrike" cap="none" normalizeH="0" baseline="0" smtClean="0">
                <a:ln>
                  <a:noFill/>
                </a:ln>
                <a:solidFill>
                  <a:srgbClr val="42B983"/>
                </a:solidFill>
                <a:effectLst/>
                <a:latin typeface="Arial Unicode MS" panose="020B0604020202020204" pitchFamily="34" charset="-128"/>
                <a:ea typeface="Roboto Mono"/>
              </a:rPr>
              <a:t>"doSomething"</a:t>
            </a: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&gt;</a:t>
            </a: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 </a:t>
            </a: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&lt;/a&gt;</a:t>
            </a: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B3B3B3"/>
                </a:solidFill>
                <a:effectLst/>
                <a:latin typeface="Arial Unicode MS" panose="020B0604020202020204" pitchFamily="34" charset="-128"/>
                <a:ea typeface="Roboto Mono"/>
              </a:rPr>
              <a:t>&lt;!-- cú pháp rút gọn: dùng kí tự @ --&gt;</a:t>
            </a: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&lt;a @click=</a:t>
            </a:r>
            <a:r>
              <a:rPr kumimoji="0" lang="en-US" altLang="en-US" sz="1600" b="0" i="0" u="none" strike="noStrike" cap="none" normalizeH="0" baseline="0" smtClean="0">
                <a:ln>
                  <a:noFill/>
                </a:ln>
                <a:solidFill>
                  <a:srgbClr val="42B983"/>
                </a:solidFill>
                <a:effectLst/>
                <a:latin typeface="Arial Unicode MS" panose="020B0604020202020204" pitchFamily="34" charset="-128"/>
                <a:ea typeface="Roboto Mono"/>
              </a:rPr>
              <a:t>"doSomething"</a:t>
            </a: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&gt;</a:t>
            </a: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 </a:t>
            </a: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&lt;/a&gt;</a:t>
            </a:r>
            <a:r>
              <a:rPr kumimoji="0" lang="en-US" altLang="en-US" sz="1600" b="0" i="0" u="none" strike="noStrike" cap="none" normalizeH="0" baseline="0" smtClean="0">
                <a:ln>
                  <a:noFill/>
                </a:ln>
                <a:solidFill>
                  <a:schemeClr val="tx1"/>
                </a:solidFill>
                <a:effectLst/>
              </a:rPr>
              <a:t> </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0082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157766"/>
            <a:ext cx="9371012" cy="996346"/>
          </a:xfrm>
        </p:spPr>
        <p:txBody>
          <a:bodyPr>
            <a:normAutofit fontScale="90000"/>
          </a:bodyPr>
          <a:lstStyle/>
          <a:p>
            <a:r>
              <a:rPr lang="en-US" altLang="ja-JP" smtClean="0">
                <a:cs typeface="Times New Roman" panose="02020603050405020304" pitchFamily="18" charset="0"/>
              </a:rPr>
              <a:t>4. 2 Way-Model Binding và Binding Class,Style</a:t>
            </a:r>
            <a:endParaRPr lang="en-US" altLang="ja-JP" dirty="0">
              <a:cs typeface="Times New Roman" panose="02020603050405020304" pitchFamily="18" charset="0"/>
            </a:endParaRPr>
          </a:p>
        </p:txBody>
      </p:sp>
      <p:sp>
        <p:nvSpPr>
          <p:cNvPr id="5" name="Content Placeholder 2"/>
          <p:cNvSpPr txBox="1">
            <a:spLocks/>
          </p:cNvSpPr>
          <p:nvPr/>
        </p:nvSpPr>
        <p:spPr>
          <a:xfrm>
            <a:off x="1764498" y="985392"/>
            <a:ext cx="9740115" cy="2447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endParaRPr lang="en-US" altLang="ja-JP" sz="1700" smtClean="0">
              <a:latin typeface="Century Gothic (Headings)"/>
              <a:cs typeface="Times New Roman" panose="02020603050405020304" pitchFamily="18" charset="0"/>
            </a:endParaRPr>
          </a:p>
        </p:txBody>
      </p:sp>
      <p:sp>
        <p:nvSpPr>
          <p:cNvPr id="3" name="Rectangle 2"/>
          <p:cNvSpPr/>
          <p:nvPr/>
        </p:nvSpPr>
        <p:spPr>
          <a:xfrm>
            <a:off x="2037030" y="1383240"/>
            <a:ext cx="9687208" cy="923330"/>
          </a:xfrm>
          <a:prstGeom prst="rect">
            <a:avLst/>
          </a:prstGeom>
        </p:spPr>
        <p:txBody>
          <a:bodyPr wrap="square">
            <a:spAutoFit/>
          </a:bodyPr>
          <a:lstStyle/>
          <a:p>
            <a:r>
              <a:rPr lang="en-US" altLang="ja-JP" smtClean="0">
                <a:cs typeface="Times New Roman" panose="02020603050405020304" pitchFamily="18" charset="0"/>
              </a:rPr>
              <a:t/>
            </a:r>
            <a:br>
              <a:rPr lang="en-US" altLang="ja-JP" smtClean="0">
                <a:cs typeface="Times New Roman" panose="02020603050405020304" pitchFamily="18" charset="0"/>
              </a:rPr>
            </a:br>
            <a:endParaRPr lang="en-US" altLang="ja-JP" smtClean="0">
              <a:cs typeface="Times New Roman" panose="02020603050405020304" pitchFamily="18" charset="0"/>
            </a:endParaRPr>
          </a:p>
          <a:p>
            <a:endParaRPr lang="en-US" altLang="ja-JP">
              <a:cs typeface="Times New Roman" panose="02020603050405020304" pitchFamily="18" charset="0"/>
            </a:endParaRPr>
          </a:p>
        </p:txBody>
      </p:sp>
      <p:sp>
        <p:nvSpPr>
          <p:cNvPr id="16" name="Rectangle 5"/>
          <p:cNvSpPr>
            <a:spLocks noChangeArrowheads="1"/>
          </p:cNvSpPr>
          <p:nvPr/>
        </p:nvSpPr>
        <p:spPr bwMode="auto">
          <a:xfrm>
            <a:off x="2037030" y="52246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Content Placeholder 2"/>
          <p:cNvSpPr txBox="1">
            <a:spLocks/>
          </p:cNvSpPr>
          <p:nvPr/>
        </p:nvSpPr>
        <p:spPr>
          <a:xfrm>
            <a:off x="1593410" y="1188805"/>
            <a:ext cx="10157281" cy="48162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AutoNum type="arabicPeriod"/>
            </a:pPr>
            <a:endParaRPr lang="en-US" altLang="ja-JP" sz="1500" i="1">
              <a:latin typeface="Century Gothic (Headings)"/>
              <a:cs typeface="Times New Roman" panose="02020603050405020304" pitchFamily="18" charset="0"/>
            </a:endParaRPr>
          </a:p>
        </p:txBody>
      </p:sp>
      <p:graphicFrame>
        <p:nvGraphicFramePr>
          <p:cNvPr id="9" name="Table 8"/>
          <p:cNvGraphicFramePr>
            <a:graphicFrameLocks noGrp="1"/>
          </p:cNvGraphicFramePr>
          <p:nvPr/>
        </p:nvGraphicFramePr>
        <p:xfrm>
          <a:off x="4224873" y="5428021"/>
          <a:ext cx="5715000" cy="304800"/>
        </p:xfrm>
        <a:graphic>
          <a:graphicData uri="http://schemas.openxmlformats.org/drawingml/2006/table">
            <a:tbl>
              <a:tblPr/>
              <a:tblGrid>
                <a:gridCol w="5715000"/>
              </a:tblGrid>
              <a:tr h="0">
                <a:tc>
                  <a:txBody>
                    <a:bodyPr/>
                    <a:lstStyle/>
                    <a:p>
                      <a:endParaRPr lang="en-US" sz="1400">
                        <a:effectLst/>
                      </a:endParaRPr>
                    </a:p>
                  </a:txBody>
                  <a:tcPr anchor="ctr">
                    <a:lnL>
                      <a:noFill/>
                    </a:lnL>
                    <a:lnR>
                      <a:noFill/>
                    </a:lnR>
                    <a:lnT>
                      <a:noFill/>
                    </a:lnT>
                    <a:lnB>
                      <a:noFill/>
                    </a:lnB>
                  </a:tcPr>
                </a:tc>
              </a:tr>
            </a:tbl>
          </a:graphicData>
        </a:graphic>
      </p:graphicFrame>
      <p:graphicFrame>
        <p:nvGraphicFramePr>
          <p:cNvPr id="7" name="Table 6"/>
          <p:cNvGraphicFramePr>
            <a:graphicFrameLocks noGrp="1"/>
          </p:cNvGraphicFramePr>
          <p:nvPr/>
        </p:nvGraphicFramePr>
        <p:xfrm>
          <a:off x="2661719" y="2229446"/>
          <a:ext cx="7025411" cy="335280"/>
        </p:xfrm>
        <a:graphic>
          <a:graphicData uri="http://schemas.openxmlformats.org/drawingml/2006/table">
            <a:tbl>
              <a:tblPr/>
              <a:tblGrid>
                <a:gridCol w="7025411"/>
              </a:tblGrid>
              <a:tr h="0">
                <a:tc>
                  <a:txBody>
                    <a:bodyPr/>
                    <a:lstStyle/>
                    <a:p>
                      <a:endParaRPr lang="en-US" sz="1600">
                        <a:effectLst/>
                      </a:endParaRPr>
                    </a:p>
                  </a:txBody>
                  <a:tcPr anchor="ctr">
                    <a:lnL>
                      <a:noFill/>
                    </a:lnL>
                    <a:lnR>
                      <a:noFill/>
                    </a:lnR>
                    <a:lnT>
                      <a:noFill/>
                    </a:lnT>
                    <a:lnB>
                      <a:noFill/>
                    </a:lnB>
                  </a:tcPr>
                </a:tc>
              </a:tr>
            </a:tbl>
          </a:graphicData>
        </a:graphic>
      </p:graphicFrame>
      <p:sp>
        <p:nvSpPr>
          <p:cNvPr id="14" name="Content Placeholder 2"/>
          <p:cNvSpPr txBox="1">
            <a:spLocks/>
          </p:cNvSpPr>
          <p:nvPr/>
        </p:nvSpPr>
        <p:spPr>
          <a:xfrm>
            <a:off x="2037030" y="3206706"/>
            <a:ext cx="9740115" cy="33027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i="1">
              <a:latin typeface="Century Gothic (Headings)"/>
              <a:cs typeface="Times New Roman" panose="02020603050405020304" pitchFamily="18" charset="0"/>
            </a:endParaRPr>
          </a:p>
          <a:p>
            <a:pPr marL="0" indent="0">
              <a:buNone/>
            </a:pPr>
            <a:endParaRPr lang="en-US" altLang="ja-JP" i="1" smtClean="0">
              <a:latin typeface="Century Gothic (Headings)"/>
              <a:cs typeface="Times New Roman" panose="02020603050405020304" pitchFamily="18" charset="0"/>
            </a:endParaRPr>
          </a:p>
          <a:p>
            <a:pPr marL="0" indent="0">
              <a:buNone/>
            </a:pPr>
            <a:r>
              <a:rPr lang="en-US" altLang="ja-JP">
                <a:latin typeface="Century Gothic (Headings)"/>
                <a:cs typeface="Times New Roman" panose="02020603050405020304" pitchFamily="18" charset="0"/>
              </a:rPr>
              <a:t>	</a:t>
            </a:r>
            <a:endParaRPr lang="en-US" altLang="ja-JP" smtClean="0">
              <a:latin typeface="Century Gothic (Headings)"/>
              <a:cs typeface="Times New Roman" panose="02020603050405020304" pitchFamily="18" charset="0"/>
            </a:endParaRPr>
          </a:p>
          <a:p>
            <a:pPr marL="0" indent="0">
              <a:buNone/>
            </a:pPr>
            <a:endParaRPr lang="en-US" altLang="ja-JP">
              <a:latin typeface="Century Gothic (Headings)"/>
              <a:cs typeface="Times New Roman" panose="02020603050405020304" pitchFamily="18" charset="0"/>
            </a:endParaRPr>
          </a:p>
        </p:txBody>
      </p:sp>
      <p:sp>
        <p:nvSpPr>
          <p:cNvPr id="8" name="Rectangle 7"/>
          <p:cNvSpPr/>
          <p:nvPr/>
        </p:nvSpPr>
        <p:spPr>
          <a:xfrm>
            <a:off x="1887523" y="1154112"/>
            <a:ext cx="9719020" cy="3693319"/>
          </a:xfrm>
          <a:prstGeom prst="rect">
            <a:avLst/>
          </a:prstGeom>
        </p:spPr>
        <p:txBody>
          <a:bodyPr wrap="square">
            <a:spAutoFit/>
          </a:bodyPr>
          <a:lstStyle/>
          <a:p>
            <a:pPr marL="285750" indent="-285750">
              <a:buFont typeface="Arial" panose="020B0604020202020204" pitchFamily="34" charset="0"/>
              <a:buChar char="•"/>
            </a:pPr>
            <a:r>
              <a:rPr lang="en-US">
                <a:latin typeface="Century Gothic (Body)"/>
              </a:rPr>
              <a:t>Vue cũng cung cấp directive v-model giúp cho việc ràng buộc hai chiều (two-way binding) giữa form input và trạng thái ứng dụng trở nên vô cùng dễ dàng:</a:t>
            </a:r>
          </a:p>
          <a:p>
            <a:pPr marL="285750" indent="-285750">
              <a:buFont typeface="Arial" panose="020B0604020202020204" pitchFamily="34" charset="0"/>
              <a:buChar char="•"/>
            </a:pPr>
            <a:endParaRPr lang="en-US">
              <a:latin typeface="Century Gothic (Body)"/>
            </a:endParaRPr>
          </a:p>
          <a:p>
            <a:pPr marL="285750" indent="-285750">
              <a:buFont typeface="Arial" panose="020B0604020202020204" pitchFamily="34" charset="0"/>
              <a:buChar char="•"/>
            </a:pPr>
            <a:r>
              <a:rPr lang="vi-VN" smtClean="0">
                <a:latin typeface="Century Gothic (Body)"/>
              </a:rPr>
              <a:t>Một </a:t>
            </a:r>
            <a:r>
              <a:rPr lang="vi-VN">
                <a:latin typeface="Century Gothic (Body)"/>
              </a:rPr>
              <a:t>nhu cầu thường gặp khi thực hiện ràng buộc dữ liệu (data binding) là quản lí danh sách class và các style của một phần tử </a:t>
            </a:r>
            <a:r>
              <a:rPr lang="vi-VN">
                <a:latin typeface="Century Gothic (Body)"/>
              </a:rPr>
              <a:t>web</a:t>
            </a:r>
            <a:r>
              <a:rPr lang="vi-VN" smtClean="0">
                <a:latin typeface="Century Gothic (Body)"/>
              </a:rPr>
              <a:t>.</a:t>
            </a:r>
            <a:endParaRPr lang="en-US" smtClean="0">
              <a:latin typeface="Century Gothic (Body)"/>
            </a:endParaRPr>
          </a:p>
          <a:p>
            <a:pPr marL="285750" indent="-285750">
              <a:buFont typeface="Arial" panose="020B0604020202020204" pitchFamily="34" charset="0"/>
              <a:buChar char="•"/>
            </a:pPr>
            <a:endParaRPr lang="en-US" smtClean="0">
              <a:latin typeface="Century Gothic (Body)"/>
            </a:endParaRPr>
          </a:p>
          <a:p>
            <a:pPr marL="285750" indent="-285750">
              <a:buFont typeface="Arial" panose="020B0604020202020204" pitchFamily="34" charset="0"/>
              <a:buChar char="•"/>
            </a:pPr>
            <a:r>
              <a:rPr lang="vi-VN" smtClean="0">
                <a:latin typeface="Century Gothic (Body)"/>
              </a:rPr>
              <a:t>Vì </a:t>
            </a:r>
            <a:r>
              <a:rPr lang="vi-VN">
                <a:latin typeface="Century Gothic (Body)"/>
              </a:rPr>
              <a:t>cả class và style đều là thuộc tính, chúng ta có thể dùng v-bind để xử lí: chỉ cần sử dụng các biểu đạt (expression) để tạo ra một chuỗi</a:t>
            </a:r>
            <a:r>
              <a:rPr lang="vi-VN">
                <a:latin typeface="Century Gothic (Body)"/>
              </a:rPr>
              <a:t>. </a:t>
            </a:r>
            <a:endParaRPr lang="en-US" smtClean="0">
              <a:latin typeface="Century Gothic (Body)"/>
            </a:endParaRPr>
          </a:p>
          <a:p>
            <a:pPr marL="285750" indent="-285750">
              <a:buFont typeface="Arial" panose="020B0604020202020204" pitchFamily="34" charset="0"/>
              <a:buChar char="•"/>
            </a:pPr>
            <a:endParaRPr lang="en-US" smtClean="0">
              <a:latin typeface="Century Gothic (Body)"/>
            </a:endParaRPr>
          </a:p>
          <a:p>
            <a:pPr marL="285750" indent="-285750">
              <a:buFont typeface="Arial" panose="020B0604020202020204" pitchFamily="34" charset="0"/>
              <a:buChar char="•"/>
            </a:pPr>
            <a:r>
              <a:rPr lang="vi-VN" smtClean="0">
                <a:latin typeface="Century Gothic (Body)"/>
              </a:rPr>
              <a:t>Tuy </a:t>
            </a:r>
            <a:r>
              <a:rPr lang="vi-VN">
                <a:latin typeface="Century Gothic (Body)"/>
              </a:rPr>
              <a:t>nhiên, vì can thiệp vào việc nối chuỗi rất phiền phức và dễ mắc lỗi, Vue cung cấp một số tính năng hỗ trợ khi v-bind được dùng với class và </a:t>
            </a:r>
            <a:r>
              <a:rPr lang="vi-VN">
                <a:latin typeface="Century Gothic (Body)"/>
              </a:rPr>
              <a:t>style</a:t>
            </a:r>
            <a:r>
              <a:rPr lang="vi-VN" smtClean="0">
                <a:latin typeface="Century Gothic (Body)"/>
              </a:rPr>
              <a:t>.</a:t>
            </a:r>
            <a:endParaRPr lang="en-US" smtClean="0">
              <a:latin typeface="Century Gothic (Body)"/>
            </a:endParaRPr>
          </a:p>
          <a:p>
            <a:pPr marL="285750" indent="-285750">
              <a:buFont typeface="Arial" panose="020B0604020202020204" pitchFamily="34" charset="0"/>
              <a:buChar char="•"/>
            </a:pPr>
            <a:endParaRPr lang="en-US" smtClean="0">
              <a:latin typeface="Century Gothic (Body)"/>
            </a:endParaRPr>
          </a:p>
          <a:p>
            <a:pPr marL="285750" indent="-285750">
              <a:buFont typeface="Arial" panose="020B0604020202020204" pitchFamily="34" charset="0"/>
              <a:buChar char="•"/>
            </a:pPr>
            <a:r>
              <a:rPr lang="vi-VN" smtClean="0">
                <a:latin typeface="Century Gothic (Body)"/>
              </a:rPr>
              <a:t> </a:t>
            </a:r>
            <a:r>
              <a:rPr lang="vi-VN">
                <a:latin typeface="Century Gothic (Body)"/>
              </a:rPr>
              <a:t>Không chỉ có chuỗi, các biểu đạt này có thể xử lí cả mảng và object.</a:t>
            </a:r>
            <a:endParaRPr lang="en-US">
              <a:latin typeface="Century Gothic (Body)"/>
            </a:endParaRPr>
          </a:p>
        </p:txBody>
      </p:sp>
    </p:spTree>
    <p:extLst>
      <p:ext uri="{BB962C8B-B14F-4D97-AF65-F5344CB8AC3E}">
        <p14:creationId xmlns:p14="http://schemas.microsoft.com/office/powerpoint/2010/main" val="31446049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157766"/>
            <a:ext cx="9371012" cy="996346"/>
          </a:xfrm>
        </p:spPr>
        <p:txBody>
          <a:bodyPr>
            <a:normAutofit/>
          </a:bodyPr>
          <a:lstStyle/>
          <a:p>
            <a:r>
              <a:rPr lang="en-US" altLang="ja-JP">
                <a:cs typeface="Times New Roman" panose="02020603050405020304" pitchFamily="18" charset="0"/>
              </a:rPr>
              <a:t>5</a:t>
            </a:r>
            <a:r>
              <a:rPr lang="en-US" altLang="ja-JP" smtClean="0">
                <a:cs typeface="Times New Roman" panose="02020603050405020304" pitchFamily="18" charset="0"/>
              </a:rPr>
              <a:t>. Computed property và watcher</a:t>
            </a:r>
            <a:endParaRPr lang="en-US" altLang="ja-JP" dirty="0">
              <a:cs typeface="Times New Roman" panose="02020603050405020304" pitchFamily="18" charset="0"/>
            </a:endParaRPr>
          </a:p>
        </p:txBody>
      </p:sp>
      <p:sp>
        <p:nvSpPr>
          <p:cNvPr id="5" name="Content Placeholder 2"/>
          <p:cNvSpPr txBox="1">
            <a:spLocks/>
          </p:cNvSpPr>
          <p:nvPr/>
        </p:nvSpPr>
        <p:spPr>
          <a:xfrm>
            <a:off x="1764498" y="985392"/>
            <a:ext cx="9740115" cy="2447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endParaRPr lang="en-US" altLang="ja-JP" sz="1700" smtClean="0">
              <a:latin typeface="Century Gothic (Headings)"/>
              <a:cs typeface="Times New Roman" panose="02020603050405020304" pitchFamily="18" charset="0"/>
            </a:endParaRPr>
          </a:p>
        </p:txBody>
      </p:sp>
      <p:sp>
        <p:nvSpPr>
          <p:cNvPr id="3" name="Rectangle 2"/>
          <p:cNvSpPr/>
          <p:nvPr/>
        </p:nvSpPr>
        <p:spPr>
          <a:xfrm>
            <a:off x="2037030" y="1383240"/>
            <a:ext cx="9687208" cy="923330"/>
          </a:xfrm>
          <a:prstGeom prst="rect">
            <a:avLst/>
          </a:prstGeom>
        </p:spPr>
        <p:txBody>
          <a:bodyPr wrap="square">
            <a:spAutoFit/>
          </a:bodyPr>
          <a:lstStyle/>
          <a:p>
            <a:r>
              <a:rPr lang="en-US" altLang="ja-JP" smtClean="0">
                <a:cs typeface="Times New Roman" panose="02020603050405020304" pitchFamily="18" charset="0"/>
              </a:rPr>
              <a:t/>
            </a:r>
            <a:br>
              <a:rPr lang="en-US" altLang="ja-JP" smtClean="0">
                <a:cs typeface="Times New Roman" panose="02020603050405020304" pitchFamily="18" charset="0"/>
              </a:rPr>
            </a:br>
            <a:endParaRPr lang="en-US" altLang="ja-JP" smtClean="0">
              <a:cs typeface="Times New Roman" panose="02020603050405020304" pitchFamily="18" charset="0"/>
            </a:endParaRPr>
          </a:p>
          <a:p>
            <a:endParaRPr lang="en-US" altLang="ja-JP">
              <a:cs typeface="Times New Roman" panose="02020603050405020304" pitchFamily="18" charset="0"/>
            </a:endParaRPr>
          </a:p>
        </p:txBody>
      </p:sp>
      <p:sp>
        <p:nvSpPr>
          <p:cNvPr id="16" name="Rectangle 5"/>
          <p:cNvSpPr>
            <a:spLocks noChangeArrowheads="1"/>
          </p:cNvSpPr>
          <p:nvPr/>
        </p:nvSpPr>
        <p:spPr bwMode="auto">
          <a:xfrm>
            <a:off x="2037030" y="52246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Content Placeholder 2"/>
          <p:cNvSpPr txBox="1">
            <a:spLocks/>
          </p:cNvSpPr>
          <p:nvPr/>
        </p:nvSpPr>
        <p:spPr>
          <a:xfrm>
            <a:off x="1593410" y="1188805"/>
            <a:ext cx="10157281" cy="2447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AutoNum type="arabicPeriod"/>
            </a:pPr>
            <a:r>
              <a:rPr lang="en-US" altLang="ja-JP" sz="1700" smtClean="0">
                <a:latin typeface="Century Gothic (Headings)"/>
                <a:cs typeface="Times New Roman" panose="02020603050405020304" pitchFamily="18" charset="0"/>
              </a:rPr>
              <a:t>Computer proterty:</a:t>
            </a:r>
            <a:r>
              <a:rPr lang="en-US" altLang="ja-JP" sz="1700">
                <a:latin typeface="Century Gothic (Headings)"/>
                <a:cs typeface="Times New Roman" panose="02020603050405020304" pitchFamily="18" charset="0"/>
              </a:rPr>
              <a:t>	</a:t>
            </a:r>
            <a:r>
              <a:rPr lang="en-US" altLang="ja-JP" sz="1700" smtClean="0">
                <a:latin typeface="Century Gothic (Headings)"/>
                <a:cs typeface="Times New Roman" panose="02020603050405020304" pitchFamily="18" charset="0"/>
              </a:rPr>
              <a:t/>
            </a:r>
            <a:br>
              <a:rPr lang="en-US" altLang="ja-JP" sz="1700" smtClean="0">
                <a:latin typeface="Century Gothic (Headings)"/>
                <a:cs typeface="Times New Roman" panose="02020603050405020304" pitchFamily="18" charset="0"/>
              </a:rPr>
            </a:br>
            <a:r>
              <a:rPr lang="en-US" altLang="ja-JP" sz="1600" smtClean="0">
                <a:latin typeface="Century Gothic (Headings)"/>
                <a:cs typeface="Times New Roman" panose="02020603050405020304" pitchFamily="18" charset="0"/>
              </a:rPr>
              <a:t>Ta có thể tạm hiểu nó là “thuộc tính được tính toán”.</a:t>
            </a:r>
            <a:br>
              <a:rPr lang="en-US" altLang="ja-JP" sz="1600" smtClean="0">
                <a:latin typeface="Century Gothic (Headings)"/>
                <a:cs typeface="Times New Roman" panose="02020603050405020304" pitchFamily="18" charset="0"/>
              </a:rPr>
            </a:br>
            <a:r>
              <a:rPr lang="en-US" altLang="ja-JP" sz="1600" smtClean="0">
                <a:latin typeface="Century Gothic (Headings)"/>
                <a:cs typeface="Times New Roman" panose="02020603050405020304" pitchFamily="18" charset="0"/>
              </a:rPr>
              <a:t>Viết biểu thức trực tiếp trong template thì rất tiện nhưng khó sửa chữa bảo trì.</a:t>
            </a:r>
          </a:p>
          <a:p>
            <a:pPr>
              <a:buAutoNum type="arabicPeriod"/>
            </a:pPr>
            <a:endParaRPr lang="en-US" altLang="ja-JP" sz="1700">
              <a:latin typeface="Century Gothic (Headings)"/>
              <a:cs typeface="Times New Roman" panose="02020603050405020304" pitchFamily="18" charset="0"/>
            </a:endParaRPr>
          </a:p>
          <a:p>
            <a:pPr>
              <a:buAutoNum type="arabicPeriod"/>
            </a:pPr>
            <a:endParaRPr lang="en-US" altLang="ja-JP" sz="1700" smtClean="0">
              <a:latin typeface="Century Gothic (Headings)"/>
              <a:cs typeface="Times New Roman" panose="02020603050405020304" pitchFamily="18" charset="0"/>
            </a:endParaRPr>
          </a:p>
          <a:p>
            <a:pPr marL="0" indent="0">
              <a:buNone/>
            </a:pPr>
            <a:r>
              <a:rPr lang="en-US" altLang="ja-JP" sz="1700" i="1" smtClean="0">
                <a:latin typeface="Century Gothic (Headings)"/>
                <a:cs typeface="Times New Roman" panose="02020603050405020304" pitchFamily="18" charset="0"/>
              </a:rPr>
              <a:t>	=&gt; Thay vào đó : code demo.</a:t>
            </a:r>
            <a:br>
              <a:rPr lang="en-US" altLang="ja-JP" sz="1700" i="1" smtClean="0">
                <a:latin typeface="Century Gothic (Headings)"/>
                <a:cs typeface="Times New Roman" panose="02020603050405020304" pitchFamily="18" charset="0"/>
              </a:rPr>
            </a:br>
            <a:endParaRPr lang="en-US" altLang="ja-JP" sz="1500" i="1">
              <a:latin typeface="Century Gothic (Headings)"/>
              <a:cs typeface="Times New Roman" panose="02020603050405020304" pitchFamily="18" charset="0"/>
            </a:endParaRPr>
          </a:p>
        </p:txBody>
      </p:sp>
      <p:graphicFrame>
        <p:nvGraphicFramePr>
          <p:cNvPr id="9" name="Table 8"/>
          <p:cNvGraphicFramePr>
            <a:graphicFrameLocks noGrp="1"/>
          </p:cNvGraphicFramePr>
          <p:nvPr/>
        </p:nvGraphicFramePr>
        <p:xfrm>
          <a:off x="4224873" y="5428021"/>
          <a:ext cx="5715000" cy="304800"/>
        </p:xfrm>
        <a:graphic>
          <a:graphicData uri="http://schemas.openxmlformats.org/drawingml/2006/table">
            <a:tbl>
              <a:tblPr/>
              <a:tblGrid>
                <a:gridCol w="5715000"/>
              </a:tblGrid>
              <a:tr h="0">
                <a:tc>
                  <a:txBody>
                    <a:bodyPr/>
                    <a:lstStyle/>
                    <a:p>
                      <a:endParaRPr lang="en-US" sz="1400">
                        <a:effectLst/>
                      </a:endParaRPr>
                    </a:p>
                  </a:txBody>
                  <a:tcPr anchor="ctr">
                    <a:lnL>
                      <a:noFill/>
                    </a:lnL>
                    <a:lnR>
                      <a:noFill/>
                    </a:lnR>
                    <a:lnT>
                      <a:noFill/>
                    </a:lnT>
                    <a:lnB>
                      <a:noFill/>
                    </a:lnB>
                  </a:tcPr>
                </a:tc>
              </a:tr>
            </a:tbl>
          </a:graphicData>
        </a:graphic>
      </p:graphicFrame>
      <p:graphicFrame>
        <p:nvGraphicFramePr>
          <p:cNvPr id="7" name="Table 6"/>
          <p:cNvGraphicFramePr>
            <a:graphicFrameLocks noGrp="1"/>
          </p:cNvGraphicFramePr>
          <p:nvPr/>
        </p:nvGraphicFramePr>
        <p:xfrm>
          <a:off x="2661719" y="2229446"/>
          <a:ext cx="7025411" cy="335280"/>
        </p:xfrm>
        <a:graphic>
          <a:graphicData uri="http://schemas.openxmlformats.org/drawingml/2006/table">
            <a:tbl>
              <a:tblPr/>
              <a:tblGrid>
                <a:gridCol w="7025411"/>
              </a:tblGrid>
              <a:tr h="0">
                <a:tc>
                  <a:txBody>
                    <a:bodyPr/>
                    <a:lstStyle/>
                    <a:p>
                      <a:endParaRPr lang="en-US" sz="1600">
                        <a:effectLst/>
                      </a:endParaRPr>
                    </a:p>
                  </a:txBody>
                  <a:tcPr anchor="ctr">
                    <a:lnL>
                      <a:noFill/>
                    </a:lnL>
                    <a:lnR>
                      <a:noFill/>
                    </a:lnR>
                    <a:lnT>
                      <a:noFill/>
                    </a:lnT>
                    <a:lnB>
                      <a:noFill/>
                    </a:lnB>
                  </a:tcPr>
                </a:tc>
              </a:tr>
            </a:tbl>
          </a:graphicData>
        </a:graphic>
      </p:graphicFrame>
      <p:sp>
        <p:nvSpPr>
          <p:cNvPr id="14" name="Content Placeholder 2"/>
          <p:cNvSpPr txBox="1">
            <a:spLocks/>
          </p:cNvSpPr>
          <p:nvPr/>
        </p:nvSpPr>
        <p:spPr>
          <a:xfrm>
            <a:off x="2037030" y="3206706"/>
            <a:ext cx="9740115" cy="33027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i="1">
              <a:latin typeface="Century Gothic (Headings)"/>
              <a:cs typeface="Times New Roman" panose="02020603050405020304" pitchFamily="18" charset="0"/>
            </a:endParaRPr>
          </a:p>
          <a:p>
            <a:pPr marL="0" indent="0">
              <a:buNone/>
            </a:pPr>
            <a:endParaRPr lang="en-US" altLang="ja-JP" i="1" smtClean="0">
              <a:latin typeface="Century Gothic (Headings)"/>
              <a:cs typeface="Times New Roman" panose="02020603050405020304" pitchFamily="18" charset="0"/>
            </a:endParaRPr>
          </a:p>
          <a:p>
            <a:pPr marL="0" indent="0">
              <a:buNone/>
            </a:pPr>
            <a:r>
              <a:rPr lang="en-US" altLang="ja-JP" sz="1600" smtClean="0">
                <a:latin typeface="Century Gothic (Headings)"/>
                <a:cs typeface="Times New Roman" panose="02020603050405020304" pitchFamily="18" charset="0"/>
              </a:rPr>
              <a:t>Chúng ta có thể quan sát những thay đổi trên dữ liệu bằng watch và computed:</a:t>
            </a:r>
            <a:br>
              <a:rPr lang="en-US" altLang="ja-JP" sz="1600" smtClean="0">
                <a:latin typeface="Century Gothic (Headings)"/>
                <a:cs typeface="Times New Roman" panose="02020603050405020304" pitchFamily="18" charset="0"/>
              </a:rPr>
            </a:br>
            <a:endParaRPr lang="en-US" altLang="ja-JP" sz="1600" smtClean="0">
              <a:latin typeface="Century Gothic (Headings)"/>
              <a:cs typeface="Times New Roman" panose="02020603050405020304" pitchFamily="18" charset="0"/>
            </a:endParaRPr>
          </a:p>
          <a:p>
            <a:pPr marL="0" indent="0">
              <a:buNone/>
            </a:pPr>
            <a:r>
              <a:rPr lang="en-US" altLang="ja-JP" sz="1600" smtClean="0">
                <a:latin typeface="Century Gothic (Headings)"/>
                <a:cs typeface="Times New Roman" panose="02020603050405020304" pitchFamily="18" charset="0"/>
              </a:rPr>
              <a:t>=&gt; Demo </a:t>
            </a:r>
            <a:endParaRPr lang="en-US" altLang="ja-JP" sz="1600">
              <a:latin typeface="Century Gothic (Headings)"/>
              <a:cs typeface="Times New Roman" panose="02020603050405020304" pitchFamily="18" charset="0"/>
            </a:endParaRPr>
          </a:p>
          <a:p>
            <a:pPr marL="0" indent="0">
              <a:buNone/>
            </a:pPr>
            <a:r>
              <a:rPr lang="en-US" altLang="ja-JP">
                <a:latin typeface="Century Gothic (Headings)"/>
                <a:cs typeface="Times New Roman" panose="02020603050405020304" pitchFamily="18" charset="0"/>
              </a:rPr>
              <a:t>	</a:t>
            </a:r>
            <a:endParaRPr lang="en-US" altLang="ja-JP" smtClean="0">
              <a:latin typeface="Century Gothic (Headings)"/>
              <a:cs typeface="Times New Roman" panose="02020603050405020304" pitchFamily="18" charset="0"/>
            </a:endParaRPr>
          </a:p>
          <a:p>
            <a:pPr marL="0" indent="0">
              <a:buNone/>
            </a:pPr>
            <a:endParaRPr lang="en-US" altLang="ja-JP">
              <a:latin typeface="Century Gothic (Headings)"/>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010576" y="2201071"/>
            <a:ext cx="3457575" cy="609600"/>
          </a:xfrm>
          <a:prstGeom prst="rect">
            <a:avLst/>
          </a:prstGeom>
        </p:spPr>
      </p:pic>
      <p:sp>
        <p:nvSpPr>
          <p:cNvPr id="17" name="Content Placeholder 2"/>
          <p:cNvSpPr txBox="1">
            <a:spLocks/>
          </p:cNvSpPr>
          <p:nvPr/>
        </p:nvSpPr>
        <p:spPr>
          <a:xfrm>
            <a:off x="1606637" y="3311953"/>
            <a:ext cx="10157281" cy="35460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en-US" sz="1600">
                <a:latin typeface="Century Gothic (Body)"/>
              </a:rPr>
              <a:t>Computed Caching và </a:t>
            </a:r>
            <a:r>
              <a:rPr lang="en-US" sz="1600">
                <a:latin typeface="Century Gothic (Body)"/>
              </a:rPr>
              <a:t>phương </a:t>
            </a:r>
            <a:r>
              <a:rPr lang="en-US" sz="1600" smtClean="0">
                <a:latin typeface="Century Gothic (Body)"/>
              </a:rPr>
              <a:t>thức (Phần này không hiểu lắm =&gt; trao đổi)</a:t>
            </a:r>
          </a:p>
          <a:p>
            <a:r>
              <a:rPr lang="en-US" sz="1600">
                <a:latin typeface="Century Gothic (Body)"/>
              </a:rPr>
              <a:t>Computed </a:t>
            </a:r>
            <a:r>
              <a:rPr lang="en-US" sz="1600">
                <a:latin typeface="Century Gothic (Body)"/>
              </a:rPr>
              <a:t>và </a:t>
            </a:r>
            <a:r>
              <a:rPr lang="en-US" sz="1600" smtClean="0">
                <a:latin typeface="Century Gothic (Body)"/>
              </a:rPr>
              <a:t>watched</a:t>
            </a:r>
          </a:p>
          <a:p>
            <a:endParaRPr lang="en-US" sz="1600">
              <a:latin typeface="Century Gothic (Body)"/>
            </a:endParaRPr>
          </a:p>
          <a:p>
            <a:endParaRPr lang="en-US" sz="1600" smtClean="0">
              <a:latin typeface="Century Gothic (Body)"/>
            </a:endParaRPr>
          </a:p>
          <a:p>
            <a:endParaRPr lang="en-US" sz="1600">
              <a:latin typeface="Century Gothic (Body)"/>
            </a:endParaRPr>
          </a:p>
          <a:p>
            <a:r>
              <a:rPr lang="en-US" sz="1600" smtClean="0">
                <a:latin typeface="Century Gothic (Body)"/>
              </a:rPr>
              <a:t>Computed Setter </a:t>
            </a:r>
            <a:br>
              <a:rPr lang="en-US" sz="1600" smtClean="0">
                <a:latin typeface="Century Gothic (Body)"/>
              </a:rPr>
            </a:br>
            <a:r>
              <a:rPr lang="en-US" sz="1600" smtClean="0">
                <a:latin typeface="Century Gothic (Body)"/>
              </a:rPr>
              <a:t>Những computed property mặc định chỉ có getter, nhưng khi cần thiết chúng ta cũng có thể cung</a:t>
            </a:r>
            <a:br>
              <a:rPr lang="en-US" sz="1600" smtClean="0">
                <a:latin typeface="Century Gothic (Body)"/>
              </a:rPr>
            </a:br>
            <a:r>
              <a:rPr lang="en-US" sz="1600" smtClean="0">
                <a:latin typeface="Century Gothic (Body)"/>
              </a:rPr>
              <a:t>cấp setter :</a:t>
            </a:r>
          </a:p>
          <a:p>
            <a:pPr marL="0" indent="0">
              <a:buNone/>
            </a:pPr>
            <a:r>
              <a:rPr lang="en-US" sz="1600">
                <a:latin typeface="Century Gothic (Body)"/>
              </a:rPr>
              <a:t>	</a:t>
            </a:r>
            <a:r>
              <a:rPr lang="en-US" sz="1600" smtClean="0">
                <a:latin typeface="Century Gothic (Body)"/>
              </a:rPr>
              <a:t>=&gt; Demo</a:t>
            </a:r>
            <a:endParaRPr lang="en-US" sz="1600">
              <a:latin typeface="Century Gothic (Body)"/>
            </a:endParaRPr>
          </a:p>
        </p:txBody>
      </p:sp>
    </p:spTree>
    <p:extLst>
      <p:ext uri="{BB962C8B-B14F-4D97-AF65-F5344CB8AC3E}">
        <p14:creationId xmlns:p14="http://schemas.microsoft.com/office/powerpoint/2010/main" val="40537999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4"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157766"/>
            <a:ext cx="9371012" cy="996346"/>
          </a:xfrm>
        </p:spPr>
        <p:txBody>
          <a:bodyPr>
            <a:normAutofit/>
          </a:bodyPr>
          <a:lstStyle/>
          <a:p>
            <a:r>
              <a:rPr lang="en-US" altLang="ja-JP" smtClean="0">
                <a:cs typeface="Times New Roman" panose="02020603050405020304" pitchFamily="18" charset="0"/>
              </a:rPr>
              <a:t>6. Event Handing</a:t>
            </a:r>
            <a:endParaRPr lang="en-US" altLang="ja-JP" dirty="0">
              <a:cs typeface="Times New Roman" panose="02020603050405020304" pitchFamily="18" charset="0"/>
            </a:endParaRPr>
          </a:p>
        </p:txBody>
      </p:sp>
      <p:sp>
        <p:nvSpPr>
          <p:cNvPr id="5" name="Content Placeholder 2"/>
          <p:cNvSpPr txBox="1">
            <a:spLocks/>
          </p:cNvSpPr>
          <p:nvPr/>
        </p:nvSpPr>
        <p:spPr>
          <a:xfrm>
            <a:off x="1764498" y="985392"/>
            <a:ext cx="9740115" cy="2447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endParaRPr lang="en-US" altLang="ja-JP" sz="1700" smtClean="0">
              <a:latin typeface="Century Gothic (Headings)"/>
              <a:cs typeface="Times New Roman" panose="02020603050405020304" pitchFamily="18" charset="0"/>
            </a:endParaRPr>
          </a:p>
        </p:txBody>
      </p:sp>
      <p:sp>
        <p:nvSpPr>
          <p:cNvPr id="3" name="Rectangle 2"/>
          <p:cNvSpPr/>
          <p:nvPr/>
        </p:nvSpPr>
        <p:spPr>
          <a:xfrm>
            <a:off x="2037030" y="1383240"/>
            <a:ext cx="9687208" cy="923330"/>
          </a:xfrm>
          <a:prstGeom prst="rect">
            <a:avLst/>
          </a:prstGeom>
        </p:spPr>
        <p:txBody>
          <a:bodyPr wrap="square">
            <a:spAutoFit/>
          </a:bodyPr>
          <a:lstStyle/>
          <a:p>
            <a:r>
              <a:rPr lang="en-US" altLang="ja-JP" smtClean="0">
                <a:cs typeface="Times New Roman" panose="02020603050405020304" pitchFamily="18" charset="0"/>
              </a:rPr>
              <a:t/>
            </a:r>
            <a:br>
              <a:rPr lang="en-US" altLang="ja-JP" smtClean="0">
                <a:cs typeface="Times New Roman" panose="02020603050405020304" pitchFamily="18" charset="0"/>
              </a:rPr>
            </a:br>
            <a:endParaRPr lang="en-US" altLang="ja-JP" smtClean="0">
              <a:cs typeface="Times New Roman" panose="02020603050405020304" pitchFamily="18" charset="0"/>
            </a:endParaRPr>
          </a:p>
          <a:p>
            <a:endParaRPr lang="en-US" altLang="ja-JP">
              <a:cs typeface="Times New Roman" panose="02020603050405020304" pitchFamily="18" charset="0"/>
            </a:endParaRPr>
          </a:p>
        </p:txBody>
      </p:sp>
      <p:sp>
        <p:nvSpPr>
          <p:cNvPr id="16" name="Rectangle 5"/>
          <p:cNvSpPr>
            <a:spLocks noChangeArrowheads="1"/>
          </p:cNvSpPr>
          <p:nvPr/>
        </p:nvSpPr>
        <p:spPr bwMode="auto">
          <a:xfrm>
            <a:off x="2037030" y="52246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Content Placeholder 2"/>
          <p:cNvSpPr txBox="1">
            <a:spLocks/>
          </p:cNvSpPr>
          <p:nvPr/>
        </p:nvSpPr>
        <p:spPr>
          <a:xfrm>
            <a:off x="1593410" y="1188805"/>
            <a:ext cx="10157281" cy="48162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AutoNum type="arabicPeriod"/>
            </a:pPr>
            <a:endParaRPr lang="en-US" altLang="ja-JP" sz="1500" i="1">
              <a:latin typeface="Century Gothic (Headings)"/>
              <a:cs typeface="Times New Roman" panose="02020603050405020304" pitchFamily="18" charset="0"/>
            </a:endParaRPr>
          </a:p>
        </p:txBody>
      </p:sp>
      <p:graphicFrame>
        <p:nvGraphicFramePr>
          <p:cNvPr id="9" name="Table 8"/>
          <p:cNvGraphicFramePr>
            <a:graphicFrameLocks noGrp="1"/>
          </p:cNvGraphicFramePr>
          <p:nvPr/>
        </p:nvGraphicFramePr>
        <p:xfrm>
          <a:off x="4224873" y="5428021"/>
          <a:ext cx="5715000" cy="304800"/>
        </p:xfrm>
        <a:graphic>
          <a:graphicData uri="http://schemas.openxmlformats.org/drawingml/2006/table">
            <a:tbl>
              <a:tblPr/>
              <a:tblGrid>
                <a:gridCol w="5715000"/>
              </a:tblGrid>
              <a:tr h="0">
                <a:tc>
                  <a:txBody>
                    <a:bodyPr/>
                    <a:lstStyle/>
                    <a:p>
                      <a:endParaRPr lang="en-US" sz="1400">
                        <a:effectLst/>
                      </a:endParaRPr>
                    </a:p>
                  </a:txBody>
                  <a:tcPr anchor="ctr">
                    <a:lnL>
                      <a:noFill/>
                    </a:lnL>
                    <a:lnR>
                      <a:noFill/>
                    </a:lnR>
                    <a:lnT>
                      <a:noFill/>
                    </a:lnT>
                    <a:lnB>
                      <a:noFill/>
                    </a:lnB>
                  </a:tcPr>
                </a:tc>
              </a:tr>
            </a:tbl>
          </a:graphicData>
        </a:graphic>
      </p:graphicFrame>
      <p:graphicFrame>
        <p:nvGraphicFramePr>
          <p:cNvPr id="7" name="Table 6"/>
          <p:cNvGraphicFramePr>
            <a:graphicFrameLocks noGrp="1"/>
          </p:cNvGraphicFramePr>
          <p:nvPr/>
        </p:nvGraphicFramePr>
        <p:xfrm>
          <a:off x="2661719" y="2229446"/>
          <a:ext cx="7025411" cy="335280"/>
        </p:xfrm>
        <a:graphic>
          <a:graphicData uri="http://schemas.openxmlformats.org/drawingml/2006/table">
            <a:tbl>
              <a:tblPr/>
              <a:tblGrid>
                <a:gridCol w="7025411"/>
              </a:tblGrid>
              <a:tr h="0">
                <a:tc>
                  <a:txBody>
                    <a:bodyPr/>
                    <a:lstStyle/>
                    <a:p>
                      <a:endParaRPr lang="en-US" sz="1600">
                        <a:effectLst/>
                      </a:endParaRPr>
                    </a:p>
                  </a:txBody>
                  <a:tcPr anchor="ctr">
                    <a:lnL>
                      <a:noFill/>
                    </a:lnL>
                    <a:lnR>
                      <a:noFill/>
                    </a:lnR>
                    <a:lnT>
                      <a:noFill/>
                    </a:lnT>
                    <a:lnB>
                      <a:noFill/>
                    </a:lnB>
                  </a:tcPr>
                </a:tc>
              </a:tr>
            </a:tbl>
          </a:graphicData>
        </a:graphic>
      </p:graphicFrame>
      <p:sp>
        <p:nvSpPr>
          <p:cNvPr id="14" name="Content Placeholder 2"/>
          <p:cNvSpPr txBox="1">
            <a:spLocks/>
          </p:cNvSpPr>
          <p:nvPr/>
        </p:nvSpPr>
        <p:spPr>
          <a:xfrm>
            <a:off x="2037030" y="3206706"/>
            <a:ext cx="9740115" cy="33027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endParaRPr lang="en-US" altLang="ja-JP" i="1">
              <a:latin typeface="Century Gothic (Headings)"/>
              <a:cs typeface="Times New Roman" panose="02020603050405020304" pitchFamily="18" charset="0"/>
            </a:endParaRPr>
          </a:p>
          <a:p>
            <a:pPr marL="0" indent="0">
              <a:buNone/>
            </a:pPr>
            <a:endParaRPr lang="en-US" altLang="ja-JP" i="1" smtClean="0">
              <a:latin typeface="Century Gothic (Headings)"/>
              <a:cs typeface="Times New Roman" panose="02020603050405020304" pitchFamily="18" charset="0"/>
            </a:endParaRPr>
          </a:p>
          <a:p>
            <a:pPr marL="0" indent="0">
              <a:buNone/>
            </a:pPr>
            <a:r>
              <a:rPr lang="en-US" altLang="ja-JP">
                <a:latin typeface="Century Gothic (Headings)"/>
                <a:cs typeface="Times New Roman" panose="02020603050405020304" pitchFamily="18" charset="0"/>
              </a:rPr>
              <a:t>	</a:t>
            </a:r>
            <a:endParaRPr lang="en-US" altLang="ja-JP" smtClean="0">
              <a:latin typeface="Century Gothic (Headings)"/>
              <a:cs typeface="Times New Roman" panose="02020603050405020304" pitchFamily="18" charset="0"/>
            </a:endParaRPr>
          </a:p>
          <a:p>
            <a:pPr marL="0" indent="0">
              <a:buNone/>
            </a:pPr>
            <a:endParaRPr lang="en-US" altLang="ja-JP">
              <a:latin typeface="Century Gothic (Headings)"/>
              <a:cs typeface="Times New Roman" panose="02020603050405020304" pitchFamily="18" charset="0"/>
            </a:endParaRPr>
          </a:p>
        </p:txBody>
      </p:sp>
      <p:sp>
        <p:nvSpPr>
          <p:cNvPr id="8" name="Rectangle 7"/>
          <p:cNvSpPr/>
          <p:nvPr/>
        </p:nvSpPr>
        <p:spPr>
          <a:xfrm>
            <a:off x="1887523" y="1154112"/>
            <a:ext cx="9481062" cy="4401205"/>
          </a:xfrm>
          <a:prstGeom prst="rect">
            <a:avLst/>
          </a:prstGeom>
        </p:spPr>
        <p:txBody>
          <a:bodyPr wrap="square">
            <a:spAutoFit/>
          </a:bodyPr>
          <a:lstStyle/>
          <a:p>
            <a:pPr>
              <a:lnSpc>
                <a:spcPct val="200000"/>
              </a:lnSpc>
            </a:pPr>
            <a:r>
              <a:rPr lang="vi-VN" sz="2000" smtClean="0">
                <a:latin typeface="Century Gothic (Body)"/>
              </a:rPr>
              <a:t>Vue </a:t>
            </a:r>
            <a:r>
              <a:rPr lang="vi-VN" sz="2000">
                <a:latin typeface="Century Gothic (Body)"/>
              </a:rPr>
              <a:t>cung cấp nhiều cách khác nhau để áp dụng các hiệu ứng transition khi các phần tử được thêm vào, thay đổi, hoặc gỡ bỏ khỏi DOM. Điều này bao gồm các công cụ </a:t>
            </a:r>
            <a:r>
              <a:rPr lang="vi-VN" sz="2000">
                <a:latin typeface="Century Gothic (Body)"/>
              </a:rPr>
              <a:t>để</a:t>
            </a:r>
            <a:r>
              <a:rPr lang="vi-VN" sz="2000" smtClean="0">
                <a:latin typeface="Century Gothic (Body)"/>
              </a:rPr>
              <a:t>:</a:t>
            </a:r>
            <a:endParaRPr lang="vi-VN" sz="2000">
              <a:latin typeface="Century Gothic (Body)"/>
            </a:endParaRPr>
          </a:p>
          <a:p>
            <a:pPr marL="285750" indent="-285750">
              <a:lnSpc>
                <a:spcPct val="200000"/>
              </a:lnSpc>
              <a:buFont typeface="Arial" panose="020B0604020202020204" pitchFamily="34" charset="0"/>
              <a:buChar char="•"/>
            </a:pPr>
            <a:r>
              <a:rPr lang="vi-VN" sz="2000">
                <a:latin typeface="Century Gothic (Body)"/>
              </a:rPr>
              <a:t>tự động áp dụng các class CSS cho các transition và animation</a:t>
            </a:r>
          </a:p>
          <a:p>
            <a:pPr marL="285750" indent="-285750">
              <a:lnSpc>
                <a:spcPct val="200000"/>
              </a:lnSpc>
              <a:buFont typeface="Arial" panose="020B0604020202020204" pitchFamily="34" charset="0"/>
              <a:buChar char="•"/>
            </a:pPr>
            <a:r>
              <a:rPr lang="vi-VN" sz="2000">
                <a:latin typeface="Century Gothic (Body)"/>
              </a:rPr>
              <a:t>tích hợp các thư viện chuyển động CSS bên thứ ba, ví dụ như Animate.css</a:t>
            </a:r>
          </a:p>
          <a:p>
            <a:pPr marL="285750" indent="-285750">
              <a:lnSpc>
                <a:spcPct val="200000"/>
              </a:lnSpc>
              <a:buFont typeface="Arial" panose="020B0604020202020204" pitchFamily="34" charset="0"/>
              <a:buChar char="•"/>
            </a:pPr>
            <a:r>
              <a:rPr lang="vi-VN" sz="2000">
                <a:latin typeface="Century Gothic (Body)"/>
              </a:rPr>
              <a:t>sử dụng JavaScript để trực tiếp thay đổi DOM trong các hook transition</a:t>
            </a:r>
          </a:p>
          <a:p>
            <a:pPr marL="285750" indent="-285750">
              <a:lnSpc>
                <a:spcPct val="200000"/>
              </a:lnSpc>
              <a:buFont typeface="Arial" panose="020B0604020202020204" pitchFamily="34" charset="0"/>
              <a:buChar char="•"/>
            </a:pPr>
            <a:r>
              <a:rPr lang="vi-VN" sz="2000">
                <a:latin typeface="Century Gothic (Body)"/>
              </a:rPr>
              <a:t>tích hợp các thư viện chuyển động JavaScript bên thứ ba, ví dụ như Velocity.js.</a:t>
            </a:r>
            <a:endParaRPr lang="en-US" sz="2000">
              <a:latin typeface="Century Gothic (Body)"/>
            </a:endParaRPr>
          </a:p>
        </p:txBody>
      </p:sp>
    </p:spTree>
    <p:extLst>
      <p:ext uri="{BB962C8B-B14F-4D97-AF65-F5344CB8AC3E}">
        <p14:creationId xmlns:p14="http://schemas.microsoft.com/office/powerpoint/2010/main" val="32921774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74138"/>
          </a:xfrm>
        </p:spPr>
        <p:txBody>
          <a:bodyPr/>
          <a:lstStyle/>
          <a:p>
            <a:r>
              <a:rPr lang="en-US" altLang="ja-JP"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Mục</a:t>
            </a:r>
            <a:r>
              <a:rPr lang="en-US" altLang="ja-JP"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ja-JP"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lục</a:t>
            </a:r>
            <a:endParaRPr kumimoji="1" lang="ja-JP" altLang="en-US" dirty="0"/>
          </a:p>
        </p:txBody>
      </p:sp>
      <p:sp>
        <p:nvSpPr>
          <p:cNvPr id="3" name="Content Placeholder 2"/>
          <p:cNvSpPr>
            <a:spLocks noGrp="1"/>
          </p:cNvSpPr>
          <p:nvPr>
            <p:ph idx="1"/>
          </p:nvPr>
        </p:nvSpPr>
        <p:spPr/>
        <p:txBody>
          <a:bodyPr>
            <a:normAutofit/>
          </a:bodyPr>
          <a:lstStyle/>
          <a:p>
            <a:pPr>
              <a:buFont typeface="+mj-lt"/>
              <a:buAutoNum type="arabicPeriod"/>
            </a:pPr>
            <a:r>
              <a:rPr kumimoji="1" lang="en-US" altLang="ja-JP" dirty="0" err="1" smtClean="0">
                <a:latin typeface="+mj-lt"/>
                <a:cs typeface="Times New Roman" panose="02020603050405020304" pitchFamily="18" charset="0"/>
              </a:rPr>
              <a:t>Giới</a:t>
            </a:r>
            <a:r>
              <a:rPr kumimoji="1" lang="en-US" altLang="ja-JP" dirty="0" smtClean="0">
                <a:latin typeface="+mj-lt"/>
                <a:cs typeface="Times New Roman" panose="02020603050405020304" pitchFamily="18" charset="0"/>
              </a:rPr>
              <a:t> </a:t>
            </a:r>
            <a:r>
              <a:rPr kumimoji="1" lang="en-US" altLang="ja-JP" dirty="0" err="1" smtClean="0">
                <a:latin typeface="+mj-lt"/>
                <a:cs typeface="Times New Roman" panose="02020603050405020304" pitchFamily="18" charset="0"/>
              </a:rPr>
              <a:t>thiệu</a:t>
            </a:r>
            <a:r>
              <a:rPr kumimoji="1" lang="en-US" altLang="ja-JP" dirty="0" smtClean="0">
                <a:latin typeface="+mj-lt"/>
                <a:cs typeface="Times New Roman" panose="02020603050405020304" pitchFamily="18" charset="0"/>
              </a:rPr>
              <a:t> </a:t>
            </a:r>
            <a:r>
              <a:rPr kumimoji="1" lang="en-US" altLang="ja-JP" err="1" smtClean="0">
                <a:latin typeface="+mj-lt"/>
                <a:cs typeface="Times New Roman" panose="02020603050405020304" pitchFamily="18" charset="0"/>
              </a:rPr>
              <a:t>về</a:t>
            </a:r>
            <a:r>
              <a:rPr kumimoji="1" lang="en-US" altLang="ja-JP" smtClean="0">
                <a:latin typeface="+mj-lt"/>
                <a:cs typeface="Times New Roman" panose="02020603050405020304" pitchFamily="18" charset="0"/>
              </a:rPr>
              <a:t> VueJS</a:t>
            </a:r>
            <a:endParaRPr kumimoji="1" lang="en-US" altLang="ja-JP" dirty="0" smtClean="0">
              <a:latin typeface="+mj-lt"/>
              <a:cs typeface="Times New Roman" panose="02020603050405020304" pitchFamily="18" charset="0"/>
            </a:endParaRPr>
          </a:p>
          <a:p>
            <a:pPr>
              <a:buFont typeface="+mj-lt"/>
              <a:buAutoNum type="arabicPeriod"/>
            </a:pPr>
            <a:r>
              <a:rPr lang="en-US" altLang="ja-JP" smtClean="0">
                <a:latin typeface="+mj-lt"/>
                <a:cs typeface="Times New Roman" panose="02020603050405020304" pitchFamily="18" charset="0"/>
              </a:rPr>
              <a:t>Đối tượng trong VueJS</a:t>
            </a:r>
            <a:endParaRPr kumimoji="1" lang="en-US" altLang="ja-JP" dirty="0" smtClean="0">
              <a:latin typeface="+mj-lt"/>
              <a:cs typeface="Times New Roman" panose="02020603050405020304" pitchFamily="18" charset="0"/>
            </a:endParaRPr>
          </a:p>
          <a:p>
            <a:pPr>
              <a:buFont typeface="+mj-lt"/>
              <a:buAutoNum type="arabicPeriod"/>
            </a:pPr>
            <a:r>
              <a:rPr lang="en-US" altLang="ja-JP" smtClean="0">
                <a:latin typeface="+mj-lt"/>
                <a:cs typeface="Times New Roman" panose="02020603050405020304" pitchFamily="18" charset="0"/>
              </a:rPr>
              <a:t>Cú pháp template</a:t>
            </a:r>
            <a:endParaRPr lang="en-US" altLang="ja-JP" dirty="0" smtClean="0">
              <a:latin typeface="+mj-lt"/>
              <a:cs typeface="Times New Roman" panose="02020603050405020304" pitchFamily="18" charset="0"/>
            </a:endParaRPr>
          </a:p>
          <a:p>
            <a:pPr>
              <a:buFont typeface="+mj-lt"/>
              <a:buAutoNum type="arabicPeriod"/>
            </a:pPr>
            <a:r>
              <a:rPr lang="en-US" altLang="ja-JP">
                <a:cs typeface="Times New Roman" panose="02020603050405020304" pitchFamily="18" charset="0"/>
              </a:rPr>
              <a:t>2 –Way </a:t>
            </a:r>
            <a:r>
              <a:rPr lang="en-US" altLang="ja-JP">
                <a:cs typeface="Times New Roman" panose="02020603050405020304" pitchFamily="18" charset="0"/>
              </a:rPr>
              <a:t>Binding </a:t>
            </a:r>
            <a:r>
              <a:rPr lang="en-US" altLang="ja-JP" smtClean="0">
                <a:cs typeface="Times New Roman" panose="02020603050405020304" pitchFamily="18" charset="0"/>
              </a:rPr>
              <a:t>và Binding Class… trong </a:t>
            </a:r>
            <a:r>
              <a:rPr lang="en-US" altLang="ja-JP">
                <a:cs typeface="Times New Roman" panose="02020603050405020304" pitchFamily="18" charset="0"/>
              </a:rPr>
              <a:t>VueJS </a:t>
            </a:r>
            <a:endParaRPr lang="en-US" altLang="ja-JP" smtClean="0">
              <a:cs typeface="Times New Roman" panose="02020603050405020304" pitchFamily="18" charset="0"/>
            </a:endParaRPr>
          </a:p>
          <a:p>
            <a:pPr>
              <a:buFont typeface="+mj-lt"/>
              <a:buAutoNum type="arabicPeriod"/>
            </a:pPr>
            <a:r>
              <a:rPr lang="en-US" altLang="ja-JP" smtClean="0">
                <a:cs typeface="Times New Roman" panose="02020603050405020304" pitchFamily="18" charset="0"/>
              </a:rPr>
              <a:t>Computed property và watcher</a:t>
            </a:r>
            <a:endParaRPr lang="en-US" altLang="ja-JP" smtClean="0">
              <a:latin typeface="+mj-lt"/>
              <a:cs typeface="Times New Roman" panose="02020603050405020304" pitchFamily="18" charset="0"/>
            </a:endParaRPr>
          </a:p>
          <a:p>
            <a:pPr>
              <a:buFont typeface="+mj-lt"/>
              <a:buAutoNum type="arabicPeriod"/>
            </a:pPr>
            <a:r>
              <a:rPr lang="en-US" altLang="ja-JP" smtClean="0">
                <a:latin typeface="+mj-lt"/>
              </a:rPr>
              <a:t>Event Handling trong VueJS</a:t>
            </a:r>
            <a:endParaRPr lang="en-US" altLang="ja-JP" smtClean="0">
              <a:latin typeface="+mj-lt"/>
            </a:endParaRPr>
          </a:p>
          <a:p>
            <a:pPr>
              <a:buFont typeface="+mj-lt"/>
              <a:buAutoNum type="arabicPeriod"/>
            </a:pPr>
            <a:r>
              <a:rPr lang="en-US" altLang="ja-JP" smtClean="0">
                <a:latin typeface="+mj-lt"/>
              </a:rPr>
              <a:t>Vòng lặp v-for directive</a:t>
            </a:r>
          </a:p>
          <a:p>
            <a:pPr>
              <a:buFont typeface="+mj-lt"/>
              <a:buAutoNum type="arabicPeriod"/>
            </a:pPr>
            <a:r>
              <a:rPr lang="en-US" altLang="ja-JP" smtClean="0">
                <a:latin typeface="+mj-lt"/>
              </a:rPr>
              <a:t>Component</a:t>
            </a:r>
            <a:endParaRPr lang="en-US" altLang="ja-JP"/>
          </a:p>
        </p:txBody>
      </p:sp>
    </p:spTree>
    <p:extLst>
      <p:ext uri="{BB962C8B-B14F-4D97-AF65-F5344CB8AC3E}">
        <p14:creationId xmlns:p14="http://schemas.microsoft.com/office/powerpoint/2010/main" val="1001884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96346"/>
          </a:xfrm>
        </p:spPr>
        <p:txBody>
          <a:bodyPr>
            <a:normAutofit/>
          </a:bodyPr>
          <a:lstStyle/>
          <a:p>
            <a:r>
              <a:rPr lang="en-US" altLang="ja-JP" smtClean="0">
                <a:cs typeface="Times New Roman" panose="02020603050405020304" pitchFamily="18" charset="0"/>
              </a:rPr>
              <a:t>1. Giới thiệu về VueJS</a:t>
            </a:r>
            <a:endParaRPr lang="en-US" altLang="ja-JP" dirty="0">
              <a:cs typeface="Times New Roman" panose="02020603050405020304" pitchFamily="18" charset="0"/>
            </a:endParaRPr>
          </a:p>
        </p:txBody>
      </p:sp>
      <p:sp>
        <p:nvSpPr>
          <p:cNvPr id="6" name="Content Placeholder 2"/>
          <p:cNvSpPr txBox="1">
            <a:spLocks/>
          </p:cNvSpPr>
          <p:nvPr/>
        </p:nvSpPr>
        <p:spPr>
          <a:xfrm>
            <a:off x="1625600" y="1599856"/>
            <a:ext cx="9740115" cy="51209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vi-VN" altLang="ja-JP" sz="1700">
                <a:latin typeface="Century Gothic (Headings)"/>
                <a:cs typeface="Times New Roman" panose="02020603050405020304" pitchFamily="18" charset="0"/>
              </a:rPr>
              <a:t>VueJS là một progressive framework được xây dựng dựa vào nền tảng của ngôn ngữ lập trình phía client Javascript, nhiệm vụ chính của VueJS là dùng để xây dựng giao diện phía người dùng (UI). Không giống với các Framework khác, </a:t>
            </a:r>
            <a:r>
              <a:rPr lang="vi-VN" altLang="ja-JP" sz="1700">
                <a:solidFill>
                  <a:srgbClr val="FF0000"/>
                </a:solidFill>
                <a:latin typeface="Century Gothic (Headings)"/>
                <a:cs typeface="Times New Roman" panose="02020603050405020304" pitchFamily="18" charset="0"/>
              </a:rPr>
              <a:t>VueJS chỉ tập trung vào phần giao diện người dùng</a:t>
            </a:r>
            <a:r>
              <a:rPr lang="vi-VN" altLang="ja-JP" sz="1700" smtClean="0">
                <a:latin typeface="Century Gothic (Headings)"/>
                <a:cs typeface="Times New Roman" panose="02020603050405020304" pitchFamily="18" charset="0"/>
              </a:rPr>
              <a:t>.</a:t>
            </a:r>
            <a:endParaRPr lang="vi-VN" altLang="ja-JP" sz="1700">
              <a:latin typeface="Century Gothic (Headings)"/>
              <a:cs typeface="Times New Roman" panose="02020603050405020304" pitchFamily="18" charset="0"/>
            </a:endParaRPr>
          </a:p>
          <a:p>
            <a:r>
              <a:rPr lang="vi-VN" altLang="ja-JP" sz="1700">
                <a:latin typeface="Century Gothic (Headings)"/>
                <a:cs typeface="Times New Roman" panose="02020603050405020304" pitchFamily="18" charset="0"/>
              </a:rPr>
              <a:t>VueJS version 2.0 có nhiều điểm khác với </a:t>
            </a:r>
            <a:r>
              <a:rPr lang="vi-VN" altLang="ja-JP" sz="1700" smtClean="0">
                <a:latin typeface="Century Gothic (Headings)"/>
                <a:cs typeface="Times New Roman" panose="02020603050405020304" pitchFamily="18" charset="0"/>
              </a:rPr>
              <a:t>1.</a:t>
            </a:r>
            <a:r>
              <a:rPr lang="en-US" altLang="ja-JP" sz="1700" smtClean="0">
                <a:latin typeface="Century Gothic (Headings)"/>
                <a:cs typeface="Times New Roman" panose="02020603050405020304" pitchFamily="18" charset="0"/>
              </a:rPr>
              <a:t>0.</a:t>
            </a:r>
            <a:endParaRPr lang="vi-VN" altLang="ja-JP" sz="1700">
              <a:latin typeface="Century Gothic (Headings)"/>
              <a:cs typeface="Times New Roman" panose="02020603050405020304" pitchFamily="18" charset="0"/>
            </a:endParaRPr>
          </a:p>
          <a:p>
            <a:r>
              <a:rPr lang="vi-VN" altLang="ja-JP" sz="1700">
                <a:latin typeface="Century Gothic (Headings)"/>
                <a:cs typeface="Times New Roman" panose="02020603050405020304" pitchFamily="18" charset="0"/>
              </a:rPr>
              <a:t>Sử dụng : </a:t>
            </a:r>
          </a:p>
          <a:p>
            <a:pPr marL="0" indent="0">
              <a:buNone/>
            </a:pPr>
            <a:r>
              <a:rPr lang="vi-VN" altLang="ja-JP" sz="1700">
                <a:latin typeface="Century Gothic (Headings)"/>
                <a:cs typeface="Times New Roman" panose="02020603050405020304" pitchFamily="18" charset="0"/>
              </a:rPr>
              <a:t>Chúng ta chỉ cần import thư viện của Vuejs vào trong file html :</a:t>
            </a:r>
          </a:p>
          <a:p>
            <a:pPr marL="0" indent="0">
              <a:buNone/>
            </a:pPr>
            <a:r>
              <a:rPr lang="vi-VN" altLang="ja-JP" sz="1700">
                <a:latin typeface="Century Gothic (Headings)"/>
                <a:cs typeface="Times New Roman" panose="02020603050405020304" pitchFamily="18" charset="0"/>
              </a:rPr>
              <a:t>&lt;script language="javascript"src="https://freetuts.net/cnd/javascript/vuejs/vue_2.3.4.js</a:t>
            </a:r>
            <a:r>
              <a:rPr lang="vi-VN" altLang="ja-JP" sz="1700" smtClean="0">
                <a:latin typeface="Century Gothic (Headings)"/>
                <a:cs typeface="Times New Roman" panose="02020603050405020304" pitchFamily="18" charset="0"/>
              </a:rPr>
              <a:t>"&gt;&lt;/</a:t>
            </a:r>
            <a:r>
              <a:rPr lang="vi-VN" altLang="ja-JP" sz="1700">
                <a:latin typeface="Century Gothic (Headings)"/>
                <a:cs typeface="Times New Roman" panose="02020603050405020304" pitchFamily="18" charset="0"/>
              </a:rPr>
              <a:t>script&gt;</a:t>
            </a:r>
          </a:p>
          <a:p>
            <a:pPr marL="0" indent="0">
              <a:buNone/>
            </a:pPr>
            <a:r>
              <a:rPr lang="vi-VN" altLang="ja-JP" sz="1700">
                <a:latin typeface="Century Gothic (Headings)"/>
                <a:cs typeface="Times New Roman" panose="02020603050405020304" pitchFamily="18" charset="0"/>
              </a:rPr>
              <a:t>hoặc có thể download về rồi sử dụng như 1 file js</a:t>
            </a:r>
            <a:r>
              <a:rPr lang="vi-VN" altLang="ja-JP" sz="1700" smtClean="0">
                <a:latin typeface="Century Gothic (Headings)"/>
                <a:cs typeface="Times New Roman" panose="02020603050405020304" pitchFamily="18" charset="0"/>
              </a:rPr>
              <a:t>.</a:t>
            </a:r>
            <a:endParaRPr lang="vi-VN" altLang="ja-JP" sz="1700">
              <a:latin typeface="Century Gothic (Headings)"/>
              <a:cs typeface="Times New Roman" panose="02020603050405020304" pitchFamily="18" charset="0"/>
            </a:endParaRPr>
          </a:p>
          <a:p>
            <a:pPr marL="0" indent="0">
              <a:buNone/>
            </a:pPr>
            <a:endParaRPr lang="en-US" altLang="ja-JP" sz="1700" dirty="0" smtClean="0">
              <a:latin typeface="Century Gothic (Headings)"/>
              <a:cs typeface="Times New Roman" panose="02020603050405020304" pitchFamily="18" charset="0"/>
            </a:endParaRPr>
          </a:p>
        </p:txBody>
      </p:sp>
    </p:spTree>
    <p:extLst>
      <p:ext uri="{BB962C8B-B14F-4D97-AF65-F5344CB8AC3E}">
        <p14:creationId xmlns:p14="http://schemas.microsoft.com/office/powerpoint/2010/main" val="33994582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57766"/>
            <a:ext cx="8911687" cy="996346"/>
          </a:xfrm>
        </p:spPr>
        <p:txBody>
          <a:bodyPr>
            <a:normAutofit/>
          </a:bodyPr>
          <a:lstStyle/>
          <a:p>
            <a:r>
              <a:rPr lang="en-US" altLang="ja-JP" smtClean="0">
                <a:cs typeface="Times New Roman" panose="02020603050405020304" pitchFamily="18" charset="0"/>
              </a:rPr>
              <a:t>2. Đối tượng trong VueJS</a:t>
            </a:r>
            <a:endParaRPr lang="en-US" altLang="ja-JP" dirty="0">
              <a:cs typeface="Times New Roman" panose="02020603050405020304" pitchFamily="18" charset="0"/>
            </a:endParaRPr>
          </a:p>
        </p:txBody>
      </p:sp>
      <p:sp>
        <p:nvSpPr>
          <p:cNvPr id="10" name="Content Placeholder 2"/>
          <p:cNvSpPr txBox="1">
            <a:spLocks/>
          </p:cNvSpPr>
          <p:nvPr/>
        </p:nvSpPr>
        <p:spPr>
          <a:xfrm>
            <a:off x="1973655" y="1599856"/>
            <a:ext cx="9392060" cy="51209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sz="1700" smtClean="0">
                <a:latin typeface="Times New Roman" panose="02020603050405020304" pitchFamily="18" charset="0"/>
                <a:cs typeface="Times New Roman" panose="02020603050405020304" pitchFamily="18" charset="0"/>
              </a:rPr>
              <a:t>Một Object VueJS có thuộc tính và phương thức.</a:t>
            </a:r>
          </a:p>
          <a:p>
            <a:r>
              <a:rPr lang="en-US" altLang="ja-JP" sz="1700" smtClean="0">
                <a:latin typeface="Times New Roman" panose="02020603050405020304" pitchFamily="18" charset="0"/>
                <a:cs typeface="Times New Roman" panose="02020603050405020304" pitchFamily="18" charset="0"/>
              </a:rPr>
              <a:t>Khởi tạo đối tượng</a:t>
            </a:r>
          </a:p>
          <a:p>
            <a:r>
              <a:rPr lang="en-US" altLang="ja-JP" sz="1700" smtClean="0">
                <a:latin typeface="Times New Roman" panose="02020603050405020304" pitchFamily="18" charset="0"/>
                <a:cs typeface="Times New Roman" panose="02020603050405020304" pitchFamily="18" charset="0"/>
              </a:rPr>
              <a:t>Gán các thuộc tính cho đối tượng.</a:t>
            </a:r>
          </a:p>
          <a:p>
            <a:r>
              <a:rPr lang="en-US" altLang="ja-JP" sz="1700" smtClean="0">
                <a:latin typeface="Times New Roman" panose="02020603050405020304" pitchFamily="18" charset="0"/>
                <a:cs typeface="Times New Roman" panose="02020603050405020304" pitchFamily="18" charset="0"/>
              </a:rPr>
              <a:t>Thêm thuộc tính cho đối tượng.</a:t>
            </a:r>
            <a:endParaRPr lang="vi-VN" altLang="ja-JP" sz="1700" smtClean="0">
              <a:latin typeface="Times New Roman" panose="02020603050405020304" pitchFamily="18" charset="0"/>
              <a:cs typeface="Times New Roman" panose="02020603050405020304" pitchFamily="18" charset="0"/>
            </a:endParaRPr>
          </a:p>
          <a:p>
            <a:pPr marL="0" indent="0">
              <a:buNone/>
            </a:pPr>
            <a:endParaRPr lang="en-US" altLang="ja-JP" sz="1700" dirty="0" smtClean="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1465655" y="1034006"/>
            <a:ext cx="4871001" cy="5686834"/>
          </a:xfrm>
          <a:prstGeom prst="rect">
            <a:avLst/>
          </a:prstGeom>
        </p:spPr>
      </p:pic>
      <p:pic>
        <p:nvPicPr>
          <p:cNvPr id="8" name="Picture 7"/>
          <p:cNvPicPr>
            <a:picLocks noChangeAspect="1"/>
          </p:cNvPicPr>
          <p:nvPr/>
        </p:nvPicPr>
        <p:blipFill>
          <a:blip r:embed="rId3"/>
          <a:stretch>
            <a:fillRect/>
          </a:stretch>
        </p:blipFill>
        <p:spPr>
          <a:xfrm>
            <a:off x="6780001" y="1034006"/>
            <a:ext cx="4932229" cy="5686834"/>
          </a:xfrm>
          <a:prstGeom prst="rect">
            <a:avLst/>
          </a:prstGeom>
        </p:spPr>
      </p:pic>
    </p:spTree>
    <p:extLst>
      <p:ext uri="{BB962C8B-B14F-4D97-AF65-F5344CB8AC3E}">
        <p14:creationId xmlns:p14="http://schemas.microsoft.com/office/powerpoint/2010/main" val="23035381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157766"/>
            <a:ext cx="9371012" cy="996346"/>
          </a:xfrm>
        </p:spPr>
        <p:txBody>
          <a:bodyPr>
            <a:normAutofit/>
          </a:bodyPr>
          <a:lstStyle/>
          <a:p>
            <a:r>
              <a:rPr lang="en-US" altLang="ja-JP" smtClean="0">
                <a:cs typeface="Times New Roman" panose="02020603050405020304" pitchFamily="18" charset="0"/>
              </a:rPr>
              <a:t>3. Cú pháp template</a:t>
            </a:r>
            <a:endParaRPr lang="en-US" altLang="ja-JP" dirty="0">
              <a:cs typeface="Times New Roman" panose="02020603050405020304" pitchFamily="18" charset="0"/>
            </a:endParaRPr>
          </a:p>
        </p:txBody>
      </p:sp>
      <p:sp>
        <p:nvSpPr>
          <p:cNvPr id="5" name="Content Placeholder 2"/>
          <p:cNvSpPr txBox="1">
            <a:spLocks/>
          </p:cNvSpPr>
          <p:nvPr/>
        </p:nvSpPr>
        <p:spPr>
          <a:xfrm>
            <a:off x="1625600" y="1599856"/>
            <a:ext cx="9740115" cy="51209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1700" smtClean="0">
                <a:latin typeface="Century Gothic (Headings)"/>
                <a:cs typeface="Times New Roman" panose="02020603050405020304" pitchFamily="18" charset="0"/>
              </a:rPr>
              <a:t>1.	Văn bản </a:t>
            </a:r>
          </a:p>
          <a:p>
            <a:pPr marL="0" indent="0">
              <a:buNone/>
            </a:pPr>
            <a:r>
              <a:rPr lang="en-US" sz="1600" smtClean="0"/>
              <a:t>	</a:t>
            </a:r>
            <a:r>
              <a:rPr lang="vi-VN" sz="1600" smtClean="0"/>
              <a:t>Hình </a:t>
            </a:r>
            <a:r>
              <a:rPr lang="vi-VN" sz="1600"/>
              <a:t>thức ràng buộc dữ liệu cơ bản nhất là nội suy văn bản (text interpolation) sử dụng cú pháp </a:t>
            </a:r>
            <a:r>
              <a:rPr lang="en-US" sz="1600" smtClean="0"/>
              <a:t>	“</a:t>
            </a:r>
            <a:r>
              <a:rPr lang="vi-VN" sz="1600" smtClean="0"/>
              <a:t>mustache</a:t>
            </a:r>
            <a:r>
              <a:rPr lang="en-US" sz="1600" smtClean="0"/>
              <a:t>”</a:t>
            </a:r>
            <a:r>
              <a:rPr lang="vi-VN" sz="1600" smtClean="0"/>
              <a:t> </a:t>
            </a:r>
            <a:r>
              <a:rPr lang="en-US" altLang="ja-JP" sz="1700">
                <a:latin typeface="Century Gothic (Headings)"/>
                <a:cs typeface="Times New Roman" panose="02020603050405020304" pitchFamily="18" charset="0"/>
              </a:rPr>
              <a:t>	</a:t>
            </a:r>
          </a:p>
          <a:p>
            <a:pPr marL="0" indent="0">
              <a:buNone/>
            </a:pPr>
            <a:r>
              <a:rPr lang="en-US" altLang="ja-JP" sz="1700">
                <a:latin typeface="Century Gothic (Headings)"/>
                <a:cs typeface="Times New Roman" panose="02020603050405020304" pitchFamily="18" charset="0"/>
              </a:rPr>
              <a:t>	</a:t>
            </a:r>
            <a:br>
              <a:rPr lang="en-US" altLang="ja-JP" sz="1700">
                <a:latin typeface="Century Gothic (Headings)"/>
                <a:cs typeface="Times New Roman" panose="02020603050405020304" pitchFamily="18" charset="0"/>
              </a:rPr>
            </a:br>
            <a:r>
              <a:rPr lang="en-US" altLang="ja-JP" sz="1700">
                <a:latin typeface="Century Gothic (Headings)"/>
                <a:cs typeface="Times New Roman" panose="02020603050405020304" pitchFamily="18" charset="0"/>
              </a:rPr>
              <a:t>	Thẻ “mustache” sẽ được thay bằng giá trị của thuộc tính column  trên object data tương </a:t>
            </a:r>
            <a:r>
              <a:rPr lang="en-US" altLang="ja-JP" sz="1700" smtClean="0">
                <a:latin typeface="Century Gothic (Headings)"/>
                <a:cs typeface="Times New Roman" panose="02020603050405020304" pitchFamily="18" charset="0"/>
              </a:rPr>
              <a:t>ứng</a:t>
            </a:r>
            <a:br>
              <a:rPr lang="en-US" altLang="ja-JP" sz="1700" smtClean="0">
                <a:latin typeface="Century Gothic (Headings)"/>
                <a:cs typeface="Times New Roman" panose="02020603050405020304" pitchFamily="18" charset="0"/>
              </a:rPr>
            </a:br>
            <a:r>
              <a:rPr lang="en-US" altLang="ja-JP" sz="1700" smtClean="0">
                <a:latin typeface="Century Gothic (Headings)"/>
                <a:cs typeface="Times New Roman" panose="02020603050405020304" pitchFamily="18" charset="0"/>
              </a:rPr>
              <a:t>	</a:t>
            </a:r>
            <a:endParaRPr lang="en-US" altLang="ja-JP" sz="1700">
              <a:latin typeface="Century Gothic (Headings)"/>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33601" y="2605181"/>
            <a:ext cx="5000625" cy="180975"/>
          </a:xfrm>
          <a:prstGeom prst="rect">
            <a:avLst/>
          </a:prstGeom>
        </p:spPr>
      </p:pic>
      <p:pic>
        <p:nvPicPr>
          <p:cNvPr id="7" name="Picture 6"/>
          <p:cNvPicPr>
            <a:picLocks noChangeAspect="1"/>
          </p:cNvPicPr>
          <p:nvPr/>
        </p:nvPicPr>
        <p:blipFill>
          <a:blip r:embed="rId3"/>
          <a:stretch>
            <a:fillRect/>
          </a:stretch>
        </p:blipFill>
        <p:spPr>
          <a:xfrm>
            <a:off x="2133601" y="3298335"/>
            <a:ext cx="2266950" cy="1724025"/>
          </a:xfrm>
          <a:prstGeom prst="rect">
            <a:avLst/>
          </a:prstGeom>
        </p:spPr>
      </p:pic>
      <p:sp>
        <p:nvSpPr>
          <p:cNvPr id="9" name="TextBox 8"/>
          <p:cNvSpPr txBox="1"/>
          <p:nvPr/>
        </p:nvSpPr>
        <p:spPr>
          <a:xfrm>
            <a:off x="2027977" y="5117428"/>
            <a:ext cx="9476636" cy="1200329"/>
          </a:xfrm>
          <a:prstGeom prst="rect">
            <a:avLst/>
          </a:prstGeom>
          <a:noFill/>
        </p:spPr>
        <p:txBody>
          <a:bodyPr wrap="square" rtlCol="0">
            <a:spAutoFit/>
          </a:bodyPr>
          <a:lstStyle/>
          <a:p>
            <a:r>
              <a:rPr lang="en-US" altLang="ja-JP" smtClean="0">
                <a:latin typeface="Century Gothic (Headings)"/>
                <a:cs typeface="Times New Roman" panose="02020603050405020304" pitchFamily="18" charset="0"/>
              </a:rPr>
              <a:t>Ngoài ra chúng ta có thể sử dụng v-once như sau :</a:t>
            </a:r>
            <a:br>
              <a:rPr lang="en-US" altLang="ja-JP" smtClean="0">
                <a:latin typeface="Century Gothic (Headings)"/>
                <a:cs typeface="Times New Roman" panose="02020603050405020304" pitchFamily="18" charset="0"/>
              </a:rPr>
            </a:br>
            <a:endParaRPr lang="en-US" altLang="ja-JP" smtClean="0">
              <a:latin typeface="Century Gothic (Headings)"/>
              <a:cs typeface="Times New Roman" panose="02020603050405020304" pitchFamily="18" charset="0"/>
            </a:endParaRPr>
          </a:p>
          <a:p>
            <a:endParaRPr lang="en-US" altLang="ja-JP">
              <a:latin typeface="Century Gothic (Headings)"/>
              <a:cs typeface="Times New Roman" panose="02020603050405020304" pitchFamily="18" charset="0"/>
            </a:endParaRPr>
          </a:p>
          <a:p>
            <a:r>
              <a:rPr lang="en-US" altLang="ja-JP" smtClean="0">
                <a:latin typeface="Century Gothic (Headings)"/>
                <a:cs typeface="Times New Roman" panose="02020603050405020304" pitchFamily="18" charset="0"/>
              </a:rPr>
              <a:t>Tuy nhiên </a:t>
            </a:r>
            <a:r>
              <a:rPr lang="vi-VN"/>
              <a:t>làm như vậy sẽ ảnh hưởng đến tất cả các ràng buộc khác trên cùng một </a:t>
            </a:r>
            <a:r>
              <a:rPr lang="vi-VN" smtClean="0"/>
              <a:t>node</a:t>
            </a:r>
            <a:r>
              <a:rPr lang="en-US" smtClean="0"/>
              <a:t>.</a:t>
            </a:r>
            <a:endParaRPr lang="en-US" altLang="ja-JP">
              <a:latin typeface="Century Gothic (Headings)"/>
              <a:cs typeface="Times New Roman" panose="02020603050405020304" pitchFamily="18" charset="0"/>
            </a:endParaRPr>
          </a:p>
        </p:txBody>
      </p:sp>
      <p:pic>
        <p:nvPicPr>
          <p:cNvPr id="11" name="Picture 10"/>
          <p:cNvPicPr>
            <a:picLocks noChangeAspect="1"/>
          </p:cNvPicPr>
          <p:nvPr/>
        </p:nvPicPr>
        <p:blipFill>
          <a:blip r:embed="rId4"/>
          <a:stretch>
            <a:fillRect/>
          </a:stretch>
        </p:blipFill>
        <p:spPr>
          <a:xfrm>
            <a:off x="2133601" y="5534539"/>
            <a:ext cx="2914650" cy="200025"/>
          </a:xfrm>
          <a:prstGeom prst="rect">
            <a:avLst/>
          </a:prstGeom>
        </p:spPr>
      </p:pic>
    </p:spTree>
    <p:extLst>
      <p:ext uri="{BB962C8B-B14F-4D97-AF65-F5344CB8AC3E}">
        <p14:creationId xmlns:p14="http://schemas.microsoft.com/office/powerpoint/2010/main" val="15609000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157766"/>
            <a:ext cx="9371012" cy="996346"/>
          </a:xfrm>
        </p:spPr>
        <p:txBody>
          <a:bodyPr>
            <a:normAutofit/>
          </a:bodyPr>
          <a:lstStyle/>
          <a:p>
            <a:r>
              <a:rPr lang="en-US" altLang="ja-JP" smtClean="0">
                <a:cs typeface="Times New Roman" panose="02020603050405020304" pitchFamily="18" charset="0"/>
              </a:rPr>
              <a:t>3. Cú pháp template</a:t>
            </a:r>
            <a:endParaRPr lang="en-US" altLang="ja-JP" dirty="0">
              <a:cs typeface="Times New Roman" panose="02020603050405020304" pitchFamily="18" charset="0"/>
            </a:endParaRPr>
          </a:p>
        </p:txBody>
      </p:sp>
      <p:sp>
        <p:nvSpPr>
          <p:cNvPr id="5" name="Content Placeholder 2"/>
          <p:cNvSpPr txBox="1">
            <a:spLocks/>
          </p:cNvSpPr>
          <p:nvPr/>
        </p:nvSpPr>
        <p:spPr>
          <a:xfrm>
            <a:off x="1625600" y="1599856"/>
            <a:ext cx="9740115" cy="51209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1700">
                <a:latin typeface="Century Gothic (Headings)"/>
                <a:cs typeface="Times New Roman" panose="02020603050405020304" pitchFamily="18" charset="0"/>
              </a:rPr>
              <a:t>2</a:t>
            </a:r>
            <a:r>
              <a:rPr lang="en-US" altLang="ja-JP" sz="1700" smtClean="0">
                <a:latin typeface="Century Gothic (Headings)"/>
                <a:cs typeface="Times New Roman" panose="02020603050405020304" pitchFamily="18" charset="0"/>
              </a:rPr>
              <a:t>.	HTML thuần túy</a:t>
            </a:r>
          </a:p>
          <a:p>
            <a:pPr marL="0" indent="0">
              <a:buNone/>
            </a:pPr>
            <a:r>
              <a:rPr lang="en-US" sz="1600" smtClean="0"/>
              <a:t>	</a:t>
            </a:r>
            <a:r>
              <a:rPr lang="vi-VN" sz="1600"/>
              <a:t>Cú pháp mustache sẽ thông dịch dữ liệu ra thành văn bản thuần túy (plain text), nghĩa là các kí tự </a:t>
            </a:r>
            <a:r>
              <a:rPr lang="en-US" sz="1600" smtClean="0"/>
              <a:t>	</a:t>
            </a:r>
            <a:r>
              <a:rPr lang="vi-VN" sz="1600" smtClean="0"/>
              <a:t>HTML </a:t>
            </a:r>
            <a:r>
              <a:rPr lang="vi-VN" sz="1600"/>
              <a:t>đặc biệt như &lt;&gt;&amp;"' sẽ được mã hóa. Để xuất ra HTML thuần túy, bạn sẽ cần đến directive </a:t>
            </a:r>
            <a:r>
              <a:rPr lang="vi-VN" sz="1600" smtClean="0"/>
              <a:t>v-</a:t>
            </a:r>
            <a:r>
              <a:rPr lang="en-US" sz="1600" smtClean="0"/>
              <a:t>	</a:t>
            </a:r>
            <a:r>
              <a:rPr lang="vi-VN" sz="1600" smtClean="0"/>
              <a:t>html.</a:t>
            </a:r>
            <a:r>
              <a:rPr lang="en-US" altLang="ja-JP" sz="1700">
                <a:latin typeface="Century Gothic (Headings)"/>
                <a:cs typeface="Times New Roman" panose="02020603050405020304" pitchFamily="18" charset="0"/>
              </a:rPr>
              <a:t>	</a:t>
            </a:r>
            <a:br>
              <a:rPr lang="en-US" altLang="ja-JP" sz="1700">
                <a:latin typeface="Century Gothic (Headings)"/>
                <a:cs typeface="Times New Roman" panose="02020603050405020304" pitchFamily="18" charset="0"/>
              </a:rPr>
            </a:br>
            <a:r>
              <a:rPr lang="en-US" altLang="ja-JP" sz="1700">
                <a:latin typeface="Century Gothic (Headings)"/>
                <a:cs typeface="Times New Roman" panose="02020603050405020304" pitchFamily="18" charset="0"/>
              </a:rPr>
              <a:t>	</a:t>
            </a:r>
            <a:r>
              <a:rPr lang="en-US" altLang="ja-JP" sz="1700" smtClean="0">
                <a:latin typeface="Century Gothic (Headings)"/>
                <a:cs typeface="Times New Roman" panose="02020603050405020304" pitchFamily="18" charset="0"/>
              </a:rPr>
              <a:t/>
            </a:r>
            <a:br>
              <a:rPr lang="en-US" altLang="ja-JP" sz="1700" smtClean="0">
                <a:latin typeface="Century Gothic (Headings)"/>
                <a:cs typeface="Times New Roman" panose="02020603050405020304" pitchFamily="18" charset="0"/>
              </a:rPr>
            </a:br>
            <a:r>
              <a:rPr lang="en-US" altLang="ja-JP" sz="1700" smtClean="0">
                <a:latin typeface="Century Gothic (Headings)"/>
                <a:cs typeface="Times New Roman" panose="02020603050405020304" pitchFamily="18" charset="0"/>
              </a:rPr>
              <a:t>	</a:t>
            </a:r>
            <a:endParaRPr lang="en-US" altLang="ja-JP" sz="1700">
              <a:latin typeface="Century Gothic (Headings)"/>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625600" y="2963355"/>
            <a:ext cx="5172075" cy="790575"/>
          </a:xfrm>
          <a:prstGeom prst="rect">
            <a:avLst/>
          </a:prstGeom>
        </p:spPr>
      </p:pic>
      <p:pic>
        <p:nvPicPr>
          <p:cNvPr id="8" name="Picture 7"/>
          <p:cNvPicPr>
            <a:picLocks noChangeAspect="1"/>
          </p:cNvPicPr>
          <p:nvPr/>
        </p:nvPicPr>
        <p:blipFill>
          <a:blip r:embed="rId3"/>
          <a:stretch>
            <a:fillRect/>
          </a:stretch>
        </p:blipFill>
        <p:spPr>
          <a:xfrm>
            <a:off x="1625600" y="3926803"/>
            <a:ext cx="5172075" cy="1190625"/>
          </a:xfrm>
          <a:prstGeom prst="rect">
            <a:avLst/>
          </a:prstGeom>
        </p:spPr>
      </p:pic>
      <p:sp>
        <p:nvSpPr>
          <p:cNvPr id="10" name="Right Arrow 9"/>
          <p:cNvSpPr/>
          <p:nvPr/>
        </p:nvSpPr>
        <p:spPr>
          <a:xfrm>
            <a:off x="7043596" y="4454305"/>
            <a:ext cx="479834" cy="8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7664796" y="4292898"/>
            <a:ext cx="4286250" cy="485775"/>
          </a:xfrm>
          <a:prstGeom prst="rect">
            <a:avLst/>
          </a:prstGeom>
        </p:spPr>
      </p:pic>
    </p:spTree>
    <p:extLst>
      <p:ext uri="{BB962C8B-B14F-4D97-AF65-F5344CB8AC3E}">
        <p14:creationId xmlns:p14="http://schemas.microsoft.com/office/powerpoint/2010/main" val="15480649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157766"/>
            <a:ext cx="9371012" cy="996346"/>
          </a:xfrm>
        </p:spPr>
        <p:txBody>
          <a:bodyPr>
            <a:normAutofit/>
          </a:bodyPr>
          <a:lstStyle/>
          <a:p>
            <a:r>
              <a:rPr lang="en-US" altLang="ja-JP" smtClean="0">
                <a:cs typeface="Times New Roman" panose="02020603050405020304" pitchFamily="18" charset="0"/>
              </a:rPr>
              <a:t>3. Cú pháp template</a:t>
            </a:r>
            <a:endParaRPr lang="en-US" altLang="ja-JP" dirty="0">
              <a:cs typeface="Times New Roman" panose="02020603050405020304" pitchFamily="18" charset="0"/>
            </a:endParaRPr>
          </a:p>
        </p:txBody>
      </p:sp>
      <p:sp>
        <p:nvSpPr>
          <p:cNvPr id="5" name="Content Placeholder 2"/>
          <p:cNvSpPr txBox="1">
            <a:spLocks/>
          </p:cNvSpPr>
          <p:nvPr/>
        </p:nvSpPr>
        <p:spPr>
          <a:xfrm>
            <a:off x="1625600" y="1599856"/>
            <a:ext cx="9740115" cy="51209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1700">
                <a:latin typeface="Century Gothic (Headings)"/>
                <a:cs typeface="Times New Roman" panose="02020603050405020304" pitchFamily="18" charset="0"/>
              </a:rPr>
              <a:t>3</a:t>
            </a:r>
            <a:r>
              <a:rPr lang="en-US" altLang="ja-JP" sz="1700" smtClean="0">
                <a:latin typeface="Century Gothic (Headings)"/>
                <a:cs typeface="Times New Roman" panose="02020603050405020304" pitchFamily="18" charset="0"/>
              </a:rPr>
              <a:t>.</a:t>
            </a:r>
            <a:r>
              <a:rPr lang="en-US" altLang="ja-JP" sz="1700" smtClean="0">
                <a:latin typeface="Century Gothic (Headings)"/>
                <a:cs typeface="Times New Roman" panose="02020603050405020304" pitchFamily="18" charset="0"/>
              </a:rPr>
              <a:t>	</a:t>
            </a:r>
            <a:r>
              <a:rPr lang="en-US" altLang="ja-JP" sz="1700" smtClean="0">
                <a:latin typeface="Century Gothic (Headings)"/>
                <a:cs typeface="Times New Roman" panose="02020603050405020304" pitchFamily="18" charset="0"/>
              </a:rPr>
              <a:t>Các thuộc tính trong thẻ </a:t>
            </a:r>
            <a:endParaRPr lang="en-US" altLang="ja-JP" sz="1700" smtClean="0">
              <a:latin typeface="Century Gothic (Headings)"/>
              <a:cs typeface="Times New Roman" panose="02020603050405020304" pitchFamily="18" charset="0"/>
            </a:endParaRPr>
          </a:p>
        </p:txBody>
      </p:sp>
      <p:sp>
        <p:nvSpPr>
          <p:cNvPr id="3" name="Rectangle 2"/>
          <p:cNvSpPr/>
          <p:nvPr/>
        </p:nvSpPr>
        <p:spPr>
          <a:xfrm>
            <a:off x="2037030" y="2220192"/>
            <a:ext cx="9687208" cy="1754326"/>
          </a:xfrm>
          <a:prstGeom prst="rect">
            <a:avLst/>
          </a:prstGeom>
        </p:spPr>
        <p:txBody>
          <a:bodyPr wrap="square">
            <a:spAutoFit/>
          </a:bodyPr>
          <a:lstStyle/>
          <a:p>
            <a:r>
              <a:rPr lang="en-US" altLang="ja-JP" smtClean="0">
                <a:cs typeface="Times New Roman" panose="02020603050405020304" pitchFamily="18" charset="0"/>
              </a:rPr>
              <a:t>Nếu muốn thay đổi các thuộc tính trong thẻ HTML, chúng ta không thể dùng theo cách HTML thuần túy được, thay vào đó ta sẽ sử dụng </a:t>
            </a:r>
            <a:r>
              <a:rPr lang="en-US" altLang="ja-JP" smtClean="0">
                <a:solidFill>
                  <a:srgbClr val="FF0000"/>
                </a:solidFill>
                <a:cs typeface="Times New Roman" panose="02020603050405020304" pitchFamily="18" charset="0"/>
              </a:rPr>
              <a:t>directive v-bind </a:t>
            </a:r>
            <a:r>
              <a:rPr lang="en-US" altLang="ja-JP" smtClean="0">
                <a:cs typeface="Times New Roman" panose="02020603050405020304" pitchFamily="18" charset="0"/>
              </a:rPr>
              <a:t>:</a:t>
            </a:r>
            <a:br>
              <a:rPr lang="en-US" altLang="ja-JP" smtClean="0">
                <a:cs typeface="Times New Roman" panose="02020603050405020304" pitchFamily="18" charset="0"/>
              </a:rPr>
            </a:br>
            <a:endParaRPr lang="en-US" altLang="ja-JP" smtClean="0">
              <a:cs typeface="Times New Roman" panose="02020603050405020304" pitchFamily="18" charset="0"/>
            </a:endParaRPr>
          </a:p>
          <a:p>
            <a:endParaRPr lang="en-US" altLang="ja-JP">
              <a:cs typeface="Times New Roman" panose="02020603050405020304" pitchFamily="18" charset="0"/>
            </a:endParaRPr>
          </a:p>
          <a:p>
            <a:endParaRPr lang="en-US" altLang="ja-JP" smtClean="0">
              <a:cs typeface="Times New Roman" panose="02020603050405020304" pitchFamily="18" charset="0"/>
            </a:endParaRPr>
          </a:p>
          <a:p>
            <a:endParaRPr lang="en-US" altLang="ja-JP">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5212565" y="3003345"/>
            <a:ext cx="6153150" cy="1285875"/>
          </a:xfrm>
          <a:prstGeom prst="rect">
            <a:avLst/>
          </a:prstGeom>
        </p:spPr>
      </p:pic>
      <p:pic>
        <p:nvPicPr>
          <p:cNvPr id="13" name="Picture 12"/>
          <p:cNvPicPr>
            <a:picLocks noChangeAspect="1"/>
          </p:cNvPicPr>
          <p:nvPr/>
        </p:nvPicPr>
        <p:blipFill>
          <a:blip r:embed="rId3"/>
          <a:stretch>
            <a:fillRect/>
          </a:stretch>
        </p:blipFill>
        <p:spPr>
          <a:xfrm>
            <a:off x="2133601" y="3003344"/>
            <a:ext cx="2609850" cy="1285875"/>
          </a:xfrm>
          <a:prstGeom prst="rect">
            <a:avLst/>
          </a:prstGeom>
        </p:spPr>
      </p:pic>
      <p:sp>
        <p:nvSpPr>
          <p:cNvPr id="17" name="Rectangle 16"/>
          <p:cNvSpPr/>
          <p:nvPr/>
        </p:nvSpPr>
        <p:spPr>
          <a:xfrm>
            <a:off x="2133600" y="4604977"/>
            <a:ext cx="9038375" cy="369332"/>
          </a:xfrm>
          <a:prstGeom prst="rect">
            <a:avLst/>
          </a:prstGeom>
        </p:spPr>
        <p:txBody>
          <a:bodyPr wrap="square">
            <a:spAutoFit/>
          </a:bodyPr>
          <a:lstStyle/>
          <a:p>
            <a:r>
              <a:rPr lang="en-US" altLang="ja-JP" smtClean="0">
                <a:cs typeface="Times New Roman" panose="02020603050405020304" pitchFamily="18" charset="0"/>
              </a:rPr>
              <a:t>Nó cũng hoạt động với các thuộc tính boolean như </a:t>
            </a:r>
            <a:r>
              <a:rPr lang="en-US" altLang="ja-JP" smtClean="0">
                <a:solidFill>
                  <a:srgbClr val="FF0000"/>
                </a:solidFill>
                <a:cs typeface="Times New Roman" panose="02020603050405020304" pitchFamily="18" charset="0"/>
              </a:rPr>
              <a:t>disable và selected</a:t>
            </a:r>
            <a:endParaRPr lang="en-US" altLang="ja-JP">
              <a:solidFill>
                <a:srgbClr val="FF0000"/>
              </a:solidFill>
              <a:cs typeface="Times New Roman" panose="02020603050405020304" pitchFamily="18" charset="0"/>
            </a:endParaRPr>
          </a:p>
        </p:txBody>
      </p:sp>
      <p:pic>
        <p:nvPicPr>
          <p:cNvPr id="18" name="Picture 17"/>
          <p:cNvPicPr>
            <a:picLocks noChangeAspect="1"/>
          </p:cNvPicPr>
          <p:nvPr/>
        </p:nvPicPr>
        <p:blipFill>
          <a:blip r:embed="rId4"/>
          <a:stretch>
            <a:fillRect/>
          </a:stretch>
        </p:blipFill>
        <p:spPr>
          <a:xfrm>
            <a:off x="2133600" y="5247853"/>
            <a:ext cx="4438650" cy="257175"/>
          </a:xfrm>
          <a:prstGeom prst="rect">
            <a:avLst/>
          </a:prstGeom>
        </p:spPr>
      </p:pic>
    </p:spTree>
    <p:extLst>
      <p:ext uri="{BB962C8B-B14F-4D97-AF65-F5344CB8AC3E}">
        <p14:creationId xmlns:p14="http://schemas.microsoft.com/office/powerpoint/2010/main" val="33178503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157766"/>
            <a:ext cx="9371012" cy="996346"/>
          </a:xfrm>
        </p:spPr>
        <p:txBody>
          <a:bodyPr>
            <a:normAutofit/>
          </a:bodyPr>
          <a:lstStyle/>
          <a:p>
            <a:r>
              <a:rPr lang="en-US" altLang="ja-JP" smtClean="0">
                <a:cs typeface="Times New Roman" panose="02020603050405020304" pitchFamily="18" charset="0"/>
              </a:rPr>
              <a:t>3. Cú pháp template</a:t>
            </a:r>
            <a:endParaRPr lang="en-US" altLang="ja-JP" dirty="0">
              <a:cs typeface="Times New Roman" panose="02020603050405020304" pitchFamily="18" charset="0"/>
            </a:endParaRPr>
          </a:p>
        </p:txBody>
      </p:sp>
      <p:sp>
        <p:nvSpPr>
          <p:cNvPr id="5" name="Content Placeholder 2"/>
          <p:cNvSpPr txBox="1">
            <a:spLocks/>
          </p:cNvSpPr>
          <p:nvPr/>
        </p:nvSpPr>
        <p:spPr>
          <a:xfrm>
            <a:off x="1625600" y="1599856"/>
            <a:ext cx="9740115" cy="51209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1700" smtClean="0">
                <a:latin typeface="Century Gothic (Headings)"/>
                <a:cs typeface="Times New Roman" panose="02020603050405020304" pitchFamily="18" charset="0"/>
              </a:rPr>
              <a:t>4</a:t>
            </a:r>
            <a:r>
              <a:rPr lang="en-US" altLang="ja-JP" sz="1700" smtClean="0">
                <a:latin typeface="Century Gothic (Headings)"/>
                <a:cs typeface="Times New Roman" panose="02020603050405020304" pitchFamily="18" charset="0"/>
              </a:rPr>
              <a:t>.</a:t>
            </a:r>
            <a:r>
              <a:rPr lang="en-US" altLang="ja-JP" sz="1700" smtClean="0">
                <a:latin typeface="Century Gothic (Headings)"/>
                <a:cs typeface="Times New Roman" panose="02020603050405020304" pitchFamily="18" charset="0"/>
              </a:rPr>
              <a:t>	</a:t>
            </a:r>
            <a:r>
              <a:rPr lang="en-US" altLang="ja-JP" sz="1700" smtClean="0">
                <a:latin typeface="Century Gothic (Headings)"/>
                <a:cs typeface="Times New Roman" panose="02020603050405020304" pitchFamily="18" charset="0"/>
              </a:rPr>
              <a:t>Sử dụng các biểu thức JavaScript</a:t>
            </a:r>
            <a:endParaRPr lang="en-US" altLang="ja-JP" sz="1700" smtClean="0">
              <a:latin typeface="Century Gothic (Headings)"/>
              <a:cs typeface="Times New Roman" panose="02020603050405020304" pitchFamily="18" charset="0"/>
            </a:endParaRPr>
          </a:p>
        </p:txBody>
      </p:sp>
      <p:sp>
        <p:nvSpPr>
          <p:cNvPr id="3" name="Rectangle 2"/>
          <p:cNvSpPr/>
          <p:nvPr/>
        </p:nvSpPr>
        <p:spPr>
          <a:xfrm>
            <a:off x="2037030" y="2220192"/>
            <a:ext cx="9687208" cy="1477328"/>
          </a:xfrm>
          <a:prstGeom prst="rect">
            <a:avLst/>
          </a:prstGeom>
        </p:spPr>
        <p:txBody>
          <a:bodyPr wrap="square">
            <a:spAutoFit/>
          </a:bodyPr>
          <a:lstStyle/>
          <a:p>
            <a:r>
              <a:rPr lang="en-US" altLang="ja-JP" smtClean="0">
                <a:cs typeface="Times New Roman" panose="02020603050405020304" pitchFamily="18" charset="0"/>
              </a:rPr>
              <a:t>VueJS cũng hỗ trợ các biểu thức JavaScipt trong các ràng buộc dữ liệu:</a:t>
            </a:r>
            <a:br>
              <a:rPr lang="en-US" altLang="ja-JP" smtClean="0">
                <a:cs typeface="Times New Roman" panose="02020603050405020304" pitchFamily="18" charset="0"/>
              </a:rPr>
            </a:br>
            <a:endParaRPr lang="en-US" altLang="ja-JP" smtClean="0">
              <a:cs typeface="Times New Roman" panose="02020603050405020304" pitchFamily="18" charset="0"/>
            </a:endParaRPr>
          </a:p>
          <a:p>
            <a:endParaRPr lang="en-US" altLang="ja-JP">
              <a:cs typeface="Times New Roman" panose="02020603050405020304" pitchFamily="18" charset="0"/>
            </a:endParaRPr>
          </a:p>
          <a:p>
            <a:endParaRPr lang="en-US" altLang="ja-JP" smtClean="0">
              <a:cs typeface="Times New Roman" panose="02020603050405020304" pitchFamily="18" charset="0"/>
            </a:endParaRPr>
          </a:p>
          <a:p>
            <a:endParaRPr lang="en-US" altLang="ja-JP">
              <a:cs typeface="Times New Roman" panose="02020603050405020304" pitchFamily="18" charset="0"/>
            </a:endParaRPr>
          </a:p>
        </p:txBody>
      </p:sp>
      <p:sp>
        <p:nvSpPr>
          <p:cNvPr id="6" name="Rectangle 2"/>
          <p:cNvSpPr>
            <a:spLocks noChangeArrowheads="1"/>
          </p:cNvSpPr>
          <p:nvPr/>
        </p:nvSpPr>
        <p:spPr bwMode="auto">
          <a:xfrm>
            <a:off x="2133600" y="2718050"/>
            <a:ext cx="8105869" cy="17235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number + 1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ok ? 'YES' : 'NO'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message.split('').reverse().join('')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t/>
            </a:r>
            <a:br>
              <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rPr>
            </a:b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&lt;div v-bind:id=</a:t>
            </a:r>
            <a:r>
              <a:rPr kumimoji="0" lang="en-US" altLang="en-US" sz="1600" b="0" i="0" u="none" strike="noStrike" cap="none" normalizeH="0" baseline="0" smtClean="0">
                <a:ln>
                  <a:noFill/>
                </a:ln>
                <a:solidFill>
                  <a:srgbClr val="42B983"/>
                </a:solidFill>
                <a:effectLst/>
                <a:latin typeface="Arial Unicode MS" panose="020B0604020202020204" pitchFamily="34" charset="-128"/>
                <a:ea typeface="Roboto Mono"/>
              </a:rPr>
              <a:t>"'list-' + id"</a:t>
            </a:r>
            <a:r>
              <a:rPr kumimoji="0" lang="en-US" altLang="en-US" sz="1600" b="0" i="0" u="none" strike="noStrike" cap="none" normalizeH="0" baseline="0" smtClean="0">
                <a:ln>
                  <a:noFill/>
                </a:ln>
                <a:solidFill>
                  <a:srgbClr val="2973B7"/>
                </a:solidFill>
                <a:effectLst/>
                <a:latin typeface="Arial Unicode MS" panose="020B0604020202020204" pitchFamily="34" charset="-128"/>
                <a:ea typeface="Roboto Mono"/>
              </a:rPr>
              <a:t>&gt;&lt;/div&gt;</a:t>
            </a:r>
            <a:r>
              <a:rPr kumimoji="0" lang="en-US" altLang="en-US" sz="1600" b="0" i="0" u="none" strike="noStrike" cap="none" normalizeH="0" baseline="0" smtClean="0">
                <a:ln>
                  <a:noFill/>
                </a:ln>
                <a:solidFill>
                  <a:schemeClr val="tx1"/>
                </a:solidFill>
                <a:effectLst/>
              </a:rPr>
              <a:t> </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a:xfrm>
            <a:off x="2037030" y="4617852"/>
            <a:ext cx="9687208" cy="1477328"/>
          </a:xfrm>
          <a:prstGeom prst="rect">
            <a:avLst/>
          </a:prstGeom>
        </p:spPr>
        <p:txBody>
          <a:bodyPr wrap="square">
            <a:spAutoFit/>
          </a:bodyPr>
          <a:lstStyle/>
          <a:p>
            <a:r>
              <a:rPr lang="en-US" altLang="ja-JP" smtClean="0">
                <a:cs typeface="Times New Roman" panose="02020603050405020304" pitchFamily="18" charset="0"/>
              </a:rPr>
              <a:t>Mỗi ràng buộc chỉ có thể dựa và một biểu thức đơn lẻ :</a:t>
            </a:r>
            <a:br>
              <a:rPr lang="en-US" altLang="ja-JP" smtClean="0">
                <a:cs typeface="Times New Roman" panose="02020603050405020304" pitchFamily="18" charset="0"/>
              </a:rPr>
            </a:br>
            <a:endParaRPr lang="en-US" altLang="ja-JP" smtClean="0">
              <a:cs typeface="Times New Roman" panose="02020603050405020304" pitchFamily="18" charset="0"/>
            </a:endParaRPr>
          </a:p>
          <a:p>
            <a:endParaRPr lang="en-US" altLang="ja-JP">
              <a:cs typeface="Times New Roman" panose="02020603050405020304" pitchFamily="18" charset="0"/>
            </a:endParaRPr>
          </a:p>
          <a:p>
            <a:r>
              <a:rPr lang="en-US" altLang="ja-JP" smtClean="0">
                <a:cs typeface="Times New Roman" panose="02020603050405020304" pitchFamily="18" charset="0"/>
              </a:rPr>
              <a:t>=&gt; Chúng ta sẽ sử dụng biểu thức 3 ngôi.</a:t>
            </a:r>
          </a:p>
          <a:p>
            <a:endParaRPr lang="en-US" altLang="ja-JP">
              <a:cs typeface="Times New Roman" panose="02020603050405020304" pitchFamily="18" charset="0"/>
            </a:endParaRPr>
          </a:p>
        </p:txBody>
      </p:sp>
      <p:sp>
        <p:nvSpPr>
          <p:cNvPr id="16" name="Rectangle 5"/>
          <p:cNvSpPr>
            <a:spLocks noChangeArrowheads="1"/>
          </p:cNvSpPr>
          <p:nvPr/>
        </p:nvSpPr>
        <p:spPr bwMode="auto">
          <a:xfrm>
            <a:off x="2037030" y="52246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2"/>
          <p:cNvSpPr>
            <a:spLocks noChangeArrowheads="1"/>
          </p:cNvSpPr>
          <p:nvPr/>
        </p:nvSpPr>
        <p:spPr bwMode="auto">
          <a:xfrm>
            <a:off x="2133599" y="5110295"/>
            <a:ext cx="8105869" cy="24622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600">
                <a:solidFill>
                  <a:srgbClr val="525252"/>
                </a:solidFill>
                <a:latin typeface="Arial Unicode MS" panose="020B0604020202020204" pitchFamily="34" charset="-128"/>
                <a:ea typeface="Roboto Mono"/>
              </a:rPr>
              <a:t>{{ if (ok) { return message } }}</a:t>
            </a:r>
            <a:endParaRPr kumimoji="0" lang="en-US" altLang="en-US" sz="1600" b="0" i="0" u="none" strike="noStrike" cap="none" normalizeH="0" baseline="0" smtClean="0">
              <a:ln>
                <a:noFill/>
              </a:ln>
              <a:solidFill>
                <a:srgbClr val="525252"/>
              </a:solidFill>
              <a:effectLst/>
              <a:latin typeface="Arial Unicode MS" panose="020B0604020202020204" pitchFamily="34" charset="-128"/>
              <a:ea typeface="Roboto Mono"/>
            </a:endParaRPr>
          </a:p>
        </p:txBody>
      </p:sp>
    </p:spTree>
    <p:extLst>
      <p:ext uri="{BB962C8B-B14F-4D97-AF65-F5344CB8AC3E}">
        <p14:creationId xmlns:p14="http://schemas.microsoft.com/office/powerpoint/2010/main" val="30234956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157766"/>
            <a:ext cx="9371012" cy="996346"/>
          </a:xfrm>
        </p:spPr>
        <p:txBody>
          <a:bodyPr>
            <a:normAutofit/>
          </a:bodyPr>
          <a:lstStyle/>
          <a:p>
            <a:r>
              <a:rPr lang="en-US" altLang="ja-JP" smtClean="0">
                <a:cs typeface="Times New Roman" panose="02020603050405020304" pitchFamily="18" charset="0"/>
              </a:rPr>
              <a:t>3. Cú pháp template</a:t>
            </a:r>
            <a:endParaRPr lang="en-US" altLang="ja-JP" dirty="0">
              <a:cs typeface="Times New Roman" panose="02020603050405020304" pitchFamily="18" charset="0"/>
            </a:endParaRPr>
          </a:p>
        </p:txBody>
      </p:sp>
      <p:sp>
        <p:nvSpPr>
          <p:cNvPr id="5" name="Content Placeholder 2"/>
          <p:cNvSpPr txBox="1">
            <a:spLocks/>
          </p:cNvSpPr>
          <p:nvPr/>
        </p:nvSpPr>
        <p:spPr>
          <a:xfrm>
            <a:off x="1764498" y="985392"/>
            <a:ext cx="9740115" cy="2447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1700" smtClean="0">
                <a:latin typeface="Century Gothic (Headings)"/>
                <a:cs typeface="Times New Roman" panose="02020603050405020304" pitchFamily="18" charset="0"/>
              </a:rPr>
              <a:t>5</a:t>
            </a:r>
            <a:r>
              <a:rPr lang="en-US" altLang="ja-JP" sz="1700" smtClean="0">
                <a:latin typeface="Century Gothic (Headings)"/>
                <a:cs typeface="Times New Roman" panose="02020603050405020304" pitchFamily="18" charset="0"/>
              </a:rPr>
              <a:t>.</a:t>
            </a:r>
            <a:r>
              <a:rPr lang="en-US" altLang="ja-JP" sz="1700" smtClean="0">
                <a:latin typeface="Century Gothic (Headings)"/>
                <a:cs typeface="Times New Roman" panose="02020603050405020304" pitchFamily="18" charset="0"/>
              </a:rPr>
              <a:t>	</a:t>
            </a:r>
            <a:r>
              <a:rPr lang="en-US" altLang="ja-JP" sz="1700" smtClean="0">
                <a:latin typeface="Century Gothic (Headings)"/>
                <a:cs typeface="Times New Roman" panose="02020603050405020304" pitchFamily="18" charset="0"/>
              </a:rPr>
              <a:t>Directive</a:t>
            </a:r>
            <a:endParaRPr lang="en-US" altLang="ja-JP" sz="1700" smtClean="0">
              <a:latin typeface="Century Gothic (Headings)"/>
              <a:cs typeface="Times New Roman" panose="02020603050405020304" pitchFamily="18" charset="0"/>
            </a:endParaRPr>
          </a:p>
        </p:txBody>
      </p:sp>
      <p:sp>
        <p:nvSpPr>
          <p:cNvPr id="3" name="Rectangle 2"/>
          <p:cNvSpPr/>
          <p:nvPr/>
        </p:nvSpPr>
        <p:spPr>
          <a:xfrm>
            <a:off x="2037030" y="1383240"/>
            <a:ext cx="9687208" cy="2031325"/>
          </a:xfrm>
          <a:prstGeom prst="rect">
            <a:avLst/>
          </a:prstGeom>
        </p:spPr>
        <p:txBody>
          <a:bodyPr wrap="square">
            <a:spAutoFit/>
          </a:bodyPr>
          <a:lstStyle/>
          <a:p>
            <a:r>
              <a:rPr lang="en-US" altLang="ja-JP" smtClean="0">
                <a:cs typeface="Times New Roman" panose="02020603050405020304" pitchFamily="18" charset="0"/>
              </a:rPr>
              <a:t>Directive là các thuộc tính đặc biệt với tiếp đầu ngữ là v-</a:t>
            </a:r>
          </a:p>
          <a:p>
            <a:endParaRPr lang="en-US" altLang="ja-JP">
              <a:cs typeface="Times New Roman" panose="02020603050405020304" pitchFamily="18" charset="0"/>
            </a:endParaRPr>
          </a:p>
          <a:p>
            <a:r>
              <a:rPr lang="en-US" altLang="ja-JP" smtClean="0">
                <a:cs typeface="Times New Roman" panose="02020603050405020304" pitchFamily="18" charset="0"/>
              </a:rPr>
              <a:t/>
            </a:r>
            <a:br>
              <a:rPr lang="en-US" altLang="ja-JP" smtClean="0">
                <a:cs typeface="Times New Roman" panose="02020603050405020304" pitchFamily="18" charset="0"/>
              </a:rPr>
            </a:br>
            <a:r>
              <a:rPr lang="en-US" altLang="ja-JP" smtClean="0">
                <a:cs typeface="Times New Roman" panose="02020603050405020304" pitchFamily="18" charset="0"/>
              </a:rPr>
              <a:t>Ngoài ra còn có v-model, v-show… Sẽ chỉ cụ thể hơn ở phần Tái sử dụng và kết hợp (Advance)</a:t>
            </a:r>
            <a:br>
              <a:rPr lang="en-US" altLang="ja-JP" smtClean="0">
                <a:cs typeface="Times New Roman" panose="02020603050405020304" pitchFamily="18" charset="0"/>
              </a:rPr>
            </a:br>
            <a:endParaRPr lang="en-US" altLang="ja-JP" smtClean="0">
              <a:cs typeface="Times New Roman" panose="02020603050405020304" pitchFamily="18" charset="0"/>
            </a:endParaRPr>
          </a:p>
          <a:p>
            <a:endParaRPr lang="en-US" altLang="ja-JP">
              <a:cs typeface="Times New Roman" panose="02020603050405020304" pitchFamily="18" charset="0"/>
            </a:endParaRPr>
          </a:p>
        </p:txBody>
      </p:sp>
      <p:sp>
        <p:nvSpPr>
          <p:cNvPr id="16" name="Rectangle 5"/>
          <p:cNvSpPr>
            <a:spLocks noChangeArrowheads="1"/>
          </p:cNvSpPr>
          <p:nvPr/>
        </p:nvSpPr>
        <p:spPr bwMode="auto">
          <a:xfrm>
            <a:off x="2037030" y="52246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2133601" y="1833934"/>
            <a:ext cx="1857375" cy="390525"/>
          </a:xfrm>
          <a:prstGeom prst="rect">
            <a:avLst/>
          </a:prstGeom>
        </p:spPr>
      </p:pic>
      <p:sp>
        <p:nvSpPr>
          <p:cNvPr id="11" name="Content Placeholder 2"/>
          <p:cNvSpPr txBox="1">
            <a:spLocks/>
          </p:cNvSpPr>
          <p:nvPr/>
        </p:nvSpPr>
        <p:spPr>
          <a:xfrm>
            <a:off x="2037030" y="2934217"/>
            <a:ext cx="9740115" cy="2447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r>
              <a:rPr lang="en-US" altLang="ja-JP" sz="1700" smtClean="0">
                <a:latin typeface="Century Gothic (Headings)"/>
                <a:cs typeface="Times New Roman" panose="02020603050405020304" pitchFamily="18" charset="0"/>
              </a:rPr>
              <a:t>	</a:t>
            </a:r>
            <a:r>
              <a:rPr lang="en-US" altLang="ja-JP" sz="1700" i="1" smtClean="0">
                <a:latin typeface="Century Gothic (Headings)"/>
                <a:cs typeface="Times New Roman" panose="02020603050405020304" pitchFamily="18" charset="0"/>
              </a:rPr>
              <a:t>Tham số</a:t>
            </a:r>
          </a:p>
          <a:p>
            <a:pPr marL="0" indent="0">
              <a:buNone/>
            </a:pPr>
            <a:r>
              <a:rPr lang="en-US" altLang="ja-JP" sz="1700">
                <a:latin typeface="Century Gothic (Headings)"/>
                <a:cs typeface="Times New Roman" panose="02020603050405020304" pitchFamily="18" charset="0"/>
              </a:rPr>
              <a:t>	</a:t>
            </a:r>
            <a:endParaRPr lang="en-US" altLang="ja-JP" sz="1700" smtClean="0">
              <a:latin typeface="Century Gothic (Headings)"/>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318473396"/>
              </p:ext>
            </p:extLst>
          </p:nvPr>
        </p:nvGraphicFramePr>
        <p:xfrm>
          <a:off x="4224873" y="5428021"/>
          <a:ext cx="5715000" cy="304800"/>
        </p:xfrm>
        <a:graphic>
          <a:graphicData uri="http://schemas.openxmlformats.org/drawingml/2006/table">
            <a:tbl>
              <a:tblPr/>
              <a:tblGrid>
                <a:gridCol w="5715000"/>
              </a:tblGrid>
              <a:tr h="0">
                <a:tc>
                  <a:txBody>
                    <a:bodyPr/>
                    <a:lstStyle/>
                    <a:p>
                      <a:endParaRPr lang="en-US" sz="1400">
                        <a:effectLst/>
                      </a:endParaRPr>
                    </a:p>
                  </a:txBody>
                  <a:tcPr anchor="ctr">
                    <a:lnL>
                      <a:noFill/>
                    </a:lnL>
                    <a:lnR>
                      <a:noFill/>
                    </a:lnR>
                    <a:lnT>
                      <a:noFill/>
                    </a:lnT>
                    <a:lnB>
                      <a:noFill/>
                    </a:lnB>
                  </a:tcPr>
                </a:tc>
              </a:tr>
            </a:tbl>
          </a:graphicData>
        </a:graphic>
      </p:graphicFrame>
      <p:sp>
        <p:nvSpPr>
          <p:cNvPr id="13" name="TextBox 12"/>
          <p:cNvSpPr txBox="1"/>
          <p:nvPr/>
        </p:nvSpPr>
        <p:spPr>
          <a:xfrm>
            <a:off x="2037030" y="3377947"/>
            <a:ext cx="9590637" cy="3693319"/>
          </a:xfrm>
          <a:prstGeom prst="rect">
            <a:avLst/>
          </a:prstGeom>
          <a:noFill/>
        </p:spPr>
        <p:txBody>
          <a:bodyPr wrap="square" rtlCol="0">
            <a:spAutoFit/>
          </a:bodyPr>
          <a:lstStyle/>
          <a:p>
            <a:pPr lvl="0" eaLnBrk="0" fontAlgn="base" hangingPunct="0">
              <a:spcBef>
                <a:spcPct val="0"/>
              </a:spcBef>
              <a:spcAft>
                <a:spcPct val="0"/>
              </a:spcAft>
            </a:pPr>
            <a:r>
              <a:rPr kumimoji="0" lang="en-US" altLang="en-US">
                <a:solidFill>
                  <a:schemeClr val="tx1">
                    <a:lumMod val="95000"/>
                    <a:lumOff val="5000"/>
                  </a:schemeClr>
                </a:solidFill>
                <a:ea typeface="Source Sans Pro"/>
              </a:rPr>
              <a:t>Một số directive có thể nhận vào một tham số, đánh dấu bằng một dấu hai chấm theo sau tên của directive. Ví dụ, directive </a:t>
            </a:r>
            <a:r>
              <a:rPr kumimoji="0" lang="en-US" altLang="en-US">
                <a:solidFill>
                  <a:schemeClr val="tx1">
                    <a:lumMod val="95000"/>
                    <a:lumOff val="5000"/>
                  </a:schemeClr>
                </a:solidFill>
                <a:latin typeface="Arial Unicode MS" panose="020B0604020202020204" pitchFamily="34" charset="-128"/>
                <a:ea typeface="Roboto Mono"/>
              </a:rPr>
              <a:t>v-bind</a:t>
            </a:r>
            <a:r>
              <a:rPr kumimoji="0" lang="en-US" altLang="en-US">
                <a:solidFill>
                  <a:schemeClr val="tx1">
                    <a:lumMod val="95000"/>
                    <a:lumOff val="5000"/>
                  </a:schemeClr>
                </a:solidFill>
                <a:ea typeface="Source Sans Pro"/>
              </a:rPr>
              <a:t> được dùng để cập nhật động một thuộc tính </a:t>
            </a:r>
            <a:r>
              <a:rPr kumimoji="0" lang="en-US" altLang="en-US">
                <a:solidFill>
                  <a:schemeClr val="tx1">
                    <a:lumMod val="95000"/>
                    <a:lumOff val="5000"/>
                  </a:schemeClr>
                </a:solidFill>
                <a:ea typeface="Source Sans Pro"/>
              </a:rPr>
              <a:t>HTML</a:t>
            </a:r>
            <a:r>
              <a:rPr kumimoji="0" lang="en-US" altLang="en-US" smtClean="0">
                <a:solidFill>
                  <a:schemeClr val="tx1">
                    <a:lumMod val="95000"/>
                    <a:lumOff val="5000"/>
                  </a:schemeClr>
                </a:solidFill>
                <a:ea typeface="Source Sans Pro"/>
              </a:rPr>
              <a:t>:</a:t>
            </a:r>
          </a:p>
          <a:p>
            <a:pPr eaLnBrk="0" fontAlgn="base" hangingPunct="0">
              <a:spcBef>
                <a:spcPct val="0"/>
              </a:spcBef>
              <a:spcAft>
                <a:spcPct val="0"/>
              </a:spcAft>
            </a:pPr>
            <a:r>
              <a:rPr lang="en-US" smtClean="0">
                <a:solidFill>
                  <a:srgbClr val="2973B7"/>
                </a:solidFill>
              </a:rPr>
              <a:t>	&lt;</a:t>
            </a:r>
            <a:r>
              <a:rPr lang="en-US">
                <a:solidFill>
                  <a:srgbClr val="2973B7"/>
                </a:solidFill>
              </a:rPr>
              <a:t>a v-bind:href=</a:t>
            </a:r>
            <a:r>
              <a:rPr lang="en-US">
                <a:solidFill>
                  <a:srgbClr val="42B983"/>
                </a:solidFill>
              </a:rPr>
              <a:t>"url"</a:t>
            </a:r>
            <a:r>
              <a:rPr lang="en-US">
                <a:solidFill>
                  <a:srgbClr val="2973B7"/>
                </a:solidFill>
              </a:rPr>
              <a:t>&gt;</a:t>
            </a:r>
            <a:r>
              <a:rPr lang="en-US"/>
              <a:t> ... </a:t>
            </a:r>
            <a:r>
              <a:rPr lang="en-US">
                <a:solidFill>
                  <a:srgbClr val="2973B7"/>
                </a:solidFill>
              </a:rPr>
              <a:t>&lt;/</a:t>
            </a:r>
            <a:r>
              <a:rPr lang="en-US">
                <a:solidFill>
                  <a:srgbClr val="2973B7"/>
                </a:solidFill>
              </a:rPr>
              <a:t>a</a:t>
            </a:r>
            <a:r>
              <a:rPr lang="en-US" smtClean="0">
                <a:solidFill>
                  <a:srgbClr val="2973B7"/>
                </a:solidFill>
              </a:rPr>
              <a:t>&gt;</a:t>
            </a:r>
          </a:p>
          <a:p>
            <a:pPr eaLnBrk="0" fontAlgn="base" hangingPunct="0">
              <a:spcBef>
                <a:spcPct val="0"/>
              </a:spcBef>
              <a:spcAft>
                <a:spcPct val="0"/>
              </a:spcAft>
            </a:pPr>
            <a:endParaRPr kumimoji="0" lang="en-US" altLang="en-US" smtClean="0">
              <a:solidFill>
                <a:schemeClr val="tx1">
                  <a:lumMod val="95000"/>
                  <a:lumOff val="5000"/>
                </a:schemeClr>
              </a:solidFill>
            </a:endParaRPr>
          </a:p>
          <a:p>
            <a:pPr lvl="0" eaLnBrk="0" fontAlgn="base" hangingPunct="0">
              <a:spcBef>
                <a:spcPct val="0"/>
              </a:spcBef>
              <a:spcAft>
                <a:spcPct val="0"/>
              </a:spcAft>
            </a:pPr>
            <a:r>
              <a:rPr kumimoji="0" lang="en-US" altLang="en-US" smtClean="0">
                <a:solidFill>
                  <a:schemeClr val="tx1">
                    <a:lumMod val="95000"/>
                    <a:lumOff val="5000"/>
                  </a:schemeClr>
                </a:solidFill>
                <a:ea typeface="Source Sans Pro"/>
              </a:rPr>
              <a:t>Ở </a:t>
            </a:r>
            <a:r>
              <a:rPr kumimoji="0" lang="en-US" altLang="en-US">
                <a:solidFill>
                  <a:schemeClr val="tx1">
                    <a:lumMod val="95000"/>
                    <a:lumOff val="5000"/>
                  </a:schemeClr>
                </a:solidFill>
                <a:ea typeface="Source Sans Pro"/>
              </a:rPr>
              <a:t>đây </a:t>
            </a:r>
            <a:r>
              <a:rPr kumimoji="0" lang="en-US" altLang="en-US">
                <a:solidFill>
                  <a:schemeClr val="tx1">
                    <a:lumMod val="95000"/>
                    <a:lumOff val="5000"/>
                  </a:schemeClr>
                </a:solidFill>
                <a:latin typeface="Arial Unicode MS" panose="020B0604020202020204" pitchFamily="34" charset="-128"/>
                <a:ea typeface="Roboto Mono"/>
              </a:rPr>
              <a:t>href</a:t>
            </a:r>
            <a:r>
              <a:rPr kumimoji="0" lang="en-US" altLang="en-US">
                <a:solidFill>
                  <a:schemeClr val="tx1">
                    <a:lumMod val="95000"/>
                    <a:lumOff val="5000"/>
                  </a:schemeClr>
                </a:solidFill>
                <a:ea typeface="Source Sans Pro"/>
              </a:rPr>
              <a:t> là tham số hướng dẫn directive </a:t>
            </a:r>
            <a:r>
              <a:rPr kumimoji="0" lang="en-US" altLang="en-US">
                <a:solidFill>
                  <a:schemeClr val="tx1">
                    <a:lumMod val="95000"/>
                    <a:lumOff val="5000"/>
                  </a:schemeClr>
                </a:solidFill>
                <a:latin typeface="Arial Unicode MS" panose="020B0604020202020204" pitchFamily="34" charset="-128"/>
                <a:ea typeface="Roboto Mono"/>
              </a:rPr>
              <a:t>v-bind</a:t>
            </a:r>
            <a:r>
              <a:rPr kumimoji="0" lang="en-US" altLang="en-US">
                <a:solidFill>
                  <a:schemeClr val="tx1">
                    <a:lumMod val="95000"/>
                    <a:lumOff val="5000"/>
                  </a:schemeClr>
                </a:solidFill>
                <a:ea typeface="Source Sans Pro"/>
              </a:rPr>
              <a:t> ràng buộc thuộc tính </a:t>
            </a:r>
            <a:r>
              <a:rPr kumimoji="0" lang="en-US" altLang="en-US">
                <a:solidFill>
                  <a:schemeClr val="tx1">
                    <a:lumMod val="95000"/>
                    <a:lumOff val="5000"/>
                  </a:schemeClr>
                </a:solidFill>
                <a:latin typeface="Arial Unicode MS" panose="020B0604020202020204" pitchFamily="34" charset="-128"/>
                <a:ea typeface="Roboto Mono"/>
              </a:rPr>
              <a:t>href</a:t>
            </a:r>
            <a:r>
              <a:rPr kumimoji="0" lang="en-US" altLang="en-US">
                <a:solidFill>
                  <a:schemeClr val="tx1">
                    <a:lumMod val="95000"/>
                    <a:lumOff val="5000"/>
                  </a:schemeClr>
                </a:solidFill>
                <a:ea typeface="Source Sans Pro"/>
              </a:rPr>
              <a:t> vào giá trị của biểu thức </a:t>
            </a:r>
            <a:r>
              <a:rPr kumimoji="0" lang="en-US" altLang="en-US">
                <a:solidFill>
                  <a:schemeClr val="tx1">
                    <a:lumMod val="95000"/>
                    <a:lumOff val="5000"/>
                  </a:schemeClr>
                </a:solidFill>
                <a:latin typeface="Arial Unicode MS" panose="020B0604020202020204" pitchFamily="34" charset="-128"/>
                <a:ea typeface="Roboto Mono"/>
              </a:rPr>
              <a:t>url</a:t>
            </a:r>
            <a:r>
              <a:rPr kumimoji="0" lang="en-US" altLang="en-US">
                <a:solidFill>
                  <a:schemeClr val="tx1">
                    <a:lumMod val="95000"/>
                    <a:lumOff val="5000"/>
                  </a:schemeClr>
                </a:solidFill>
                <a:ea typeface="Source Sans Pro"/>
              </a:rPr>
              <a:t>.</a:t>
            </a:r>
            <a:endParaRPr kumimoji="0" lang="en-US" altLang="en-US">
              <a:solidFill>
                <a:schemeClr val="tx1">
                  <a:lumMod val="95000"/>
                  <a:lumOff val="5000"/>
                </a:schemeClr>
              </a:solidFill>
            </a:endParaRPr>
          </a:p>
          <a:p>
            <a:pPr lvl="0" eaLnBrk="0" fontAlgn="base" hangingPunct="0">
              <a:spcBef>
                <a:spcPct val="0"/>
              </a:spcBef>
              <a:spcAft>
                <a:spcPct val="0"/>
              </a:spcAft>
            </a:pPr>
            <a:r>
              <a:rPr kumimoji="0" lang="en-US" altLang="en-US">
                <a:solidFill>
                  <a:schemeClr val="tx1">
                    <a:lumMod val="95000"/>
                    <a:lumOff val="5000"/>
                  </a:schemeClr>
                </a:solidFill>
                <a:ea typeface="Source Sans Pro"/>
              </a:rPr>
              <a:t>Một ví dụ khác là directive </a:t>
            </a:r>
            <a:r>
              <a:rPr kumimoji="0" lang="en-US" altLang="en-US">
                <a:solidFill>
                  <a:schemeClr val="tx1">
                    <a:lumMod val="95000"/>
                    <a:lumOff val="5000"/>
                  </a:schemeClr>
                </a:solidFill>
                <a:latin typeface="Arial Unicode MS" panose="020B0604020202020204" pitchFamily="34" charset="-128"/>
                <a:ea typeface="Roboto Mono"/>
              </a:rPr>
              <a:t>v-on</a:t>
            </a:r>
            <a:r>
              <a:rPr kumimoji="0" lang="en-US" altLang="en-US">
                <a:solidFill>
                  <a:schemeClr val="tx1">
                    <a:lumMod val="95000"/>
                    <a:lumOff val="5000"/>
                  </a:schemeClr>
                </a:solidFill>
                <a:ea typeface="Source Sans Pro"/>
              </a:rPr>
              <a:t>. Directive này lắng nghe các sự kiện </a:t>
            </a:r>
            <a:r>
              <a:rPr kumimoji="0" lang="en-US" altLang="en-US">
                <a:solidFill>
                  <a:schemeClr val="tx1">
                    <a:lumMod val="95000"/>
                    <a:lumOff val="5000"/>
                  </a:schemeClr>
                </a:solidFill>
                <a:ea typeface="Source Sans Pro"/>
              </a:rPr>
              <a:t>DOM</a:t>
            </a:r>
            <a:r>
              <a:rPr kumimoji="0" lang="en-US" altLang="en-US" smtClean="0">
                <a:solidFill>
                  <a:schemeClr val="tx1">
                    <a:lumMod val="95000"/>
                    <a:lumOff val="5000"/>
                  </a:schemeClr>
                </a:solidFill>
                <a:ea typeface="Source Sans Pro"/>
              </a:rPr>
              <a:t>:</a:t>
            </a:r>
          </a:p>
          <a:p>
            <a:pPr eaLnBrk="0" fontAlgn="base" hangingPunct="0">
              <a:spcBef>
                <a:spcPct val="0"/>
              </a:spcBef>
              <a:spcAft>
                <a:spcPct val="0"/>
              </a:spcAft>
            </a:pPr>
            <a:r>
              <a:rPr lang="en-US" smtClean="0">
                <a:solidFill>
                  <a:srgbClr val="2973B7"/>
                </a:solidFill>
              </a:rPr>
              <a:t>	&lt;</a:t>
            </a:r>
            <a:r>
              <a:rPr lang="en-US">
                <a:solidFill>
                  <a:srgbClr val="2973B7"/>
                </a:solidFill>
              </a:rPr>
              <a:t>a v-on:click=</a:t>
            </a:r>
            <a:r>
              <a:rPr lang="en-US">
                <a:solidFill>
                  <a:srgbClr val="42B983"/>
                </a:solidFill>
              </a:rPr>
              <a:t>"doSomething"</a:t>
            </a:r>
            <a:r>
              <a:rPr lang="en-US">
                <a:solidFill>
                  <a:srgbClr val="2973B7"/>
                </a:solidFill>
              </a:rPr>
              <a:t>&gt;</a:t>
            </a:r>
            <a:r>
              <a:rPr lang="en-US"/>
              <a:t> ... </a:t>
            </a:r>
            <a:r>
              <a:rPr lang="en-US">
                <a:solidFill>
                  <a:srgbClr val="2973B7"/>
                </a:solidFill>
              </a:rPr>
              <a:t>&lt;/</a:t>
            </a:r>
            <a:r>
              <a:rPr lang="en-US">
                <a:solidFill>
                  <a:srgbClr val="2973B7"/>
                </a:solidFill>
              </a:rPr>
              <a:t>a</a:t>
            </a:r>
            <a:r>
              <a:rPr lang="en-US" smtClean="0">
                <a:solidFill>
                  <a:srgbClr val="2973B7"/>
                </a:solidFill>
              </a:rPr>
              <a:t>&gt;</a:t>
            </a:r>
          </a:p>
          <a:p>
            <a:pPr eaLnBrk="0" fontAlgn="base" hangingPunct="0">
              <a:spcBef>
                <a:spcPct val="0"/>
              </a:spcBef>
              <a:spcAft>
                <a:spcPct val="0"/>
              </a:spcAft>
            </a:pPr>
            <a:endParaRPr kumimoji="0" lang="en-US" altLang="en-US">
              <a:solidFill>
                <a:schemeClr val="tx1">
                  <a:lumMod val="95000"/>
                  <a:lumOff val="5000"/>
                </a:schemeClr>
              </a:solidFill>
            </a:endParaRPr>
          </a:p>
          <a:p>
            <a:pPr lvl="0" eaLnBrk="0" fontAlgn="base" hangingPunct="0">
              <a:spcBef>
                <a:spcPct val="0"/>
              </a:spcBef>
              <a:spcAft>
                <a:spcPct val="0"/>
              </a:spcAft>
            </a:pPr>
            <a:r>
              <a:rPr kumimoji="0" lang="en-US" altLang="en-US">
                <a:solidFill>
                  <a:schemeClr val="tx1">
                    <a:lumMod val="95000"/>
                    <a:lumOff val="5000"/>
                  </a:schemeClr>
                </a:solidFill>
                <a:ea typeface="Source Sans Pro"/>
              </a:rPr>
              <a:t>Tham số ở đây là tên của sự kiện để lắng nghe (</a:t>
            </a:r>
            <a:r>
              <a:rPr kumimoji="0" lang="en-US" altLang="en-US">
                <a:solidFill>
                  <a:srgbClr val="FF0000"/>
                </a:solidFill>
                <a:latin typeface="Arial Unicode MS" panose="020B0604020202020204" pitchFamily="34" charset="-128"/>
                <a:ea typeface="Roboto Mono"/>
              </a:rPr>
              <a:t>click</a:t>
            </a:r>
            <a:r>
              <a:rPr kumimoji="0" lang="en-US" altLang="en-US">
                <a:solidFill>
                  <a:schemeClr val="tx1">
                    <a:lumMod val="95000"/>
                    <a:lumOff val="5000"/>
                  </a:schemeClr>
                </a:solidFill>
                <a:ea typeface="Source Sans Pro"/>
              </a:rPr>
              <a:t>). Chúng ta cũng sẽ bàn </a:t>
            </a:r>
            <a:r>
              <a:rPr kumimoji="0" lang="en-US" altLang="en-US">
                <a:solidFill>
                  <a:schemeClr val="tx1">
                    <a:lumMod val="95000"/>
                    <a:lumOff val="5000"/>
                  </a:schemeClr>
                </a:solidFill>
                <a:ea typeface="Source Sans Pro"/>
              </a:rPr>
              <a:t>sâu </a:t>
            </a:r>
            <a:r>
              <a:rPr kumimoji="0" lang="en-US" altLang="en-US" smtClean="0">
                <a:solidFill>
                  <a:schemeClr val="tx1">
                    <a:lumMod val="95000"/>
                    <a:lumOff val="5000"/>
                  </a:schemeClr>
                </a:solidFill>
                <a:ea typeface="Source Sans Pro"/>
              </a:rPr>
              <a:t>về quản lý sự kiện</a:t>
            </a:r>
            <a:r>
              <a:rPr kumimoji="0" lang="en-US" altLang="en-US">
                <a:solidFill>
                  <a:schemeClr val="tx1">
                    <a:lumMod val="95000"/>
                    <a:lumOff val="5000"/>
                  </a:schemeClr>
                </a:solidFill>
                <a:ea typeface="Source Sans Pro"/>
              </a:rPr>
              <a:t> sau.</a:t>
            </a:r>
            <a:endParaRPr kumimoji="0" lang="en-US" altLang="en-US">
              <a:solidFill>
                <a:schemeClr val="tx1">
                  <a:lumMod val="95000"/>
                  <a:lumOff val="5000"/>
                </a:schemeClr>
              </a:solidFill>
            </a:endParaRPr>
          </a:p>
          <a:p>
            <a:endParaRPr lang="en-US"/>
          </a:p>
        </p:txBody>
      </p:sp>
    </p:spTree>
    <p:extLst>
      <p:ext uri="{BB962C8B-B14F-4D97-AF65-F5344CB8AC3E}">
        <p14:creationId xmlns:p14="http://schemas.microsoft.com/office/powerpoint/2010/main" val="4817648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5794</TotalTime>
  <Words>768</Words>
  <Application>Microsoft Office PowerPoint</Application>
  <PresentationFormat>Widescreen</PresentationFormat>
  <Paragraphs>135</Paragraphs>
  <Slides>13</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 Unicode MS</vt:lpstr>
      <vt:lpstr>Century Gothic (Body)</vt:lpstr>
      <vt:lpstr>Century Gothic (Headings)</vt:lpstr>
      <vt:lpstr>Meiryo</vt:lpstr>
      <vt:lpstr>MS PGothic</vt:lpstr>
      <vt:lpstr>Roboto Mono</vt:lpstr>
      <vt:lpstr>Source Sans Pro</vt:lpstr>
      <vt:lpstr>Arial</vt:lpstr>
      <vt:lpstr>Calibri</vt:lpstr>
      <vt:lpstr>Century Gothic</vt:lpstr>
      <vt:lpstr>Tahoma</vt:lpstr>
      <vt:lpstr>Times New Roman</vt:lpstr>
      <vt:lpstr>Wingdings 3</vt:lpstr>
      <vt:lpstr>Wisp</vt:lpstr>
      <vt:lpstr>PowerPoint Presentation</vt:lpstr>
      <vt:lpstr>Mục lục</vt:lpstr>
      <vt:lpstr>1. Giới thiệu về VueJS</vt:lpstr>
      <vt:lpstr>2. Đối tượng trong VueJS</vt:lpstr>
      <vt:lpstr>3. Cú pháp template</vt:lpstr>
      <vt:lpstr>3. Cú pháp template</vt:lpstr>
      <vt:lpstr>3. Cú pháp template</vt:lpstr>
      <vt:lpstr>3. Cú pháp template</vt:lpstr>
      <vt:lpstr>3. Cú pháp template</vt:lpstr>
      <vt:lpstr>3. Cú pháp template</vt:lpstr>
      <vt:lpstr>4. 2 Way-Model Binding và Binding Class,Style</vt:lpstr>
      <vt:lpstr>5. Computed property và watcher</vt:lpstr>
      <vt:lpstr>6. Event Handing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dc:title>
  <dc:creator>Nguyen Duy Hai</dc:creator>
  <cp:lastModifiedBy>Nguyen Duc Thanh</cp:lastModifiedBy>
  <cp:revision>268</cp:revision>
  <dcterms:created xsi:type="dcterms:W3CDTF">2017-11-08T07:37:07Z</dcterms:created>
  <dcterms:modified xsi:type="dcterms:W3CDTF">2018-04-12T10:54:15Z</dcterms:modified>
</cp:coreProperties>
</file>