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4" r:id="rId2"/>
    <p:sldId id="258" r:id="rId3"/>
    <p:sldId id="260" r:id="rId4"/>
    <p:sldId id="257" r:id="rId5"/>
    <p:sldId id="261" r:id="rId6"/>
    <p:sldId id="262" r:id="rId7"/>
    <p:sldId id="263" r:id="rId8"/>
    <p:sldId id="264" r:id="rId9"/>
    <p:sldId id="266" r:id="rId10"/>
    <p:sldId id="267" r:id="rId11"/>
    <p:sldId id="277" r:id="rId12"/>
    <p:sldId id="269" r:id="rId13"/>
    <p:sldId id="271" r:id="rId14"/>
    <p:sldId id="272" r:id="rId15"/>
    <p:sldId id="275" r:id="rId16"/>
    <p:sldId id="276" r:id="rId17"/>
    <p:sldId id="273" r:id="rId18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2409"/>
    <a:srgbClr val="E8E5E4"/>
    <a:srgbClr val="A59992"/>
    <a:srgbClr val="76583D"/>
    <a:srgbClr val="988378"/>
    <a:srgbClr val="CAC2BF"/>
    <a:srgbClr val="6D310D"/>
    <a:srgbClr val="BB5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2"/>
  </p:normalViewPr>
  <p:slideViewPr>
    <p:cSldViewPr snapToGrid="0" snapToObjects="1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D216C-933B-644F-8776-36CAC1078F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31559F-30E8-674C-98FD-1C8B1695D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9C189-4D23-C540-82E7-4F8DA4EE0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BD311-84D8-0946-8E87-1C2F5B0ACECB}" type="datetimeFigureOut">
              <a:rPr lang="en-VN" smtClean="0"/>
              <a:t>06/03/2020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C85E7-A6D1-8642-9C83-2222994D6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B69B5-5BF5-834F-93A9-AF0B2B0E3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09529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08736-DFD5-5D4A-8679-B54FBECD6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3A1143-6954-DE48-A5F1-D3FED5074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5D1FC-CE8B-A343-B26A-6FA5A374E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BD311-84D8-0946-8E87-1C2F5B0ACECB}" type="datetimeFigureOut">
              <a:rPr lang="en-VN" smtClean="0"/>
              <a:t>06/03/2020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5E1AB-2F15-4F44-B54D-9500292C5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CDA0E-7A6D-2342-B99D-243F88591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01124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2F5DFE-5D01-0A46-BB7C-9D8C716B77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3C83EE-E837-1E42-BE72-86E8DB6C2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D49D6-A359-BC47-BC6A-18EAF44D9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BD311-84D8-0946-8E87-1C2F5B0ACECB}" type="datetimeFigureOut">
              <a:rPr lang="en-VN" smtClean="0"/>
              <a:t>06/03/2020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6EC19-CAFF-E44B-AC59-2AF74E890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70331-A0CD-0C48-B065-CF9F9A1D6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22133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7DD3F-40EA-E44D-8A6B-08FE6C222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FC759-303D-424B-B51F-167BC54D6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277D4-CF37-4F48-BD7C-C5A58B2A5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BD311-84D8-0946-8E87-1C2F5B0ACECB}" type="datetimeFigureOut">
              <a:rPr lang="en-VN" smtClean="0"/>
              <a:t>06/03/2020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B2F99-5B1B-C849-8A63-837F482E3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7F244-8AF9-2F42-82B1-4DCF129D4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82648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4483D-A33D-984E-A8DD-4A4DEF733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09ABB3-83E3-4841-ADA9-64EE3604C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2036D-4126-F541-BC2B-53A76C168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BD311-84D8-0946-8E87-1C2F5B0ACECB}" type="datetimeFigureOut">
              <a:rPr lang="en-VN" smtClean="0"/>
              <a:t>06/03/2020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7FAA0-8998-DB43-8835-AD5A046E1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00180-3DC6-7C45-98A5-152DA4922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25070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D063B-743C-7443-99C3-D53E06EDC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5E002-46FA-C94D-B38B-144D2B810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9AE045-B8F7-2744-84EA-0FF8FEADA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2A6A5F-568D-C04E-A712-E6F97D45E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BD311-84D8-0946-8E87-1C2F5B0ACECB}" type="datetimeFigureOut">
              <a:rPr lang="en-VN" smtClean="0"/>
              <a:t>06/03/2020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C06BA-CACD-F647-9C98-C040FFBDE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1A0E5-494C-704C-9F83-EF1196AEF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51270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A3EFD-E4F9-694C-94A2-BA2A994E7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7AA11-9120-4540-AE26-F85E4CAC6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245C4-50B6-264A-822B-2F1AF1160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836C51-0F36-4542-83B3-F1EFA0167C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FC5D40-25D1-294E-B186-5001583A84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A3AF02-1BF0-DB4F-8FF8-A0D122635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BD311-84D8-0946-8E87-1C2F5B0ACECB}" type="datetimeFigureOut">
              <a:rPr lang="en-VN" smtClean="0"/>
              <a:t>06/03/2020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9D281C-A268-CE41-8347-BFA0E90FD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8D94F9-A851-FC49-ACBC-8B163343B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647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06CB7-B873-B14D-ACDC-4D2CA9807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15A651-648F-3A43-9E4B-8BB2630ED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BD311-84D8-0946-8E87-1C2F5B0ACECB}" type="datetimeFigureOut">
              <a:rPr lang="en-VN" smtClean="0"/>
              <a:t>06/03/2020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4F4CC4-792E-E447-A5E0-96C78E95E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FF7B36-4B90-B942-A763-42B980CC5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04810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27A82C-3BE9-AD44-8BBA-7220048BD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BD311-84D8-0946-8E87-1C2F5B0ACECB}" type="datetimeFigureOut">
              <a:rPr lang="en-VN" smtClean="0"/>
              <a:t>06/03/2020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F9BBE2-96F8-6D4E-8A76-1FCCC91EF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5BEFBC-B233-C147-B858-5EF254E1D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14851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5750E-E98F-9446-B790-00A86E14B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595E5-7211-5A41-8C63-8FE03E090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D3312B-6202-514C-B4E4-8154AAEE5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BD964-307C-994C-B28D-9020F1AAA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BD311-84D8-0946-8E87-1C2F5B0ACECB}" type="datetimeFigureOut">
              <a:rPr lang="en-VN" smtClean="0"/>
              <a:t>06/03/2020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CB3CA-4B99-CA49-897F-8038AD0AB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1E857-9908-5D41-8644-2E5F2D74B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74033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5D758-A381-A340-868E-525657D6C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E013E-9E6B-0645-BFDE-CBAB6F641D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5A8D9E-E558-1345-8EDE-3475EA1CC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FD9FB-7A33-A64D-B513-8C91A8F82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BD311-84D8-0946-8E87-1C2F5B0ACECB}" type="datetimeFigureOut">
              <a:rPr lang="en-VN" smtClean="0"/>
              <a:t>06/03/2020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5D4A4F-6B31-964D-964B-FC9DFA738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FB18E4-38B3-6941-89BB-B6517B2D7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25586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718958-CA94-5E40-B36F-24AB0C00C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590E91-D757-2748-99B8-3BEC0F492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00328-B053-584C-9CD1-689722F175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BD311-84D8-0946-8E87-1C2F5B0ACECB}" type="datetimeFigureOut">
              <a:rPr lang="en-VN" smtClean="0"/>
              <a:t>06/03/2020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426D3-D448-C54C-B156-848AE28A0A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C1243-03F3-3B45-9B47-4E91684E15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E0C10-0EF1-C246-872D-CC0E704EB9A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49204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68239" y="14535"/>
            <a:ext cx="12328478" cy="6980830"/>
          </a:xfrm>
          <a:prstGeom prst="rect">
            <a:avLst/>
          </a:prstGeom>
          <a:solidFill>
            <a:srgbClr val="A59992">
              <a:alpha val="26000"/>
            </a:srgb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834788" y="6171613"/>
            <a:ext cx="329634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401591" y="5566603"/>
            <a:ext cx="2162734" cy="477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" panose="020B7200000000000000" pitchFamily="34" charset="0"/>
              </a:rPr>
              <a:t>Nhóm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" panose="020B7200000000000000" pitchFamily="34" charset="0"/>
              </a:rPr>
              <a:t> --</a:t>
            </a:r>
          </a:p>
        </p:txBody>
      </p:sp>
      <p:sp>
        <p:nvSpPr>
          <p:cNvPr id="11" name="Rectangle 10"/>
          <p:cNvSpPr/>
          <p:nvPr/>
        </p:nvSpPr>
        <p:spPr>
          <a:xfrm>
            <a:off x="-87152" y="14535"/>
            <a:ext cx="12328477" cy="30645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541344" y="1429193"/>
            <a:ext cx="9109312" cy="1659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4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Lý thuyết và ngôn ngữ </a:t>
            </a:r>
          </a:p>
          <a:p>
            <a:pPr algn="ctr"/>
            <a:r>
              <a:rPr lang="vi-VN" sz="4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hướng đối tượng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111081" y="3188626"/>
            <a:ext cx="7833359" cy="6440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pc="3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BÁO CÁO BÀI TẬP LỚN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F3DFA5-7C6C-4945-A293-BBF84802D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336" y="4350327"/>
            <a:ext cx="6355795" cy="206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788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E2B29CF-C549-E64C-B9A1-BEB338493485}"/>
              </a:ext>
            </a:extLst>
          </p:cNvPr>
          <p:cNvSpPr/>
          <p:nvPr/>
        </p:nvSpPr>
        <p:spPr>
          <a:xfrm>
            <a:off x="269915" y="192698"/>
            <a:ext cx="5065303" cy="88985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3200" b="1" kern="0" spc="300" dirty="0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BIỂU ĐỒ TRÌNH TỰ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7A8D01-0846-456F-AF95-E302E65AE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9732" y="132975"/>
            <a:ext cx="1380660" cy="15820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AC08A3-2648-4B4E-B68F-1A08402FB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814" y="985708"/>
            <a:ext cx="8477827" cy="56518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5EC718-02EA-460D-8C9D-24FB4013AE16}"/>
              </a:ext>
            </a:extLst>
          </p:cNvPr>
          <p:cNvSpPr txBox="1"/>
          <p:nvPr/>
        </p:nvSpPr>
        <p:spPr>
          <a:xfrm>
            <a:off x="361796" y="3630627"/>
            <a:ext cx="1467004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VN" b="1" dirty="0"/>
              <a:t>BIỂU ĐỒ </a:t>
            </a:r>
            <a:r>
              <a:rPr lang="en-US" b="1" dirty="0"/>
              <a:t>TRÌNH TỰ</a:t>
            </a:r>
            <a:endParaRPr lang="en-VN" b="1" dirty="0"/>
          </a:p>
          <a:p>
            <a:r>
              <a:rPr lang="en-VN" b="1" dirty="0"/>
              <a:t>USE CASE </a:t>
            </a:r>
            <a:r>
              <a:rPr lang="en-US" b="1" dirty="0"/>
              <a:t>BÁN HÀNG – GỌI MÓN</a:t>
            </a:r>
            <a:endParaRPr lang="en-VN" b="1" dirty="0"/>
          </a:p>
        </p:txBody>
      </p:sp>
    </p:spTree>
    <p:extLst>
      <p:ext uri="{BB962C8B-B14F-4D97-AF65-F5344CB8AC3E}">
        <p14:creationId xmlns:p14="http://schemas.microsoft.com/office/powerpoint/2010/main" val="1597982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EB15DA3-7B5D-44FC-8EEB-B150988770F1}"/>
              </a:ext>
            </a:extLst>
          </p:cNvPr>
          <p:cNvSpPr/>
          <p:nvPr/>
        </p:nvSpPr>
        <p:spPr>
          <a:xfrm>
            <a:off x="269915" y="192698"/>
            <a:ext cx="5065303" cy="88985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3200" b="1" kern="0" spc="300" dirty="0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BIỂU ĐỒ TRÌNH TỰ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76EBAD-2A2B-413A-9911-E1DEC0B31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9732" y="132975"/>
            <a:ext cx="1380660" cy="15820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855A3F-5439-485B-9AFF-40943CBC2D0B}"/>
              </a:ext>
            </a:extLst>
          </p:cNvPr>
          <p:cNvSpPr txBox="1"/>
          <p:nvPr/>
        </p:nvSpPr>
        <p:spPr>
          <a:xfrm>
            <a:off x="896165" y="5505609"/>
            <a:ext cx="2649259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VN" b="1" dirty="0"/>
              <a:t>BIỂU ĐỒ </a:t>
            </a:r>
            <a:r>
              <a:rPr lang="en-US" b="1" dirty="0"/>
              <a:t>TRÌNH TỰ</a:t>
            </a:r>
            <a:endParaRPr lang="en-VN" b="1" dirty="0"/>
          </a:p>
          <a:p>
            <a:r>
              <a:rPr lang="en-VN" b="1" dirty="0"/>
              <a:t>USE CASE </a:t>
            </a:r>
            <a:endParaRPr lang="en-US" b="1" dirty="0"/>
          </a:p>
          <a:p>
            <a:r>
              <a:rPr lang="en-US" b="1" dirty="0"/>
              <a:t>QUẢN LÝ THỰC ĐƠN</a:t>
            </a:r>
            <a:endParaRPr lang="en-VN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63BEBD-6AF3-4DC9-8F27-E2890D104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2362" y="849744"/>
            <a:ext cx="6228843" cy="592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124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9923BE-2873-0647-BFE0-81A3EE2D1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589" y="257826"/>
            <a:ext cx="1623176" cy="185988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E2B29CF-C549-E64C-B9A1-BEB338493485}"/>
              </a:ext>
            </a:extLst>
          </p:cNvPr>
          <p:cNvSpPr/>
          <p:nvPr/>
        </p:nvSpPr>
        <p:spPr>
          <a:xfrm>
            <a:off x="269915" y="220407"/>
            <a:ext cx="5065303" cy="88985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3200" b="1" kern="0" spc="300" dirty="0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BIỂU ĐỒ LỚP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966F26-3954-674B-8F60-2A3198C0A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5977" y="1037437"/>
            <a:ext cx="7082612" cy="549320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91328B2-E4F8-DE41-8601-C4EDD20E7335}"/>
              </a:ext>
            </a:extLst>
          </p:cNvPr>
          <p:cNvSpPr txBox="1"/>
          <p:nvPr/>
        </p:nvSpPr>
        <p:spPr>
          <a:xfrm>
            <a:off x="575417" y="5884313"/>
            <a:ext cx="1949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b="1" dirty="0"/>
              <a:t>CLASS DIAGRAM</a:t>
            </a:r>
          </a:p>
          <a:p>
            <a:r>
              <a:rPr lang="en-VN" b="1" dirty="0"/>
              <a:t>PACKAGE MODELS</a:t>
            </a:r>
          </a:p>
        </p:txBody>
      </p:sp>
    </p:spTree>
    <p:extLst>
      <p:ext uri="{BB962C8B-B14F-4D97-AF65-F5344CB8AC3E}">
        <p14:creationId xmlns:p14="http://schemas.microsoft.com/office/powerpoint/2010/main" val="1963631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E2B29CF-C549-E64C-B9A1-BEB338493485}"/>
              </a:ext>
            </a:extLst>
          </p:cNvPr>
          <p:cNvSpPr/>
          <p:nvPr/>
        </p:nvSpPr>
        <p:spPr>
          <a:xfrm>
            <a:off x="269915" y="220407"/>
            <a:ext cx="5065303" cy="88985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3200" b="1" kern="0" spc="300" dirty="0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BIỂU ĐỒ LỚP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2F6F707-27BF-6749-B4D2-10B904834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011" y="1110263"/>
            <a:ext cx="7703978" cy="53776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48EB28-EEE3-0D43-9CCF-0C1A4EF557BF}"/>
              </a:ext>
            </a:extLst>
          </p:cNvPr>
          <p:cNvSpPr txBox="1"/>
          <p:nvPr/>
        </p:nvSpPr>
        <p:spPr>
          <a:xfrm>
            <a:off x="403764" y="5747737"/>
            <a:ext cx="1840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b="1" dirty="0"/>
              <a:t>CLASS DIAGRAM</a:t>
            </a:r>
          </a:p>
          <a:p>
            <a:r>
              <a:rPr lang="en-VN" b="1" dirty="0"/>
              <a:t>PACKAGE MYSQL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625421-E35E-4097-A4EB-00E64E2DD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9732" y="132975"/>
            <a:ext cx="1380660" cy="15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069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E2B29CF-C549-E64C-B9A1-BEB338493485}"/>
              </a:ext>
            </a:extLst>
          </p:cNvPr>
          <p:cNvSpPr/>
          <p:nvPr/>
        </p:nvSpPr>
        <p:spPr>
          <a:xfrm>
            <a:off x="269915" y="220407"/>
            <a:ext cx="5065303" cy="88985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3200" b="1" kern="0" spc="300" dirty="0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BIỂU ĐỒ LỚP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01E981-785A-524C-B020-FDA953419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266" y="1165520"/>
            <a:ext cx="7478604" cy="52285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11DE63-D119-354C-911A-6F4017EAA75F}"/>
              </a:ext>
            </a:extLst>
          </p:cNvPr>
          <p:cNvSpPr txBox="1"/>
          <p:nvPr/>
        </p:nvSpPr>
        <p:spPr>
          <a:xfrm>
            <a:off x="518064" y="5692560"/>
            <a:ext cx="2159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b="1" dirty="0"/>
              <a:t>CLASS DIAGRAM</a:t>
            </a:r>
          </a:p>
          <a:p>
            <a:r>
              <a:rPr lang="en-VN" b="1" dirty="0"/>
              <a:t>PACKAGE INTERFACE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340165-9EBC-4025-9CFC-2DF781D68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9732" y="132975"/>
            <a:ext cx="1380660" cy="15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834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E2B29CF-C549-E64C-B9A1-BEB338493485}"/>
              </a:ext>
            </a:extLst>
          </p:cNvPr>
          <p:cNvSpPr/>
          <p:nvPr/>
        </p:nvSpPr>
        <p:spPr>
          <a:xfrm>
            <a:off x="269915" y="220407"/>
            <a:ext cx="5065303" cy="88985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3200" b="1" kern="0" spc="300" dirty="0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BIỂU ĐỒ LỚP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9B5B5B-0B67-F54B-A6C7-CDE32D310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926" y="1110263"/>
            <a:ext cx="7300963" cy="53898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11DE63-D119-354C-911A-6F4017EAA75F}"/>
              </a:ext>
            </a:extLst>
          </p:cNvPr>
          <p:cNvSpPr txBox="1"/>
          <p:nvPr/>
        </p:nvSpPr>
        <p:spPr>
          <a:xfrm>
            <a:off x="460771" y="6130774"/>
            <a:ext cx="2341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b="1" dirty="0"/>
              <a:t>DETAIL CLASS MODELS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89FBBB-E0F0-4F8D-8909-F98A1F658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9732" y="132975"/>
            <a:ext cx="1380660" cy="15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524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5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9942" y="0"/>
            <a:ext cx="785222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432801" y="1611086"/>
            <a:ext cx="3396342" cy="34253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40917" y="320465"/>
            <a:ext cx="5830854" cy="6440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49375" y="2396393"/>
            <a:ext cx="609600" cy="638629"/>
          </a:xfrm>
          <a:prstGeom prst="ellipse">
            <a:avLst/>
          </a:prstGeom>
          <a:solidFill>
            <a:srgbClr val="E8E5E4"/>
          </a:solidFill>
          <a:ln>
            <a:solidFill>
              <a:srgbClr val="4F240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19">
            <a:extLst>
              <a:ext uri="{FF2B5EF4-FFF2-40B4-BE49-F238E27FC236}">
                <a16:creationId xmlns:a16="http://schemas.microsoft.com/office/drawing/2014/main" id="{52F08ECD-8800-42CB-BDEA-E190428D4E46}"/>
              </a:ext>
            </a:extLst>
          </p:cNvPr>
          <p:cNvSpPr/>
          <p:nvPr/>
        </p:nvSpPr>
        <p:spPr>
          <a:xfrm>
            <a:off x="1021606" y="2560894"/>
            <a:ext cx="314672" cy="309626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rgbClr val="E8E5E4"/>
          </a:solidFill>
          <a:ln>
            <a:solidFill>
              <a:srgbClr val="4F24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1570228" y="2103521"/>
            <a:ext cx="5425658" cy="1224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/>
              <a:t>..</a:t>
            </a:r>
          </a:p>
        </p:txBody>
      </p:sp>
      <p:sp>
        <p:nvSpPr>
          <p:cNvPr id="10" name="Oval 9"/>
          <p:cNvSpPr/>
          <p:nvPr/>
        </p:nvSpPr>
        <p:spPr>
          <a:xfrm>
            <a:off x="857212" y="4173616"/>
            <a:ext cx="609600" cy="638629"/>
          </a:xfrm>
          <a:prstGeom prst="ellipse">
            <a:avLst/>
          </a:prstGeom>
          <a:solidFill>
            <a:srgbClr val="E8E5E4"/>
          </a:solidFill>
          <a:ln>
            <a:solidFill>
              <a:srgbClr val="4F240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627468" y="4060526"/>
            <a:ext cx="3846285" cy="81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/>
              <a:t>..</a:t>
            </a:r>
            <a:endParaRPr lang="en-US" sz="2000" dirty="0"/>
          </a:p>
        </p:txBody>
      </p:sp>
      <p:sp>
        <p:nvSpPr>
          <p:cNvPr id="13" name="Oval 12"/>
          <p:cNvSpPr/>
          <p:nvPr/>
        </p:nvSpPr>
        <p:spPr>
          <a:xfrm>
            <a:off x="857844" y="3225583"/>
            <a:ext cx="609600" cy="638629"/>
          </a:xfrm>
          <a:prstGeom prst="ellipse">
            <a:avLst/>
          </a:prstGeom>
          <a:solidFill>
            <a:srgbClr val="E8E5E4"/>
          </a:solidFill>
          <a:ln>
            <a:solidFill>
              <a:srgbClr val="4F240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616817" y="3158711"/>
            <a:ext cx="5433034" cy="81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/>
              <a:t>..</a:t>
            </a:r>
          </a:p>
        </p:txBody>
      </p:sp>
      <p:sp>
        <p:nvSpPr>
          <p:cNvPr id="19" name="Oval 18"/>
          <p:cNvSpPr/>
          <p:nvPr/>
        </p:nvSpPr>
        <p:spPr>
          <a:xfrm>
            <a:off x="857844" y="1611989"/>
            <a:ext cx="609600" cy="638629"/>
          </a:xfrm>
          <a:prstGeom prst="ellipse">
            <a:avLst/>
          </a:prstGeom>
          <a:solidFill>
            <a:srgbClr val="E8E5E4"/>
          </a:solidFill>
          <a:ln>
            <a:solidFill>
              <a:srgbClr val="4F240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570228" y="1510470"/>
            <a:ext cx="2365829" cy="81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/>
              <a:t>..</a:t>
            </a:r>
          </a:p>
        </p:txBody>
      </p:sp>
      <p:sp>
        <p:nvSpPr>
          <p:cNvPr id="22" name="Round Same Side Corner Rectangle 6">
            <a:extLst>
              <a:ext uri="{FF2B5EF4-FFF2-40B4-BE49-F238E27FC236}">
                <a16:creationId xmlns:a16="http://schemas.microsoft.com/office/drawing/2014/main" id="{50249BFC-DAB1-4F7B-8E1E-906F4332CD6A}"/>
              </a:ext>
            </a:extLst>
          </p:cNvPr>
          <p:cNvSpPr/>
          <p:nvPr/>
        </p:nvSpPr>
        <p:spPr>
          <a:xfrm rot="2700000">
            <a:off x="1119904" y="3351724"/>
            <a:ext cx="67645" cy="386349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rgbClr val="E8E5E4"/>
          </a:solidFill>
          <a:ln>
            <a:solidFill>
              <a:srgbClr val="4F24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025B9413-06DE-47AF-A557-FB9FC361BDCD}"/>
              </a:ext>
            </a:extLst>
          </p:cNvPr>
          <p:cNvSpPr/>
          <p:nvPr/>
        </p:nvSpPr>
        <p:spPr>
          <a:xfrm rot="18900000">
            <a:off x="1084958" y="4295266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rgbClr val="E8E5E4"/>
          </a:solidFill>
          <a:ln>
            <a:solidFill>
              <a:srgbClr val="4F24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4" name="Oval 44">
            <a:extLst>
              <a:ext uri="{FF2B5EF4-FFF2-40B4-BE49-F238E27FC236}">
                <a16:creationId xmlns:a16="http://schemas.microsoft.com/office/drawing/2014/main" id="{76730F0A-55ED-4BC7-ACD2-11C5DF5601C0}"/>
              </a:ext>
            </a:extLst>
          </p:cNvPr>
          <p:cNvSpPr>
            <a:spLocks noChangeAspect="1"/>
          </p:cNvSpPr>
          <p:nvPr/>
        </p:nvSpPr>
        <p:spPr>
          <a:xfrm>
            <a:off x="1091340" y="1772962"/>
            <a:ext cx="240245" cy="286057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rgbClr val="E8E5E4"/>
          </a:solidFill>
          <a:ln>
            <a:solidFill>
              <a:srgbClr val="4F24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7" name="Rectangle 26"/>
          <p:cNvSpPr/>
          <p:nvPr/>
        </p:nvSpPr>
        <p:spPr>
          <a:xfrm>
            <a:off x="1638412" y="4962341"/>
            <a:ext cx="3846285" cy="81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698B4DE-2BEA-924B-8318-41F5E7CE4393}"/>
              </a:ext>
            </a:extLst>
          </p:cNvPr>
          <p:cNvSpPr/>
          <p:nvPr/>
        </p:nvSpPr>
        <p:spPr>
          <a:xfrm>
            <a:off x="269915" y="220407"/>
            <a:ext cx="5065303" cy="88985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3200" b="1" kern="0" spc="300" dirty="0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CÔNG CỤ SỬ DỤNG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B7D53AF-C3D3-2248-ACF6-066EF4D8F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9384" y="2396393"/>
            <a:ext cx="1623176" cy="175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511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834132-0D4C-0B44-AF53-1E53630D08EB}"/>
              </a:ext>
            </a:extLst>
          </p:cNvPr>
          <p:cNvSpPr/>
          <p:nvPr/>
        </p:nvSpPr>
        <p:spPr>
          <a:xfrm>
            <a:off x="269915" y="220407"/>
            <a:ext cx="5065303" cy="88985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3200" b="1" kern="0" spc="300" dirty="0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DEMO SẢN PHẨM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8D80E1-93D7-614B-B6E4-19DDC8137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735" y="2068654"/>
            <a:ext cx="5764530" cy="187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449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913" y="566057"/>
            <a:ext cx="6938051" cy="58057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65280" y="1119085"/>
            <a:ext cx="3367314" cy="121754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kern="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NỘI DUNG</a:t>
            </a:r>
          </a:p>
        </p:txBody>
      </p:sp>
      <p:sp>
        <p:nvSpPr>
          <p:cNvPr id="5" name="Rectangle 4"/>
          <p:cNvSpPr/>
          <p:nvPr/>
        </p:nvSpPr>
        <p:spPr>
          <a:xfrm>
            <a:off x="4631961" y="791028"/>
            <a:ext cx="7356838" cy="5355772"/>
          </a:xfrm>
          <a:prstGeom prst="rect">
            <a:avLst/>
          </a:prstGeom>
          <a:solidFill>
            <a:srgbClr val="E8E5E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VnCourier New" panose="02027200000000000000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	1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.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Giới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thiệu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sản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phẩm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	</a:t>
            </a:r>
          </a:p>
          <a:p>
            <a:pPr>
              <a:lnSpc>
                <a:spcPct val="200000"/>
              </a:lnSpc>
            </a:pPr>
            <a: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	2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.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Phân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tích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thiết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kế</a:t>
            </a: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VnCourier New" panose="02027200000000000000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	3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.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Công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nghệ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và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thuật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toán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sử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dụng</a:t>
            </a: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VnCourier New" panose="02027200000000000000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	4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. 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Demo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sản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phẩm</a:t>
            </a:r>
            <a:endParaRPr 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VnCourier New" panose="02027200000000000000" pitchFamily="18" charset="0"/>
            </a:endParaRPr>
          </a:p>
          <a:p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VnCourier New" panose="02027200000000000000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1886" y="319314"/>
            <a:ext cx="522514" cy="595086"/>
          </a:xfrm>
          <a:prstGeom prst="rect">
            <a:avLst/>
          </a:prstGeom>
          <a:solidFill>
            <a:srgbClr val="E8E5E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86165C-236F-B748-8BF8-9FF74F6EA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250" y="2520367"/>
            <a:ext cx="1941375" cy="222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356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5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2569" y="237671"/>
            <a:ext cx="6458857" cy="638265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39345" y="587062"/>
            <a:ext cx="5065303" cy="88985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3200" b="1" kern="0" spc="300" dirty="0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GIỚI THIỆU SẢN PHẨM</a:t>
            </a:r>
          </a:p>
        </p:txBody>
      </p:sp>
      <p:sp>
        <p:nvSpPr>
          <p:cNvPr id="7" name="Isosceles Triangle 6"/>
          <p:cNvSpPr/>
          <p:nvPr/>
        </p:nvSpPr>
        <p:spPr>
          <a:xfrm rot="15306074">
            <a:off x="6571323" y="1632458"/>
            <a:ext cx="5170546" cy="4482940"/>
          </a:xfrm>
          <a:prstGeom prst="triangle">
            <a:avLst>
              <a:gd name="adj" fmla="val 47329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ard 10"/>
          <p:cNvSpPr/>
          <p:nvPr/>
        </p:nvSpPr>
        <p:spPr>
          <a:xfrm rot="10800000">
            <a:off x="831360" y="1476918"/>
            <a:ext cx="5681272" cy="4794020"/>
          </a:xfrm>
          <a:prstGeom prst="flowChartPunchedCard">
            <a:avLst/>
          </a:prstGeom>
          <a:noFill/>
          <a:ln>
            <a:solidFill>
              <a:srgbClr val="6D31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5AA8D9C-F5CD-C04C-AC30-EDFA41C5A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3411" y="2580956"/>
            <a:ext cx="1941375" cy="222449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22B95D4-19D5-E249-A532-7407326F5FDA}"/>
              </a:ext>
            </a:extLst>
          </p:cNvPr>
          <p:cNvSpPr/>
          <p:nvPr/>
        </p:nvSpPr>
        <p:spPr>
          <a:xfrm>
            <a:off x="824459" y="1476918"/>
            <a:ext cx="5642901" cy="4794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VN" sz="800" b="1" dirty="0">
                <a:solidFill>
                  <a:schemeClr val="tx1"/>
                </a:solidFill>
              </a:rPr>
              <a:t>  </a:t>
            </a:r>
          </a:p>
          <a:p>
            <a:pPr algn="ctr">
              <a:lnSpc>
                <a:spcPct val="150000"/>
              </a:lnSpc>
            </a:pPr>
            <a:r>
              <a:rPr lang="en-VN" sz="2400" b="1" dirty="0">
                <a:solidFill>
                  <a:schemeClr val="tx1"/>
                </a:solidFill>
              </a:rPr>
              <a:t>Ứng dụng quản lý quán caf</a:t>
            </a:r>
            <a:r>
              <a:rPr lang="en-US" sz="2400" b="1" dirty="0">
                <a:solidFill>
                  <a:schemeClr val="tx1"/>
                </a:solidFill>
              </a:rPr>
              <a:t>e</a:t>
            </a:r>
          </a:p>
          <a:p>
            <a:pPr algn="ctr"/>
            <a:endParaRPr lang="en-US" sz="1000" b="1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Phân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quyền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quản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lý</a:t>
            </a:r>
            <a:r>
              <a:rPr lang="en-US" dirty="0">
                <a:solidFill>
                  <a:schemeClr val="tx1"/>
                </a:solidFill>
              </a:rPr>
              <a:t> ADMIN </a:t>
            </a:r>
            <a:r>
              <a:rPr lang="en-US" dirty="0" err="1">
                <a:solidFill>
                  <a:schemeClr val="tx1"/>
                </a:solidFill>
              </a:rPr>
              <a:t>với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Nhân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Viên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VN" dirty="0">
                <a:solidFill>
                  <a:schemeClr val="tx1"/>
                </a:solidFill>
              </a:rPr>
              <a:t>Bán Hàng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VN" dirty="0">
                <a:solidFill>
                  <a:schemeClr val="tx1"/>
                </a:solidFill>
              </a:rPr>
              <a:t>Nhân Viên : Đặt bàn, gọi đồ , thanh toán , v.v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VN" dirty="0">
                <a:solidFill>
                  <a:schemeClr val="tx1"/>
                </a:solidFill>
              </a:rPr>
              <a:t>Admin : Quản lý , Thống kê, v.v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VN" dirty="0">
                <a:solidFill>
                  <a:schemeClr val="tx1"/>
                </a:solidFill>
              </a:rPr>
              <a:t>Quản lý lượng bàn trong quán, trạng thái bàn( trống, đã đặt trước hay đang phục vụ)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VN" dirty="0">
                <a:solidFill>
                  <a:schemeClr val="tx1"/>
                </a:solidFill>
              </a:rPr>
              <a:t>Quản lý danh sách thực đơn, lọc ra những món được yêu thích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VN" dirty="0">
                <a:solidFill>
                  <a:schemeClr val="tx1"/>
                </a:solidFill>
              </a:rPr>
              <a:t>Kiểm tra tổng thanh toán và xuất hoá đơn cho khách hàng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378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E2B29CF-C549-E64C-B9A1-BEB338493485}"/>
              </a:ext>
            </a:extLst>
          </p:cNvPr>
          <p:cNvSpPr/>
          <p:nvPr/>
        </p:nvSpPr>
        <p:spPr>
          <a:xfrm>
            <a:off x="269915" y="220407"/>
            <a:ext cx="5065303" cy="88985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3200" b="1" kern="0" spc="300" dirty="0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PHÂN TÍCH USECASE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13282F-0D18-E04A-B05C-FAF0D967F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887" y="975334"/>
            <a:ext cx="5759689" cy="54972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60F6268-D289-3143-B67A-401516FDDF16}"/>
              </a:ext>
            </a:extLst>
          </p:cNvPr>
          <p:cNvSpPr txBox="1"/>
          <p:nvPr/>
        </p:nvSpPr>
        <p:spPr>
          <a:xfrm>
            <a:off x="882370" y="5823333"/>
            <a:ext cx="2355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b="1" dirty="0"/>
              <a:t>USE CASE TỔNG QUAN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82591C-3C01-4971-AD56-05F54BD2D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9732" y="132975"/>
            <a:ext cx="1380660" cy="15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522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DA5401-3AED-0B4B-B61C-190DAE264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558" y="1996861"/>
            <a:ext cx="4746819" cy="39371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88B20D-B35C-F045-8FAA-04DFB4FB8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787" y="1996861"/>
            <a:ext cx="4889275" cy="39371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FBC2BA-E773-4A4E-B684-AEE30FA66D15}"/>
              </a:ext>
            </a:extLst>
          </p:cNvPr>
          <p:cNvSpPr txBox="1"/>
          <p:nvPr/>
        </p:nvSpPr>
        <p:spPr>
          <a:xfrm>
            <a:off x="2373864" y="6041312"/>
            <a:ext cx="2202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b="1" dirty="0"/>
              <a:t>USE CASE BÁN HÀNG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D50AA2-18D5-A449-A7AB-76170103DF5D}"/>
              </a:ext>
            </a:extLst>
          </p:cNvPr>
          <p:cNvSpPr txBox="1"/>
          <p:nvPr/>
        </p:nvSpPr>
        <p:spPr>
          <a:xfrm>
            <a:off x="7642892" y="6041312"/>
            <a:ext cx="21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b="1" dirty="0"/>
              <a:t>USE CASE THIẾT LẬP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B978A8-AB15-F443-8497-12727615BAD0}"/>
              </a:ext>
            </a:extLst>
          </p:cNvPr>
          <p:cNvSpPr/>
          <p:nvPr/>
        </p:nvSpPr>
        <p:spPr>
          <a:xfrm>
            <a:off x="269915" y="220407"/>
            <a:ext cx="5065303" cy="88985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3200" b="1" kern="0" spc="300" dirty="0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PHÂN TÍCH USECASE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C0C53C3-ACE8-5341-A807-4A49DAF632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9732" y="132975"/>
            <a:ext cx="1380660" cy="15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414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403996-371E-E44D-8E9A-16EC3BC84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987" y="1110263"/>
            <a:ext cx="4769172" cy="54227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24D2AC-18FA-5241-92EC-38304E3F95FE}"/>
              </a:ext>
            </a:extLst>
          </p:cNvPr>
          <p:cNvSpPr txBox="1"/>
          <p:nvPr/>
        </p:nvSpPr>
        <p:spPr>
          <a:xfrm>
            <a:off x="1378564" y="6048186"/>
            <a:ext cx="1990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b="1" dirty="0"/>
              <a:t>USE CASE QUẢN LÝ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39FB75-17C0-E64B-A8E8-EA388AED9957}"/>
              </a:ext>
            </a:extLst>
          </p:cNvPr>
          <p:cNvSpPr/>
          <p:nvPr/>
        </p:nvSpPr>
        <p:spPr>
          <a:xfrm>
            <a:off x="269915" y="220407"/>
            <a:ext cx="5065303" cy="88985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3200" b="1" kern="0" spc="300" dirty="0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PHÂN TÍCH USECASE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D4C133-1BDE-4B2E-80C2-EF7A6BD37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9732" y="132975"/>
            <a:ext cx="1380660" cy="15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054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016ECFD-B465-0F4F-8A3D-562FD31590B5}"/>
              </a:ext>
            </a:extLst>
          </p:cNvPr>
          <p:cNvSpPr/>
          <p:nvPr/>
        </p:nvSpPr>
        <p:spPr>
          <a:xfrm>
            <a:off x="269915" y="220407"/>
            <a:ext cx="5065303" cy="88985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3200" b="1" kern="0" spc="300" dirty="0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ĐẶC TẢ USECASE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14E069-4C27-A049-9BA7-9933570CE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375" y="1017785"/>
            <a:ext cx="6147249" cy="56198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807DF2E-7A25-A942-A4F7-1EA4D9903AD4}"/>
              </a:ext>
            </a:extLst>
          </p:cNvPr>
          <p:cNvSpPr txBox="1"/>
          <p:nvPr/>
        </p:nvSpPr>
        <p:spPr>
          <a:xfrm>
            <a:off x="528050" y="5991262"/>
            <a:ext cx="22361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b="1" dirty="0"/>
              <a:t>BIỂU ĐỒ HOẠT ĐỘNG</a:t>
            </a:r>
          </a:p>
          <a:p>
            <a:r>
              <a:rPr lang="en-VN" b="1" dirty="0"/>
              <a:t>USE CASE BÁN HÀNG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DA0122-7E53-4370-B0E1-BFEA9D300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9732" y="132975"/>
            <a:ext cx="1380660" cy="15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067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016ECFD-B465-0F4F-8A3D-562FD31590B5}"/>
              </a:ext>
            </a:extLst>
          </p:cNvPr>
          <p:cNvSpPr/>
          <p:nvPr/>
        </p:nvSpPr>
        <p:spPr>
          <a:xfrm>
            <a:off x="269915" y="220407"/>
            <a:ext cx="5065303" cy="88985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3200" b="1" kern="0" spc="300" dirty="0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ĐẶC TẢ USECASE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1C6590-918D-734D-8A7E-9B4DD2282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848" y="1213846"/>
            <a:ext cx="6136740" cy="54339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1377C0-7778-B040-B456-B9519DC21D0D}"/>
              </a:ext>
            </a:extLst>
          </p:cNvPr>
          <p:cNvSpPr txBox="1"/>
          <p:nvPr/>
        </p:nvSpPr>
        <p:spPr>
          <a:xfrm>
            <a:off x="528050" y="5644154"/>
            <a:ext cx="3103798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VN" b="1" dirty="0"/>
              <a:t>BIỂU ĐỒ HOẠT ĐỘNG</a:t>
            </a:r>
          </a:p>
          <a:p>
            <a:r>
              <a:rPr lang="en-VN" b="1" dirty="0"/>
              <a:t>USE CASE QUẢN LÝ THỰC ĐƠN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D182D7-76ED-4686-B774-F977AB279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9732" y="132975"/>
            <a:ext cx="1380660" cy="15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943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0957" y="995963"/>
            <a:ext cx="8850086" cy="5755850"/>
          </a:xfrm>
          <a:prstGeom prst="rect">
            <a:avLst/>
          </a:prstGeom>
          <a:solidFill>
            <a:srgbClr val="76583D">
              <a:alpha val="6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7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6114" y="1202306"/>
            <a:ext cx="1417896" cy="5503293"/>
          </a:xfrm>
          <a:prstGeom prst="rect">
            <a:avLst/>
          </a:prstGeom>
          <a:solidFill>
            <a:srgbClr val="E8E5E4">
              <a:alpha val="20000"/>
            </a:srgb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587B29-3A12-8F44-B3A8-0F1345FF2276}"/>
              </a:ext>
            </a:extLst>
          </p:cNvPr>
          <p:cNvSpPr/>
          <p:nvPr/>
        </p:nvSpPr>
        <p:spPr>
          <a:xfrm>
            <a:off x="269915" y="220407"/>
            <a:ext cx="5065303" cy="88985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3200" b="1" kern="0" spc="300" dirty="0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PHÂN TÍCH THIẾT KẾ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7AC728-0D09-A84C-A893-2FB2881C5A66}"/>
              </a:ext>
            </a:extLst>
          </p:cNvPr>
          <p:cNvSpPr/>
          <p:nvPr/>
        </p:nvSpPr>
        <p:spPr>
          <a:xfrm>
            <a:off x="10657990" y="1202308"/>
            <a:ext cx="1417896" cy="5503291"/>
          </a:xfrm>
          <a:prstGeom prst="rect">
            <a:avLst/>
          </a:prstGeom>
          <a:solidFill>
            <a:srgbClr val="A59992">
              <a:alpha val="20000"/>
            </a:srgb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F789B6F-1316-1B4E-9EAC-017AEB0A0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904" y="1110263"/>
            <a:ext cx="8576192" cy="551326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C5ADA6F-7402-8A4D-9E3C-53AF37936F7A}"/>
              </a:ext>
            </a:extLst>
          </p:cNvPr>
          <p:cNvSpPr txBox="1"/>
          <p:nvPr/>
        </p:nvSpPr>
        <p:spPr>
          <a:xfrm>
            <a:off x="269915" y="5630942"/>
            <a:ext cx="4945743" cy="904287"/>
          </a:xfrm>
          <a:prstGeom prst="rect">
            <a:avLst/>
          </a:prstGeom>
          <a:solidFill>
            <a:schemeClr val="bg1"/>
          </a:solidFill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VN" sz="2800" b="1" dirty="0"/>
              <a:t>THIẾT KẾ CƠ SỞ DỮ LIỆU</a:t>
            </a:r>
          </a:p>
          <a:p>
            <a:pPr algn="ctr">
              <a:lnSpc>
                <a:spcPct val="150000"/>
              </a:lnSpc>
            </a:pPr>
            <a:r>
              <a:rPr lang="en-VN" sz="800" b="1" dirty="0"/>
              <a:t> 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803C33-BC1E-4DE9-A11F-E47FFA6B2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9732" y="132975"/>
            <a:ext cx="1380660" cy="15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851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</TotalTime>
  <Words>270</Words>
  <Application>Microsoft Office PowerPoint</Application>
  <PresentationFormat>Widescreen</PresentationFormat>
  <Paragraphs>60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.VnCourier</vt:lpstr>
      <vt:lpstr>.VnCourier New</vt:lpstr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Hoang Minh Nguyet 20176839</dc:creator>
  <cp:lastModifiedBy>Nam Kieu Dang</cp:lastModifiedBy>
  <cp:revision>29</cp:revision>
  <dcterms:created xsi:type="dcterms:W3CDTF">2020-06-02T02:16:03Z</dcterms:created>
  <dcterms:modified xsi:type="dcterms:W3CDTF">2020-06-03T01:14:34Z</dcterms:modified>
</cp:coreProperties>
</file>