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58c668075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58c668075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8c668075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8c668075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58c668075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58c668075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58c668075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58c668075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8c668075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8c668075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58c66807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58c66807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58c668075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58c668075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58c668075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58c668075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58c66807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58c66807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8c668075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8c668075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8c668075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8c668075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8c668075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8c668075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Group Assignment 1</a:t>
            </a:r>
            <a:endParaRPr/>
          </a:p>
          <a:p>
            <a:pPr indent="0" lvl="0" marL="0" rtl="0" algn="ctr">
              <a:spcBef>
                <a:spcPts val="0"/>
              </a:spcBef>
              <a:spcAft>
                <a:spcPts val="0"/>
              </a:spcAft>
              <a:buNone/>
            </a:pPr>
            <a:r>
              <a:rPr lang="en"/>
              <a:t>Inverted Index</a:t>
            </a:r>
            <a:endParaRPr/>
          </a:p>
        </p:txBody>
      </p:sp>
      <p:sp>
        <p:nvSpPr>
          <p:cNvPr id="55" name="Google Shape;55;p13"/>
          <p:cNvSpPr txBox="1"/>
          <p:nvPr>
            <p:ph idx="1" type="subTitle"/>
          </p:nvPr>
        </p:nvSpPr>
        <p:spPr>
          <a:xfrm>
            <a:off x="311700" y="31351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Team 2: Thanh Le, Antoine Si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RESULTS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Process the queries</a:t>
            </a:r>
            <a:endParaRPr/>
          </a:p>
        </p:txBody>
      </p:sp>
      <p:pic>
        <p:nvPicPr>
          <p:cNvPr id="115" name="Google Shape;115;p22"/>
          <p:cNvPicPr preferRelativeResize="0"/>
          <p:nvPr/>
        </p:nvPicPr>
        <p:blipFill>
          <a:blip r:embed="rId3">
            <a:alphaModFix/>
          </a:blip>
          <a:stretch>
            <a:fillRect/>
          </a:stretch>
        </p:blipFill>
        <p:spPr>
          <a:xfrm>
            <a:off x="229625" y="1606075"/>
            <a:ext cx="4269826" cy="3189300"/>
          </a:xfrm>
          <a:prstGeom prst="rect">
            <a:avLst/>
          </a:prstGeom>
          <a:noFill/>
          <a:ln>
            <a:noFill/>
          </a:ln>
        </p:spPr>
      </p:pic>
      <p:pic>
        <p:nvPicPr>
          <p:cNvPr id="116" name="Google Shape;116;p22"/>
          <p:cNvPicPr preferRelativeResize="0"/>
          <p:nvPr/>
        </p:nvPicPr>
        <p:blipFill>
          <a:blip r:embed="rId4">
            <a:alphaModFix/>
          </a:blip>
          <a:stretch>
            <a:fillRect/>
          </a:stretch>
        </p:blipFill>
        <p:spPr>
          <a:xfrm>
            <a:off x="4337100" y="1606075"/>
            <a:ext cx="4495201" cy="2656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RESULTS</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Print out the documents with their Doc IDs</a:t>
            </a:r>
            <a:endParaRPr/>
          </a:p>
        </p:txBody>
      </p:sp>
      <p:pic>
        <p:nvPicPr>
          <p:cNvPr id="123" name="Google Shape;123;p23"/>
          <p:cNvPicPr preferRelativeResize="0"/>
          <p:nvPr/>
        </p:nvPicPr>
        <p:blipFill>
          <a:blip r:embed="rId3">
            <a:alphaModFix/>
          </a:blip>
          <a:stretch>
            <a:fillRect/>
          </a:stretch>
        </p:blipFill>
        <p:spPr>
          <a:xfrm>
            <a:off x="761350" y="1642225"/>
            <a:ext cx="1850500" cy="3238374"/>
          </a:xfrm>
          <a:prstGeom prst="rect">
            <a:avLst/>
          </a:prstGeom>
          <a:noFill/>
          <a:ln>
            <a:noFill/>
          </a:ln>
        </p:spPr>
      </p:pic>
      <p:pic>
        <p:nvPicPr>
          <p:cNvPr id="124" name="Google Shape;124;p23"/>
          <p:cNvPicPr preferRelativeResize="0"/>
          <p:nvPr/>
        </p:nvPicPr>
        <p:blipFill>
          <a:blip r:embed="rId4">
            <a:alphaModFix/>
          </a:blip>
          <a:stretch>
            <a:fillRect/>
          </a:stretch>
        </p:blipFill>
        <p:spPr>
          <a:xfrm>
            <a:off x="2858300" y="1642225"/>
            <a:ext cx="1850500" cy="3238368"/>
          </a:xfrm>
          <a:prstGeom prst="rect">
            <a:avLst/>
          </a:prstGeom>
          <a:noFill/>
          <a:ln>
            <a:noFill/>
          </a:ln>
        </p:spPr>
      </p:pic>
      <p:pic>
        <p:nvPicPr>
          <p:cNvPr id="125" name="Google Shape;125;p23"/>
          <p:cNvPicPr preferRelativeResize="0"/>
          <p:nvPr/>
        </p:nvPicPr>
        <p:blipFill>
          <a:blip r:embed="rId5">
            <a:alphaModFix/>
          </a:blip>
          <a:stretch>
            <a:fillRect/>
          </a:stretch>
        </p:blipFill>
        <p:spPr>
          <a:xfrm>
            <a:off x="6373049" y="1642225"/>
            <a:ext cx="1850500" cy="3238381"/>
          </a:xfrm>
          <a:prstGeom prst="rect">
            <a:avLst/>
          </a:prstGeom>
          <a:noFill/>
          <a:ln>
            <a:noFill/>
          </a:ln>
        </p:spPr>
      </p:pic>
      <p:sp>
        <p:nvSpPr>
          <p:cNvPr id="126" name="Google Shape;126;p23"/>
          <p:cNvSpPr txBox="1"/>
          <p:nvPr/>
        </p:nvSpPr>
        <p:spPr>
          <a:xfrm>
            <a:off x="5183450" y="4217000"/>
            <a:ext cx="820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t>…</a:t>
            </a:r>
            <a:endParaRPr sz="4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RESULTS</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Print out the terms with posting lists</a:t>
            </a:r>
            <a:endParaRPr/>
          </a:p>
        </p:txBody>
      </p:sp>
      <p:pic>
        <p:nvPicPr>
          <p:cNvPr id="133" name="Google Shape;133;p24"/>
          <p:cNvPicPr preferRelativeResize="0"/>
          <p:nvPr/>
        </p:nvPicPr>
        <p:blipFill rotWithShape="1">
          <a:blip r:embed="rId3">
            <a:alphaModFix/>
          </a:blip>
          <a:srcRect b="0" l="2581" r="0" t="0"/>
          <a:stretch/>
        </p:blipFill>
        <p:spPr>
          <a:xfrm>
            <a:off x="4369500" y="1716175"/>
            <a:ext cx="4729576" cy="2773375"/>
          </a:xfrm>
          <a:prstGeom prst="rect">
            <a:avLst/>
          </a:prstGeom>
          <a:noFill/>
          <a:ln>
            <a:noFill/>
          </a:ln>
        </p:spPr>
      </p:pic>
      <p:pic>
        <p:nvPicPr>
          <p:cNvPr id="134" name="Google Shape;134;p24"/>
          <p:cNvPicPr preferRelativeResize="0"/>
          <p:nvPr/>
        </p:nvPicPr>
        <p:blipFill>
          <a:blip r:embed="rId4">
            <a:alphaModFix/>
          </a:blip>
          <a:stretch>
            <a:fillRect/>
          </a:stretch>
        </p:blipFill>
        <p:spPr>
          <a:xfrm>
            <a:off x="127250" y="1716175"/>
            <a:ext cx="4185099" cy="3065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DIVISION</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Both of us first started working on implementing the index.py file by ourselves and discussed with each other when any problem </a:t>
            </a:r>
            <a:r>
              <a:rPr lang="en"/>
              <a:t>happened</a:t>
            </a:r>
            <a:endParaRPr/>
          </a:p>
          <a:p>
            <a:pPr indent="-342900" lvl="0" marL="457200" rtl="0" algn="l">
              <a:spcBef>
                <a:spcPts val="0"/>
              </a:spcBef>
              <a:spcAft>
                <a:spcPts val="0"/>
              </a:spcAft>
              <a:buSzPts val="1800"/>
              <a:buChar char="-"/>
            </a:pPr>
            <a:r>
              <a:rPr lang="en"/>
              <a:t>We compared our query results with each other to make sure we got the same outputs</a:t>
            </a:r>
            <a:endParaRPr/>
          </a:p>
          <a:p>
            <a:pPr indent="-342900" lvl="0" marL="457200" rtl="0" algn="l">
              <a:spcBef>
                <a:spcPts val="0"/>
              </a:spcBef>
              <a:spcAft>
                <a:spcPts val="0"/>
              </a:spcAft>
              <a:buSzPts val="1800"/>
              <a:buChar char="-"/>
            </a:pPr>
            <a:r>
              <a:rPr lang="en"/>
              <a:t>We combined our works into a final version with detailed comments in each step which helps explaining the codes</a:t>
            </a:r>
            <a:endParaRPr/>
          </a:p>
          <a:p>
            <a:pPr indent="-342900" lvl="0" marL="457200" rtl="0" algn="l">
              <a:spcBef>
                <a:spcPts val="0"/>
              </a:spcBef>
              <a:spcAft>
                <a:spcPts val="0"/>
              </a:spcAft>
              <a:buSzPts val="1800"/>
              <a:buChar char="-"/>
            </a:pPr>
            <a:r>
              <a:rPr lang="en"/>
              <a:t>Thanh created the README file</a:t>
            </a:r>
            <a:endParaRPr/>
          </a:p>
          <a:p>
            <a:pPr indent="-342900" lvl="0" marL="457200" rtl="0" algn="l">
              <a:spcBef>
                <a:spcPts val="0"/>
              </a:spcBef>
              <a:spcAft>
                <a:spcPts val="0"/>
              </a:spcAft>
              <a:buSzPts val="1800"/>
              <a:buChar char="-"/>
            </a:pPr>
            <a:r>
              <a:rPr lang="en"/>
              <a:t>Antoine created the output.txt file</a:t>
            </a:r>
            <a:endParaRPr/>
          </a:p>
          <a:p>
            <a:pPr indent="-342900" lvl="0" marL="457200" rtl="0" algn="l">
              <a:spcBef>
                <a:spcPts val="0"/>
              </a:spcBef>
              <a:spcAft>
                <a:spcPts val="0"/>
              </a:spcAft>
              <a:buSzPts val="1800"/>
              <a:buChar char="-"/>
            </a:pPr>
            <a:r>
              <a:rPr lang="en"/>
              <a:t>We</a:t>
            </a:r>
            <a:r>
              <a:rPr lang="en"/>
              <a:t> worked on the presentation slides </a:t>
            </a:r>
            <a:r>
              <a:rPr lang="en"/>
              <a:t>together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TOKENIZATION</a:t>
            </a:r>
            <a:endParaRPr/>
          </a:p>
        </p:txBody>
      </p:sp>
      <p:sp>
        <p:nvSpPr>
          <p:cNvPr id="61" name="Google Shape;61;p14"/>
          <p:cNvSpPr txBox="1"/>
          <p:nvPr>
            <p:ph idx="1" type="body"/>
          </p:nvPr>
        </p:nvSpPr>
        <p:spPr>
          <a:xfrm>
            <a:off x="311700" y="2661350"/>
            <a:ext cx="8520600" cy="1907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Open and read the document</a:t>
            </a:r>
            <a:endParaRPr/>
          </a:p>
          <a:p>
            <a:pPr indent="-342900" lvl="0" marL="457200" rtl="0" algn="l">
              <a:spcBef>
                <a:spcPts val="0"/>
              </a:spcBef>
              <a:spcAft>
                <a:spcPts val="0"/>
              </a:spcAft>
              <a:buSzPts val="1800"/>
              <a:buChar char="-"/>
            </a:pPr>
            <a:r>
              <a:rPr lang="en"/>
              <a:t>Find and replace all punctuations, numerals, and special characters</a:t>
            </a:r>
            <a:endParaRPr/>
          </a:p>
          <a:p>
            <a:pPr indent="-342900" lvl="0" marL="457200" rtl="0" algn="l">
              <a:spcBef>
                <a:spcPts val="0"/>
              </a:spcBef>
              <a:spcAft>
                <a:spcPts val="0"/>
              </a:spcAft>
              <a:buSzPts val="1800"/>
              <a:buChar char="-"/>
            </a:pPr>
            <a:r>
              <a:rPr lang="en"/>
              <a:t>Lowercase all the words in the document</a:t>
            </a:r>
            <a:endParaRPr/>
          </a:p>
        </p:txBody>
      </p:sp>
      <p:pic>
        <p:nvPicPr>
          <p:cNvPr id="62" name="Google Shape;62;p14"/>
          <p:cNvPicPr preferRelativeResize="0"/>
          <p:nvPr/>
        </p:nvPicPr>
        <p:blipFill rotWithShape="1">
          <a:blip r:embed="rId3">
            <a:alphaModFix/>
          </a:blip>
          <a:srcRect b="0" l="4506" r="10948" t="0"/>
          <a:stretch/>
        </p:blipFill>
        <p:spPr>
          <a:xfrm>
            <a:off x="1282300" y="1222388"/>
            <a:ext cx="6579394" cy="1234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BUILDING INDEX</a:t>
            </a:r>
            <a:endParaRPr/>
          </a:p>
        </p:txBody>
      </p:sp>
      <p:pic>
        <p:nvPicPr>
          <p:cNvPr id="68" name="Google Shape;68;p15"/>
          <p:cNvPicPr preferRelativeResize="0"/>
          <p:nvPr/>
        </p:nvPicPr>
        <p:blipFill rotWithShape="1">
          <a:blip r:embed="rId3">
            <a:alphaModFix/>
          </a:blip>
          <a:srcRect b="0" l="2267" r="0" t="17088"/>
          <a:stretch/>
        </p:blipFill>
        <p:spPr>
          <a:xfrm>
            <a:off x="311700" y="1152475"/>
            <a:ext cx="8520600" cy="3614357"/>
          </a:xfrm>
          <a:prstGeom prst="rect">
            <a:avLst/>
          </a:prstGeom>
          <a:noFill/>
          <a:ln>
            <a:noFill/>
          </a:ln>
        </p:spPr>
      </p:pic>
      <p:sp>
        <p:nvSpPr>
          <p:cNvPr id="69" name="Google Shape;69;p15"/>
          <p:cNvSpPr/>
          <p:nvPr/>
        </p:nvSpPr>
        <p:spPr>
          <a:xfrm>
            <a:off x="4602050" y="2196225"/>
            <a:ext cx="4158600" cy="93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14300" rtl="0" algn="l">
              <a:spcBef>
                <a:spcPts val="0"/>
              </a:spcBef>
              <a:spcAft>
                <a:spcPts val="0"/>
              </a:spcAft>
              <a:buClr>
                <a:schemeClr val="dk1"/>
              </a:buClr>
              <a:buSzPts val="1100"/>
              <a:buFont typeface="Arial"/>
              <a:buNone/>
            </a:pPr>
            <a:r>
              <a:rPr lang="en" sz="1200">
                <a:solidFill>
                  <a:schemeClr val="dk1"/>
                </a:solidFill>
              </a:rPr>
              <a:t>The doc_id of the first document in the collection is 0</a:t>
            </a:r>
            <a:endParaRPr sz="1200">
              <a:solidFill>
                <a:schemeClr val="dk1"/>
              </a:solidFill>
            </a:endParaRPr>
          </a:p>
          <a:p>
            <a:pPr indent="0" lvl="0" marL="114300" rtl="0" algn="l">
              <a:spcBef>
                <a:spcPts val="0"/>
              </a:spcBef>
              <a:spcAft>
                <a:spcPts val="0"/>
              </a:spcAft>
              <a:buClr>
                <a:schemeClr val="dk1"/>
              </a:buClr>
              <a:buSzPts val="1100"/>
              <a:buFont typeface="Arial"/>
              <a:buNone/>
            </a:pPr>
            <a:r>
              <a:t/>
            </a:r>
            <a:endParaRPr sz="1200">
              <a:solidFill>
                <a:schemeClr val="dk1"/>
              </a:solidFill>
            </a:endParaRPr>
          </a:p>
          <a:p>
            <a:pPr indent="0" lvl="0" marL="114300" rtl="0" algn="l">
              <a:spcBef>
                <a:spcPts val="0"/>
              </a:spcBef>
              <a:spcAft>
                <a:spcPts val="0"/>
              </a:spcAft>
              <a:buClr>
                <a:schemeClr val="dk1"/>
              </a:buClr>
              <a:buSzPts val="1100"/>
              <a:buFont typeface="Arial"/>
              <a:buNone/>
            </a:pPr>
            <a:r>
              <a:rPr lang="en" sz="1200">
                <a:solidFill>
                  <a:schemeClr val="dk1"/>
                </a:solidFill>
              </a:rPr>
              <a:t>The position of the first term in the document is 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AND MERGE ALGORITHM</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en"/>
              <a:t>Let say we want to merge two posting lists. Following are the steps to be followed to get merge list:</a:t>
            </a:r>
            <a:endParaRPr/>
          </a:p>
          <a:p>
            <a:pPr indent="-334327" lvl="0" marL="457200" rtl="0" algn="l">
              <a:spcBef>
                <a:spcPts val="0"/>
              </a:spcBef>
              <a:spcAft>
                <a:spcPts val="0"/>
              </a:spcAft>
              <a:buSzPct val="100000"/>
              <a:buAutoNum type="arabicPeriod"/>
            </a:pPr>
            <a:r>
              <a:rPr lang="en"/>
              <a:t>Sort the two posting lists using numeric sort by docID</a:t>
            </a:r>
            <a:endParaRPr/>
          </a:p>
          <a:p>
            <a:pPr indent="-334327" lvl="0" marL="457200" rtl="0" algn="l">
              <a:spcBef>
                <a:spcPts val="0"/>
              </a:spcBef>
              <a:spcAft>
                <a:spcPts val="0"/>
              </a:spcAft>
              <a:buSzPct val="100000"/>
              <a:buAutoNum type="arabicPeriod"/>
            </a:pPr>
            <a:r>
              <a:rPr lang="en"/>
              <a:t>Maintain pointers into both posting lists and walk through them simultaneously, in time linear in the total number of postings entries. </a:t>
            </a:r>
            <a:endParaRPr/>
          </a:p>
          <a:p>
            <a:pPr indent="-334327" lvl="0" marL="457200" rtl="0" algn="l">
              <a:spcBef>
                <a:spcPts val="0"/>
              </a:spcBef>
              <a:spcAft>
                <a:spcPts val="0"/>
              </a:spcAft>
              <a:buSzPct val="100000"/>
              <a:buAutoNum type="arabicPeriod"/>
            </a:pPr>
            <a:r>
              <a:rPr lang="en"/>
              <a:t>At each step, compare the docID pointed by both pointers. If they are the same, add that docID into the result list, and advance both pointers. Otherwise, advance the pointer pointing to the smaller docID.</a:t>
            </a:r>
            <a:endParaRPr/>
          </a:p>
          <a:p>
            <a:pPr indent="-334327" lvl="0" marL="457200" rtl="0" algn="l">
              <a:spcBef>
                <a:spcPts val="0"/>
              </a:spcBef>
              <a:spcAft>
                <a:spcPts val="0"/>
              </a:spcAft>
              <a:buSzPct val="100000"/>
              <a:buAutoNum type="arabicPeriod"/>
            </a:pPr>
            <a:r>
              <a:rPr lang="en"/>
              <a:t>Repeat step 3 until it reaches the end of one posting list</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If the lengths of the postings lists are m and n, the merge takes O(m + n) operations. </a:t>
            </a:r>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AND MERGE</a:t>
            </a:r>
            <a:endParaRPr/>
          </a:p>
        </p:txBody>
      </p:sp>
      <p:pic>
        <p:nvPicPr>
          <p:cNvPr id="81" name="Google Shape;81;p17"/>
          <p:cNvPicPr preferRelativeResize="0"/>
          <p:nvPr/>
        </p:nvPicPr>
        <p:blipFill rotWithShape="1">
          <a:blip r:embed="rId3">
            <a:alphaModFix/>
          </a:blip>
          <a:srcRect b="0" l="1669" r="10925" t="0"/>
          <a:stretch/>
        </p:blipFill>
        <p:spPr>
          <a:xfrm>
            <a:off x="311700" y="1170125"/>
            <a:ext cx="8520600" cy="33524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AND QUERY</a:t>
            </a:r>
            <a:endParaRPr/>
          </a:p>
        </p:txBody>
      </p:sp>
      <p:pic>
        <p:nvPicPr>
          <p:cNvPr id="87" name="Google Shape;87;p18"/>
          <p:cNvPicPr preferRelativeResize="0"/>
          <p:nvPr/>
        </p:nvPicPr>
        <p:blipFill>
          <a:blip r:embed="rId3">
            <a:alphaModFix/>
          </a:blip>
          <a:stretch>
            <a:fillRect/>
          </a:stretch>
        </p:blipFill>
        <p:spPr>
          <a:xfrm>
            <a:off x="1649525" y="1156450"/>
            <a:ext cx="5844949" cy="3633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pic>
        <p:nvPicPr>
          <p:cNvPr id="93" name="Google Shape;93;p19"/>
          <p:cNvPicPr preferRelativeResize="0"/>
          <p:nvPr/>
        </p:nvPicPr>
        <p:blipFill rotWithShape="1">
          <a:blip r:embed="rId3">
            <a:alphaModFix/>
          </a:blip>
          <a:srcRect b="0" l="4351" r="0" t="0"/>
          <a:stretch/>
        </p:blipFill>
        <p:spPr>
          <a:xfrm>
            <a:off x="1351325" y="1159325"/>
            <a:ext cx="6383149" cy="2692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RESULTS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Build the index</a:t>
            </a:r>
            <a:endParaRPr/>
          </a:p>
        </p:txBody>
      </p:sp>
      <p:pic>
        <p:nvPicPr>
          <p:cNvPr id="100" name="Google Shape;100;p20"/>
          <p:cNvPicPr preferRelativeResize="0"/>
          <p:nvPr/>
        </p:nvPicPr>
        <p:blipFill rotWithShape="1">
          <a:blip r:embed="rId3">
            <a:alphaModFix/>
          </a:blip>
          <a:srcRect b="0" l="487" r="0" t="0"/>
          <a:stretch/>
        </p:blipFill>
        <p:spPr>
          <a:xfrm>
            <a:off x="311700" y="1848575"/>
            <a:ext cx="8520599" cy="36221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RESULTS</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Process the queries</a:t>
            </a:r>
            <a:endParaRPr/>
          </a:p>
        </p:txBody>
      </p:sp>
      <p:pic>
        <p:nvPicPr>
          <p:cNvPr id="107" name="Google Shape;107;p21"/>
          <p:cNvPicPr preferRelativeResize="0"/>
          <p:nvPr/>
        </p:nvPicPr>
        <p:blipFill rotWithShape="1">
          <a:blip r:embed="rId3">
            <a:alphaModFix/>
          </a:blip>
          <a:srcRect b="0" l="537" r="0" t="0"/>
          <a:stretch/>
        </p:blipFill>
        <p:spPr>
          <a:xfrm>
            <a:off x="311700" y="1659350"/>
            <a:ext cx="4418475" cy="2121474"/>
          </a:xfrm>
          <a:prstGeom prst="rect">
            <a:avLst/>
          </a:prstGeom>
          <a:noFill/>
          <a:ln>
            <a:noFill/>
          </a:ln>
        </p:spPr>
      </p:pic>
      <p:pic>
        <p:nvPicPr>
          <p:cNvPr id="108" name="Google Shape;108;p21"/>
          <p:cNvPicPr preferRelativeResize="0"/>
          <p:nvPr/>
        </p:nvPicPr>
        <p:blipFill rotWithShape="1">
          <a:blip r:embed="rId4">
            <a:alphaModFix/>
          </a:blip>
          <a:srcRect b="0" l="0" r="12541" t="0"/>
          <a:stretch/>
        </p:blipFill>
        <p:spPr>
          <a:xfrm>
            <a:off x="4861900" y="1659350"/>
            <a:ext cx="3970399" cy="2547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