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5" r:id="rId3"/>
    <p:sldId id="274" r:id="rId4"/>
    <p:sldId id="273" r:id="rId5"/>
    <p:sldId id="272" r:id="rId6"/>
    <p:sldId id="275" r:id="rId7"/>
    <p:sldId id="276" r:id="rId8"/>
    <p:sldId id="277" r:id="rId9"/>
    <p:sldId id="279" r:id="rId10"/>
    <p:sldId id="280" r:id="rId11"/>
    <p:sldId id="278" r:id="rId12"/>
    <p:sldId id="286" r:id="rId13"/>
    <p:sldId id="270" r:id="rId14"/>
    <p:sldId id="268" r:id="rId15"/>
    <p:sldId id="284" r:id="rId16"/>
    <p:sldId id="282" r:id="rId17"/>
    <p:sldId id="285" r:id="rId18"/>
    <p:sldId id="283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5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78119" y="2421636"/>
            <a:ext cx="7908867" cy="11459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3600"/>
              <a:t>HỆ MẬT SINH TRẮC DỰA TRÊN</a:t>
            </a:r>
          </a:p>
          <a:p>
            <a:pPr algn="ctr"/>
            <a:r>
              <a:rPr lang="en-US" sz="3600"/>
              <a:t>DẤU VÂN TAY VÀ MẬT MÃ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73540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 noProof="1"/>
              <a:t>Sinh viên thực hiện: Hoàng Văn Thành</a:t>
            </a:r>
          </a:p>
          <a:p>
            <a:r>
              <a:rPr lang="en-US" sz="2400" b="0" noProof="1"/>
              <a:t>Giảng viên hướng dẫn:  PGS. TS. Nguyễn Đình Hân</a:t>
            </a:r>
          </a:p>
          <a:p>
            <a:endParaRPr lang="en-US" sz="2400" b="0" noProof="1"/>
          </a:p>
          <a:p>
            <a:endParaRPr lang="en-US" sz="2400" b="0" noProof="1"/>
          </a:p>
          <a:p>
            <a:endParaRPr lang="en-US" sz="2400" b="0" noProof="1"/>
          </a:p>
        </p:txBody>
      </p:sp>
      <p:pic>
        <p:nvPicPr>
          <p:cNvPr id="13" name="Picture 3" descr="Text&#10;&#10;Description automatically generated">
            <a:extLst>
              <a:ext uri="{FF2B5EF4-FFF2-40B4-BE49-F238E27FC236}">
                <a16:creationId xmlns:a16="http://schemas.microsoft.com/office/drawing/2014/main" id="{7F385151-B6BA-4FC4-9B8A-0989EF06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3. Hệ mật đa trị 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noProof="1"/>
                  <a:t>Một hệ mật gồm năm thành phần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noProof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noProof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noProof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noProof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noProof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b="1" i="1" noProof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noProof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b="1" i="1" noProof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noProof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n-US" b="1" noProof="1"/>
              </a:p>
              <a:p>
                <a:r>
                  <a:rPr lang="en-US" b="1" noProof="1"/>
                  <a:t>P</a:t>
                </a:r>
                <a:r>
                  <a:rPr lang="en-US" noProof="1"/>
                  <a:t>: tập hữu hạn các chữ cái của bản rõ</a:t>
                </a:r>
              </a:p>
              <a:p>
                <a:r>
                  <a:rPr lang="en-US" b="1" noProof="1"/>
                  <a:t>C</a:t>
                </a:r>
                <a:r>
                  <a:rPr lang="en-US" noProof="1"/>
                  <a:t>: tập hữu hạn các chữ cái của bản mã</a:t>
                </a:r>
              </a:p>
              <a:p>
                <a:r>
                  <a:rPr lang="en-US" b="1" noProof="1"/>
                  <a:t>K</a:t>
                </a:r>
                <a:r>
                  <a:rPr lang="en-US" noProof="1"/>
                  <a:t>: tập các khoá</a:t>
                </a:r>
              </a:p>
              <a:p>
                <a:pPr marL="0" indent="0">
                  <a:buNone/>
                </a:pPr>
                <a:r>
                  <a:rPr lang="en-US" noProof="1"/>
                  <a:t>Thoả mãn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noProof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noProof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b="0" i="1" noProof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noProof="1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noProof="1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noProof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noProof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b="1" i="1" noProof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noProof="1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noProof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noProof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noProof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d>
                        <m:dPr>
                          <m:ctrlPr>
                            <a:rPr lang="en-US" b="1" i="1" noProof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noProof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noProof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noProof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b="1" i="1" noProof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noProof="1"/>
              </a:p>
              <a:p>
                <a:pPr marL="0" indent="0">
                  <a:buNone/>
                </a:pPr>
                <a:endParaRPr lang="en-US" b="1" noProof="1"/>
              </a:p>
              <a:p>
                <a:pPr marL="0" indent="0">
                  <a:buNone/>
                </a:pPr>
                <a:endParaRPr lang="en-US" noProof="1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477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1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3. Hệ mật đa trị MAS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1"/>
              <a:t>Hệ mật MAS - </a:t>
            </a:r>
            <a:r>
              <a:rPr lang="en-US" noProof="1"/>
              <a:t>Mã hoá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F07E78-D91E-44C7-84A0-F2A058DA9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5"/>
          <a:stretch/>
        </p:blipFill>
        <p:spPr>
          <a:xfrm>
            <a:off x="1965428" y="1530831"/>
            <a:ext cx="5213144" cy="44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3. Hệ mật đa trị MAS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1"/>
              <a:t>Hệ mật MAS – </a:t>
            </a:r>
            <a:r>
              <a:rPr lang="en-US" noProof="1"/>
              <a:t>Giải mã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9F5CF-F847-4066-BC0B-CAFFCF5E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96" y="1514781"/>
            <a:ext cx="470600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4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vân</a:t>
            </a:r>
            <a:r>
              <a:rPr lang="en-US"/>
              <a:t> </a:t>
            </a:r>
            <a:r>
              <a:rPr lang="en-US" err="1"/>
              <a:t>tay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/>
                  <a:t>Xây dựng bản rõ</a:t>
                </a:r>
              </a:p>
              <a:p>
                <a:pPr marL="0" indent="0">
                  <a:buNone/>
                </a:pPr>
                <a:r>
                  <a:rPr lang="en-US"/>
                  <a:t>Các đặc trưng của đấu vân tay:</a:t>
                </a:r>
              </a:p>
              <a:p>
                <a:r>
                  <a:rPr lang="en-US"/>
                  <a:t>Điểm tâm: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/>
              </a:p>
              <a:p>
                <a:r>
                  <a:rPr lang="en-US"/>
                  <a:t>Các điểm kết thúc đường vân: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/>
              </a:p>
              <a:p>
                <a:r>
                  <a:rPr lang="en-US"/>
                  <a:t>Các điểm rẽ đường vân: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Bản tin nhắn cần mã hoá là: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𝒎𝒔𝒈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3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Hệ thống xác thực bằng mật mã và vân tay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/>
              <a:t>0 = {'a’; 'cgh’}</a:t>
            </a:r>
          </a:p>
          <a:p>
            <a:r>
              <a:rPr lang="en-US" sz="2000"/>
              <a:t>1 = {'egm’; 'nmc’}</a:t>
            </a:r>
          </a:p>
          <a:p>
            <a:r>
              <a:rPr lang="en-US" sz="2000"/>
              <a:t>2 = {'ig’; 'fce’}</a:t>
            </a:r>
          </a:p>
          <a:p>
            <a:r>
              <a:rPr lang="en-US" sz="2000"/>
              <a:t>3 = {'jkd’}</a:t>
            </a:r>
          </a:p>
          <a:p>
            <a:r>
              <a:rPr lang="en-US" sz="2000"/>
              <a:t>4 = {'bea’; 'mok’}</a:t>
            </a:r>
          </a:p>
          <a:p>
            <a:r>
              <a:rPr lang="en-US" sz="2000"/>
              <a:t>5 = {'fno’; 'ihc’}</a:t>
            </a:r>
          </a:p>
          <a:p>
            <a:r>
              <a:rPr lang="en-US" sz="2000"/>
              <a:t>6 = {'cei’}</a:t>
            </a:r>
          </a:p>
          <a:p>
            <a:r>
              <a:rPr lang="en-US" sz="2000"/>
              <a:t>7 = {'demc’; 'khm’}</a:t>
            </a:r>
          </a:p>
          <a:p>
            <a:r>
              <a:rPr lang="en-US" sz="2000"/>
              <a:t>8 = {'lbkh’}</a:t>
            </a:r>
          </a:p>
          <a:p>
            <a:r>
              <a:rPr lang="en-US" sz="2000"/>
              <a:t>9 = {'kog’; 'dcef’}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k = 3</a:t>
            </a:r>
          </a:p>
          <a:p>
            <a:r>
              <a:rPr lang="en-US"/>
              <a:t> padding = ‘p’</a:t>
            </a:r>
          </a:p>
          <a:p>
            <a:r>
              <a:rPr lang="en-US"/>
              <a:t>Chuỗi</a:t>
            </a:r>
            <a:r>
              <a:rPr lang="en-US" b="1"/>
              <a:t> S</a:t>
            </a:r>
            <a:r>
              <a:rPr lang="en-US"/>
              <a:t> sinh từ mã PIN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34A61DD-4453-4E63-B446-EBE0388312DE}"/>
              </a:ext>
            </a:extLst>
          </p:cNvPr>
          <p:cNvSpPr txBox="1">
            <a:spLocks/>
          </p:cNvSpPr>
          <p:nvPr/>
        </p:nvSpPr>
        <p:spPr>
          <a:xfrm>
            <a:off x="469900" y="1056990"/>
            <a:ext cx="8674100" cy="45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Xây dựng hệ mật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Hệ thống xác thực bằng mật mã và vân tay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/>
              <a:t>'a': 1000</a:t>
            </a:r>
          </a:p>
          <a:p>
            <a:r>
              <a:rPr lang="en-US" sz="2000"/>
              <a:t>'b': 1110</a:t>
            </a:r>
          </a:p>
          <a:p>
            <a:r>
              <a:rPr lang="en-US" sz="2000"/>
              <a:t>'c': 0011</a:t>
            </a:r>
          </a:p>
          <a:p>
            <a:r>
              <a:rPr lang="en-US" sz="2000"/>
              <a:t>'d': 1111</a:t>
            </a:r>
          </a:p>
          <a:p>
            <a:r>
              <a:rPr lang="en-US" sz="2000"/>
              <a:t>'e': 1101</a:t>
            </a:r>
          </a:p>
          <a:p>
            <a:r>
              <a:rPr lang="en-US" sz="2000"/>
              <a:t>'f': 0010</a:t>
            </a:r>
          </a:p>
          <a:p>
            <a:r>
              <a:rPr lang="en-US" sz="2000"/>
              <a:t>'g': 1100</a:t>
            </a:r>
          </a:p>
          <a:p>
            <a:r>
              <a:rPr lang="en-US" sz="2000"/>
              <a:t>'h': 0101</a:t>
            </a:r>
          </a:p>
          <a:p>
            <a:r>
              <a:rPr lang="en-US" sz="2000"/>
              <a:t>'i': 1011</a:t>
            </a:r>
          </a:p>
          <a:p>
            <a:r>
              <a:rPr lang="en-US" sz="2000"/>
              <a:t>'j’: 0000</a:t>
            </a:r>
          </a:p>
          <a:p>
            <a:r>
              <a:rPr lang="en-US" sz="2000"/>
              <a:t>'k’: 1001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/>
              <a:t>'l': 0111</a:t>
            </a:r>
          </a:p>
          <a:p>
            <a:r>
              <a:rPr lang="en-US" sz="2000"/>
              <a:t>'m': 0100</a:t>
            </a:r>
          </a:p>
          <a:p>
            <a:r>
              <a:rPr lang="en-US" sz="2000"/>
              <a:t>'n': 1010</a:t>
            </a:r>
          </a:p>
          <a:p>
            <a:r>
              <a:rPr lang="en-US" sz="2000"/>
              <a:t>'o': 0001</a:t>
            </a:r>
          </a:p>
          <a:p>
            <a:r>
              <a:rPr lang="en-US" sz="2000"/>
              <a:t>'p': 0110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34A61DD-4453-4E63-B446-EBE0388312DE}"/>
              </a:ext>
            </a:extLst>
          </p:cNvPr>
          <p:cNvSpPr txBox="1">
            <a:spLocks/>
          </p:cNvSpPr>
          <p:nvPr/>
        </p:nvSpPr>
        <p:spPr>
          <a:xfrm>
            <a:off x="469900" y="1056990"/>
            <a:ext cx="8674100" cy="451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Xây dựng hệ mật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32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vân</a:t>
            </a:r>
            <a:r>
              <a:rPr lang="en-US"/>
              <a:t> </a:t>
            </a:r>
            <a:r>
              <a:rPr lang="en-US" err="1"/>
              <a:t>tay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Tổng quan hệ thống</a:t>
            </a:r>
          </a:p>
          <a:p>
            <a:pPr marL="0" indent="0">
              <a:buNone/>
            </a:pPr>
            <a:r>
              <a:rPr lang="en-US"/>
              <a:t>Mã hoá và lưu thông tin về vân tay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7DF29-6427-4E46-BF38-641307B51A6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3"/>
          <a:stretch/>
        </p:blipFill>
        <p:spPr bwMode="auto">
          <a:xfrm>
            <a:off x="1620520" y="1869847"/>
            <a:ext cx="5902960" cy="3487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929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vân</a:t>
            </a:r>
            <a:r>
              <a:rPr lang="en-US"/>
              <a:t> </a:t>
            </a:r>
            <a:r>
              <a:rPr lang="en-US" err="1"/>
              <a:t>tay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Tổng quan hệ thống</a:t>
            </a:r>
          </a:p>
          <a:p>
            <a:pPr marL="0" indent="0">
              <a:buNone/>
            </a:pPr>
            <a:r>
              <a:rPr lang="en-US"/>
              <a:t>Xác thực một dấu vân tay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448BD-35BF-422C-A23E-8C2F4DF08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78" y="1881556"/>
            <a:ext cx="5951290" cy="42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3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vân</a:t>
            </a:r>
            <a:r>
              <a:rPr lang="en-US"/>
              <a:t> </a:t>
            </a:r>
            <a:r>
              <a:rPr lang="en-US" err="1"/>
              <a:t>tay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/>
          </a:p>
          <a:p>
            <a:pPr marL="0" indent="0" algn="ctr">
              <a:buNone/>
            </a:pPr>
            <a:endParaRPr lang="en-US" sz="4000" b="1"/>
          </a:p>
          <a:p>
            <a:pPr marL="0" indent="0" algn="ctr">
              <a:buNone/>
            </a:pPr>
            <a:endParaRPr lang="en-US" sz="4000" b="1"/>
          </a:p>
          <a:p>
            <a:pPr marL="0" indent="0" algn="ctr">
              <a:buNone/>
            </a:pPr>
            <a:r>
              <a:rPr lang="en-US" sz="4000" b="1"/>
              <a:t>Chạy thử hệ thống</a:t>
            </a:r>
          </a:p>
        </p:txBody>
      </p:sp>
    </p:spTree>
    <p:extLst>
      <p:ext uri="{BB962C8B-B14F-4D97-AF65-F5344CB8AC3E}">
        <p14:creationId xmlns:p14="http://schemas.microsoft.com/office/powerpoint/2010/main" val="253903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quan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3200"/>
              <a:t>Bài toán định danh người dùng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3200"/>
              <a:t>Dữ liệu sinh trắc dấu vân tay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3200"/>
              <a:t>Hệ mật đa trị MAS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3200"/>
              <a:t>Hệ thống kết hợp mật mã và sinh trắc vân tay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/>
              <a:t>Xác thực người dùng</a:t>
            </a:r>
            <a:r>
              <a:rPr lang="en-US" sz="2400"/>
              <a:t> là thủ tục gắn liền với giao tiếp giữa hai hoặc nhiều bên, trong đó một bên tiến hành xác minh bên kia là đối tượng thực sự hay giả mạo.</a:t>
            </a:r>
          </a:p>
        </p:txBody>
      </p:sp>
      <p:pic>
        <p:nvPicPr>
          <p:cNvPr id="1026" name="Picture 2" descr="Identity Verification Service | OneSpan">
            <a:extLst>
              <a:ext uri="{FF2B5EF4-FFF2-40B4-BE49-F238E27FC236}">
                <a16:creationId xmlns:a16="http://schemas.microsoft.com/office/drawing/2014/main" id="{5BE73C34-A0D1-4202-B72F-9D97A3D6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99" y="2940132"/>
            <a:ext cx="2413802" cy="24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8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Bài toán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Các phương pháp xác thực người dùng:</a:t>
            </a:r>
          </a:p>
          <a:p>
            <a:r>
              <a:rPr lang="en-US"/>
              <a:t>Dựa trên mật khẩu</a:t>
            </a:r>
          </a:p>
          <a:p>
            <a:r>
              <a:rPr lang="en-US"/>
              <a:t>Dựa trên tri thức</a:t>
            </a:r>
          </a:p>
          <a:p>
            <a:r>
              <a:rPr lang="en-US"/>
              <a:t>Dựa trên thách thức – đáp ứng</a:t>
            </a:r>
          </a:p>
          <a:p>
            <a:r>
              <a:rPr lang="en-US"/>
              <a:t>Dựa trên dữ liệu sinh trắc học</a:t>
            </a:r>
          </a:p>
          <a:p>
            <a:r>
              <a:rPr lang="en-US"/>
              <a:t>Dựa trên kết hợp nhiều phương pháp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trắc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</a:t>
            </a:r>
            <a:r>
              <a:rPr lang="en-US" err="1"/>
              <a:t>vân</a:t>
            </a:r>
            <a:r>
              <a:rPr lang="en-US"/>
              <a:t> </a:t>
            </a:r>
            <a:r>
              <a:rPr lang="en-US" err="1"/>
              <a:t>tay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/>
              <a:t>Dấu vân tay: </a:t>
            </a:r>
            <a:r>
              <a:rPr lang="en-US"/>
              <a:t>là dấu vết của các đường vân trên bàn tay của con người khi chạm vào  các bề mặt. Các đường vân tay là độc nhất và không thay đổi.</a:t>
            </a:r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2052" name="Picture 4" descr="Fingerprint Fun - Science World">
            <a:extLst>
              <a:ext uri="{FF2B5EF4-FFF2-40B4-BE49-F238E27FC236}">
                <a16:creationId xmlns:a16="http://schemas.microsoft.com/office/drawing/2014/main" id="{26CEA166-0249-42A0-8BC0-8CC3D2D7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92" y="2056968"/>
            <a:ext cx="3511827" cy="43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8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trắc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</a:t>
            </a:r>
            <a:r>
              <a:rPr lang="en-US" err="1"/>
              <a:t>vân</a:t>
            </a:r>
            <a:r>
              <a:rPr lang="en-US"/>
              <a:t> </a:t>
            </a:r>
            <a:r>
              <a:rPr lang="en-US" err="1"/>
              <a:t>tay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/>
              <a:t>Các đặc trưng của dấu vân tay:</a:t>
            </a:r>
          </a:p>
          <a:p>
            <a:pPr algn="just"/>
            <a:r>
              <a:rPr lang="en-US"/>
              <a:t>Điểm kết thúc đường vân</a:t>
            </a:r>
          </a:p>
          <a:p>
            <a:pPr algn="just"/>
            <a:r>
              <a:rPr lang="en-US"/>
              <a:t>Điểm rẽ nhánh đường vân</a:t>
            </a:r>
          </a:p>
          <a:p>
            <a:pPr algn="just"/>
            <a:r>
              <a:rPr lang="en-US"/>
              <a:t>Tâm của dấu vân tay</a:t>
            </a:r>
          </a:p>
        </p:txBody>
      </p:sp>
      <p:pic>
        <p:nvPicPr>
          <p:cNvPr id="3074" name="Picture 2" descr="The most common minutiae types. | Download Scientific Diagram">
            <a:extLst>
              <a:ext uri="{FF2B5EF4-FFF2-40B4-BE49-F238E27FC236}">
                <a16:creationId xmlns:a16="http://schemas.microsoft.com/office/drawing/2014/main" id="{5FDA9E64-3DD2-4371-9A4C-3A70F2E6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88" y="2061158"/>
            <a:ext cx="4061190" cy="42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3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trắc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</a:t>
            </a:r>
            <a:r>
              <a:rPr lang="en-US" err="1"/>
              <a:t>vân</a:t>
            </a:r>
            <a:r>
              <a:rPr lang="en-US"/>
              <a:t> </a:t>
            </a:r>
            <a:r>
              <a:rPr lang="en-US" err="1"/>
              <a:t>tay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/>
              <a:t>Các bước trích xuất ra các điểm đặc trưng</a:t>
            </a:r>
            <a:endParaRPr lang="en-US"/>
          </a:p>
        </p:txBody>
      </p:sp>
      <p:pic>
        <p:nvPicPr>
          <p:cNvPr id="4098" name="Picture 2" descr="pipeline">
            <a:extLst>
              <a:ext uri="{FF2B5EF4-FFF2-40B4-BE49-F238E27FC236}">
                <a16:creationId xmlns:a16="http://schemas.microsoft.com/office/drawing/2014/main" id="{C6087D0E-A2E8-4EFD-8A81-D1FE15EF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23" y="2147581"/>
            <a:ext cx="4611542" cy="34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s">
            <a:extLst>
              <a:ext uri="{FF2B5EF4-FFF2-40B4-BE49-F238E27FC236}">
                <a16:creationId xmlns:a16="http://schemas.microsoft.com/office/drawing/2014/main" id="{578E2878-F49C-4692-BE8A-D4C2896F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05" y="2069733"/>
            <a:ext cx="4172695" cy="394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5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trắc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</a:t>
            </a:r>
            <a:r>
              <a:rPr lang="en-US" err="1"/>
              <a:t>vân</a:t>
            </a:r>
            <a:r>
              <a:rPr lang="en-US"/>
              <a:t> </a:t>
            </a:r>
            <a:r>
              <a:rPr lang="en-US" err="1"/>
              <a:t>tay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/>
              <a:t>So khớp hai dấu vân tay</a:t>
            </a:r>
          </a:p>
          <a:p>
            <a:pPr algn="just"/>
            <a:r>
              <a:rPr lang="en-US"/>
              <a:t>Tịnh tiến đám mây điểm đặc trưng về đồng tâm</a:t>
            </a:r>
          </a:p>
          <a:p>
            <a:pPr algn="just"/>
            <a:r>
              <a:rPr lang="en-US"/>
              <a:t>Tính tỷ lệ khớp giữa các cặp điểm đặc trưng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99A0D-C3D2-48BF-A1CC-62290EC14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6" t="9231" r="31498" b="5906"/>
          <a:stretch/>
        </p:blipFill>
        <p:spPr>
          <a:xfrm>
            <a:off x="1375794" y="2734810"/>
            <a:ext cx="2097247" cy="3103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51991-BAF8-4C49-A2B0-C84F24EED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7397" r="28899" b="5906"/>
          <a:stretch/>
        </p:blipFill>
        <p:spPr>
          <a:xfrm>
            <a:off x="5821963" y="2667698"/>
            <a:ext cx="2407643" cy="317103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DD3B3ED-8ED3-4E2C-8D94-7FB80DF7DB90}"/>
              </a:ext>
            </a:extLst>
          </p:cNvPr>
          <p:cNvSpPr/>
          <p:nvPr/>
        </p:nvSpPr>
        <p:spPr>
          <a:xfrm>
            <a:off x="4009938" y="3699545"/>
            <a:ext cx="1031845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3. Hệ mật đa trị MAS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1"/>
              <a:t>Hệ mật mã</a:t>
            </a:r>
            <a:r>
              <a:rPr lang="en-US" noProof="1"/>
              <a:t>: là các thuật toán biến đổi thông tin để có thể truyền tải an toàn.</a:t>
            </a:r>
          </a:p>
        </p:txBody>
      </p:sp>
      <p:pic>
        <p:nvPicPr>
          <p:cNvPr id="5124" name="Picture 4" descr="Chương I: Tổng quan về mật mã | thich.hoc.code">
            <a:extLst>
              <a:ext uri="{FF2B5EF4-FFF2-40B4-BE49-F238E27FC236}">
                <a16:creationId xmlns:a16="http://schemas.microsoft.com/office/drawing/2014/main" id="{EBE6659C-CC4D-4B10-9B64-3D9291C7A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/>
          <a:stretch/>
        </p:blipFill>
        <p:spPr bwMode="auto">
          <a:xfrm>
            <a:off x="949891" y="2759979"/>
            <a:ext cx="7244218" cy="27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4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725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Lato</vt:lpstr>
      <vt:lpstr>Office Theme</vt:lpstr>
      <vt:lpstr>PowerPoint Presentation</vt:lpstr>
      <vt:lpstr>Tổng quan</vt:lpstr>
      <vt:lpstr>1. Bài toán xác thực người dùng</vt:lpstr>
      <vt:lpstr>1. Bài toán xác thực người dùng</vt:lpstr>
      <vt:lpstr>2. Dữ liệu sinh trắc dấu vân tay</vt:lpstr>
      <vt:lpstr>2. Dữ liệu sinh trắc dấu vân tay</vt:lpstr>
      <vt:lpstr>2. Dữ liệu sinh trắc dấu vân tay</vt:lpstr>
      <vt:lpstr>2. Dữ liệu sinh trắc dấu vân tay</vt:lpstr>
      <vt:lpstr>3. Hệ mật đa trị MAS</vt:lpstr>
      <vt:lpstr>3. Hệ mật đa trị MAS</vt:lpstr>
      <vt:lpstr>3. Hệ mật đa trị MAS</vt:lpstr>
      <vt:lpstr>3. Hệ mật đa trị MAS</vt:lpstr>
      <vt:lpstr>4. Hệ thống xác thực bằng mật mã và vân tay</vt:lpstr>
      <vt:lpstr>4. Hệ thống xác thực bằng mật mã và vân tay</vt:lpstr>
      <vt:lpstr>4. Hệ thống xác thực bằng mật mã và vân tay</vt:lpstr>
      <vt:lpstr>4. Hệ thống xác thực bằng mật mã và vân tay</vt:lpstr>
      <vt:lpstr>4. Hệ thống xác thực bằng mật mã và vân tay</vt:lpstr>
      <vt:lpstr>4. Hệ thống xác thực bằng mật mã và vân tay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Hoang Van Thanh 20173586</cp:lastModifiedBy>
  <cp:revision>119</cp:revision>
  <dcterms:created xsi:type="dcterms:W3CDTF">2021-05-28T04:32:29Z</dcterms:created>
  <dcterms:modified xsi:type="dcterms:W3CDTF">2021-09-25T00:58:37Z</dcterms:modified>
</cp:coreProperties>
</file>