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EF38A-9582-49B4-9C9F-2ADDA8B4A37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2A4A-BC3E-4AB5-B658-9B4F6A5B44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dirty="0" smtClean="0"/>
              <a:t>Station Mode</a:t>
            </a:r>
            <a:r>
              <a:rPr lang="en-US" sz="1200" baseline="0" dirty="0" smtClean="0"/>
              <a:t> </a:t>
            </a:r>
            <a:r>
              <a:rPr lang="en-US" sz="1200" dirty="0" smtClean="0"/>
              <a:t> </a:t>
            </a:r>
            <a:r>
              <a:rPr lang="en-US" sz="1200" baseline="0" dirty="0" smtClean="0"/>
              <a:t>ESP8266 sẽ kết nối vào mạng wifi nội bộ và chỉ có các thiết bi có cùng mạng mới có thể kết nối vào được</a:t>
            </a: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aseline="0" dirty="0" smtClean="0"/>
              <a:t>Access Point Mode: Esp8266 có thể thể tự thiết lập 1 mạng wifi nội bộ và cung cấp các địa chỉ cho các client kết nối tới 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2A4A-BC3E-4AB5-B658-9B4F6A5B4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đề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tài chúng em sẽ xây dựng esp8266 ơ che độ station mode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 ESP8266 phải kết nối vào mạng WiFi nội bộ, và mạng WiFi nội bộ phải có kết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với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 vào mạng WiFi cục bộ thì ESP8266 cần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 cung cấp tên (SSID) và mật khẩu mạng WiFi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 kết nối thành công vào mạng WiFi thì ESP8266 sẽ khởi động DHCP Client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 cấp phát địa chỉ IP trước khi bắt đầu các kết nối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2A4A-BC3E-4AB5-B658-9B4F6A5B4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Ở sơ</a:t>
            </a:r>
            <a:r>
              <a:rPr lang="en-US" baseline="0" dirty="0" smtClean="0"/>
              <a:t> đồ này 2 cảm biến sẽ  kết nối với esp8266 và gửi dữ liệu qua chân các chân ditital (tin hieu ki thuat so)của esp8266</a:t>
            </a:r>
            <a:endParaRPr lang="en-US" baseline="0" dirty="0" smtClean="0"/>
          </a:p>
          <a:p>
            <a:r>
              <a:rPr lang="en-US" baseline="0" dirty="0" smtClean="0"/>
              <a:t>Esp8266 sẽ kết nối vs máy tính qua cap usb type C  qua nguồn 5V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2A4A-BC3E-4AB5-B658-9B4F6A5B4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Bắt  đầu</a:t>
            </a:r>
            <a:r>
              <a:rPr lang="en-US" baseline="0" dirty="0" smtClean="0"/>
              <a:t> chương trình hàm setup sẽ  khởi tạo các biến  và sử dụng các thư viên</a:t>
            </a:r>
            <a:endParaRPr lang="en-US" baseline="0" dirty="0" smtClean="0"/>
          </a:p>
          <a:p>
            <a:r>
              <a:rPr lang="en-US" baseline="0" dirty="0" smtClean="0"/>
              <a:t>Esp8266 sẽ kết nối với mang wiffi nếu thành công sẽ khoi dong webserver </a:t>
            </a:r>
            <a:endParaRPr lang="en-US" baseline="0" dirty="0" smtClean="0"/>
          </a:p>
          <a:p>
            <a:r>
              <a:rPr lang="en-US" baseline="0" dirty="0" smtClean="0"/>
              <a:t>Chạy hàm loop  để  kiểm tra và đợi client, nếu có client ket noi vao esp 8266 se doc du lieu tu cam bien và yeu cau tu client</a:t>
            </a:r>
            <a:endParaRPr lang="en-US" baseline="0" dirty="0" smtClean="0"/>
          </a:p>
          <a:p>
            <a:r>
              <a:rPr lang="en-US" baseline="0" dirty="0" smtClean="0"/>
              <a:t>Client  se truy cap vao dia chi ip cua websv đe xem thông tin  tren trinh duyet wv</a:t>
            </a:r>
            <a:endParaRPr lang="en-US" baseline="0" dirty="0" smtClean="0"/>
          </a:p>
          <a:p>
            <a:r>
              <a:rPr lang="en-US" baseline="0" dirty="0" smtClean="0"/>
              <a:t>Neu k client nào truy cap  esp8266 sẽ  tiep tuc kiem tra va doi client ket noi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2A4A-BC3E-4AB5-B658-9B4F6A5B4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2A4A-BC3E-4AB5-B658-9B4F6A5B4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Trang</a:t>
            </a:r>
            <a:r>
              <a:rPr lang="en-US" baseline="0" dirty="0" smtClean="0"/>
              <a:t> web hiên thị giá trị cảm bien khi client truy cap vao dia chi ip của websv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2A4A-BC3E-4AB5-B658-9B4F6A5B4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 thời</a:t>
            </a:r>
            <a:r>
              <a:rPr lang="en-US" baseline="0" dirty="0" smtClean="0"/>
              <a:t> gian tim hieu và chay thư nhieu lan chúng em ra ket luan nhu sau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 smtClean="0"/>
              <a:t>Do xay dung theo che do station mode nen chi </a:t>
            </a:r>
            <a:r>
              <a:rPr lang="en-US" sz="1200" dirty="0" smtClean="0">
                <a:latin typeface="Source Sans Pro"/>
              </a:rPr>
              <a:t>dùng được ở mạng nội bộ - LAN. Mạng bên ngoài không thể kết nối vào được</a:t>
            </a:r>
            <a:endParaRPr lang="en-US" sz="1200" dirty="0" smtClean="0">
              <a:latin typeface="Source Sans Pr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2A4A-BC3E-4AB5-B658-9B4F6A5B440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D069-0727-49CB-9638-E7592BBDE66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DDF7-B13C-48A1-8BB7-056EA083888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E646-A9F8-4983-9276-5C1E748C192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AD0B-B3B3-41B3-B5DC-FBD889B0A02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E267-A509-4F51-A09A-E8360BF9F5E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94BC-F0D1-4F73-A490-4F1246F01E6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306B-E440-4C93-96B8-B5A57D1C4A6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5E4-A344-494B-89EF-8E5A235A47EA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2D7-C84C-4189-9653-B9E00F7FF27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0BDD-BFE4-4ED4-86DF-94FDCBD882A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50D1-2C53-4192-A116-E1615660965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B55E-AB76-4748-9243-6555BDF3FE9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528"/>
            <a:ext cx="9144000" cy="130232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Source Sans Pro"/>
              </a:rPr>
              <a:t>	</a:t>
            </a:r>
            <a:r>
              <a:rPr lang="en-US" sz="4000" b="1" dirty="0" smtClean="0">
                <a:latin typeface="Source Sans Pro"/>
              </a:rPr>
              <a:t>BÁO CÁO NIÊN </a:t>
            </a:r>
            <a:r>
              <a:rPr lang="en-US" sz="4000" b="1" dirty="0">
                <a:latin typeface="Source Sans Pro"/>
              </a:rPr>
              <a:t>LUẬN CƠ SỞ MẠNG MÁY TÍNH</a:t>
            </a:r>
            <a:endParaRPr lang="en-US" sz="4000" dirty="0">
              <a:latin typeface="Source Sans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817" y="4545936"/>
            <a:ext cx="5153891" cy="1414100"/>
          </a:xfrm>
        </p:spPr>
        <p:txBody>
          <a:bodyPr>
            <a:normAutofit/>
          </a:bodyPr>
          <a:lstStyle/>
          <a:p>
            <a:pPr algn="l"/>
            <a:r>
              <a:rPr lang="en-US" altLang="en-US" sz="2000" b="1" i="1" u="sng" dirty="0" smtClean="0">
                <a:latin typeface="Source Sans Pro"/>
                <a:cs typeface="Times New Roman" panose="02020603050405020304" pitchFamily="18" charset="0"/>
              </a:rPr>
              <a:t>Nhóm: 4</a:t>
            </a:r>
            <a:endParaRPr lang="en-US" altLang="en-US" sz="2000" b="1" i="1" u="sng" dirty="0">
              <a:latin typeface="Source Sans Pro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en-US" sz="2000" dirty="0" smtClean="0">
                <a:latin typeface="Source Sans Pro"/>
                <a:cs typeface="Times New Roman" panose="02020603050405020304" pitchFamily="18" charset="0"/>
              </a:rPr>
              <a:t>Tăng </a:t>
            </a:r>
            <a:r>
              <a:rPr lang="en-US" altLang="en-US" sz="2000" dirty="0">
                <a:latin typeface="Source Sans Pro"/>
                <a:cs typeface="Times New Roman" panose="02020603050405020304" pitchFamily="18" charset="0"/>
              </a:rPr>
              <a:t>Hải </a:t>
            </a:r>
            <a:r>
              <a:rPr lang="en-US" altLang="en-US" sz="2000" dirty="0" smtClean="0">
                <a:latin typeface="Source Sans Pro"/>
                <a:cs typeface="Times New Roman" panose="02020603050405020304" pitchFamily="18" charset="0"/>
              </a:rPr>
              <a:t>Đăng B1611117</a:t>
            </a:r>
            <a:endParaRPr lang="en-US" altLang="en-US" sz="2000" dirty="0">
              <a:latin typeface="Source Sans Pro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Source Sans Pro"/>
              </a:rPr>
              <a:t>Ngô Trung Vinh B1709321</a:t>
            </a:r>
            <a:endParaRPr lang="en-US" sz="2000" dirty="0">
              <a:latin typeface="Source Sans Pro"/>
            </a:endParaRPr>
          </a:p>
          <a:p>
            <a:endParaRPr lang="en-US" sz="2000" dirty="0">
              <a:latin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3817" y="1892926"/>
            <a:ext cx="8804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ource Sans Pro"/>
              </a:rPr>
              <a:t>Đề tài: IOT  </a:t>
            </a:r>
            <a:br>
              <a:rPr lang="en-US" sz="4400" dirty="0">
                <a:latin typeface="Source Sans Pro"/>
              </a:rPr>
            </a:br>
            <a:r>
              <a:rPr lang="en-US" sz="4400" dirty="0">
                <a:latin typeface="Source Sans Pro"/>
              </a:rPr>
              <a:t>Ứng dung ESP8266 đọc giá trị từ cảm biến</a:t>
            </a:r>
            <a:endParaRPr lang="en-US" sz="4400" b="1" dirty="0">
              <a:latin typeface="Source Sans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1405" y="4698988"/>
            <a:ext cx="46111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u="sng" dirty="0" smtClean="0">
                <a:latin typeface="Source Sans Pro"/>
              </a:rPr>
              <a:t>Giáo viên hướng dẫn:</a:t>
            </a:r>
            <a:endParaRPr lang="en-US" sz="2000" b="1" i="1" u="sng" dirty="0" smtClean="0">
              <a:latin typeface="Source Sans Pro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Đỗ Thanh Nghị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Source Sans Pro"/>
              </a:rPr>
              <a:t>QUY TRÌNH THỰC HIỆN</a:t>
            </a:r>
            <a:endParaRPr lang="en-US" sz="4000" b="1" dirty="0">
              <a:latin typeface="Source Sans Pro"/>
            </a:endParaRPr>
          </a:p>
        </p:txBody>
      </p:sp>
      <p:grpSp>
        <p:nvGrpSpPr>
          <p:cNvPr id="5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6" name="Oval 5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26989" y="1620982"/>
            <a:ext cx="6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/>
              </a:rPr>
              <a:t>Sơ đồ </a:t>
            </a:r>
            <a:r>
              <a:rPr lang="en-US" b="1" dirty="0" smtClean="0">
                <a:latin typeface="Source Sans Pro"/>
              </a:rPr>
              <a:t>đặc tả của hệ thống</a:t>
            </a:r>
            <a:endParaRPr lang="en-US" b="1" dirty="0">
              <a:latin typeface="Source Sans Pro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309" y="2500046"/>
            <a:ext cx="7441382" cy="265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Source Sans Pro"/>
              </a:rPr>
              <a:t>QUY TRÌNH THỰC HIỆN</a:t>
            </a:r>
            <a:endParaRPr lang="en-US" sz="4000" b="1" dirty="0">
              <a:latin typeface="Source Sans Pro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7" name="Oval 6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5" y="2087296"/>
            <a:ext cx="7904970" cy="454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6989" y="1620982"/>
            <a:ext cx="6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/>
              </a:rPr>
              <a:t>Sơ đồ khối tổng thể của hệ thống</a:t>
            </a:r>
            <a:endParaRPr lang="en-US" b="1" dirty="0">
              <a:latin typeface="Source Sans Pro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Source Sans Pro"/>
              </a:rPr>
              <a:t>QUY TRÌNH THỰC HIỆN</a:t>
            </a:r>
            <a:endParaRPr lang="en-US" sz="4000" b="1" dirty="0">
              <a:latin typeface="Source Sans Pro"/>
            </a:endParaRPr>
          </a:p>
        </p:txBody>
      </p:sp>
      <p:grpSp>
        <p:nvGrpSpPr>
          <p:cNvPr id="5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6" name="Oval 5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26989" y="1620982"/>
            <a:ext cx="38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/>
              </a:rPr>
              <a:t>Kết nối ESP8266 với cảm biến</a:t>
            </a:r>
            <a:endParaRPr lang="en-US" b="1" dirty="0">
              <a:latin typeface="Source Sans Pro"/>
            </a:endParaRPr>
          </a:p>
        </p:txBody>
      </p:sp>
      <p:pic>
        <p:nvPicPr>
          <p:cNvPr id="13" name="Picture 2" descr="20200530_23040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4251"/>
            <a:ext cx="4440382" cy="288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Hình ả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55" y="2193602"/>
            <a:ext cx="6186054" cy="29200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28855" y="1620982"/>
            <a:ext cx="58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/>
              </a:rPr>
              <a:t>Thực hiện đo và đọc số liệu </a:t>
            </a:r>
            <a:r>
              <a:rPr lang="en-US" b="1" dirty="0" smtClean="0">
                <a:latin typeface="Source Sans Pro"/>
              </a:rPr>
              <a:t>thông cảm </a:t>
            </a:r>
            <a:r>
              <a:rPr lang="en-US" b="1" dirty="0">
                <a:latin typeface="Source Sans Pro"/>
              </a:rPr>
              <a:t>cảm biến </a:t>
            </a:r>
            <a:endParaRPr lang="en-US" b="1" dirty="0">
              <a:latin typeface="Source Sans Pro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109" y="2214251"/>
            <a:ext cx="8313606" cy="4172694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Source Sans Pro"/>
              </a:rPr>
              <a:t>QUY TRÌNH THỰC HIỆN</a:t>
            </a:r>
            <a:endParaRPr lang="en-US" sz="4000" b="1" dirty="0">
              <a:latin typeface="Source Sans Pro"/>
            </a:endParaRPr>
          </a:p>
        </p:txBody>
      </p:sp>
      <p:grpSp>
        <p:nvGrpSpPr>
          <p:cNvPr id="19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20" name="Oval 19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26989" y="1620982"/>
            <a:ext cx="1018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/>
              </a:rPr>
              <a:t>Trang web hiển thị giá trị cảm biến ra màn hình</a:t>
            </a:r>
            <a:endParaRPr lang="en-US" b="1" dirty="0">
              <a:latin typeface="Source Sans Pro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Source Sans Pro"/>
              </a:rPr>
              <a:t>KẾT LUẬN</a:t>
            </a:r>
            <a:endParaRPr lang="en-US" sz="4000" b="1" dirty="0">
              <a:latin typeface="Source Sans Pro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7" name="Oval 6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69657" y="3830478"/>
            <a:ext cx="1063441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ource Sans Pro"/>
              </a:rPr>
              <a:t>Kết quả đạt được :</a:t>
            </a:r>
            <a:endParaRPr lang="en-US" sz="2000" dirty="0" smtClean="0">
              <a:latin typeface="Source Sans Pro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ource Sans Pro"/>
              </a:rPr>
              <a:t>Hoàn thành yêu cầu của đề tài</a:t>
            </a:r>
            <a:endParaRPr lang="en-US" sz="2000" dirty="0" smtClean="0">
              <a:latin typeface="Source Sans Pro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ource Sans Pro"/>
              </a:rPr>
              <a:t>Học </a:t>
            </a:r>
            <a:r>
              <a:rPr lang="en-US" sz="2000" dirty="0">
                <a:latin typeface="Source Sans Pro"/>
              </a:rPr>
              <a:t>hỏi thêm được rất nhiều kiến thức bổ </a:t>
            </a:r>
            <a:r>
              <a:rPr lang="en-US" sz="2000" dirty="0" smtClean="0">
                <a:latin typeface="Source Sans Pro"/>
              </a:rPr>
              <a:t>ích, </a:t>
            </a:r>
            <a:r>
              <a:rPr lang="en-US" sz="2000" dirty="0">
                <a:latin typeface="Source Sans Pro"/>
              </a:rPr>
              <a:t>kết hợp được với thực tiễn, phục </a:t>
            </a:r>
            <a:r>
              <a:rPr lang="en-US" sz="2000" dirty="0" smtClean="0">
                <a:latin typeface="Source Sans Pro"/>
              </a:rPr>
              <a:t>vụ </a:t>
            </a:r>
            <a:r>
              <a:rPr lang="en-US" sz="2000" dirty="0">
                <a:latin typeface="Source Sans Pro"/>
              </a:rPr>
              <a:t>cho công việc tương lai rất nhiều</a:t>
            </a:r>
            <a:r>
              <a:rPr lang="en-US" sz="2400" dirty="0" smtClean="0">
                <a:latin typeface="Source Sans Pro"/>
              </a:rPr>
              <a:t> </a:t>
            </a:r>
            <a:endParaRPr lang="en-US" sz="2400" dirty="0" smtClean="0">
              <a:latin typeface="Source Sans Pro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ource Sans Pro"/>
              </a:rPr>
              <a:t>Hiểu </a:t>
            </a:r>
            <a:r>
              <a:rPr lang="en-US" sz="2000" dirty="0" smtClean="0">
                <a:latin typeface="Source Sans Pro"/>
              </a:rPr>
              <a:t>được </a:t>
            </a:r>
            <a:r>
              <a:rPr lang="en-US" sz="2000" dirty="0" smtClean="0">
                <a:latin typeface="Source Sans Pro"/>
              </a:rPr>
              <a:t>IoT </a:t>
            </a:r>
            <a:r>
              <a:rPr lang="en-US" sz="2000" dirty="0" smtClean="0">
                <a:latin typeface="Source Sans Pro"/>
              </a:rPr>
              <a:t>là </a:t>
            </a:r>
            <a:r>
              <a:rPr lang="en-US" sz="2000" dirty="0">
                <a:latin typeface="Source Sans Pro"/>
              </a:rPr>
              <a:t>được xu hướng phát triển công nghệ thế </a:t>
            </a:r>
            <a:r>
              <a:rPr lang="en-US" sz="2000" dirty="0" smtClean="0">
                <a:latin typeface="Source Sans Pro"/>
              </a:rPr>
              <a:t>giới trong tương lai</a:t>
            </a:r>
            <a:endParaRPr lang="en-US" sz="2800" dirty="0" smtClean="0">
              <a:latin typeface="Source Sans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ource Sans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8323" y="1806617"/>
            <a:ext cx="101841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Source Sans Pro"/>
              </a:rPr>
              <a:t>ESP8266 </a:t>
            </a:r>
            <a:r>
              <a:rPr lang="en-US" sz="2000" dirty="0">
                <a:latin typeface="Source Sans Pro"/>
              </a:rPr>
              <a:t>có khả năng thu phát sóng wifi rất tốt</a:t>
            </a:r>
            <a:endParaRPr lang="en-US" sz="2000" dirty="0">
              <a:latin typeface="Source Sans Pro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Sans Pro"/>
              </a:rPr>
              <a:t>Cảm biến độ ẩm DHT11 đôi khi bị lỗi do thời gian delay khi lập trình không chính xác</a:t>
            </a:r>
            <a:endParaRPr lang="en-US" sz="2000" dirty="0">
              <a:latin typeface="Source Sans Pro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Sans Pro"/>
              </a:rPr>
              <a:t>Chỉ dùng được ở mạng nội bộ - LAN. Mạng bên ngoài không thể kết nối vào được</a:t>
            </a:r>
            <a:endParaRPr lang="en-US" sz="2000" dirty="0">
              <a:latin typeface="Source Sans Pro"/>
            </a:endParaRPr>
          </a:p>
          <a:p>
            <a:endParaRPr lang="en-US" sz="2000" dirty="0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481308"/>
            <a:ext cx="11301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 dirty="0">
                <a:latin typeface="Source Sans Pro"/>
              </a:rPr>
              <a:t>XIN CẢM ƠN</a:t>
            </a:r>
            <a:br>
              <a:rPr lang="en-US" altLang="en-US" sz="4000" b="1" dirty="0">
                <a:latin typeface="Source Sans Pro"/>
              </a:rPr>
            </a:br>
            <a:r>
              <a:rPr lang="en-US" altLang="en-US" sz="4000" b="1" dirty="0">
                <a:latin typeface="Source Sans Pro"/>
              </a:rPr>
              <a:t>VÌ ĐÃ THEO DÕI BÀI THUYẾT TRÌNH !</a:t>
            </a:r>
            <a:endParaRPr lang="en-US" altLang="en-US" sz="4000" b="1" dirty="0">
              <a:latin typeface="Source Sans Pr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Source Sans Pro"/>
              </a:rPr>
              <a:t>NỘI DUNG </a:t>
            </a:r>
            <a:r>
              <a:rPr lang="en-US" sz="4000" b="1" dirty="0">
                <a:latin typeface="Source Sans Pro"/>
              </a:rPr>
              <a:t>	</a:t>
            </a:r>
            <a:r>
              <a:rPr lang="en-US" sz="4000" b="1" dirty="0" smtClean="0">
                <a:latin typeface="Source Sans Pro"/>
              </a:rPr>
              <a:t>CHÍNH</a:t>
            </a:r>
            <a:endParaRPr lang="en-US" sz="4000" b="1" dirty="0">
              <a:latin typeface="Source Sans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988" y="1825625"/>
            <a:ext cx="1032681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Source Sans Pro"/>
              </a:rPr>
              <a:t>1. GIỚI THIỆU </a:t>
            </a:r>
            <a:endParaRPr lang="en-US" sz="2400" dirty="0" smtClean="0">
              <a:latin typeface="Source Sans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Source Sans Pro"/>
              </a:rPr>
              <a:t>2. LÀM QUEN VỚI KIT WIFI ESP8266 VÀ CẢM BIẾN</a:t>
            </a:r>
            <a:endParaRPr lang="en-US" sz="2400" dirty="0" smtClean="0">
              <a:latin typeface="Source Sans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Source Sans Pro"/>
              </a:rPr>
              <a:t>3. QUY TRÌNH THỰC HIỆN </a:t>
            </a:r>
            <a:endParaRPr lang="en-US" sz="2400" dirty="0" smtClean="0">
              <a:latin typeface="Source Sans Pr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Source Sans Pro"/>
              </a:rPr>
              <a:t>4. KẾT LUẬN</a:t>
            </a:r>
            <a:endParaRPr lang="en-US" sz="2400" dirty="0">
              <a:latin typeface="Source Sans Pro"/>
            </a:endParaRPr>
          </a:p>
        </p:txBody>
      </p:sp>
      <p:grpSp>
        <p:nvGrpSpPr>
          <p:cNvPr id="4" name="Group 59"/>
          <p:cNvGrpSpPr/>
          <p:nvPr/>
        </p:nvGrpSpPr>
        <p:grpSpPr bwMode="auto">
          <a:xfrm>
            <a:off x="1031434" y="1268866"/>
            <a:ext cx="814874" cy="142784"/>
            <a:chOff x="1703388" y="2006913"/>
            <a:chExt cx="1478230" cy="258682"/>
          </a:xfrm>
        </p:grpSpPr>
        <p:sp>
          <p:nvSpPr>
            <p:cNvPr id="5" name="Oval 4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Source Sans Pro"/>
              </a:rPr>
              <a:t>GIỚI THIỆU</a:t>
            </a:r>
            <a:endParaRPr lang="en-US" sz="4000" b="1" dirty="0">
              <a:latin typeface="Source Sans Pro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7" name="Oval 6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17" name="Oval 16" descr="Tìm thô"/>
          <p:cNvSpPr/>
          <p:nvPr/>
        </p:nvSpPr>
        <p:spPr>
          <a:xfrm>
            <a:off x="1337708" y="2824233"/>
            <a:ext cx="3429000" cy="14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Iot:Internet</a:t>
            </a:r>
            <a:r>
              <a:rPr lang="en-US" b="1" dirty="0" smtClean="0">
                <a:solidFill>
                  <a:schemeClr val="tx1"/>
                </a:solidFill>
              </a:rPr>
              <a:t> of Things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Arrow: Right 14"/>
          <p:cNvSpPr/>
          <p:nvPr/>
        </p:nvSpPr>
        <p:spPr>
          <a:xfrm>
            <a:off x="5007603" y="3393256"/>
            <a:ext cx="886692" cy="246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42908" y="305581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Source Sans Pro"/>
              </a:rPr>
              <a:t>Tìm</a:t>
            </a:r>
            <a:r>
              <a:rPr lang="en-US" b="1" dirty="0" smtClean="0">
                <a:latin typeface="Source Sans Pro"/>
              </a:rPr>
              <a:t> </a:t>
            </a:r>
            <a:r>
              <a:rPr lang="en-US" b="1" dirty="0" err="1" smtClean="0">
                <a:latin typeface="Source Sans Pro"/>
              </a:rPr>
              <a:t>kiếm</a:t>
            </a:r>
            <a:endParaRPr lang="en-US" b="1" dirty="0">
              <a:latin typeface="Source Sans Pro"/>
            </a:endParaRPr>
          </a:p>
        </p:txBody>
      </p:sp>
      <p:sp>
        <p:nvSpPr>
          <p:cNvPr id="20" name="Arrow: Left-Up 20"/>
          <p:cNvSpPr/>
          <p:nvPr/>
        </p:nvSpPr>
        <p:spPr>
          <a:xfrm>
            <a:off x="5147708" y="5070764"/>
            <a:ext cx="3886200" cy="33855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 descr="Tìm thô"/>
          <p:cNvSpPr/>
          <p:nvPr/>
        </p:nvSpPr>
        <p:spPr>
          <a:xfrm>
            <a:off x="1337708" y="4384964"/>
            <a:ext cx="36576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vật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dụng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hệ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thống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giao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thông</a:t>
            </a:r>
            <a:r>
              <a:rPr lang="en-US" b="1" dirty="0" smtClean="0">
                <a:solidFill>
                  <a:schemeClr val="tx1"/>
                </a:solidFill>
              </a:rPr>
              <a:t> ,</a:t>
            </a:r>
            <a:r>
              <a:rPr lang="en-US" b="1" dirty="0" err="1" smtClean="0">
                <a:solidFill>
                  <a:schemeClr val="tx1"/>
                </a:solidFill>
              </a:rPr>
              <a:t>thiết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bị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công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cộng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giám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xác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sức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khỏe,thiệt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bị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điện</a:t>
            </a:r>
            <a:r>
              <a:rPr lang="en-US" b="1" dirty="0" smtClean="0">
                <a:solidFill>
                  <a:schemeClr val="tx1"/>
                </a:solidFill>
              </a:rPr>
              <a:t>,…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63" y="2540849"/>
            <a:ext cx="4343400" cy="2438400"/>
          </a:xfrm>
          <a:prstGeom prst="rect">
            <a:avLst/>
          </a:prstGeom>
        </p:spPr>
      </p:pic>
      <p:sp>
        <p:nvSpPr>
          <p:cNvPr id="23" name="Flowchart: Punched Tape 22"/>
          <p:cNvSpPr/>
          <p:nvPr/>
        </p:nvSpPr>
        <p:spPr>
          <a:xfrm>
            <a:off x="3099163" y="1349268"/>
            <a:ext cx="5105400" cy="762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Iot  là gì? Iot được ứng dụng như thế nào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7707" y="5600625"/>
            <a:ext cx="68226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=&gt; </a:t>
            </a:r>
            <a:r>
              <a:rPr lang="en-US" sz="1700" dirty="0" err="1" smtClean="0">
                <a:latin typeface="Source Sans Pro"/>
              </a:rPr>
              <a:t>Tất</a:t>
            </a:r>
            <a:r>
              <a:rPr lang="en-US" sz="1700" dirty="0" smtClean="0">
                <a:latin typeface="Source Sans Pro"/>
              </a:rPr>
              <a:t> </a:t>
            </a:r>
            <a:r>
              <a:rPr lang="en-US" sz="1700" dirty="0" err="1" smtClean="0">
                <a:latin typeface="Source Sans Pro"/>
              </a:rPr>
              <a:t>cả</a:t>
            </a:r>
            <a:r>
              <a:rPr lang="en-US" sz="1700" dirty="0" smtClean="0">
                <a:latin typeface="Source Sans Pro"/>
              </a:rPr>
              <a:t> </a:t>
            </a:r>
            <a:r>
              <a:rPr lang="en-US" sz="1700" dirty="0" err="1" smtClean="0">
                <a:latin typeface="Source Sans Pro"/>
              </a:rPr>
              <a:t>đều</a:t>
            </a:r>
            <a:r>
              <a:rPr lang="en-US" sz="1700" dirty="0" smtClean="0">
                <a:latin typeface="Source Sans Pro"/>
              </a:rPr>
              <a:t> </a:t>
            </a:r>
            <a:r>
              <a:rPr lang="en-US" sz="1700" dirty="0" err="1" smtClean="0">
                <a:latin typeface="Source Sans Pro"/>
              </a:rPr>
              <a:t>được</a:t>
            </a:r>
            <a:r>
              <a:rPr lang="en-US" sz="1700" dirty="0" smtClean="0">
                <a:latin typeface="Source Sans Pro"/>
              </a:rPr>
              <a:t> </a:t>
            </a:r>
            <a:r>
              <a:rPr lang="en-US" sz="1700" dirty="0" err="1" smtClean="0">
                <a:latin typeface="Source Sans Pro"/>
              </a:rPr>
              <a:t>kết</a:t>
            </a:r>
            <a:r>
              <a:rPr lang="en-US" sz="1700" dirty="0" smtClean="0">
                <a:latin typeface="Source Sans Pro"/>
              </a:rPr>
              <a:t> </a:t>
            </a:r>
            <a:r>
              <a:rPr lang="en-US" sz="1700" dirty="0" err="1" smtClean="0">
                <a:latin typeface="Source Sans Pro"/>
              </a:rPr>
              <a:t>nối</a:t>
            </a:r>
            <a:r>
              <a:rPr lang="en-US" sz="1700" dirty="0" smtClean="0">
                <a:latin typeface="Source Sans Pro"/>
              </a:rPr>
              <a:t> internet </a:t>
            </a:r>
            <a:r>
              <a:rPr lang="en-US" sz="1700" dirty="0" err="1" smtClean="0">
                <a:latin typeface="Source Sans Pro"/>
              </a:rPr>
              <a:t>và</a:t>
            </a:r>
            <a:r>
              <a:rPr lang="en-US" sz="1700" dirty="0" smtClean="0">
                <a:latin typeface="Source Sans Pro"/>
              </a:rPr>
              <a:t> </a:t>
            </a:r>
            <a:r>
              <a:rPr lang="en-US" sz="1700" dirty="0" err="1" smtClean="0">
                <a:latin typeface="Source Sans Pro"/>
              </a:rPr>
              <a:t>cập</a:t>
            </a:r>
            <a:r>
              <a:rPr lang="en-US" sz="1700" dirty="0" smtClean="0">
                <a:latin typeface="Source Sans Pro"/>
              </a:rPr>
              <a:t> </a:t>
            </a:r>
            <a:r>
              <a:rPr lang="en-US" sz="1700" dirty="0" err="1" smtClean="0">
                <a:latin typeface="Source Sans Pro"/>
              </a:rPr>
              <a:t>nhật</a:t>
            </a:r>
            <a:r>
              <a:rPr lang="en-US" sz="1700" dirty="0" smtClean="0">
                <a:latin typeface="Source Sans Pro"/>
              </a:rPr>
              <a:t> </a:t>
            </a:r>
            <a:r>
              <a:rPr lang="en-US" sz="1700" dirty="0" err="1" smtClean="0">
                <a:latin typeface="Source Sans Pro"/>
              </a:rPr>
              <a:t>lên</a:t>
            </a:r>
            <a:r>
              <a:rPr lang="en-US" sz="1700" dirty="0" smtClean="0">
                <a:latin typeface="Source Sans Pro"/>
              </a:rPr>
              <a:t> data center </a:t>
            </a:r>
            <a:endParaRPr lang="en-US" sz="1700" dirty="0">
              <a:latin typeface="Source Sans Pr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Source Sans Pro"/>
              </a:rPr>
              <a:t>ỨNG DỤNG CỦA </a:t>
            </a:r>
            <a:r>
              <a:rPr lang="en-US" sz="4000" b="1" dirty="0" smtClean="0">
                <a:latin typeface="Source Sans Pro"/>
              </a:rPr>
              <a:t>IOT </a:t>
            </a:r>
            <a:r>
              <a:rPr lang="en-US" sz="4000" b="1" dirty="0">
                <a:latin typeface="Source Sans Pro"/>
              </a:rPr>
              <a:t>TRONG ĐỜI SỐNG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Source Sans Pro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7" name="Oval 6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33542" y="386839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Smart Home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99" y="1753514"/>
            <a:ext cx="3648862" cy="1968484"/>
          </a:xfrm>
          <a:prstGeom prst="rect">
            <a:avLst/>
          </a:prstGeom>
        </p:spPr>
      </p:pic>
      <p:grpSp>
        <p:nvGrpSpPr>
          <p:cNvPr id="15" name="Nhóm 8"/>
          <p:cNvGrpSpPr/>
          <p:nvPr/>
        </p:nvGrpSpPr>
        <p:grpSpPr>
          <a:xfrm>
            <a:off x="6137564" y="1757782"/>
            <a:ext cx="4087092" cy="1964216"/>
            <a:chOff x="1524000" y="2743200"/>
            <a:chExt cx="6817589" cy="3154345"/>
          </a:xfrm>
        </p:grpSpPr>
        <p:pic>
          <p:nvPicPr>
            <p:cNvPr id="16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429000"/>
              <a:ext cx="838200" cy="838200"/>
            </a:xfrm>
            <a:prstGeom prst="rect">
              <a:avLst/>
            </a:prstGeom>
          </p:spPr>
        </p:pic>
        <p:pic>
          <p:nvPicPr>
            <p:cNvPr id="17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717" y="2743200"/>
              <a:ext cx="1198563" cy="1438275"/>
            </a:xfrm>
            <a:prstGeom prst="rect">
              <a:avLst/>
            </a:prstGeom>
          </p:spPr>
        </p:pic>
        <p:pic>
          <p:nvPicPr>
            <p:cNvPr id="18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800" y="5181600"/>
              <a:ext cx="457200" cy="610385"/>
            </a:xfrm>
            <a:prstGeom prst="rect">
              <a:avLst/>
            </a:prstGeom>
          </p:spPr>
        </p:pic>
        <p:sp>
          <p:nvSpPr>
            <p:cNvPr id="19" name="Right Arrow 13"/>
            <p:cNvSpPr/>
            <p:nvPr/>
          </p:nvSpPr>
          <p:spPr>
            <a:xfrm>
              <a:off x="2819400" y="3962204"/>
              <a:ext cx="609600" cy="30519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2590800" y="3755204"/>
              <a:ext cx="609600" cy="30519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4229099" y="4419404"/>
              <a:ext cx="609600" cy="30519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16200000">
              <a:off x="4419795" y="4343205"/>
              <a:ext cx="609600" cy="30519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562601" y="3793305"/>
              <a:ext cx="609600" cy="30519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715000" y="3981254"/>
              <a:ext cx="609600" cy="30519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418102"/>
              <a:ext cx="1788389" cy="1001498"/>
            </a:xfrm>
            <a:prstGeom prst="rect">
              <a:avLst/>
            </a:prstGeom>
          </p:spPr>
        </p:pic>
        <p:sp>
          <p:nvSpPr>
            <p:cNvPr id="27" name="Right Arrow 21"/>
            <p:cNvSpPr/>
            <p:nvPr/>
          </p:nvSpPr>
          <p:spPr>
            <a:xfrm>
              <a:off x="5943601" y="5257800"/>
              <a:ext cx="609599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100" y="4876800"/>
              <a:ext cx="990600" cy="99060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3124200" y="5410200"/>
              <a:ext cx="533400" cy="0"/>
            </a:xfrm>
            <a:prstGeom prst="straightConnector1">
              <a:avLst/>
            </a:prstGeom>
            <a:ln>
              <a:solidFill>
                <a:schemeClr val="tx2">
                  <a:lumMod val="95000"/>
                  <a:lumOff val="5000"/>
                </a:schemeClr>
              </a:solidFill>
              <a:prstDash val="dashDot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30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5029200"/>
              <a:ext cx="1291386" cy="868345"/>
            </a:xfrm>
            <a:prstGeom prst="rect">
              <a:avLst/>
            </a:prstGeom>
          </p:spPr>
        </p:pic>
      </p:grpSp>
      <p:sp>
        <p:nvSpPr>
          <p:cNvPr id="31" name="TextBox 16"/>
          <p:cNvSpPr txBox="1"/>
          <p:nvPr/>
        </p:nvSpPr>
        <p:spPr>
          <a:xfrm>
            <a:off x="7252132" y="3910168"/>
            <a:ext cx="230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pic>
        <p:nvPicPr>
          <p:cNvPr id="32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60" y="4384120"/>
            <a:ext cx="4076170" cy="1787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3446" y="6339741"/>
            <a:ext cx="408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7102" y="4862144"/>
            <a:ext cx="457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IoT được ứng dụng trong mọi lĩnh vực , đặc biệt các thiết bị thông minh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ource Sans Pro"/>
              </a:rPr>
              <a:t>LÀM QUEN VỚI KIT WIFFI ESP8266 VÀ CẢM BIẾN</a:t>
            </a:r>
            <a:endParaRPr lang="en-US" sz="3200" b="1" dirty="0">
              <a:latin typeface="Source Sans Pro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7" name="Oval 6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26988" y="1724297"/>
            <a:ext cx="734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Source Sans Pro"/>
              </a:rPr>
              <a:t>1. GIỚI </a:t>
            </a:r>
            <a:r>
              <a:rPr lang="en-US" sz="2400" b="1" dirty="0">
                <a:latin typeface="Source Sans Pro"/>
              </a:rPr>
              <a:t>THIỆU CHIP XỬ LÝ WIFI ESP8266</a:t>
            </a:r>
            <a:endParaRPr lang="en-US" sz="2400" b="1" dirty="0">
              <a:latin typeface="Source Sans Pro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42" y="4252455"/>
            <a:ext cx="1743559" cy="17435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69" y="2256436"/>
            <a:ext cx="2186827" cy="14891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22" y="2185962"/>
            <a:ext cx="2427398" cy="17352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69" y="4152148"/>
            <a:ext cx="1958311" cy="19583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55506" y="615161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eps8266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6196" y="3816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eps8266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0522" y="623033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eps8266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0522" y="37861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eps8266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ource Sans Pro"/>
              </a:rPr>
              <a:t>LÀM QUEN VỚI KIT WIFFI ESP8266 VÀ CẢM BIẾN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Source Sans Pro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7" name="Oval 6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08318" y="5017334"/>
            <a:ext cx="526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ource Sans Pro"/>
              </a:rPr>
              <a:t>Hình 2: Biểu tượng cảm xúc của con người</a:t>
            </a:r>
            <a:endParaRPr lang="en-US" sz="1600" dirty="0">
              <a:latin typeface="Source Sans Pro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766455"/>
            <a:ext cx="6840682" cy="4308827"/>
          </a:xfrm>
          <a:prstGeom prst="rect">
            <a:avLst/>
          </a:prstGeom>
        </p:spPr>
      </p:pic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2201140" y="6157494"/>
            <a:ext cx="7543801" cy="3670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vi-V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chức năng trên kit wifi ESP8266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ource Sans Pro"/>
              </a:rPr>
              <a:t>LÀM QUEN VỚI KIT WIFFI ESP8266 VÀ CẢM BIẾN</a:t>
            </a:r>
            <a:endParaRPr lang="en-US" sz="3200" b="1" dirty="0">
              <a:latin typeface="Source Sans Pro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7" name="Oval 6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26988" y="1724297"/>
            <a:ext cx="734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ource Sans Pro"/>
              </a:rPr>
              <a:t>2</a:t>
            </a:r>
            <a:r>
              <a:rPr lang="en-US" sz="2400" b="1" dirty="0" smtClean="0">
                <a:latin typeface="Source Sans Pro"/>
              </a:rPr>
              <a:t>. CÁC MUDULE CẢM BIẾN</a:t>
            </a:r>
            <a:endParaRPr lang="en-US" sz="2400" b="1" dirty="0">
              <a:latin typeface="Source Sans Pro"/>
            </a:endParaRPr>
          </a:p>
        </p:txBody>
      </p:sp>
      <p:pic>
        <p:nvPicPr>
          <p:cNvPr id="15" name="Picture 4" descr="MODULE CẢM BIẾN NHIỆT ĐỘ NTC THERMISTOR Điện Tử 360(E360)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098" y="4003746"/>
            <a:ext cx="2426121" cy="227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odule Cảm Biến Độ Ẩm, Nhiệt Độ DHT11 – Điện Tử Thái Nguyê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857" y="1061877"/>
            <a:ext cx="3173413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6"/>
          <p:cNvSpPr txBox="1"/>
          <p:nvPr/>
        </p:nvSpPr>
        <p:spPr bwMode="auto">
          <a:xfrm>
            <a:off x="7449127" y="6400800"/>
            <a:ext cx="390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b="1" dirty="0" err="1" smtClean="0"/>
              <a:t>Cảm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biến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phát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hiện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lửa</a:t>
            </a:r>
            <a:endParaRPr lang="en-US" sz="1800" dirty="0"/>
          </a:p>
        </p:txBody>
      </p:sp>
      <p:sp>
        <p:nvSpPr>
          <p:cNvPr id="18" name="Content Placeholder 6"/>
          <p:cNvSpPr txBox="1"/>
          <p:nvPr/>
        </p:nvSpPr>
        <p:spPr bwMode="auto">
          <a:xfrm>
            <a:off x="7130823" y="3775146"/>
            <a:ext cx="39046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b="1" dirty="0" err="1" smtClean="0"/>
              <a:t>Cảm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biến</a:t>
            </a:r>
            <a:r>
              <a:rPr lang="en-US" sz="1800" b="1" dirty="0" smtClean="0"/>
              <a:t> DHT11</a:t>
            </a:r>
            <a:endParaRPr lang="en-US" sz="1800" dirty="0"/>
          </a:p>
        </p:txBody>
      </p:sp>
      <p:sp>
        <p:nvSpPr>
          <p:cNvPr id="19" name="Hộp Văn bản 2"/>
          <p:cNvSpPr txBox="1"/>
          <p:nvPr/>
        </p:nvSpPr>
        <p:spPr>
          <a:xfrm>
            <a:off x="838200" y="2513214"/>
            <a:ext cx="54686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ource Sans Pro"/>
              </a:rPr>
              <a:t>DHT11 là cảm biến nhiệt độ, độ ẩm, lấy dữ liệu thông qua giao tiếp 1-wire(giao tiếp digital 1 – wire truyền dữ liệu duy nhất), được ứng dụng trong các ứng dụng cần đo nhiệt độ, độ ẩm </a:t>
            </a:r>
            <a:endParaRPr lang="en-US" sz="2000" dirty="0" smtClean="0">
              <a:latin typeface="Source Sans Pr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4645964"/>
            <a:ext cx="56509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/>
              </a:rPr>
              <a:t>Cảm biến phát hiện lửa dùng để báo cháy, tầm phát hiện trong khoảng 80cm, góc quét là 60, phát hiện lửa tốt nhất  ở bước sóng từ 760nm-1100nm. Thường sử dụng trong các ứng dụng: xe lửa, xe tải, xe chửa cháy,.…</a:t>
            </a:r>
            <a:endParaRPr lang="en-US" sz="2000" dirty="0">
              <a:latin typeface="Source Sans Pro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oogle Shape;2053;p1"/>
          <p:cNvGrpSpPr/>
          <p:nvPr/>
        </p:nvGrpSpPr>
        <p:grpSpPr>
          <a:xfrm>
            <a:off x="1026904" y="1254327"/>
            <a:ext cx="814850" cy="142747"/>
            <a:chOff x="1703388" y="2006913"/>
            <a:chExt cx="1478321" cy="258600"/>
          </a:xfrm>
        </p:grpSpPr>
        <p:sp>
          <p:nvSpPr>
            <p:cNvPr id="2054" name="Google Shape;2054;p1"/>
            <p:cNvSpPr/>
            <p:nvPr/>
          </p:nvSpPr>
          <p:spPr>
            <a:xfrm>
              <a:off x="1703388" y="2006913"/>
              <a:ext cx="258900" cy="258600"/>
            </a:xfrm>
            <a:prstGeom prst="ellipse">
              <a:avLst/>
            </a:prstGeom>
            <a:solidFill>
              <a:srgbClr val="548135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5" name="Google Shape;2055;p1"/>
            <p:cNvSpPr/>
            <p:nvPr/>
          </p:nvSpPr>
          <p:spPr>
            <a:xfrm>
              <a:off x="2008243" y="2006913"/>
              <a:ext cx="258900" cy="25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6" name="Google Shape;2056;p1"/>
            <p:cNvSpPr/>
            <p:nvPr/>
          </p:nvSpPr>
          <p:spPr>
            <a:xfrm>
              <a:off x="2313099" y="2006913"/>
              <a:ext cx="258900" cy="258600"/>
            </a:xfrm>
            <a:prstGeom prst="ellipse">
              <a:avLst/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7" name="Google Shape;2057;p1"/>
            <p:cNvSpPr/>
            <p:nvPr/>
          </p:nvSpPr>
          <p:spPr>
            <a:xfrm>
              <a:off x="2617954" y="2006913"/>
              <a:ext cx="258900" cy="25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8" name="Google Shape;2058;p1"/>
            <p:cNvSpPr/>
            <p:nvPr/>
          </p:nvSpPr>
          <p:spPr>
            <a:xfrm>
              <a:off x="2922809" y="2006913"/>
              <a:ext cx="258900" cy="25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59" name="Google Shape;2059;p1"/>
          <p:cNvSpPr txBox="1"/>
          <p:nvPr/>
        </p:nvSpPr>
        <p:spPr>
          <a:xfrm>
            <a:off x="8294914" y="487244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0" name="Google Shape;2060;p1"/>
          <p:cNvSpPr txBox="1"/>
          <p:nvPr>
            <p:ph type="title"/>
          </p:nvPr>
        </p:nvSpPr>
        <p:spPr>
          <a:xfrm>
            <a:off x="838200" y="470422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</a:pPr>
            <a:r>
              <a:rPr lang="en-US" sz="3200" b="1">
                <a:latin typeface="Source Sans Pro"/>
                <a:ea typeface="Source Sans Pro"/>
                <a:cs typeface="Source Sans Pro"/>
                <a:sym typeface="Source Sans Pro"/>
              </a:rPr>
              <a:t>LÀM QUEN VỚI KIT WIFFI ESP8266 VÀ CẢM BIẾN</a:t>
            </a:r>
            <a:endParaRPr lang="en-US" sz="32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1" name="Google Shape;2061;p1"/>
          <p:cNvSpPr txBox="1"/>
          <p:nvPr/>
        </p:nvSpPr>
        <p:spPr>
          <a:xfrm>
            <a:off x="560092" y="1695760"/>
            <a:ext cx="886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CÁC CHẾ ĐỘ HOẠT ĐỘNG THU PHÁT WIFI VỚI ESP8266</a:t>
            </a:r>
            <a:endParaRPr sz="24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62" name="Google Shape;206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26988" y="3194710"/>
            <a:ext cx="5008376" cy="2447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Google Shape;2063;p1"/>
          <p:cNvSpPr txBox="1"/>
          <p:nvPr/>
        </p:nvSpPr>
        <p:spPr>
          <a:xfrm>
            <a:off x="6387010" y="2456046"/>
            <a:ext cx="350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Access Point Mode</a:t>
            </a:r>
            <a:endParaRPr lang="en-US" sz="2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64" name="Google Shape;2064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53132" y="3194709"/>
            <a:ext cx="5060178" cy="2447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p1"/>
          <p:cNvSpPr txBox="1"/>
          <p:nvPr/>
        </p:nvSpPr>
        <p:spPr>
          <a:xfrm>
            <a:off x="1026988" y="2456046"/>
            <a:ext cx="350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Station mode</a:t>
            </a:r>
            <a:endParaRPr sz="2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6" name="Google Shape;2066;p1"/>
          <p:cNvSpPr txBox="1"/>
          <p:nvPr/>
        </p:nvSpPr>
        <p:spPr>
          <a:xfrm>
            <a:off x="1098323" y="5874327"/>
            <a:ext cx="10184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=&gt; </a:t>
            </a: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Kết nối wifi chính là điểm mạnh nhất của ESP8266, nó kết nối đến router có sẵn, có thể hoạt động ở chế độ station mode , access point mode hoặc cả 2 chế độ</a:t>
            </a:r>
            <a:endParaRPr lang="en-US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7" name="Google Shape;2067;p1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ource Sans Pro"/>
              </a:rPr>
              <a:t>QUY TRÌNH THỰC HIỆN</a:t>
            </a:r>
            <a:endParaRPr lang="en-US" sz="3600" b="1" dirty="0">
              <a:latin typeface="Source Sans Pro"/>
            </a:endParaRPr>
          </a:p>
        </p:txBody>
      </p:sp>
      <p:grpSp>
        <p:nvGrpSpPr>
          <p:cNvPr id="15" name="Group 59"/>
          <p:cNvGrpSpPr/>
          <p:nvPr/>
        </p:nvGrpSpPr>
        <p:grpSpPr bwMode="auto">
          <a:xfrm>
            <a:off x="1026989" y="1254261"/>
            <a:ext cx="814874" cy="142784"/>
            <a:chOff x="1703388" y="2006913"/>
            <a:chExt cx="1478230" cy="258682"/>
          </a:xfrm>
        </p:grpSpPr>
        <p:sp>
          <p:nvSpPr>
            <p:cNvPr id="16" name="Oval 15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 Light" panose="020F0302020204030204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26989" y="1856509"/>
            <a:ext cx="710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"/>
              </a:rPr>
              <a:t>Xây dựng  ESP8266 hoat động chế độ  Station mode</a:t>
            </a:r>
            <a:endParaRPr lang="en-US" sz="2000" dirty="0">
              <a:latin typeface="Source Sans Pro"/>
            </a:endParaRPr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57" y="2463264"/>
            <a:ext cx="6247915" cy="30536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3208" y="2484046"/>
            <a:ext cx="3074283" cy="7856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  char</a:t>
            </a:r>
            <a:r>
              <a:rPr lang="en-US" dirty="0"/>
              <a:t>* ssid = "lgv30";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char</a:t>
            </a:r>
            <a:r>
              <a:rPr lang="en-US" dirty="0"/>
              <a:t>* pass = "1153901d";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EBE3-409B-41AF-A881-C1C13BA0420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2593</Words>
  <Application>WPS Presentation</Application>
  <PresentationFormat/>
  <Paragraphs>153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Source Sans Pro</vt:lpstr>
      <vt:lpstr>Times New Roman</vt:lpstr>
      <vt:lpstr>Calibri Light</vt:lpstr>
      <vt:lpstr>Calibri</vt:lpstr>
      <vt:lpstr>Microsoft YaHei</vt:lpstr>
      <vt:lpstr>Arial Unicode MS</vt:lpstr>
      <vt:lpstr>Office Theme</vt:lpstr>
      <vt:lpstr>	BÁO CÁO NIÊN LUẬN CƠ SỞ MẠNG MÁY TÍNH</vt:lpstr>
      <vt:lpstr>NỘI DUNG 	CHÍNH</vt:lpstr>
      <vt:lpstr>GIỚI THIỆU</vt:lpstr>
      <vt:lpstr>ỨNG DỤNG CỦA IOT TRONG ĐỜI SỐNG</vt:lpstr>
      <vt:lpstr>LÀM QUEN VỚI KIT WIFFI ESP8266 VÀ CẢM BIẾN</vt:lpstr>
      <vt:lpstr>LÀM QUEN VỚI KIT WIFFI ESP8266 VÀ CẢM BIẾN</vt:lpstr>
      <vt:lpstr>LÀM QUEN VỚI KIT WIFFI ESP8266 VÀ CẢM BIẾN</vt:lpstr>
      <vt:lpstr>LÀM QUEN VỚI KIT WIFFI ESP8266 VÀ CẢM BIẾN</vt:lpstr>
      <vt:lpstr>QUY TRÌNH THỰC HIỆN</vt:lpstr>
      <vt:lpstr>QUY TRÌNH THỰC HIỆN</vt:lpstr>
      <vt:lpstr>QUY TRÌNH THỰC HIỆN</vt:lpstr>
      <vt:lpstr>QUY TRÌNH THỰC HIỆN</vt:lpstr>
      <vt:lpstr>QUY TRÌNH THỰC HIỆN</vt:lpstr>
      <vt:lpstr>KẾT LUẬN</vt:lpstr>
      <vt:lpstr>XIN CẢM ƠN VÌ ĐÃ THEO DÕI BÀI THUYẾT TRÌNH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	BÁO CÁO NIÊN LUẬN CƠ SỞ MẠNG MÁY TÍNH</dc:title>
  <dc:creator/>
  <cp:lastModifiedBy>tth16</cp:lastModifiedBy>
  <cp:revision>1</cp:revision>
  <dcterms:created xsi:type="dcterms:W3CDTF">2022-04-29T12:26:17Z</dcterms:created>
  <dcterms:modified xsi:type="dcterms:W3CDTF">2022-04-29T12:26:17Z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40EDBAD21FAF41DB9CF03102AB9542E3</vt:lpwstr>
  </property>
  <property fmtid="{D5CDD505-2E9C-101B-9397-08002B2CF9AE}" pid="3" name="KSOProductBuildVer">
    <vt:lpwstr>1033-11.2.0.11074</vt:lpwstr>
  </property>
</Properties>
</file>