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7" r:id="rId6"/>
    <p:sldId id="261" r:id="rId7"/>
    <p:sldId id="269" r:id="rId8"/>
    <p:sldId id="262" r:id="rId9"/>
    <p:sldId id="272" r:id="rId10"/>
    <p:sldId id="271" r:id="rId11"/>
    <p:sldId id="266" r:id="rId12"/>
    <p:sldId id="270" r:id="rId13"/>
    <p:sldId id="265" r:id="rId14"/>
    <p:sldId id="268" r:id="rId15"/>
    <p:sldId id="273" r:id="rId1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64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54C9DD-4AD4-4E94-97DC-E43453D90627}" type="datetimeFigureOut">
              <a:rPr lang="vi-VN" smtClean="0"/>
              <a:pPr/>
              <a:t>16/11/2015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74DAF-E45D-4DAF-AB57-0047148EF430}" type="slidenum">
              <a:rPr lang="vi-VN" smtClean="0"/>
              <a:pPr/>
              <a:t>‹#›</a:t>
            </a:fld>
            <a:endParaRPr lang="vi-VN"/>
          </a:p>
        </p:txBody>
      </p:sp>
    </p:spTree>
    <p:extLst>
      <p:ext uri="{BB962C8B-B14F-4D97-AF65-F5344CB8AC3E}">
        <p14:creationId xmlns:p14="http://schemas.microsoft.com/office/powerpoint/2010/main" val="298761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10135-685F-4342-97B4-84EC01F6CA2A}" type="slidenum">
              <a:rPr lang="en-US"/>
              <a:pPr/>
              <a:t>11</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263567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250233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207888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109654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13030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12370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166097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279491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397602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236825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F8382-4C79-42B3-9343-BB0E9A3B758C}" type="datetimeFigureOut">
              <a:rPr lang="vi-VN" smtClean="0"/>
              <a:pPr/>
              <a:t>16/11/2015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805FCA2-E939-415B-BD39-A9E62C205269}" type="slidenum">
              <a:rPr lang="vi-VN" smtClean="0"/>
              <a:pPr/>
              <a:t>‹#›</a:t>
            </a:fld>
            <a:endParaRPr lang="vi-VN"/>
          </a:p>
        </p:txBody>
      </p:sp>
    </p:spTree>
    <p:extLst>
      <p:ext uri="{BB962C8B-B14F-4D97-AF65-F5344CB8AC3E}">
        <p14:creationId xmlns:p14="http://schemas.microsoft.com/office/powerpoint/2010/main" val="5501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F8382-4C79-42B3-9343-BB0E9A3B758C}" type="datetimeFigureOut">
              <a:rPr lang="vi-VN" smtClean="0"/>
              <a:pPr/>
              <a:t>16/11/2015</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5FCA2-E939-415B-BD39-A9E62C205269}" type="slidenum">
              <a:rPr lang="vi-VN" smtClean="0"/>
              <a:pPr/>
              <a:t>‹#›</a:t>
            </a:fld>
            <a:endParaRPr lang="vi-VN"/>
          </a:p>
        </p:txBody>
      </p:sp>
    </p:spTree>
    <p:extLst>
      <p:ext uri="{BB962C8B-B14F-4D97-AF65-F5344CB8AC3E}">
        <p14:creationId xmlns:p14="http://schemas.microsoft.com/office/powerpoint/2010/main" val="421184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vi-VN" sz="6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1">
                    <a:lumMod val="75000"/>
                  </a:schemeClr>
                </a:solidFill>
                <a:effectLst>
                  <a:outerShdw blurRad="50800" dist="40000" dir="5400000" algn="tl" rotWithShape="0">
                    <a:srgbClr val="000000">
                      <a:shade val="5000"/>
                      <a:satMod val="120000"/>
                      <a:alpha val="33000"/>
                    </a:srgbClr>
                  </a:outerShdw>
                </a:effectLst>
              </a:rPr>
              <a:t>CHÍ PHÈO</a:t>
            </a:r>
            <a:endParaRPr lang="vi-VN" sz="6000"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vi-VN" sz="4800" dirty="0" smtClean="0">
                <a:solidFill>
                  <a:srgbClr val="002060"/>
                </a:solidFill>
              </a:rPr>
              <a:t>Nam Cao</a:t>
            </a:r>
            <a:endParaRPr lang="vi-VN" sz="4800" dirty="0">
              <a:solidFill>
                <a:srgbClr val="002060"/>
              </a:solidFill>
            </a:endParaRPr>
          </a:p>
        </p:txBody>
      </p:sp>
    </p:spTree>
    <p:extLst>
      <p:ext uri="{BB962C8B-B14F-4D97-AF65-F5344CB8AC3E}">
        <p14:creationId xmlns:p14="http://schemas.microsoft.com/office/powerpoint/2010/main" val="102278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b="1" dirty="0"/>
          </a:p>
        </p:txBody>
      </p:sp>
      <p:sp>
        <p:nvSpPr>
          <p:cNvPr id="4" name="Rounded Rectangle 3"/>
          <p:cNvSpPr/>
          <p:nvPr/>
        </p:nvSpPr>
        <p:spPr>
          <a:xfrm>
            <a:off x="611560" y="368718"/>
            <a:ext cx="80648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latin typeface="+mj-lt"/>
              </a:rPr>
              <a:t>20 năm </a:t>
            </a:r>
            <a:r>
              <a:rPr lang="vi-VN" sz="4000" b="1" dirty="0" smtClean="0">
                <a:latin typeface="+mj-lt"/>
              </a:rPr>
              <a:t>đầu của Chí Phèo</a:t>
            </a:r>
            <a:endParaRPr lang="vi-VN" sz="4000" dirty="0">
              <a:latin typeface="+mj-lt"/>
            </a:endParaRPr>
          </a:p>
        </p:txBody>
      </p:sp>
      <p:sp>
        <p:nvSpPr>
          <p:cNvPr id="10" name="Content Placeholder 2"/>
          <p:cNvSpPr txBox="1">
            <a:spLocks/>
          </p:cNvSpPr>
          <p:nvPr/>
        </p:nvSpPr>
        <p:spPr>
          <a:xfrm>
            <a:off x="533400" y="1752600"/>
            <a:ext cx="8229600" cy="4068763"/>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vi-VN" sz="3600" b="0" i="0" u="none" strike="noStrike" kern="1200" cap="none" spc="0" normalizeH="0" baseline="0" noProof="0" dirty="0" smtClean="0">
                <a:ln>
                  <a:noFill/>
                </a:ln>
                <a:solidFill>
                  <a:schemeClr val="tx1"/>
                </a:solidFill>
                <a:effectLst/>
                <a:uLnTx/>
                <a:uFillTx/>
                <a:latin typeface="+mj-lt"/>
                <a:ea typeface="+mn-ea"/>
                <a:cs typeface="+mn-cs"/>
              </a:rPr>
              <a:t>« </a:t>
            </a:r>
            <a:r>
              <a:rPr kumimoji="0" lang="vi-VN" sz="4000" b="1" i="1" u="none" strike="noStrike" kern="1200" cap="none" spc="0" normalizeH="0" baseline="0" noProof="0" dirty="0" smtClean="0">
                <a:ln>
                  <a:noFill/>
                </a:ln>
                <a:solidFill>
                  <a:schemeClr val="tx1"/>
                </a:solidFill>
                <a:effectLst/>
                <a:uLnTx/>
                <a:uFillTx/>
                <a:latin typeface="+mj-lt"/>
                <a:ea typeface="+mn-ea"/>
                <a:cs typeface="+mn-cs"/>
              </a:rPr>
              <a:t>Hình như đã có một thời hắn đã ao ước có một gia đình nho nhỏ. Chồng cuốc mướn cày thuê, vợ dệt vải. Chúng lại bỏ một con lợn nuôi để làm vốn liếng. Khá giả thì mua dăm ba sào ruộng làm.»</a:t>
            </a:r>
          </a:p>
        </p:txBody>
      </p:sp>
    </p:spTree>
    <p:extLst>
      <p:ext uri="{BB962C8B-B14F-4D97-AF65-F5344CB8AC3E}">
        <p14:creationId xmlns:p14="http://schemas.microsoft.com/office/powerpoint/2010/main" val="359063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ChangeArrowheads="1"/>
          </p:cNvSpPr>
          <p:nvPr/>
        </p:nvSpPr>
        <p:spPr bwMode="gray">
          <a:xfrm flipV="1">
            <a:off x="716339" y="4664075"/>
            <a:ext cx="1676400" cy="1752600"/>
          </a:xfrm>
          <a:prstGeom prst="can">
            <a:avLst>
              <a:gd name="adj" fmla="val 26136"/>
            </a:avLst>
          </a:prstGeom>
          <a:gradFill rotWithShape="1">
            <a:gsLst>
              <a:gs pos="0">
                <a:srgbClr val="EAEAEA">
                  <a:gamma/>
                  <a:shade val="63529"/>
                  <a:invGamma/>
                  <a:alpha val="20000"/>
                </a:srgbClr>
              </a:gs>
              <a:gs pos="50000">
                <a:srgbClr val="EAEAEA">
                  <a:alpha val="20000"/>
                </a:srgbClr>
              </a:gs>
              <a:gs pos="100000">
                <a:srgbClr val="EAEAEA">
                  <a:gamma/>
                  <a:shade val="63529"/>
                  <a:invGamma/>
                  <a:alpha val="20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31" name="AutoShape 3"/>
          <p:cNvSpPr>
            <a:spLocks noChangeArrowheads="1"/>
          </p:cNvSpPr>
          <p:nvPr/>
        </p:nvSpPr>
        <p:spPr bwMode="gray">
          <a:xfrm flipV="1">
            <a:off x="2954126" y="4165889"/>
            <a:ext cx="1698625" cy="2168525"/>
          </a:xfrm>
          <a:prstGeom prst="can">
            <a:avLst>
              <a:gd name="adj" fmla="val 23795"/>
            </a:avLst>
          </a:prstGeom>
          <a:gradFill rotWithShape="1">
            <a:gsLst>
              <a:gs pos="0">
                <a:srgbClr val="EAEAEA">
                  <a:gamma/>
                  <a:shade val="63529"/>
                  <a:invGamma/>
                  <a:alpha val="20000"/>
                </a:srgbClr>
              </a:gs>
              <a:gs pos="50000">
                <a:srgbClr val="EAEAEA">
                  <a:alpha val="20000"/>
                </a:srgbClr>
              </a:gs>
              <a:gs pos="100000">
                <a:srgbClr val="EAEAEA">
                  <a:gamma/>
                  <a:shade val="63529"/>
                  <a:invGamma/>
                  <a:alpha val="20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32" name="AutoShape 4"/>
          <p:cNvSpPr>
            <a:spLocks noChangeArrowheads="1"/>
          </p:cNvSpPr>
          <p:nvPr/>
        </p:nvSpPr>
        <p:spPr bwMode="gray">
          <a:xfrm flipV="1">
            <a:off x="5257800" y="3505200"/>
            <a:ext cx="1687513" cy="2938463"/>
          </a:xfrm>
          <a:prstGeom prst="can">
            <a:avLst>
              <a:gd name="adj" fmla="val 23314"/>
            </a:avLst>
          </a:prstGeom>
          <a:gradFill rotWithShape="1">
            <a:gsLst>
              <a:gs pos="0">
                <a:srgbClr val="EAEAEA">
                  <a:gamma/>
                  <a:shade val="63529"/>
                  <a:invGamma/>
                  <a:alpha val="20000"/>
                </a:srgbClr>
              </a:gs>
              <a:gs pos="50000">
                <a:srgbClr val="EAEAEA">
                  <a:alpha val="20000"/>
                </a:srgbClr>
              </a:gs>
              <a:gs pos="100000">
                <a:srgbClr val="EAEAEA">
                  <a:gamma/>
                  <a:shade val="63529"/>
                  <a:invGamma/>
                  <a:alpha val="20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33" name="AutoShape 5"/>
          <p:cNvSpPr>
            <a:spLocks noChangeArrowheads="1"/>
          </p:cNvSpPr>
          <p:nvPr/>
        </p:nvSpPr>
        <p:spPr bwMode="gray">
          <a:xfrm flipV="1">
            <a:off x="7239000" y="2819400"/>
            <a:ext cx="1687513" cy="3689350"/>
          </a:xfrm>
          <a:prstGeom prst="can">
            <a:avLst>
              <a:gd name="adj" fmla="val 22946"/>
            </a:avLst>
          </a:prstGeom>
          <a:gradFill rotWithShape="1">
            <a:gsLst>
              <a:gs pos="0">
                <a:srgbClr val="EAEAEA">
                  <a:gamma/>
                  <a:shade val="63529"/>
                  <a:invGamma/>
                  <a:alpha val="20000"/>
                </a:srgbClr>
              </a:gs>
              <a:gs pos="50000">
                <a:srgbClr val="EAEAEA">
                  <a:alpha val="20000"/>
                </a:srgbClr>
              </a:gs>
              <a:gs pos="100000">
                <a:srgbClr val="EAEAEA">
                  <a:gamma/>
                  <a:shade val="63529"/>
                  <a:invGamma/>
                  <a:alpha val="20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48134" name="Group 6"/>
          <p:cNvGrpSpPr>
            <a:grpSpLocks/>
          </p:cNvGrpSpPr>
          <p:nvPr/>
        </p:nvGrpSpPr>
        <p:grpSpPr bwMode="auto">
          <a:xfrm>
            <a:off x="5260975" y="3514725"/>
            <a:ext cx="1687513" cy="520700"/>
            <a:chOff x="1003" y="2400"/>
            <a:chExt cx="1089" cy="336"/>
          </a:xfrm>
        </p:grpSpPr>
        <p:sp>
          <p:nvSpPr>
            <p:cNvPr id="48135" name="Oval 7"/>
            <p:cNvSpPr>
              <a:spLocks noChangeArrowheads="1"/>
            </p:cNvSpPr>
            <p:nvPr/>
          </p:nvSpPr>
          <p:spPr bwMode="gray">
            <a:xfrm>
              <a:off x="1006" y="2427"/>
              <a:ext cx="1086" cy="309"/>
            </a:xfrm>
            <a:prstGeom prst="ellipse">
              <a:avLst/>
            </a:prstGeom>
            <a:gradFill rotWithShape="1">
              <a:gsLst>
                <a:gs pos="0">
                  <a:srgbClr val="FF9900">
                    <a:gamma/>
                    <a:shade val="57255"/>
                    <a:invGamma/>
                  </a:srgbClr>
                </a:gs>
                <a:gs pos="50000">
                  <a:srgbClr val="FF9900"/>
                </a:gs>
                <a:gs pos="100000">
                  <a:srgbClr val="FF9900">
                    <a:gamma/>
                    <a:shade val="57255"/>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36" name="Oval 8"/>
            <p:cNvSpPr>
              <a:spLocks noChangeArrowheads="1"/>
            </p:cNvSpPr>
            <p:nvPr/>
          </p:nvSpPr>
          <p:spPr bwMode="gray">
            <a:xfrm>
              <a:off x="1003" y="2400"/>
              <a:ext cx="1086" cy="309"/>
            </a:xfrm>
            <a:prstGeom prst="ellipse">
              <a:avLst/>
            </a:prstGeom>
            <a:gradFill rotWithShape="1">
              <a:gsLst>
                <a:gs pos="0">
                  <a:srgbClr val="FF9900">
                    <a:gamma/>
                    <a:tint val="28627"/>
                    <a:invGamma/>
                  </a:srgbClr>
                </a:gs>
                <a:gs pos="100000">
                  <a:srgbClr val="FF9900"/>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48137" name="Group 9"/>
          <p:cNvGrpSpPr>
            <a:grpSpLocks/>
          </p:cNvGrpSpPr>
          <p:nvPr/>
        </p:nvGrpSpPr>
        <p:grpSpPr bwMode="auto">
          <a:xfrm>
            <a:off x="7253143" y="2758281"/>
            <a:ext cx="1687513" cy="520700"/>
            <a:chOff x="1003" y="2400"/>
            <a:chExt cx="1089" cy="336"/>
          </a:xfrm>
        </p:grpSpPr>
        <p:sp>
          <p:nvSpPr>
            <p:cNvPr id="48138" name="Oval 10"/>
            <p:cNvSpPr>
              <a:spLocks noChangeArrowheads="1"/>
            </p:cNvSpPr>
            <p:nvPr/>
          </p:nvSpPr>
          <p:spPr bwMode="gray">
            <a:xfrm>
              <a:off x="1006" y="2427"/>
              <a:ext cx="1086" cy="309"/>
            </a:xfrm>
            <a:prstGeom prst="ellipse">
              <a:avLst/>
            </a:prstGeom>
            <a:gradFill rotWithShape="1">
              <a:gsLst>
                <a:gs pos="0">
                  <a:srgbClr val="669900">
                    <a:gamma/>
                    <a:shade val="57255"/>
                    <a:invGamma/>
                  </a:srgbClr>
                </a:gs>
                <a:gs pos="50000">
                  <a:srgbClr val="669900"/>
                </a:gs>
                <a:gs pos="100000">
                  <a:srgbClr val="669900">
                    <a:gamma/>
                    <a:shade val="57255"/>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39" name="Oval 11"/>
            <p:cNvSpPr>
              <a:spLocks noChangeArrowheads="1"/>
            </p:cNvSpPr>
            <p:nvPr/>
          </p:nvSpPr>
          <p:spPr bwMode="gray">
            <a:xfrm>
              <a:off x="1003" y="2400"/>
              <a:ext cx="1086" cy="309"/>
            </a:xfrm>
            <a:prstGeom prst="ellipse">
              <a:avLst/>
            </a:prstGeom>
            <a:solidFill>
              <a:srgbClr val="FFFF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48140" name="Group 12"/>
          <p:cNvGrpSpPr>
            <a:grpSpLocks/>
          </p:cNvGrpSpPr>
          <p:nvPr/>
        </p:nvGrpSpPr>
        <p:grpSpPr bwMode="auto">
          <a:xfrm>
            <a:off x="716475" y="4518025"/>
            <a:ext cx="1687513" cy="520700"/>
            <a:chOff x="1003" y="2400"/>
            <a:chExt cx="1089" cy="336"/>
          </a:xfrm>
        </p:grpSpPr>
        <p:sp>
          <p:nvSpPr>
            <p:cNvPr id="48141" name="Oval 13"/>
            <p:cNvSpPr>
              <a:spLocks noChangeArrowheads="1"/>
            </p:cNvSpPr>
            <p:nvPr/>
          </p:nvSpPr>
          <p:spPr bwMode="gray">
            <a:xfrm>
              <a:off x="1006" y="2427"/>
              <a:ext cx="1086" cy="309"/>
            </a:xfrm>
            <a:prstGeom prst="ellipse">
              <a:avLst/>
            </a:prstGeom>
            <a:gradFill rotWithShape="1">
              <a:gsLst>
                <a:gs pos="0">
                  <a:schemeClr val="accent1">
                    <a:gamma/>
                    <a:shade val="57255"/>
                    <a:invGamma/>
                  </a:schemeClr>
                </a:gs>
                <a:gs pos="50000">
                  <a:schemeClr val="accent1"/>
                </a:gs>
                <a:gs pos="100000">
                  <a:schemeClr val="accent1">
                    <a:gamma/>
                    <a:shade val="57255"/>
                    <a:invGamma/>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42" name="Oval 14"/>
            <p:cNvSpPr>
              <a:spLocks noChangeArrowheads="1"/>
            </p:cNvSpPr>
            <p:nvPr/>
          </p:nvSpPr>
          <p:spPr bwMode="gray">
            <a:xfrm>
              <a:off x="1003" y="2400"/>
              <a:ext cx="1086" cy="309"/>
            </a:xfrm>
            <a:prstGeom prst="ellipse">
              <a:avLst/>
            </a:prstGeom>
            <a:gradFill rotWithShape="1">
              <a:gsLst>
                <a:gs pos="0">
                  <a:schemeClr val="accent1">
                    <a:gamma/>
                    <a:tint val="31765"/>
                    <a:invGamma/>
                  </a:schemeClr>
                </a:gs>
                <a:gs pos="100000">
                  <a:schemeClr val="accent1"/>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48143" name="Group 15"/>
          <p:cNvGrpSpPr>
            <a:grpSpLocks/>
          </p:cNvGrpSpPr>
          <p:nvPr/>
        </p:nvGrpSpPr>
        <p:grpSpPr bwMode="auto">
          <a:xfrm>
            <a:off x="2962007" y="4114800"/>
            <a:ext cx="1687513" cy="520700"/>
            <a:chOff x="1003" y="2400"/>
            <a:chExt cx="1089" cy="336"/>
          </a:xfrm>
        </p:grpSpPr>
        <p:sp>
          <p:nvSpPr>
            <p:cNvPr id="48144" name="Oval 16"/>
            <p:cNvSpPr>
              <a:spLocks noChangeArrowheads="1"/>
            </p:cNvSpPr>
            <p:nvPr/>
          </p:nvSpPr>
          <p:spPr bwMode="gray">
            <a:xfrm>
              <a:off x="1006" y="2427"/>
              <a:ext cx="1086" cy="309"/>
            </a:xfrm>
            <a:prstGeom prst="ellipse">
              <a:avLst/>
            </a:prstGeom>
            <a:gradFill rotWithShape="1">
              <a:gsLst>
                <a:gs pos="0">
                  <a:schemeClr val="accent2">
                    <a:gamma/>
                    <a:shade val="57255"/>
                    <a:invGamma/>
                  </a:schemeClr>
                </a:gs>
                <a:gs pos="50000">
                  <a:schemeClr val="accent2"/>
                </a:gs>
                <a:gs pos="100000">
                  <a:schemeClr val="accent2">
                    <a:gamma/>
                    <a:shade val="57255"/>
                    <a:invGamma/>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45" name="Oval 17"/>
            <p:cNvSpPr>
              <a:spLocks noChangeArrowheads="1"/>
            </p:cNvSpPr>
            <p:nvPr/>
          </p:nvSpPr>
          <p:spPr bwMode="gray">
            <a:xfrm>
              <a:off x="1003" y="2400"/>
              <a:ext cx="1086" cy="309"/>
            </a:xfrm>
            <a:prstGeom prst="ellipse">
              <a:avLst/>
            </a:prstGeom>
            <a:gradFill rotWithShape="1">
              <a:gsLst>
                <a:gs pos="0">
                  <a:schemeClr val="accent2">
                    <a:gamma/>
                    <a:tint val="31765"/>
                    <a:invGamma/>
                  </a:schemeClr>
                </a:gs>
                <a:gs pos="100000">
                  <a:schemeClr val="accent2"/>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48146" name="Rectangle 18"/>
          <p:cNvSpPr>
            <a:spLocks noChangeArrowheads="1"/>
          </p:cNvSpPr>
          <p:nvPr/>
        </p:nvSpPr>
        <p:spPr bwMode="auto">
          <a:xfrm>
            <a:off x="716339" y="4974431"/>
            <a:ext cx="16764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b="1" dirty="0" smtClean="0">
                <a:solidFill>
                  <a:srgbClr val="010000"/>
                </a:solidFill>
                <a:latin typeface="Times New Roman" pitchFamily="18" charset="0"/>
                <a:cs typeface="Times New Roman" pitchFamily="18" charset="0"/>
              </a:rPr>
              <a:t>Ngoại    hình</a:t>
            </a:r>
          </a:p>
          <a:p>
            <a:pPr algn="ctr"/>
            <a:r>
              <a:rPr lang="en-US" sz="2400" b="1" dirty="0" smtClean="0">
                <a:solidFill>
                  <a:srgbClr val="010000"/>
                </a:solidFill>
                <a:latin typeface="Times New Roman" pitchFamily="18" charset="0"/>
                <a:cs typeface="Times New Roman" pitchFamily="18" charset="0"/>
              </a:rPr>
              <a:t> </a:t>
            </a:r>
            <a:endParaRPr lang="en-US" sz="2400" b="1" dirty="0">
              <a:solidFill>
                <a:srgbClr val="010000"/>
              </a:solidFill>
              <a:latin typeface="Times New Roman" pitchFamily="18" charset="0"/>
              <a:cs typeface="Times New Roman" pitchFamily="18" charset="0"/>
            </a:endParaRPr>
          </a:p>
        </p:txBody>
      </p:sp>
      <p:sp>
        <p:nvSpPr>
          <p:cNvPr id="48147" name="Rectangle 19"/>
          <p:cNvSpPr>
            <a:spLocks noChangeArrowheads="1"/>
          </p:cNvSpPr>
          <p:nvPr/>
        </p:nvSpPr>
        <p:spPr bwMode="auto">
          <a:xfrm>
            <a:off x="3035253" y="4922210"/>
            <a:ext cx="16174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b="1" dirty="0" smtClean="0">
                <a:solidFill>
                  <a:srgbClr val="010000"/>
                </a:solidFill>
                <a:latin typeface="Times New Roman" pitchFamily="18" charset="0"/>
                <a:cs typeface="Times New Roman" pitchFamily="18" charset="0"/>
              </a:rPr>
              <a:t>Ngôn ngữ</a:t>
            </a:r>
            <a:endParaRPr lang="en-US" sz="3600" b="1" dirty="0">
              <a:solidFill>
                <a:srgbClr val="010000"/>
              </a:solidFill>
              <a:latin typeface="Times New Roman" pitchFamily="18" charset="0"/>
              <a:cs typeface="Times New Roman" pitchFamily="18" charset="0"/>
            </a:endParaRPr>
          </a:p>
        </p:txBody>
      </p:sp>
      <p:sp>
        <p:nvSpPr>
          <p:cNvPr id="48148" name="Rectangle 20"/>
          <p:cNvSpPr>
            <a:spLocks noChangeArrowheads="1"/>
          </p:cNvSpPr>
          <p:nvPr/>
        </p:nvSpPr>
        <p:spPr bwMode="auto">
          <a:xfrm>
            <a:off x="5257800" y="4648200"/>
            <a:ext cx="16367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dirty="0" smtClean="0">
                <a:solidFill>
                  <a:srgbClr val="010000"/>
                </a:solidFill>
                <a:latin typeface="Times New Roman" pitchFamily="18" charset="0"/>
                <a:cs typeface="Times New Roman" pitchFamily="18" charset="0"/>
              </a:rPr>
              <a:t>Hành động </a:t>
            </a:r>
            <a:endParaRPr lang="en-US" sz="3600" b="1" dirty="0">
              <a:solidFill>
                <a:srgbClr val="010000"/>
              </a:solidFill>
              <a:latin typeface="Times New Roman" pitchFamily="18" charset="0"/>
              <a:cs typeface="Times New Roman" pitchFamily="18" charset="0"/>
            </a:endParaRPr>
          </a:p>
        </p:txBody>
      </p:sp>
      <p:sp>
        <p:nvSpPr>
          <p:cNvPr id="48149" name="Rectangle 21"/>
          <p:cNvSpPr>
            <a:spLocks noChangeArrowheads="1"/>
          </p:cNvSpPr>
          <p:nvPr/>
        </p:nvSpPr>
        <p:spPr bwMode="auto">
          <a:xfrm>
            <a:off x="7253143" y="4267200"/>
            <a:ext cx="16875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b="1" dirty="0" smtClean="0">
                <a:solidFill>
                  <a:srgbClr val="010000"/>
                </a:solidFill>
                <a:latin typeface="Times New Roman" pitchFamily="18" charset="0"/>
                <a:cs typeface="Times New Roman" pitchFamily="18" charset="0"/>
              </a:rPr>
              <a:t>Tính cách</a:t>
            </a:r>
            <a:endParaRPr lang="en-US" sz="3600" b="1" dirty="0">
              <a:solidFill>
                <a:srgbClr val="010000"/>
              </a:solidFill>
              <a:latin typeface="Times New Roman" pitchFamily="18" charset="0"/>
              <a:cs typeface="Times New Roman" pitchFamily="18" charset="0"/>
            </a:endParaRPr>
          </a:p>
        </p:txBody>
      </p:sp>
      <p:pic>
        <p:nvPicPr>
          <p:cNvPr id="48150" name="Picture 22" descr="shadow_1_m"/>
          <p:cNvPicPr>
            <a:picLocks noChangeAspect="1" noChangeArrowheads="1"/>
          </p:cNvPicPr>
          <p:nvPr/>
        </p:nvPicPr>
        <p:blipFill>
          <a:blip r:embed="rId3" cstate="print">
            <a:lum bright="12000"/>
            <a:extLst>
              <a:ext uri="{28A0092B-C50C-407E-A947-70E740481C1C}">
                <a14:useLocalDpi xmlns:a14="http://schemas.microsoft.com/office/drawing/2010/main" val="0"/>
              </a:ext>
            </a:extLst>
          </a:blip>
          <a:srcRect/>
          <a:stretch>
            <a:fillRect/>
          </a:stretch>
        </p:blipFill>
        <p:spPr bwMode="gray">
          <a:xfrm>
            <a:off x="7445318" y="2906713"/>
            <a:ext cx="1190625" cy="223837"/>
          </a:xfrm>
          <a:prstGeom prst="rect">
            <a:avLst/>
          </a:prstGeom>
          <a:noFill/>
          <a:extLst>
            <a:ext uri="{909E8E84-426E-40DD-AFC4-6F175D3DCCD1}">
              <a14:hiddenFill xmlns:a14="http://schemas.microsoft.com/office/drawing/2010/main">
                <a:solidFill>
                  <a:srgbClr val="FFFFFF"/>
                </a:solidFill>
              </a14:hiddenFill>
            </a:ext>
          </a:extLst>
        </p:spPr>
      </p:pic>
      <p:grpSp>
        <p:nvGrpSpPr>
          <p:cNvPr id="48151" name="Group 23"/>
          <p:cNvGrpSpPr>
            <a:grpSpLocks/>
          </p:cNvGrpSpPr>
          <p:nvPr/>
        </p:nvGrpSpPr>
        <p:grpSpPr bwMode="auto">
          <a:xfrm>
            <a:off x="7329055" y="1779080"/>
            <a:ext cx="1393825" cy="1217613"/>
            <a:chOff x="887" y="2040"/>
            <a:chExt cx="433" cy="422"/>
          </a:xfrm>
        </p:grpSpPr>
        <p:pic>
          <p:nvPicPr>
            <p:cNvPr id="48152" name="Picture 2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8153" name="Oval 25"/>
            <p:cNvSpPr>
              <a:spLocks noChangeArrowheads="1"/>
            </p:cNvSpPr>
            <p:nvPr/>
          </p:nvSpPr>
          <p:spPr bwMode="gray">
            <a:xfrm>
              <a:off x="887" y="2040"/>
              <a:ext cx="433" cy="422"/>
            </a:xfrm>
            <a:prstGeom prst="ellipse">
              <a:avLst/>
            </a:prstGeom>
            <a:solidFill>
              <a:srgbClr val="FFFF00">
                <a:alpha val="5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pic>
          <p:nvPicPr>
            <p:cNvPr id="48154" name="Picture 2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sp>
        <p:nvSpPr>
          <p:cNvPr id="48155" name="Rectangle 27"/>
          <p:cNvSpPr>
            <a:spLocks noChangeArrowheads="1"/>
          </p:cNvSpPr>
          <p:nvPr/>
        </p:nvSpPr>
        <p:spPr bwMode="gray">
          <a:xfrm>
            <a:off x="7394574" y="2055298"/>
            <a:ext cx="12874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
                <a:srgbClr val="FF0066"/>
              </a:buClr>
              <a:buSzPct val="75000"/>
              <a:buFont typeface="Arial" charset="0"/>
              <a:buNone/>
            </a:pPr>
            <a:r>
              <a:rPr lang="en-US" sz="2800" b="1" dirty="0">
                <a:solidFill>
                  <a:srgbClr val="FF0000"/>
                </a:solidFill>
                <a:latin typeface="Arial" charset="0"/>
                <a:cs typeface="Arial" charset="0"/>
              </a:rPr>
              <a:t>Nhóm </a:t>
            </a:r>
          </a:p>
          <a:p>
            <a:pPr algn="l">
              <a:buClr>
                <a:srgbClr val="FF0066"/>
              </a:buClr>
              <a:buSzPct val="75000"/>
              <a:buFont typeface="Arial" charset="0"/>
              <a:buNone/>
            </a:pPr>
            <a:r>
              <a:rPr lang="en-US" sz="2800" b="1" dirty="0">
                <a:solidFill>
                  <a:srgbClr val="FF0000"/>
                </a:solidFill>
                <a:latin typeface="Arial" charset="0"/>
                <a:cs typeface="Arial" charset="0"/>
              </a:rPr>
              <a:t>   </a:t>
            </a:r>
            <a:r>
              <a:rPr lang="en-US" sz="2800" b="1" dirty="0" smtClean="0">
                <a:solidFill>
                  <a:srgbClr val="FF0000"/>
                </a:solidFill>
                <a:latin typeface="Arial" charset="0"/>
                <a:cs typeface="Arial" charset="0"/>
              </a:rPr>
              <a:t>  4</a:t>
            </a:r>
            <a:endParaRPr lang="en-US" sz="2800" b="1" dirty="0">
              <a:solidFill>
                <a:srgbClr val="FF0000"/>
              </a:solidFill>
              <a:latin typeface="Arial" charset="0"/>
              <a:cs typeface="Arial" charset="0"/>
            </a:endParaRPr>
          </a:p>
        </p:txBody>
      </p:sp>
      <p:pic>
        <p:nvPicPr>
          <p:cNvPr id="48156" name="Picture 28" descr="shadow_1_m"/>
          <p:cNvPicPr>
            <a:picLocks noChangeAspect="1" noChangeArrowheads="1"/>
          </p:cNvPicPr>
          <p:nvPr/>
        </p:nvPicPr>
        <p:blipFill>
          <a:blip r:embed="rId3" cstate="print">
            <a:lum bright="12000"/>
            <a:extLst>
              <a:ext uri="{28A0092B-C50C-407E-A947-70E740481C1C}">
                <a14:useLocalDpi xmlns:a14="http://schemas.microsoft.com/office/drawing/2010/main" val="0"/>
              </a:ext>
            </a:extLst>
          </a:blip>
          <a:srcRect/>
          <a:stretch>
            <a:fillRect/>
          </a:stretch>
        </p:blipFill>
        <p:spPr bwMode="gray">
          <a:xfrm>
            <a:off x="5486400" y="3657600"/>
            <a:ext cx="1189038" cy="223838"/>
          </a:xfrm>
          <a:prstGeom prst="rect">
            <a:avLst/>
          </a:prstGeom>
          <a:noFill/>
          <a:extLst>
            <a:ext uri="{909E8E84-426E-40DD-AFC4-6F175D3DCCD1}">
              <a14:hiddenFill xmlns:a14="http://schemas.microsoft.com/office/drawing/2010/main">
                <a:solidFill>
                  <a:srgbClr val="FFFFFF"/>
                </a:solidFill>
              </a14:hiddenFill>
            </a:ext>
          </a:extLst>
        </p:spPr>
      </p:pic>
      <p:grpSp>
        <p:nvGrpSpPr>
          <p:cNvPr id="48157" name="Group 29"/>
          <p:cNvGrpSpPr>
            <a:grpSpLocks/>
          </p:cNvGrpSpPr>
          <p:nvPr/>
        </p:nvGrpSpPr>
        <p:grpSpPr bwMode="auto">
          <a:xfrm>
            <a:off x="5334000" y="2544763"/>
            <a:ext cx="1390650" cy="1217612"/>
            <a:chOff x="887" y="2040"/>
            <a:chExt cx="433" cy="422"/>
          </a:xfrm>
        </p:grpSpPr>
        <p:pic>
          <p:nvPicPr>
            <p:cNvPr id="48158" name="Picture 30" descr="circuler_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8159" name="Oval 31"/>
            <p:cNvSpPr>
              <a:spLocks noChangeArrowheads="1"/>
            </p:cNvSpPr>
            <p:nvPr/>
          </p:nvSpPr>
          <p:spPr bwMode="gray">
            <a:xfrm>
              <a:off x="887" y="2040"/>
              <a:ext cx="433" cy="422"/>
            </a:xfrm>
            <a:prstGeom prst="ellipse">
              <a:avLst/>
            </a:prstGeom>
            <a:solidFill>
              <a:srgbClr val="00FFFF">
                <a:alpha val="5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pic>
          <p:nvPicPr>
            <p:cNvPr id="48160" name="Picture 32"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sp>
        <p:nvSpPr>
          <p:cNvPr id="48161" name="Rectangle 33"/>
          <p:cNvSpPr>
            <a:spLocks noChangeArrowheads="1"/>
          </p:cNvSpPr>
          <p:nvPr/>
        </p:nvSpPr>
        <p:spPr bwMode="gray">
          <a:xfrm>
            <a:off x="5486400" y="2696072"/>
            <a:ext cx="129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Clr>
                <a:srgbClr val="FF0066"/>
              </a:buClr>
              <a:buSzPct val="75000"/>
              <a:buFont typeface="Arial" charset="0"/>
              <a:buNone/>
            </a:pPr>
            <a:r>
              <a:rPr lang="en-US" sz="2800" b="1" dirty="0">
                <a:solidFill>
                  <a:srgbClr val="FF0000"/>
                </a:solidFill>
                <a:latin typeface="Arial" charset="0"/>
                <a:cs typeface="Arial" charset="0"/>
              </a:rPr>
              <a:t>Nhóm </a:t>
            </a:r>
          </a:p>
          <a:p>
            <a:pPr algn="l">
              <a:buClr>
                <a:srgbClr val="FF0066"/>
              </a:buClr>
              <a:buSzPct val="75000"/>
              <a:buFont typeface="Arial" charset="0"/>
              <a:buNone/>
            </a:pPr>
            <a:r>
              <a:rPr lang="en-US" sz="2800" b="1" dirty="0">
                <a:solidFill>
                  <a:srgbClr val="FF0000"/>
                </a:solidFill>
                <a:latin typeface="Arial" charset="0"/>
                <a:cs typeface="Arial" charset="0"/>
              </a:rPr>
              <a:t>    3</a:t>
            </a:r>
          </a:p>
        </p:txBody>
      </p:sp>
      <p:pic>
        <p:nvPicPr>
          <p:cNvPr id="48162" name="Picture 34" descr="shadow_1_m"/>
          <p:cNvPicPr>
            <a:picLocks noChangeAspect="1" noChangeArrowheads="1"/>
          </p:cNvPicPr>
          <p:nvPr/>
        </p:nvPicPr>
        <p:blipFill>
          <a:blip r:embed="rId3" cstate="print">
            <a:lum bright="12000"/>
            <a:extLst>
              <a:ext uri="{28A0092B-C50C-407E-A947-70E740481C1C}">
                <a14:useLocalDpi xmlns:a14="http://schemas.microsoft.com/office/drawing/2010/main" val="0"/>
              </a:ext>
            </a:extLst>
          </a:blip>
          <a:srcRect/>
          <a:stretch>
            <a:fillRect/>
          </a:stretch>
        </p:blipFill>
        <p:spPr bwMode="gray">
          <a:xfrm>
            <a:off x="3230268" y="4284152"/>
            <a:ext cx="1190625" cy="223837"/>
          </a:xfrm>
          <a:prstGeom prst="rect">
            <a:avLst/>
          </a:prstGeom>
          <a:noFill/>
          <a:extLst>
            <a:ext uri="{909E8E84-426E-40DD-AFC4-6F175D3DCCD1}">
              <a14:hiddenFill xmlns:a14="http://schemas.microsoft.com/office/drawing/2010/main">
                <a:solidFill>
                  <a:srgbClr val="FFFFFF"/>
                </a:solidFill>
              </a14:hiddenFill>
            </a:ext>
          </a:extLst>
        </p:spPr>
      </p:pic>
      <p:grpSp>
        <p:nvGrpSpPr>
          <p:cNvPr id="48163" name="Group 35"/>
          <p:cNvGrpSpPr>
            <a:grpSpLocks/>
          </p:cNvGrpSpPr>
          <p:nvPr/>
        </p:nvGrpSpPr>
        <p:grpSpPr bwMode="auto">
          <a:xfrm>
            <a:off x="3022306" y="3145348"/>
            <a:ext cx="1492544" cy="1217612"/>
            <a:chOff x="887" y="2040"/>
            <a:chExt cx="433" cy="422"/>
          </a:xfrm>
        </p:grpSpPr>
        <p:pic>
          <p:nvPicPr>
            <p:cNvPr id="48164" name="Picture 36" descr="circuler_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8165" name="Oval 37"/>
            <p:cNvSpPr>
              <a:spLocks noChangeArrowheads="1"/>
            </p:cNvSpPr>
            <p:nvPr/>
          </p:nvSpPr>
          <p:spPr bwMode="gray">
            <a:xfrm>
              <a:off x="887" y="2040"/>
              <a:ext cx="433" cy="422"/>
            </a:xfrm>
            <a:prstGeom prst="ellipse">
              <a:avLst/>
            </a:prstGeom>
            <a:solidFill>
              <a:srgbClr val="00FF00">
                <a:alpha val="5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pic>
          <p:nvPicPr>
            <p:cNvPr id="48166" name="Picture 38"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sp>
        <p:nvSpPr>
          <p:cNvPr id="48167" name="Rectangle 39"/>
          <p:cNvSpPr>
            <a:spLocks noChangeArrowheads="1"/>
          </p:cNvSpPr>
          <p:nvPr/>
        </p:nvSpPr>
        <p:spPr bwMode="gray">
          <a:xfrm>
            <a:off x="3167300" y="3281079"/>
            <a:ext cx="11922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Clr>
                <a:srgbClr val="FF0066"/>
              </a:buClr>
              <a:buSzPct val="75000"/>
              <a:buFont typeface="Arial" charset="0"/>
              <a:buNone/>
            </a:pPr>
            <a:r>
              <a:rPr lang="en-US" sz="2800" b="1" dirty="0">
                <a:solidFill>
                  <a:srgbClr val="FF0000"/>
                </a:solidFill>
                <a:latin typeface="Arial" charset="0"/>
                <a:cs typeface="Arial" charset="0"/>
              </a:rPr>
              <a:t>Nhóm</a:t>
            </a:r>
          </a:p>
          <a:p>
            <a:pPr algn="l">
              <a:buClr>
                <a:srgbClr val="FF0066"/>
              </a:buClr>
              <a:buSzPct val="75000"/>
              <a:buFont typeface="Arial" charset="0"/>
              <a:buNone/>
            </a:pPr>
            <a:r>
              <a:rPr lang="en-US" sz="2800" b="1" dirty="0">
                <a:solidFill>
                  <a:srgbClr val="FF0000"/>
                </a:solidFill>
                <a:latin typeface="Arial" charset="0"/>
                <a:cs typeface="Arial" charset="0"/>
              </a:rPr>
              <a:t>    2</a:t>
            </a:r>
          </a:p>
        </p:txBody>
      </p:sp>
      <p:pic>
        <p:nvPicPr>
          <p:cNvPr id="48168" name="Picture 40" descr="shadow_1_m"/>
          <p:cNvPicPr>
            <a:picLocks noChangeAspect="1" noChangeArrowheads="1"/>
          </p:cNvPicPr>
          <p:nvPr/>
        </p:nvPicPr>
        <p:blipFill>
          <a:blip r:embed="rId3" cstate="print">
            <a:lum bright="12000"/>
            <a:extLst>
              <a:ext uri="{28A0092B-C50C-407E-A947-70E740481C1C}">
                <a14:useLocalDpi xmlns:a14="http://schemas.microsoft.com/office/drawing/2010/main" val="0"/>
              </a:ext>
            </a:extLst>
          </a:blip>
          <a:srcRect/>
          <a:stretch>
            <a:fillRect/>
          </a:stretch>
        </p:blipFill>
        <p:spPr bwMode="gray">
          <a:xfrm>
            <a:off x="975436" y="4716834"/>
            <a:ext cx="1189038" cy="223838"/>
          </a:xfrm>
          <a:prstGeom prst="rect">
            <a:avLst/>
          </a:prstGeom>
          <a:noFill/>
          <a:extLst>
            <a:ext uri="{909E8E84-426E-40DD-AFC4-6F175D3DCCD1}">
              <a14:hiddenFill xmlns:a14="http://schemas.microsoft.com/office/drawing/2010/main">
                <a:solidFill>
                  <a:srgbClr val="FFFFFF"/>
                </a:solidFill>
              </a14:hiddenFill>
            </a:ext>
          </a:extLst>
        </p:spPr>
      </p:pic>
      <p:grpSp>
        <p:nvGrpSpPr>
          <p:cNvPr id="48169" name="Group 41"/>
          <p:cNvGrpSpPr>
            <a:grpSpLocks/>
          </p:cNvGrpSpPr>
          <p:nvPr/>
        </p:nvGrpSpPr>
        <p:grpSpPr bwMode="auto">
          <a:xfrm>
            <a:off x="906839" y="3687340"/>
            <a:ext cx="1295400" cy="1141413"/>
            <a:chOff x="887" y="2040"/>
            <a:chExt cx="433" cy="422"/>
          </a:xfrm>
        </p:grpSpPr>
        <p:pic>
          <p:nvPicPr>
            <p:cNvPr id="48170" name="Picture 42" descr="circuler_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8171" name="Oval 43"/>
            <p:cNvSpPr>
              <a:spLocks noChangeArrowheads="1"/>
            </p:cNvSpPr>
            <p:nvPr/>
          </p:nvSpPr>
          <p:spPr bwMode="gray">
            <a:xfrm>
              <a:off x="887" y="2040"/>
              <a:ext cx="433" cy="422"/>
            </a:xfrm>
            <a:prstGeom prst="ellipse">
              <a:avLst/>
            </a:prstGeom>
            <a:solidFill>
              <a:srgbClr val="66CCFF">
                <a:alpha val="55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pic>
          <p:nvPicPr>
            <p:cNvPr id="48172" name="Picture 44"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sp>
        <p:nvSpPr>
          <p:cNvPr id="48173" name="Rectangle 45"/>
          <p:cNvSpPr>
            <a:spLocks noChangeArrowheads="1"/>
          </p:cNvSpPr>
          <p:nvPr/>
        </p:nvSpPr>
        <p:spPr bwMode="gray">
          <a:xfrm>
            <a:off x="985424" y="3747217"/>
            <a:ext cx="15269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
                <a:srgbClr val="FF0066"/>
              </a:buClr>
              <a:buSzPct val="75000"/>
              <a:buFont typeface="Arial" charset="0"/>
              <a:buNone/>
            </a:pPr>
            <a:r>
              <a:rPr lang="en-US" sz="2800" b="1" dirty="0">
                <a:solidFill>
                  <a:srgbClr val="FF0000"/>
                </a:solidFill>
                <a:latin typeface="Arial" charset="0"/>
                <a:cs typeface="Arial" charset="0"/>
              </a:rPr>
              <a:t>Nhóm </a:t>
            </a:r>
          </a:p>
          <a:p>
            <a:pPr algn="l">
              <a:buClr>
                <a:srgbClr val="FF0066"/>
              </a:buClr>
              <a:buSzPct val="75000"/>
              <a:buFont typeface="Arial" charset="0"/>
              <a:buNone/>
            </a:pPr>
            <a:r>
              <a:rPr lang="en-US" sz="2800" b="1" dirty="0">
                <a:solidFill>
                  <a:srgbClr val="FF0000"/>
                </a:solidFill>
                <a:latin typeface="Arial" charset="0"/>
                <a:cs typeface="Arial" charset="0"/>
              </a:rPr>
              <a:t>    1</a:t>
            </a:r>
          </a:p>
        </p:txBody>
      </p:sp>
      <p:sp>
        <p:nvSpPr>
          <p:cNvPr id="48176" name="Text Box 48"/>
          <p:cNvSpPr txBox="1">
            <a:spLocks noChangeArrowheads="1"/>
          </p:cNvSpPr>
          <p:nvPr/>
        </p:nvSpPr>
        <p:spPr bwMode="auto">
          <a:xfrm>
            <a:off x="1447800" y="685800"/>
            <a:ext cx="647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48177" name="Text Box 49"/>
          <p:cNvSpPr txBox="1">
            <a:spLocks noChangeArrowheads="1"/>
          </p:cNvSpPr>
          <p:nvPr/>
        </p:nvSpPr>
        <p:spPr bwMode="auto">
          <a:xfrm>
            <a:off x="1003006" y="130313"/>
            <a:ext cx="403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sz="4000" b="1" u="sng" dirty="0">
                <a:latin typeface="Times New Roman" pitchFamily="18" charset="0"/>
                <a:cs typeface="Times New Roman" pitchFamily="18" charset="0"/>
              </a:rPr>
              <a:t>THẢO LUẬN</a:t>
            </a:r>
            <a:r>
              <a:rPr lang="en-US" sz="3200" dirty="0"/>
              <a:t>:</a:t>
            </a:r>
          </a:p>
        </p:txBody>
      </p:sp>
      <p:sp>
        <p:nvSpPr>
          <p:cNvPr id="48182" name="AutoShape 54"/>
          <p:cNvSpPr>
            <a:spLocks noChangeArrowheads="1"/>
          </p:cNvSpPr>
          <p:nvPr/>
        </p:nvSpPr>
        <p:spPr bwMode="auto">
          <a:xfrm>
            <a:off x="209550" y="865805"/>
            <a:ext cx="6465888" cy="15496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48183" name="Text Box 55"/>
          <p:cNvSpPr txBox="1">
            <a:spLocks noChangeArrowheads="1"/>
          </p:cNvSpPr>
          <p:nvPr/>
        </p:nvSpPr>
        <p:spPr bwMode="auto">
          <a:xfrm>
            <a:off x="228600" y="533400"/>
            <a:ext cx="6507975" cy="20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en-US" dirty="0"/>
          </a:p>
          <a:p>
            <a:pPr algn="l">
              <a:spcBef>
                <a:spcPct val="20000"/>
              </a:spcBef>
            </a:pPr>
            <a:r>
              <a:rPr lang="en-US" sz="3600" dirty="0" smtClean="0">
                <a:solidFill>
                  <a:schemeClr val="bg1"/>
                </a:solidFill>
                <a:latin typeface="Times New Roman" pitchFamily="18" charset="0"/>
                <a:cs typeface="Times New Roman" pitchFamily="18" charset="0"/>
              </a:rPr>
              <a:t>Tìm các chi tiết thể hiện sự thay đổi của Chí Phèo sau khi ở tù về?</a:t>
            </a:r>
            <a:endParaRPr lang="en-US" sz="3600" dirty="0">
              <a:solidFill>
                <a:schemeClr val="bg1"/>
              </a:solidFill>
              <a:latin typeface="Times New Roman" pitchFamily="18" charset="0"/>
              <a:cs typeface="Times New Roman" pitchFamily="18" charset="0"/>
            </a:endParaRPr>
          </a:p>
          <a:p>
            <a:pPr>
              <a:spcBef>
                <a:spcPct val="50000"/>
              </a:spcBef>
            </a:pPr>
            <a:endParaRPr lang="en-US" dirty="0"/>
          </a:p>
        </p:txBody>
      </p:sp>
    </p:spTree>
    <p:extLst>
      <p:ext uri="{BB962C8B-B14F-4D97-AF65-F5344CB8AC3E}">
        <p14:creationId xmlns:p14="http://schemas.microsoft.com/office/powerpoint/2010/main" val="3568163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par>
                                <p:cTn id="8" presetID="3" presetClass="entr" presetSubtype="10" fill="hold" nodeType="withEffect">
                                  <p:stCondLst>
                                    <p:cond delay="0"/>
                                  </p:stCondLst>
                                  <p:childTnLst>
                                    <p:set>
                                      <p:cBhvr>
                                        <p:cTn id="9" dur="1" fill="hold">
                                          <p:stCondLst>
                                            <p:cond delay="0"/>
                                          </p:stCondLst>
                                        </p:cTn>
                                        <p:tgtEl>
                                          <p:spTgt spid="48140"/>
                                        </p:tgtEl>
                                        <p:attrNameLst>
                                          <p:attrName>style.visibility</p:attrName>
                                        </p:attrNameLst>
                                      </p:cBhvr>
                                      <p:to>
                                        <p:strVal val="visible"/>
                                      </p:to>
                                    </p:set>
                                    <p:animEffect transition="in" filter="blinds(horizontal)">
                                      <p:cBhvr>
                                        <p:cTn id="10" dur="500"/>
                                        <p:tgtEl>
                                          <p:spTgt spid="481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146"/>
                                        </p:tgtEl>
                                        <p:attrNameLst>
                                          <p:attrName>style.visibility</p:attrName>
                                        </p:attrNameLst>
                                      </p:cBhvr>
                                      <p:to>
                                        <p:strVal val="visible"/>
                                      </p:to>
                                    </p:set>
                                    <p:animEffect transition="in" filter="blinds(horizontal)">
                                      <p:cBhvr>
                                        <p:cTn id="13" dur="500"/>
                                        <p:tgtEl>
                                          <p:spTgt spid="48146"/>
                                        </p:tgtEl>
                                      </p:cBhvr>
                                    </p:animEffect>
                                  </p:childTnLst>
                                </p:cTn>
                              </p:par>
                              <p:par>
                                <p:cTn id="14" presetID="3" presetClass="entr" presetSubtype="10" fill="hold" nodeType="withEffect">
                                  <p:stCondLst>
                                    <p:cond delay="0"/>
                                  </p:stCondLst>
                                  <p:childTnLst>
                                    <p:set>
                                      <p:cBhvr>
                                        <p:cTn id="15" dur="1" fill="hold">
                                          <p:stCondLst>
                                            <p:cond delay="0"/>
                                          </p:stCondLst>
                                        </p:cTn>
                                        <p:tgtEl>
                                          <p:spTgt spid="48168"/>
                                        </p:tgtEl>
                                        <p:attrNameLst>
                                          <p:attrName>style.visibility</p:attrName>
                                        </p:attrNameLst>
                                      </p:cBhvr>
                                      <p:to>
                                        <p:strVal val="visible"/>
                                      </p:to>
                                    </p:set>
                                    <p:animEffect transition="in" filter="blinds(horizontal)">
                                      <p:cBhvr>
                                        <p:cTn id="16" dur="500"/>
                                        <p:tgtEl>
                                          <p:spTgt spid="48168"/>
                                        </p:tgtEl>
                                      </p:cBhvr>
                                    </p:animEffect>
                                  </p:childTnLst>
                                </p:cTn>
                              </p:par>
                              <p:par>
                                <p:cTn id="17" presetID="3" presetClass="entr" presetSubtype="10" fill="hold" nodeType="withEffect">
                                  <p:stCondLst>
                                    <p:cond delay="0"/>
                                  </p:stCondLst>
                                  <p:childTnLst>
                                    <p:set>
                                      <p:cBhvr>
                                        <p:cTn id="18" dur="1" fill="hold">
                                          <p:stCondLst>
                                            <p:cond delay="0"/>
                                          </p:stCondLst>
                                        </p:cTn>
                                        <p:tgtEl>
                                          <p:spTgt spid="48169"/>
                                        </p:tgtEl>
                                        <p:attrNameLst>
                                          <p:attrName>style.visibility</p:attrName>
                                        </p:attrNameLst>
                                      </p:cBhvr>
                                      <p:to>
                                        <p:strVal val="visible"/>
                                      </p:to>
                                    </p:set>
                                    <p:animEffect transition="in" filter="blinds(horizontal)">
                                      <p:cBhvr>
                                        <p:cTn id="19" dur="500"/>
                                        <p:tgtEl>
                                          <p:spTgt spid="481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173"/>
                                        </p:tgtEl>
                                        <p:attrNameLst>
                                          <p:attrName>style.visibility</p:attrName>
                                        </p:attrNameLst>
                                      </p:cBhvr>
                                      <p:to>
                                        <p:strVal val="visible"/>
                                      </p:to>
                                    </p:set>
                                    <p:animEffect transition="in" filter="blinds(horizontal)">
                                      <p:cBhvr>
                                        <p:cTn id="22" dur="500"/>
                                        <p:tgtEl>
                                          <p:spTgt spid="481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31"/>
                                        </p:tgtEl>
                                        <p:attrNameLst>
                                          <p:attrName>style.visibility</p:attrName>
                                        </p:attrNameLst>
                                      </p:cBhvr>
                                      <p:to>
                                        <p:strVal val="visible"/>
                                      </p:to>
                                    </p:set>
                                    <p:animEffect transition="in" filter="blinds(horizontal)">
                                      <p:cBhvr>
                                        <p:cTn id="27" dur="500"/>
                                        <p:tgtEl>
                                          <p:spTgt spid="48131"/>
                                        </p:tgtEl>
                                      </p:cBhvr>
                                    </p:animEffect>
                                  </p:childTnLst>
                                </p:cTn>
                              </p:par>
                              <p:par>
                                <p:cTn id="28" presetID="3" presetClass="entr" presetSubtype="10" fill="hold" nodeType="withEffect">
                                  <p:stCondLst>
                                    <p:cond delay="0"/>
                                  </p:stCondLst>
                                  <p:childTnLst>
                                    <p:set>
                                      <p:cBhvr>
                                        <p:cTn id="29" dur="1" fill="hold">
                                          <p:stCondLst>
                                            <p:cond delay="0"/>
                                          </p:stCondLst>
                                        </p:cTn>
                                        <p:tgtEl>
                                          <p:spTgt spid="48143"/>
                                        </p:tgtEl>
                                        <p:attrNameLst>
                                          <p:attrName>style.visibility</p:attrName>
                                        </p:attrNameLst>
                                      </p:cBhvr>
                                      <p:to>
                                        <p:strVal val="visible"/>
                                      </p:to>
                                    </p:set>
                                    <p:animEffect transition="in" filter="blinds(horizontal)">
                                      <p:cBhvr>
                                        <p:cTn id="30" dur="500"/>
                                        <p:tgtEl>
                                          <p:spTgt spid="4814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8147"/>
                                        </p:tgtEl>
                                        <p:attrNameLst>
                                          <p:attrName>style.visibility</p:attrName>
                                        </p:attrNameLst>
                                      </p:cBhvr>
                                      <p:to>
                                        <p:strVal val="visible"/>
                                      </p:to>
                                    </p:set>
                                    <p:animEffect transition="in" filter="blinds(horizontal)">
                                      <p:cBhvr>
                                        <p:cTn id="33" dur="500"/>
                                        <p:tgtEl>
                                          <p:spTgt spid="48147"/>
                                        </p:tgtEl>
                                      </p:cBhvr>
                                    </p:animEffect>
                                  </p:childTnLst>
                                </p:cTn>
                              </p:par>
                              <p:par>
                                <p:cTn id="34" presetID="3" presetClass="entr" presetSubtype="10" fill="hold" nodeType="withEffect">
                                  <p:stCondLst>
                                    <p:cond delay="0"/>
                                  </p:stCondLst>
                                  <p:childTnLst>
                                    <p:set>
                                      <p:cBhvr>
                                        <p:cTn id="35" dur="1" fill="hold">
                                          <p:stCondLst>
                                            <p:cond delay="0"/>
                                          </p:stCondLst>
                                        </p:cTn>
                                        <p:tgtEl>
                                          <p:spTgt spid="48162"/>
                                        </p:tgtEl>
                                        <p:attrNameLst>
                                          <p:attrName>style.visibility</p:attrName>
                                        </p:attrNameLst>
                                      </p:cBhvr>
                                      <p:to>
                                        <p:strVal val="visible"/>
                                      </p:to>
                                    </p:set>
                                    <p:animEffect transition="in" filter="blinds(horizontal)">
                                      <p:cBhvr>
                                        <p:cTn id="36" dur="500"/>
                                        <p:tgtEl>
                                          <p:spTgt spid="48162"/>
                                        </p:tgtEl>
                                      </p:cBhvr>
                                    </p:animEffect>
                                  </p:childTnLst>
                                </p:cTn>
                              </p:par>
                              <p:par>
                                <p:cTn id="37" presetID="3" presetClass="entr" presetSubtype="10" fill="hold" nodeType="withEffect">
                                  <p:stCondLst>
                                    <p:cond delay="0"/>
                                  </p:stCondLst>
                                  <p:childTnLst>
                                    <p:set>
                                      <p:cBhvr>
                                        <p:cTn id="38" dur="1" fill="hold">
                                          <p:stCondLst>
                                            <p:cond delay="0"/>
                                          </p:stCondLst>
                                        </p:cTn>
                                        <p:tgtEl>
                                          <p:spTgt spid="48163"/>
                                        </p:tgtEl>
                                        <p:attrNameLst>
                                          <p:attrName>style.visibility</p:attrName>
                                        </p:attrNameLst>
                                      </p:cBhvr>
                                      <p:to>
                                        <p:strVal val="visible"/>
                                      </p:to>
                                    </p:set>
                                    <p:animEffect transition="in" filter="blinds(horizontal)">
                                      <p:cBhvr>
                                        <p:cTn id="39" dur="500"/>
                                        <p:tgtEl>
                                          <p:spTgt spid="4816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8167"/>
                                        </p:tgtEl>
                                        <p:attrNameLst>
                                          <p:attrName>style.visibility</p:attrName>
                                        </p:attrNameLst>
                                      </p:cBhvr>
                                      <p:to>
                                        <p:strVal val="visible"/>
                                      </p:to>
                                    </p:set>
                                    <p:animEffect transition="in" filter="blinds(horizontal)">
                                      <p:cBhvr>
                                        <p:cTn id="42" dur="500"/>
                                        <p:tgtEl>
                                          <p:spTgt spid="481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132"/>
                                        </p:tgtEl>
                                        <p:attrNameLst>
                                          <p:attrName>style.visibility</p:attrName>
                                        </p:attrNameLst>
                                      </p:cBhvr>
                                      <p:to>
                                        <p:strVal val="visible"/>
                                      </p:to>
                                    </p:set>
                                    <p:animEffect transition="in" filter="blinds(horizontal)">
                                      <p:cBhvr>
                                        <p:cTn id="47" dur="500"/>
                                        <p:tgtEl>
                                          <p:spTgt spid="48132"/>
                                        </p:tgtEl>
                                      </p:cBhvr>
                                    </p:animEffect>
                                  </p:childTnLst>
                                </p:cTn>
                              </p:par>
                              <p:par>
                                <p:cTn id="48" presetID="3" presetClass="entr" presetSubtype="10" fill="hold" nodeType="withEffect">
                                  <p:stCondLst>
                                    <p:cond delay="0"/>
                                  </p:stCondLst>
                                  <p:childTnLst>
                                    <p:set>
                                      <p:cBhvr>
                                        <p:cTn id="49" dur="1" fill="hold">
                                          <p:stCondLst>
                                            <p:cond delay="0"/>
                                          </p:stCondLst>
                                        </p:cTn>
                                        <p:tgtEl>
                                          <p:spTgt spid="48134"/>
                                        </p:tgtEl>
                                        <p:attrNameLst>
                                          <p:attrName>style.visibility</p:attrName>
                                        </p:attrNameLst>
                                      </p:cBhvr>
                                      <p:to>
                                        <p:strVal val="visible"/>
                                      </p:to>
                                    </p:set>
                                    <p:animEffect transition="in" filter="blinds(horizontal)">
                                      <p:cBhvr>
                                        <p:cTn id="50" dur="500"/>
                                        <p:tgtEl>
                                          <p:spTgt spid="4813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8148"/>
                                        </p:tgtEl>
                                        <p:attrNameLst>
                                          <p:attrName>style.visibility</p:attrName>
                                        </p:attrNameLst>
                                      </p:cBhvr>
                                      <p:to>
                                        <p:strVal val="visible"/>
                                      </p:to>
                                    </p:set>
                                    <p:animEffect transition="in" filter="blinds(horizontal)">
                                      <p:cBhvr>
                                        <p:cTn id="53" dur="500"/>
                                        <p:tgtEl>
                                          <p:spTgt spid="48148"/>
                                        </p:tgtEl>
                                      </p:cBhvr>
                                    </p:animEffect>
                                  </p:childTnLst>
                                </p:cTn>
                              </p:par>
                              <p:par>
                                <p:cTn id="54" presetID="3" presetClass="entr" presetSubtype="10" fill="hold" nodeType="withEffect">
                                  <p:stCondLst>
                                    <p:cond delay="0"/>
                                  </p:stCondLst>
                                  <p:childTnLst>
                                    <p:set>
                                      <p:cBhvr>
                                        <p:cTn id="55" dur="1" fill="hold">
                                          <p:stCondLst>
                                            <p:cond delay="0"/>
                                          </p:stCondLst>
                                        </p:cTn>
                                        <p:tgtEl>
                                          <p:spTgt spid="48156"/>
                                        </p:tgtEl>
                                        <p:attrNameLst>
                                          <p:attrName>style.visibility</p:attrName>
                                        </p:attrNameLst>
                                      </p:cBhvr>
                                      <p:to>
                                        <p:strVal val="visible"/>
                                      </p:to>
                                    </p:set>
                                    <p:animEffect transition="in" filter="blinds(horizontal)">
                                      <p:cBhvr>
                                        <p:cTn id="56" dur="500"/>
                                        <p:tgtEl>
                                          <p:spTgt spid="48156"/>
                                        </p:tgtEl>
                                      </p:cBhvr>
                                    </p:animEffect>
                                  </p:childTnLst>
                                </p:cTn>
                              </p:par>
                              <p:par>
                                <p:cTn id="57" presetID="3" presetClass="entr" presetSubtype="10" fill="hold" nodeType="withEffect">
                                  <p:stCondLst>
                                    <p:cond delay="0"/>
                                  </p:stCondLst>
                                  <p:childTnLst>
                                    <p:set>
                                      <p:cBhvr>
                                        <p:cTn id="58" dur="1" fill="hold">
                                          <p:stCondLst>
                                            <p:cond delay="0"/>
                                          </p:stCondLst>
                                        </p:cTn>
                                        <p:tgtEl>
                                          <p:spTgt spid="48157"/>
                                        </p:tgtEl>
                                        <p:attrNameLst>
                                          <p:attrName>style.visibility</p:attrName>
                                        </p:attrNameLst>
                                      </p:cBhvr>
                                      <p:to>
                                        <p:strVal val="visible"/>
                                      </p:to>
                                    </p:set>
                                    <p:animEffect transition="in" filter="blinds(horizontal)">
                                      <p:cBhvr>
                                        <p:cTn id="59" dur="500"/>
                                        <p:tgtEl>
                                          <p:spTgt spid="4815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8161"/>
                                        </p:tgtEl>
                                        <p:attrNameLst>
                                          <p:attrName>style.visibility</p:attrName>
                                        </p:attrNameLst>
                                      </p:cBhvr>
                                      <p:to>
                                        <p:strVal val="visible"/>
                                      </p:to>
                                    </p:set>
                                    <p:animEffect transition="in" filter="blinds(horizontal)">
                                      <p:cBhvr>
                                        <p:cTn id="62" dur="500"/>
                                        <p:tgtEl>
                                          <p:spTgt spid="481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8133"/>
                                        </p:tgtEl>
                                        <p:attrNameLst>
                                          <p:attrName>style.visibility</p:attrName>
                                        </p:attrNameLst>
                                      </p:cBhvr>
                                      <p:to>
                                        <p:strVal val="visible"/>
                                      </p:to>
                                    </p:set>
                                    <p:animEffect transition="in" filter="blinds(horizontal)">
                                      <p:cBhvr>
                                        <p:cTn id="67" dur="500"/>
                                        <p:tgtEl>
                                          <p:spTgt spid="48133"/>
                                        </p:tgtEl>
                                      </p:cBhvr>
                                    </p:animEffect>
                                  </p:childTnLst>
                                </p:cTn>
                              </p:par>
                              <p:par>
                                <p:cTn id="68" presetID="3" presetClass="entr" presetSubtype="10" fill="hold" nodeType="withEffect">
                                  <p:stCondLst>
                                    <p:cond delay="0"/>
                                  </p:stCondLst>
                                  <p:childTnLst>
                                    <p:set>
                                      <p:cBhvr>
                                        <p:cTn id="69" dur="1" fill="hold">
                                          <p:stCondLst>
                                            <p:cond delay="0"/>
                                          </p:stCondLst>
                                        </p:cTn>
                                        <p:tgtEl>
                                          <p:spTgt spid="48137"/>
                                        </p:tgtEl>
                                        <p:attrNameLst>
                                          <p:attrName>style.visibility</p:attrName>
                                        </p:attrNameLst>
                                      </p:cBhvr>
                                      <p:to>
                                        <p:strVal val="visible"/>
                                      </p:to>
                                    </p:set>
                                    <p:animEffect transition="in" filter="blinds(horizontal)">
                                      <p:cBhvr>
                                        <p:cTn id="70" dur="500"/>
                                        <p:tgtEl>
                                          <p:spTgt spid="4813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149"/>
                                        </p:tgtEl>
                                        <p:attrNameLst>
                                          <p:attrName>style.visibility</p:attrName>
                                        </p:attrNameLst>
                                      </p:cBhvr>
                                      <p:to>
                                        <p:strVal val="visible"/>
                                      </p:to>
                                    </p:set>
                                    <p:animEffect transition="in" filter="blinds(horizontal)">
                                      <p:cBhvr>
                                        <p:cTn id="73" dur="500"/>
                                        <p:tgtEl>
                                          <p:spTgt spid="48149"/>
                                        </p:tgtEl>
                                      </p:cBhvr>
                                    </p:animEffect>
                                  </p:childTnLst>
                                </p:cTn>
                              </p:par>
                              <p:par>
                                <p:cTn id="74" presetID="3" presetClass="entr" presetSubtype="10" fill="hold" nodeType="withEffect">
                                  <p:stCondLst>
                                    <p:cond delay="0"/>
                                  </p:stCondLst>
                                  <p:childTnLst>
                                    <p:set>
                                      <p:cBhvr>
                                        <p:cTn id="75" dur="1" fill="hold">
                                          <p:stCondLst>
                                            <p:cond delay="0"/>
                                          </p:stCondLst>
                                        </p:cTn>
                                        <p:tgtEl>
                                          <p:spTgt spid="48150"/>
                                        </p:tgtEl>
                                        <p:attrNameLst>
                                          <p:attrName>style.visibility</p:attrName>
                                        </p:attrNameLst>
                                      </p:cBhvr>
                                      <p:to>
                                        <p:strVal val="visible"/>
                                      </p:to>
                                    </p:set>
                                    <p:animEffect transition="in" filter="blinds(horizontal)">
                                      <p:cBhvr>
                                        <p:cTn id="76" dur="500"/>
                                        <p:tgtEl>
                                          <p:spTgt spid="48150"/>
                                        </p:tgtEl>
                                      </p:cBhvr>
                                    </p:animEffect>
                                  </p:childTnLst>
                                </p:cTn>
                              </p:par>
                              <p:par>
                                <p:cTn id="77" presetID="3" presetClass="entr" presetSubtype="10" fill="hold" nodeType="withEffect">
                                  <p:stCondLst>
                                    <p:cond delay="0"/>
                                  </p:stCondLst>
                                  <p:childTnLst>
                                    <p:set>
                                      <p:cBhvr>
                                        <p:cTn id="78" dur="1" fill="hold">
                                          <p:stCondLst>
                                            <p:cond delay="0"/>
                                          </p:stCondLst>
                                        </p:cTn>
                                        <p:tgtEl>
                                          <p:spTgt spid="48151"/>
                                        </p:tgtEl>
                                        <p:attrNameLst>
                                          <p:attrName>style.visibility</p:attrName>
                                        </p:attrNameLst>
                                      </p:cBhvr>
                                      <p:to>
                                        <p:strVal val="visible"/>
                                      </p:to>
                                    </p:set>
                                    <p:animEffect transition="in" filter="blinds(horizontal)">
                                      <p:cBhvr>
                                        <p:cTn id="79" dur="500"/>
                                        <p:tgtEl>
                                          <p:spTgt spid="48151"/>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8155"/>
                                        </p:tgtEl>
                                        <p:attrNameLst>
                                          <p:attrName>style.visibility</p:attrName>
                                        </p:attrNameLst>
                                      </p:cBhvr>
                                      <p:to>
                                        <p:strVal val="visible"/>
                                      </p:to>
                                    </p:set>
                                    <p:animEffect transition="in" filter="blinds(horizontal)">
                                      <p:cBhvr>
                                        <p:cTn id="82" dur="500"/>
                                        <p:tgtEl>
                                          <p:spTgt spid="48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p:bldP spid="48131" grpId="0" animBg="1"/>
      <p:bldP spid="48132" grpId="0" animBg="1"/>
      <p:bldP spid="48133" grpId="0" animBg="1"/>
      <p:bldP spid="48146" grpId="0"/>
      <p:bldP spid="48147" grpId="0"/>
      <p:bldP spid="48148" grpId="0"/>
      <p:bldP spid="48149" grpId="0"/>
      <p:bldP spid="48155" grpId="0"/>
      <p:bldP spid="48161" grpId="0"/>
      <p:bldP spid="48167" grpId="0"/>
      <p:bldP spid="481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905000"/>
          </a:xfrm>
        </p:spPr>
        <p:txBody>
          <a:bodyPr/>
          <a:lstStyle/>
          <a:p>
            <a:r>
              <a:rPr lang="en-US" b="1" u="sng" dirty="0" smtClean="0">
                <a:latin typeface="Times New Roman" pitchFamily="18" charset="0"/>
                <a:cs typeface="Times New Roman" pitchFamily="18" charset="0"/>
              </a:rPr>
              <a:t>Ngoại hình</a:t>
            </a:r>
            <a:endParaRPr lang="vi-VN" b="1" u="sng" dirty="0">
              <a:latin typeface="Times New Roman" pitchFamily="18" charset="0"/>
              <a:cs typeface="Times New Roman" pitchFamily="18" charset="0"/>
            </a:endParaRPr>
          </a:p>
        </p:txBody>
      </p:sp>
      <p:sp>
        <p:nvSpPr>
          <p:cNvPr id="3" name="Content Placeholder 2"/>
          <p:cNvSpPr>
            <a:spLocks noGrp="1"/>
          </p:cNvSpPr>
          <p:nvPr>
            <p:ph idx="1"/>
          </p:nvPr>
        </p:nvSpPr>
        <p:spPr>
          <a:xfrm>
            <a:off x="395536" y="1484784"/>
            <a:ext cx="8568952" cy="4641379"/>
          </a:xfrm>
        </p:spPr>
        <p:txBody>
          <a:bodyPr>
            <a:normAutofit fontScale="92500" lnSpcReduction="20000"/>
          </a:bodyPr>
          <a:lstStyle/>
          <a:p>
            <a:pPr>
              <a:buFontTx/>
              <a:buChar char="-"/>
            </a:pPr>
            <a:r>
              <a:rPr lang="en-US" sz="3600" dirty="0" smtClean="0">
                <a:latin typeface="Times New Roman" pitchFamily="18" charset="0"/>
                <a:cs typeface="Times New Roman" pitchFamily="18" charset="0"/>
              </a:rPr>
              <a:t>Trông đặc như thằng săng đá.</a:t>
            </a:r>
          </a:p>
          <a:p>
            <a:pPr>
              <a:buFontTx/>
              <a:buChar char="-"/>
            </a:pPr>
            <a:r>
              <a:rPr lang="en-US" sz="3600" dirty="0" smtClean="0">
                <a:latin typeface="Times New Roman" pitchFamily="18" charset="0"/>
                <a:cs typeface="Times New Roman" pitchFamily="18" charset="0"/>
              </a:rPr>
              <a:t>Cái đầu thì trọc lốc</a:t>
            </a:r>
          </a:p>
          <a:p>
            <a:pPr>
              <a:buFontTx/>
              <a:buChar char="-"/>
            </a:pPr>
            <a:r>
              <a:rPr lang="en-US" sz="3600" dirty="0" smtClean="0">
                <a:latin typeface="Times New Roman" pitchFamily="18" charset="0"/>
                <a:cs typeface="Times New Roman" pitchFamily="18" charset="0"/>
              </a:rPr>
              <a:t>Cái răng cạo trắng hớn</a:t>
            </a:r>
          </a:p>
          <a:p>
            <a:pPr>
              <a:buFontTx/>
              <a:buChar char="-"/>
            </a:pPr>
            <a:r>
              <a:rPr lang="en-US" sz="3600" dirty="0" smtClean="0">
                <a:latin typeface="Times New Roman" pitchFamily="18" charset="0"/>
                <a:cs typeface="Times New Roman" pitchFamily="18" charset="0"/>
              </a:rPr>
              <a:t>Cái mặt đen mà rất cơng cơng</a:t>
            </a:r>
          </a:p>
          <a:p>
            <a:pPr>
              <a:buFontTx/>
              <a:buChar char="-"/>
            </a:pPr>
            <a:r>
              <a:rPr lang="en-US" sz="3600" dirty="0" smtClean="0">
                <a:latin typeface="Times New Roman" pitchFamily="18" charset="0"/>
                <a:cs typeface="Times New Roman" pitchFamily="18" charset="0"/>
              </a:rPr>
              <a:t>Hai mắt gườm gườm trông gớm chết</a:t>
            </a:r>
          </a:p>
          <a:p>
            <a:pPr>
              <a:buFontTx/>
              <a:buChar char="-"/>
            </a:pPr>
            <a:r>
              <a:rPr lang="en-US" sz="3600" dirty="0" smtClean="0">
                <a:latin typeface="Times New Roman" pitchFamily="18" charset="0"/>
                <a:cs typeface="Times New Roman" pitchFamily="18" charset="0"/>
              </a:rPr>
              <a:t>Hắn mặc cái quần nái đen với cái áo tây vàng.</a:t>
            </a:r>
          </a:p>
          <a:p>
            <a:pPr>
              <a:buFontTx/>
              <a:buChar char="-"/>
            </a:pPr>
            <a:r>
              <a:rPr lang="en-US" sz="3600" dirty="0" smtClean="0">
                <a:latin typeface="Times New Roman" pitchFamily="18" charset="0"/>
                <a:cs typeface="Times New Roman" pitchFamily="18" charset="0"/>
              </a:rPr>
              <a:t>Cái ngực phanh, đầy những nét chạm trổ rồng phượng với một ông tướng cầm chuỳ, cả hai cánh tay cũng thế.</a:t>
            </a:r>
          </a:p>
          <a:p>
            <a:pPr>
              <a:buFontTx/>
              <a:buChar char="-"/>
            </a:pP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617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b="1" i="1" dirty="0" smtClean="0">
                <a:latin typeface="Times New Roman" pitchFamily="18" charset="0"/>
                <a:cs typeface="Times New Roman" pitchFamily="18" charset="0"/>
              </a:rPr>
              <a:t>“</a:t>
            </a:r>
            <a:r>
              <a:rPr lang="en-US" b="1" i="1" u="sng" dirty="0" smtClean="0">
                <a:solidFill>
                  <a:srgbClr val="FF0000"/>
                </a:solidFill>
                <a:latin typeface="Times New Roman" pitchFamily="18" charset="0"/>
                <a:cs typeface="Times New Roman" pitchFamily="18" charset="0"/>
              </a:rPr>
              <a:t>Mẹ kiếp</a:t>
            </a:r>
            <a:r>
              <a:rPr lang="en-US" b="1" i="1" dirty="0" smtClean="0">
                <a:latin typeface="Times New Roman" pitchFamily="18" charset="0"/>
                <a:cs typeface="Times New Roman" pitchFamily="18" charset="0"/>
              </a:rPr>
              <a:t>? Thế có phí rượu không? Thế thì có khổ hắn không? Không biết </a:t>
            </a:r>
            <a:r>
              <a:rPr lang="en-US" b="1" i="1" u="sng" dirty="0" smtClean="0">
                <a:solidFill>
                  <a:srgbClr val="FF0000"/>
                </a:solidFill>
                <a:latin typeface="Times New Roman" pitchFamily="18" charset="0"/>
                <a:cs typeface="Times New Roman" pitchFamily="18" charset="0"/>
              </a:rPr>
              <a:t>đứa chết mẹ</a:t>
            </a:r>
            <a:r>
              <a:rPr lang="en-US" b="1" i="1" u="sng"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nào lại đẻ ra thân hắn cho hắn khổ đến nông nỗi này? A ha, phải đấy, hắn cứ thế mà chửi, hắn cứ chửi </a:t>
            </a:r>
            <a:r>
              <a:rPr lang="en-US" b="1" i="1" u="sng" dirty="0" smtClean="0">
                <a:solidFill>
                  <a:srgbClr val="FF0000"/>
                </a:solidFill>
                <a:latin typeface="Times New Roman" pitchFamily="18" charset="0"/>
                <a:cs typeface="Times New Roman" pitchFamily="18" charset="0"/>
              </a:rPr>
              <a:t>cái đứa chết mẹ</a:t>
            </a:r>
            <a:r>
              <a:rPr lang="en-US" b="1" i="1" u="sng"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nào đẻ ra thân hắn, đẻ ra cái thằng Chí Phèo!”</a:t>
            </a:r>
          </a:p>
          <a:p>
            <a:pPr algn="just"/>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Ối làng nước ôi! Cứu tôi với...Ối làng nước ôi! </a:t>
            </a:r>
            <a:r>
              <a:rPr lang="en-US" b="1" i="1" u="sng" dirty="0" smtClean="0">
                <a:solidFill>
                  <a:srgbClr val="FF0000"/>
                </a:solidFill>
                <a:latin typeface="Times New Roman" pitchFamily="18" charset="0"/>
                <a:cs typeface="Times New Roman" pitchFamily="18" charset="0"/>
              </a:rPr>
              <a:t>Bố con thằng Kiến</a:t>
            </a:r>
            <a:r>
              <a:rPr lang="en-US" b="1" i="1" dirty="0" smtClean="0">
                <a:latin typeface="Times New Roman" pitchFamily="18" charset="0"/>
                <a:cs typeface="Times New Roman" pitchFamily="18" charset="0"/>
              </a:rPr>
              <a:t> nó đâm chết tôi! </a:t>
            </a:r>
            <a:r>
              <a:rPr lang="en-US" b="1" i="1" u="sng" dirty="0" smtClean="0">
                <a:solidFill>
                  <a:srgbClr val="FF0000"/>
                </a:solidFill>
                <a:latin typeface="Times New Roman" pitchFamily="18" charset="0"/>
                <a:cs typeface="Times New Roman" pitchFamily="18" charset="0"/>
              </a:rPr>
              <a:t>Thằng Lí cường</a:t>
            </a:r>
            <a:r>
              <a:rPr lang="en-US" b="1" i="1" dirty="0" smtClean="0">
                <a:latin typeface="Times New Roman" pitchFamily="18" charset="0"/>
                <a:cs typeface="Times New Roman" pitchFamily="18" charset="0"/>
              </a:rPr>
              <a:t> nó đâm chết tôi rồi, làng nước ôi!”</a:t>
            </a:r>
          </a:p>
        </p:txBody>
      </p:sp>
      <p:sp>
        <p:nvSpPr>
          <p:cNvPr id="6" name="Title 1"/>
          <p:cNvSpPr>
            <a:spLocks noGrp="1"/>
          </p:cNvSpPr>
          <p:nvPr>
            <p:ph type="title"/>
          </p:nvPr>
        </p:nvSpPr>
        <p:spPr>
          <a:xfrm>
            <a:off x="0" y="0"/>
            <a:ext cx="9144000" cy="1905000"/>
          </a:xfrm>
        </p:spPr>
        <p:txBody>
          <a:bodyPr/>
          <a:lstStyle/>
          <a:p>
            <a:r>
              <a:rPr lang="en-US" b="1" u="sng" dirty="0" err="1" smtClean="0">
                <a:latin typeface="Times New Roman" pitchFamily="18" charset="0"/>
                <a:cs typeface="Times New Roman" pitchFamily="18" charset="0"/>
              </a:rPr>
              <a:t>Ngôn</a:t>
            </a:r>
            <a:r>
              <a:rPr lang="en-US" b="1" u="sng" dirty="0" smtClean="0">
                <a:latin typeface="Times New Roman" pitchFamily="18" charset="0"/>
                <a:cs typeface="Times New Roman" pitchFamily="18" charset="0"/>
              </a:rPr>
              <a:t> </a:t>
            </a:r>
            <a:r>
              <a:rPr lang="en-US" b="1" u="sng" dirty="0" err="1" smtClean="0">
                <a:latin typeface="Times New Roman" pitchFamily="18" charset="0"/>
                <a:cs typeface="Times New Roman" pitchFamily="18" charset="0"/>
              </a:rPr>
              <a:t>ngữ</a:t>
            </a:r>
            <a:endParaRPr lang="vi-VN" b="1" u="sng" dirty="0">
              <a:latin typeface="Times New Roman" pitchFamily="18" charset="0"/>
              <a:cs typeface="Times New Roman" pitchFamily="18" charset="0"/>
            </a:endParaRPr>
          </a:p>
        </p:txBody>
      </p:sp>
    </p:spTree>
    <p:extLst>
      <p:ext uri="{BB962C8B-B14F-4D97-AF65-F5344CB8AC3E}">
        <p14:creationId xmlns:p14="http://schemas.microsoft.com/office/powerpoint/2010/main" val="117539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484784"/>
            <a:ext cx="8964488" cy="4785395"/>
          </a:xfrm>
        </p:spPr>
        <p:txBody>
          <a:bodyPr>
            <a:normAutofit/>
          </a:bodyPr>
          <a:lstStyle/>
          <a:p>
            <a:r>
              <a:rPr lang="en-US" b="1" i="1" dirty="0" smtClean="0">
                <a:latin typeface="Times New Roman" pitchFamily="18" charset="0"/>
                <a:cs typeface="Times New Roman" pitchFamily="18" charset="0"/>
              </a:rPr>
              <a:t>“Hắn về hôm trước, hôm sau đã thấy ngồi ở chợ </a:t>
            </a:r>
            <a:r>
              <a:rPr lang="en-US" b="1" i="1" u="sng" dirty="0" smtClean="0">
                <a:solidFill>
                  <a:srgbClr val="FF0000"/>
                </a:solidFill>
                <a:latin typeface="Times New Roman" pitchFamily="18" charset="0"/>
                <a:cs typeface="Times New Roman" pitchFamily="18" charset="0"/>
              </a:rPr>
              <a:t>uống rượu</a:t>
            </a:r>
            <a:r>
              <a:rPr lang="en-US" b="1" i="1" dirty="0" smtClean="0">
                <a:latin typeface="Times New Roman" pitchFamily="18" charset="0"/>
                <a:cs typeface="Times New Roman" pitchFamily="18" charset="0"/>
              </a:rPr>
              <a:t> với thịt chó suốt từ trưa đến xế chiều. Rồi say khướt, hắn xách một cái vỏ chai đến cống nhà bá Kiến, </a:t>
            </a:r>
            <a:r>
              <a:rPr lang="en-US" b="1" i="1" u="sng" dirty="0" smtClean="0">
                <a:solidFill>
                  <a:srgbClr val="FF0000"/>
                </a:solidFill>
                <a:latin typeface="Times New Roman" pitchFamily="18" charset="0"/>
                <a:cs typeface="Times New Roman" pitchFamily="18" charset="0"/>
              </a:rPr>
              <a:t>gọi tận tên tục ra mà chửi</a:t>
            </a:r>
            <a:r>
              <a:rPr lang="en-US" b="1" i="1" dirty="0" smtClean="0">
                <a:latin typeface="Times New Roman" pitchFamily="18" charset="0"/>
                <a:cs typeface="Times New Roman" pitchFamily="18" charset="0"/>
              </a:rPr>
              <a:t>”</a:t>
            </a:r>
          </a:p>
          <a:p>
            <a:pPr marL="0" indent="0">
              <a:buNone/>
            </a:pPr>
            <a:r>
              <a:rPr lang="en-US" b="1" i="1" dirty="0" smtClean="0">
                <a:latin typeface="Times New Roman" pitchFamily="18" charset="0"/>
                <a:cs typeface="Times New Roman" pitchFamily="18" charset="0"/>
              </a:rPr>
              <a:t>...</a:t>
            </a:r>
          </a:p>
          <a:p>
            <a:pPr marL="0" indent="0">
              <a:buNone/>
            </a:pP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“Và họ thấy Chí Phèo lăn lộn dưới đất, vừa kêu vừa </a:t>
            </a:r>
            <a:r>
              <a:rPr lang="en-US" b="1" i="1" u="sng" dirty="0" smtClean="0">
                <a:solidFill>
                  <a:srgbClr val="FF0000"/>
                </a:solidFill>
                <a:latin typeface="Times New Roman" pitchFamily="18" charset="0"/>
                <a:cs typeface="Times New Roman" pitchFamily="18" charset="0"/>
              </a:rPr>
              <a:t>lấy mảnh chai cào vào mặt</a:t>
            </a:r>
            <a:r>
              <a:rPr lang="en-US" b="1" i="1" dirty="0" smtClean="0">
                <a:latin typeface="Times New Roman" pitchFamily="18" charset="0"/>
                <a:cs typeface="Times New Roman" pitchFamily="18" charset="0"/>
              </a:rPr>
              <a:t>. Máu ra loe loét trông gớm quá!”.</a:t>
            </a:r>
          </a:p>
        </p:txBody>
      </p:sp>
      <p:sp>
        <p:nvSpPr>
          <p:cNvPr id="4" name="Title 1"/>
          <p:cNvSpPr>
            <a:spLocks noGrp="1"/>
          </p:cNvSpPr>
          <p:nvPr>
            <p:ph type="title"/>
          </p:nvPr>
        </p:nvSpPr>
        <p:spPr>
          <a:xfrm>
            <a:off x="0" y="0"/>
            <a:ext cx="9144000" cy="1905000"/>
          </a:xfrm>
        </p:spPr>
        <p:txBody>
          <a:bodyPr/>
          <a:lstStyle/>
          <a:p>
            <a:r>
              <a:rPr lang="en-US" b="1" u="sng" dirty="0" err="1" smtClean="0">
                <a:latin typeface="Times New Roman" pitchFamily="18" charset="0"/>
                <a:cs typeface="Times New Roman" pitchFamily="18" charset="0"/>
              </a:rPr>
              <a:t>Hành</a:t>
            </a:r>
            <a:r>
              <a:rPr lang="en-US" b="1" u="sng" dirty="0" smtClean="0">
                <a:latin typeface="Times New Roman" pitchFamily="18" charset="0"/>
                <a:cs typeface="Times New Roman" pitchFamily="18" charset="0"/>
              </a:rPr>
              <a:t> </a:t>
            </a:r>
            <a:r>
              <a:rPr lang="en-US" b="1" u="sng" dirty="0" err="1" smtClean="0">
                <a:latin typeface="Times New Roman" pitchFamily="18" charset="0"/>
                <a:cs typeface="Times New Roman" pitchFamily="18" charset="0"/>
              </a:rPr>
              <a:t>động</a:t>
            </a:r>
            <a:endParaRPr lang="vi-VN" b="1" u="sng" dirty="0">
              <a:latin typeface="Times New Roman" pitchFamily="18" charset="0"/>
              <a:cs typeface="Times New Roman" pitchFamily="18" charset="0"/>
            </a:endParaRPr>
          </a:p>
        </p:txBody>
      </p:sp>
    </p:spTree>
    <p:extLst>
      <p:ext uri="{BB962C8B-B14F-4D97-AF65-F5344CB8AC3E}">
        <p14:creationId xmlns:p14="http://schemas.microsoft.com/office/powerpoint/2010/main" val="6672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1752600"/>
            <a:ext cx="7696200" cy="403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itchFamily="18" charset="0"/>
                <a:cs typeface="Times New Roman" pitchFamily="18" charset="0"/>
              </a:rPr>
              <a:t>- </a:t>
            </a:r>
            <a:r>
              <a:rPr lang="de-DE" sz="3600" dirty="0" smtClean="0">
                <a:latin typeface="Times New Roman" pitchFamily="18" charset="0"/>
                <a:cs typeface="Times New Roman" pitchFamily="18" charset="0"/>
              </a:rPr>
              <a:t> </a:t>
            </a:r>
            <a:r>
              <a:rPr lang="de-DE" sz="3600" dirty="0">
                <a:latin typeface="Times New Roman" pitchFamily="18" charset="0"/>
                <a:cs typeface="Times New Roman" pitchFamily="18" charset="0"/>
              </a:rPr>
              <a:t>Chí Phèo bị tàn phá về nhân hình lẫn nhân tính,  là con quỷ của làng Vũ </a:t>
            </a:r>
            <a:r>
              <a:rPr lang="de-DE" sz="3600" dirty="0" smtClean="0">
                <a:latin typeface="Times New Roman" pitchFamily="18" charset="0"/>
                <a:cs typeface="Times New Roman" pitchFamily="18" charset="0"/>
              </a:rPr>
              <a:t>Đại</a:t>
            </a:r>
            <a:r>
              <a:rPr lang="en-US" sz="3600" dirty="0">
                <a:latin typeface="Times New Roman" pitchFamily="18" charset="0"/>
                <a:cs typeface="Times New Roman" pitchFamily="18" charset="0"/>
              </a:rPr>
              <a:t>.</a:t>
            </a:r>
            <a:endParaRPr lang="vi-VN" sz="3600" dirty="0">
              <a:latin typeface="Times New Roman" pitchFamily="18" charset="0"/>
              <a:cs typeface="Times New Roman" pitchFamily="18" charset="0"/>
            </a:endParaRPr>
          </a:p>
          <a:p>
            <a:r>
              <a:rPr lang="de-DE" sz="3600" dirty="0">
                <a:latin typeface="Times New Roman" pitchFamily="18" charset="0"/>
                <a:cs typeface="Times New Roman" pitchFamily="18" charset="0"/>
              </a:rPr>
              <a:t>- Nhà tù thực dân và Bá kiến đã tiếp tay nhau đẩy Chí Phèo vào con đường lưu manh hoá.</a:t>
            </a:r>
            <a:endParaRPr lang="vi-VN" sz="3600" dirty="0">
              <a:latin typeface="Times New Roman" pitchFamily="18" charset="0"/>
              <a:cs typeface="Times New Roman" pitchFamily="18" charset="0"/>
            </a:endParaRPr>
          </a:p>
          <a:p>
            <a:endParaRPr lang="vi-VN" sz="3600" dirty="0">
              <a:latin typeface="Times New Roman" pitchFamily="18" charset="0"/>
              <a:cs typeface="Times New Roman" pitchFamily="18" charset="0"/>
            </a:endParaRPr>
          </a:p>
        </p:txBody>
      </p:sp>
      <p:sp>
        <p:nvSpPr>
          <p:cNvPr id="6" name="Title 1"/>
          <p:cNvSpPr>
            <a:spLocks noGrp="1"/>
          </p:cNvSpPr>
          <p:nvPr>
            <p:ph type="title"/>
          </p:nvPr>
        </p:nvSpPr>
        <p:spPr>
          <a:xfrm>
            <a:off x="0" y="0"/>
            <a:ext cx="9144000" cy="1905000"/>
          </a:xfrm>
        </p:spPr>
        <p:txBody>
          <a:bodyPr/>
          <a:lstStyle/>
          <a:p>
            <a:r>
              <a:rPr lang="en-US" b="1" u="sng" dirty="0" smtClean="0">
                <a:latin typeface="Times New Roman" pitchFamily="18" charset="0"/>
                <a:cs typeface="Times New Roman" pitchFamily="18" charset="0"/>
              </a:rPr>
              <a:t>Sơ kết</a:t>
            </a:r>
            <a:endParaRPr lang="vi-VN" b="1" u="sng" dirty="0">
              <a:latin typeface="Times New Roman" pitchFamily="18" charset="0"/>
              <a:cs typeface="Times New Roman" pitchFamily="18" charset="0"/>
            </a:endParaRPr>
          </a:p>
        </p:txBody>
      </p:sp>
    </p:spTree>
    <p:extLst>
      <p:ext uri="{BB962C8B-B14F-4D97-AF65-F5344CB8AC3E}">
        <p14:creationId xmlns:p14="http://schemas.microsoft.com/office/powerpoint/2010/main" val="230159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lstStyle/>
          <a:p>
            <a:r>
              <a:rPr lang="vi-VN" b="1" dirty="0" smtClean="0">
                <a:solidFill>
                  <a:schemeClr val="accent1">
                    <a:lumMod val="75000"/>
                  </a:schemeClr>
                </a:solidFill>
              </a:rPr>
              <a:t>Vài nét về truyện ngắn Chí Phèo</a:t>
            </a:r>
            <a:endParaRPr lang="vi-VN" b="1" dirty="0">
              <a:solidFill>
                <a:schemeClr val="accent1">
                  <a:lumMod val="75000"/>
                </a:schemeClr>
              </a:solidFill>
            </a:endParaRPr>
          </a:p>
        </p:txBody>
      </p:sp>
      <p:sp>
        <p:nvSpPr>
          <p:cNvPr id="3" name="Content Placeholder 2"/>
          <p:cNvSpPr>
            <a:spLocks noGrp="1"/>
          </p:cNvSpPr>
          <p:nvPr>
            <p:ph idx="1"/>
          </p:nvPr>
        </p:nvSpPr>
        <p:spPr>
          <a:xfrm>
            <a:off x="323528" y="1600200"/>
            <a:ext cx="8640960" cy="4525963"/>
          </a:xfrm>
        </p:spPr>
        <p:txBody>
          <a:bodyPr/>
          <a:lstStyle/>
          <a:p>
            <a:pPr marL="742950" indent="-742950">
              <a:buAutoNum type="arabicPeriod"/>
            </a:pPr>
            <a:r>
              <a:rPr lang="vi-VN" sz="4000" b="1" u="sng" dirty="0" smtClean="0">
                <a:latin typeface="+mj-lt"/>
              </a:rPr>
              <a:t>Cảm hứng sáng tác:</a:t>
            </a:r>
            <a:endParaRPr lang="vi-VN" sz="4000" dirty="0" smtClean="0">
              <a:latin typeface="+mj-lt"/>
            </a:endParaRPr>
          </a:p>
          <a:p>
            <a:pPr marL="0" indent="0" algn="just">
              <a:buNone/>
            </a:pPr>
            <a:r>
              <a:rPr lang="vi-VN" sz="4000" dirty="0">
                <a:latin typeface="+mj-lt"/>
              </a:rPr>
              <a:t>	</a:t>
            </a:r>
            <a:r>
              <a:rPr lang="vi-VN" sz="4000" dirty="0" smtClean="0">
                <a:latin typeface="+mj-lt"/>
              </a:rPr>
              <a:t>Là câu chuyện về người thật, việc thật ở làng quê Đại Hoàng trên cơ sở hư cấu nghệ thuật của Nam Cao.</a:t>
            </a:r>
          </a:p>
        </p:txBody>
      </p:sp>
    </p:spTree>
    <p:extLst>
      <p:ext uri="{BB962C8B-B14F-4D97-AF65-F5344CB8AC3E}">
        <p14:creationId xmlns:p14="http://schemas.microsoft.com/office/powerpoint/2010/main" val="40133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8" name="Content Placeholder 7"/>
          <p:cNvSpPr>
            <a:spLocks noGrp="1"/>
          </p:cNvSpPr>
          <p:nvPr>
            <p:ph idx="1"/>
          </p:nvPr>
        </p:nvSpPr>
        <p:spPr/>
        <p:txBody>
          <a:bodyPr/>
          <a:lstStyle/>
          <a:p>
            <a:endParaRPr lang="vi-VN"/>
          </a:p>
        </p:txBody>
      </p:sp>
    </p:spTree>
    <p:extLst>
      <p:ext uri="{BB962C8B-B14F-4D97-AF65-F5344CB8AC3E}">
        <p14:creationId xmlns:p14="http://schemas.microsoft.com/office/powerpoint/2010/main" val="2378805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5" name="Content Placeholder 4"/>
          <p:cNvSpPr>
            <a:spLocks noGrp="1"/>
          </p:cNvSpPr>
          <p:nvPr>
            <p:ph idx="1"/>
          </p:nvPr>
        </p:nvSpPr>
        <p:spPr/>
        <p:txBody>
          <a:bodyPr/>
          <a:lstStyle/>
          <a:p>
            <a:endParaRPr lang="vi-VN" dirty="0"/>
          </a:p>
        </p:txBody>
      </p:sp>
    </p:spTree>
    <p:extLst>
      <p:ext uri="{BB962C8B-B14F-4D97-AF65-F5344CB8AC3E}">
        <p14:creationId xmlns:p14="http://schemas.microsoft.com/office/powerpoint/2010/main" val="1323065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55782" cy="6858000"/>
          </a:xfrm>
        </p:spPr>
      </p:pic>
    </p:spTree>
    <p:extLst>
      <p:ext uri="{BB962C8B-B14F-4D97-AF65-F5344CB8AC3E}">
        <p14:creationId xmlns:p14="http://schemas.microsoft.com/office/powerpoint/2010/main" val="4136168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996" y="502033"/>
            <a:ext cx="3888432" cy="1207159"/>
          </a:xfrm>
          <a:solidFill>
            <a:schemeClr val="accent6">
              <a:lumMod val="40000"/>
              <a:lumOff val="6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a:normAutofit/>
          </a:bodyPr>
          <a:lstStyle/>
          <a:p>
            <a:r>
              <a:rPr lang="en-US" sz="4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NHAN ĐỀ</a:t>
            </a:r>
            <a:endParaRPr lang="vi-VN" sz="4800" dirty="0">
              <a:latin typeface="Times New Roman" pitchFamily="18" charset="0"/>
              <a:cs typeface="Times New Roman" pitchFamily="18" charset="0"/>
            </a:endParaRPr>
          </a:p>
        </p:txBody>
      </p:sp>
      <p:cxnSp>
        <p:nvCxnSpPr>
          <p:cNvPr id="5" name="Straight Arrow Connector 4"/>
          <p:cNvCxnSpPr/>
          <p:nvPr/>
        </p:nvCxnSpPr>
        <p:spPr>
          <a:xfrm>
            <a:off x="4605358" y="1709192"/>
            <a:ext cx="3062986" cy="1143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 idx="2"/>
          </p:cNvCxnSpPr>
          <p:nvPr/>
        </p:nvCxnSpPr>
        <p:spPr>
          <a:xfrm flipH="1">
            <a:off x="4605358" y="1709192"/>
            <a:ext cx="13854" cy="1481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115616" y="1709192"/>
            <a:ext cx="3489742" cy="1395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0" y="3191187"/>
            <a:ext cx="2915816" cy="2398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smtClean="0">
                <a:latin typeface="Times New Roman" pitchFamily="18" charset="0"/>
                <a:cs typeface="Times New Roman" pitchFamily="18" charset="0"/>
              </a:rPr>
              <a:t>Cái lò gạch cũ (1940)</a:t>
            </a:r>
            <a:endParaRPr lang="vi-VN" sz="4000" dirty="0">
              <a:latin typeface="Times New Roman" pitchFamily="18" charset="0"/>
              <a:cs typeface="Times New Roman" pitchFamily="18" charset="0"/>
            </a:endParaRPr>
          </a:p>
        </p:txBody>
      </p:sp>
      <p:sp>
        <p:nvSpPr>
          <p:cNvPr id="22" name="Rounded Rectangle 21"/>
          <p:cNvSpPr/>
          <p:nvPr/>
        </p:nvSpPr>
        <p:spPr>
          <a:xfrm>
            <a:off x="3112515" y="3212975"/>
            <a:ext cx="3013395" cy="237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itchFamily="18" charset="0"/>
                <a:cs typeface="Times New Roman" pitchFamily="18" charset="0"/>
              </a:rPr>
              <a:t>Đôi lứa xứng đôi</a:t>
            </a:r>
          </a:p>
          <a:p>
            <a:pPr algn="ctr"/>
            <a:r>
              <a:rPr lang="en-US" sz="4000" dirty="0" smtClean="0">
                <a:latin typeface="Times New Roman" pitchFamily="18" charset="0"/>
                <a:cs typeface="Times New Roman" pitchFamily="18" charset="0"/>
              </a:rPr>
              <a:t>(1941)</a:t>
            </a:r>
            <a:endParaRPr lang="vi-VN" sz="4000" dirty="0">
              <a:latin typeface="Times New Roman" pitchFamily="18" charset="0"/>
              <a:cs typeface="Times New Roman" pitchFamily="18" charset="0"/>
            </a:endParaRPr>
          </a:p>
        </p:txBody>
      </p:sp>
      <p:sp>
        <p:nvSpPr>
          <p:cNvPr id="23" name="Rounded Rectangle 22"/>
          <p:cNvSpPr/>
          <p:nvPr/>
        </p:nvSpPr>
        <p:spPr>
          <a:xfrm>
            <a:off x="6372200" y="3104964"/>
            <a:ext cx="2771800" cy="2484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Times New Roman" pitchFamily="18" charset="0"/>
                <a:cs typeface="Times New Roman" pitchFamily="18" charset="0"/>
              </a:rPr>
              <a:t>Chí Phèo</a:t>
            </a:r>
          </a:p>
          <a:p>
            <a:pPr algn="ctr"/>
            <a:r>
              <a:rPr lang="en-US" sz="4000" dirty="0" smtClean="0">
                <a:latin typeface="Times New Roman" pitchFamily="18" charset="0"/>
                <a:cs typeface="Times New Roman" pitchFamily="18" charset="0"/>
              </a:rPr>
              <a:t>(1946)</a:t>
            </a:r>
            <a:endParaRPr lang="vi-VN" sz="4000" dirty="0">
              <a:latin typeface="Times New Roman" pitchFamily="18" charset="0"/>
              <a:cs typeface="Times New Roman" pitchFamily="18" charset="0"/>
            </a:endParaRPr>
          </a:p>
        </p:txBody>
      </p:sp>
    </p:spTree>
    <p:extLst>
      <p:ext uri="{BB962C8B-B14F-4D97-AF65-F5344CB8AC3E}">
        <p14:creationId xmlns:p14="http://schemas.microsoft.com/office/powerpoint/2010/main" val="201690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ontent Placeholder 68"/>
          <p:cNvSpPr>
            <a:spLocks noGrp="1"/>
          </p:cNvSpPr>
          <p:nvPr>
            <p:ph idx="1"/>
          </p:nvPr>
        </p:nvSpPr>
        <p:spPr>
          <a:xfrm>
            <a:off x="3195294" y="203743"/>
            <a:ext cx="2669249" cy="1086334"/>
          </a:xfrm>
          <a:prstGeom prst="roundRect">
            <a:avLst/>
          </a:prstGeom>
          <a:solidFill>
            <a:schemeClr val="accent1">
              <a:lumMod val="75000"/>
            </a:schemeClr>
          </a:solidFill>
          <a:ln>
            <a:solidFill>
              <a:srgbClr val="C00000"/>
            </a:solidFill>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indent="0" algn="ctr">
              <a:buNone/>
              <a:defRPr/>
            </a:pPr>
            <a:r>
              <a:rPr lang="en-US" sz="2800" b="1" dirty="0">
                <a:solidFill>
                  <a:srgbClr val="F8F8F8"/>
                </a:solidFill>
                <a:latin typeface="Times New Roman" pitchFamily="18" charset="0"/>
                <a:cs typeface="Times New Roman" pitchFamily="18" charset="0"/>
              </a:rPr>
              <a:t>T</a:t>
            </a:r>
            <a:r>
              <a:rPr lang="en-US" sz="2800" b="1" dirty="0" smtClean="0">
                <a:solidFill>
                  <a:srgbClr val="F8F8F8"/>
                </a:solidFill>
                <a:latin typeface="Times New Roman" pitchFamily="18" charset="0"/>
                <a:cs typeface="Times New Roman" pitchFamily="18" charset="0"/>
              </a:rPr>
              <a:t>rời</a:t>
            </a:r>
            <a:endParaRPr lang="en-US" sz="2800" b="1" dirty="0">
              <a:solidFill>
                <a:srgbClr val="F8F8F8"/>
              </a:solidFill>
              <a:latin typeface="Times New Roman" pitchFamily="18" charset="0"/>
              <a:cs typeface="Times New Roman" pitchFamily="18" charset="0"/>
            </a:endParaRPr>
          </a:p>
        </p:txBody>
      </p:sp>
      <p:sp>
        <p:nvSpPr>
          <p:cNvPr id="70" name="Content Placeholder 68"/>
          <p:cNvSpPr txBox="1">
            <a:spLocks/>
          </p:cNvSpPr>
          <p:nvPr/>
        </p:nvSpPr>
        <p:spPr>
          <a:xfrm>
            <a:off x="3131840" y="1602278"/>
            <a:ext cx="2762969" cy="939953"/>
          </a:xfrm>
          <a:prstGeom prst="roundRect">
            <a:avLst/>
          </a:prstGeom>
          <a:solidFill>
            <a:schemeClr val="accent1">
              <a:lumMod val="75000"/>
            </a:schemeClr>
          </a:solidFill>
          <a:ln w="25400" cap="flat" cmpd="sng" algn="ctr">
            <a:solidFill>
              <a:srgbClr val="C00000"/>
            </a:solidFill>
            <a:prstDash val="solid"/>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defRPr/>
            </a:pPr>
            <a:r>
              <a:rPr lang="en-US" sz="2800" b="1" dirty="0" smtClean="0">
                <a:solidFill>
                  <a:srgbClr val="F8F8F8"/>
                </a:solidFill>
                <a:latin typeface="Times New Roman" pitchFamily="18" charset="0"/>
                <a:cs typeface="Times New Roman" pitchFamily="18" charset="0"/>
              </a:rPr>
              <a:t> Đời</a:t>
            </a:r>
            <a:endParaRPr lang="en-US" sz="2800" b="1" dirty="0">
              <a:solidFill>
                <a:srgbClr val="F8F8F8"/>
              </a:solidFill>
              <a:latin typeface="Times New Roman" pitchFamily="18" charset="0"/>
              <a:cs typeface="Times New Roman" pitchFamily="18" charset="0"/>
            </a:endParaRPr>
          </a:p>
        </p:txBody>
      </p:sp>
      <p:sp>
        <p:nvSpPr>
          <p:cNvPr id="71" name="Content Placeholder 68"/>
          <p:cNvSpPr txBox="1">
            <a:spLocks/>
          </p:cNvSpPr>
          <p:nvPr/>
        </p:nvSpPr>
        <p:spPr>
          <a:xfrm>
            <a:off x="3183390" y="2881819"/>
            <a:ext cx="2711419" cy="1086334"/>
          </a:xfrm>
          <a:prstGeom prst="roundRect">
            <a:avLst/>
          </a:prstGeom>
          <a:solidFill>
            <a:schemeClr val="accent1">
              <a:lumMod val="75000"/>
            </a:schemeClr>
          </a:solidFill>
          <a:ln w="25400" cap="flat" cmpd="sng" algn="ctr">
            <a:solidFill>
              <a:srgbClr val="C00000"/>
            </a:solidFill>
            <a:prstDash val="solid"/>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defRPr/>
            </a:pPr>
            <a:r>
              <a:rPr lang="en-US" sz="2800" b="1" dirty="0" smtClean="0">
                <a:solidFill>
                  <a:srgbClr val="F8F8F8"/>
                </a:solidFill>
                <a:latin typeface="Times New Roman" pitchFamily="18" charset="0"/>
                <a:cs typeface="Times New Roman" pitchFamily="18" charset="0"/>
              </a:rPr>
              <a:t>Làng Vũ Đại</a:t>
            </a:r>
            <a:endParaRPr lang="en-US" sz="2800" b="1" dirty="0">
              <a:solidFill>
                <a:srgbClr val="F8F8F8"/>
              </a:solidFill>
              <a:latin typeface="Times New Roman" pitchFamily="18" charset="0"/>
              <a:cs typeface="Times New Roman" pitchFamily="18" charset="0"/>
            </a:endParaRPr>
          </a:p>
        </p:txBody>
      </p:sp>
      <p:sp>
        <p:nvSpPr>
          <p:cNvPr id="72" name="Right Arrow Callout 71"/>
          <p:cNvSpPr/>
          <p:nvPr/>
        </p:nvSpPr>
        <p:spPr>
          <a:xfrm>
            <a:off x="0" y="976714"/>
            <a:ext cx="3131840" cy="4896544"/>
          </a:xfrm>
          <a:prstGeom prst="rightArrowCallout">
            <a:avLst/>
          </a:prstGeom>
          <a:solidFill>
            <a:schemeClr val="accent6">
              <a:lumMod val="60000"/>
              <a:lumOff val="40000"/>
            </a:schemeClr>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800" b="1" spc="300" dirty="0">
                <a:ln w="11430" cmpd="sng">
                  <a:solidFill>
                    <a:schemeClr val="accent1">
                      <a:tint val="10000"/>
                    </a:schemeClr>
                  </a:solidFill>
                  <a:prstDash val="solid"/>
                  <a:miter lim="800000"/>
                </a:ln>
                <a:solidFill>
                  <a:srgbClr val="C00000"/>
                </a:solidFill>
                <a:effectLst>
                  <a:glow rad="45500">
                    <a:schemeClr val="accent1">
                      <a:satMod val="220000"/>
                      <a:alpha val="35000"/>
                    </a:schemeClr>
                  </a:glow>
                </a:effectLst>
                <a:latin typeface="Times New Roman" pitchFamily="18" charset="0"/>
                <a:cs typeface="Times New Roman" pitchFamily="18" charset="0"/>
              </a:rPr>
              <a:t>Đối tượng của tiếng chửi</a:t>
            </a:r>
            <a:endParaRPr lang="vi-VN" sz="4800" b="1" spc="300" dirty="0">
              <a:ln w="11430" cmpd="sng">
                <a:solidFill>
                  <a:schemeClr val="accent1">
                    <a:tint val="10000"/>
                  </a:schemeClr>
                </a:solidFill>
                <a:prstDash val="solid"/>
                <a:miter lim="800000"/>
              </a:ln>
              <a:solidFill>
                <a:srgbClr val="C00000"/>
              </a:solidFill>
              <a:effectLst>
                <a:glow rad="45500">
                  <a:schemeClr val="accent1">
                    <a:satMod val="220000"/>
                    <a:alpha val="35000"/>
                  </a:schemeClr>
                </a:glow>
              </a:effectLst>
              <a:latin typeface="Times New Roman" pitchFamily="18" charset="0"/>
              <a:cs typeface="Times New Roman" pitchFamily="18" charset="0"/>
            </a:endParaRPr>
          </a:p>
        </p:txBody>
      </p:sp>
      <p:sp>
        <p:nvSpPr>
          <p:cNvPr id="73" name="Content Placeholder 68"/>
          <p:cNvSpPr txBox="1">
            <a:spLocks/>
          </p:cNvSpPr>
          <p:nvPr/>
        </p:nvSpPr>
        <p:spPr>
          <a:xfrm>
            <a:off x="3275856" y="4293096"/>
            <a:ext cx="2714867" cy="1086334"/>
          </a:xfrm>
          <a:prstGeom prst="roundRect">
            <a:avLst/>
          </a:prstGeom>
          <a:solidFill>
            <a:schemeClr val="accent1">
              <a:lumMod val="75000"/>
            </a:schemeClr>
          </a:solidFill>
          <a:ln w="25400" cap="flat" cmpd="sng" algn="ctr">
            <a:solidFill>
              <a:srgbClr val="C00000"/>
            </a:solidFill>
            <a:prstDash val="solid"/>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defRPr/>
            </a:pPr>
            <a:r>
              <a:rPr lang="en-US" sz="2800" b="1" dirty="0" smtClean="0">
                <a:solidFill>
                  <a:srgbClr val="F8F8F8"/>
                </a:solidFill>
                <a:latin typeface="Times New Roman" pitchFamily="18" charset="0"/>
                <a:cs typeface="Times New Roman" pitchFamily="18" charset="0"/>
              </a:rPr>
              <a:t>Đứa không chửi nhau với hắn</a:t>
            </a:r>
            <a:endParaRPr lang="en-US" sz="2800" b="1" dirty="0">
              <a:solidFill>
                <a:srgbClr val="F8F8F8"/>
              </a:solidFill>
              <a:latin typeface="Times New Roman" pitchFamily="18" charset="0"/>
              <a:cs typeface="Times New Roman" pitchFamily="18" charset="0"/>
            </a:endParaRPr>
          </a:p>
        </p:txBody>
      </p:sp>
      <p:sp>
        <p:nvSpPr>
          <p:cNvPr id="74" name="Content Placeholder 68"/>
          <p:cNvSpPr txBox="1">
            <a:spLocks/>
          </p:cNvSpPr>
          <p:nvPr/>
        </p:nvSpPr>
        <p:spPr>
          <a:xfrm>
            <a:off x="3279304" y="5701324"/>
            <a:ext cx="2711419" cy="1086334"/>
          </a:xfrm>
          <a:prstGeom prst="roundRect">
            <a:avLst/>
          </a:prstGeom>
          <a:solidFill>
            <a:schemeClr val="accent1">
              <a:lumMod val="75000"/>
            </a:schemeClr>
          </a:solidFill>
          <a:ln w="25400" cap="flat" cmpd="sng" algn="ctr">
            <a:solidFill>
              <a:srgbClr val="C00000"/>
            </a:solidFill>
            <a:prstDash val="solid"/>
          </a:ln>
          <a:scene3d>
            <a:camera prst="perspectiveAbove"/>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Font typeface="Arial" pitchFamily="34" charset="0"/>
              <a:buNone/>
              <a:defRPr/>
            </a:pPr>
            <a:r>
              <a:rPr lang="en-US" sz="2800" b="1" dirty="0" smtClean="0">
                <a:solidFill>
                  <a:srgbClr val="F8F8F8"/>
                </a:solidFill>
                <a:latin typeface="Times New Roman" pitchFamily="18" charset="0"/>
                <a:cs typeface="Times New Roman" pitchFamily="18" charset="0"/>
              </a:rPr>
              <a:t>Đứa đẻ ra thân hắn</a:t>
            </a:r>
            <a:endParaRPr lang="en-US" sz="2800" b="1" dirty="0">
              <a:solidFill>
                <a:srgbClr val="F8F8F8"/>
              </a:solidFill>
              <a:latin typeface="Times New Roman" pitchFamily="18" charset="0"/>
              <a:cs typeface="Times New Roman" pitchFamily="18" charset="0"/>
            </a:endParaRPr>
          </a:p>
        </p:txBody>
      </p:sp>
      <p:sp>
        <p:nvSpPr>
          <p:cNvPr id="6" name="Left Brace 5"/>
          <p:cNvSpPr/>
          <p:nvPr/>
        </p:nvSpPr>
        <p:spPr>
          <a:xfrm>
            <a:off x="6021666" y="221064"/>
            <a:ext cx="167379" cy="119171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vi-VN"/>
          </a:p>
        </p:txBody>
      </p:sp>
      <p:sp>
        <p:nvSpPr>
          <p:cNvPr id="8" name="TextBox 7"/>
          <p:cNvSpPr txBox="1"/>
          <p:nvPr/>
        </p:nvSpPr>
        <p:spPr>
          <a:xfrm>
            <a:off x="6189046" y="203743"/>
            <a:ext cx="2786874" cy="1384995"/>
          </a:xfrm>
          <a:prstGeom prst="rect">
            <a:avLst/>
          </a:prstGeom>
          <a:noFill/>
        </p:spPr>
        <p:txBody>
          <a:bodyPr wrap="square" rtlCol="0">
            <a:spAutoFit/>
          </a:bodyPr>
          <a:lstStyle/>
          <a:p>
            <a:r>
              <a:rPr lang="en-US" sz="2800" dirty="0" smtClean="0">
                <a:latin typeface="Times New Roman" pitchFamily="18" charset="0"/>
                <a:cs typeface="Times New Roman" pitchFamily="18" charset="0"/>
              </a:rPr>
              <a:t>Chạm đến cõi linh thiêng, không tin vào sự may rủi</a:t>
            </a:r>
            <a:endParaRPr lang="vi-VN" sz="2800" dirty="0">
              <a:latin typeface="Times New Roman" pitchFamily="18" charset="0"/>
              <a:cs typeface="Times New Roman" pitchFamily="18" charset="0"/>
            </a:endParaRPr>
          </a:p>
        </p:txBody>
      </p:sp>
      <p:sp>
        <p:nvSpPr>
          <p:cNvPr id="17" name="Left Brace 16"/>
          <p:cNvSpPr/>
          <p:nvPr/>
        </p:nvSpPr>
        <p:spPr>
          <a:xfrm>
            <a:off x="6036646" y="1642609"/>
            <a:ext cx="152400" cy="89962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vi-VN"/>
          </a:p>
        </p:txBody>
      </p:sp>
      <p:sp>
        <p:nvSpPr>
          <p:cNvPr id="9" name="TextBox 8"/>
          <p:cNvSpPr txBox="1"/>
          <p:nvPr/>
        </p:nvSpPr>
        <p:spPr>
          <a:xfrm>
            <a:off x="6369199" y="1600200"/>
            <a:ext cx="2163241"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Chán đời, ghét đời</a:t>
            </a:r>
            <a:endParaRPr lang="vi-VN" sz="2800" dirty="0">
              <a:latin typeface="Times New Roman" pitchFamily="18" charset="0"/>
              <a:cs typeface="Times New Roman" pitchFamily="18" charset="0"/>
            </a:endParaRPr>
          </a:p>
        </p:txBody>
      </p:sp>
      <p:sp>
        <p:nvSpPr>
          <p:cNvPr id="19" name="Left Brace 18"/>
          <p:cNvSpPr/>
          <p:nvPr/>
        </p:nvSpPr>
        <p:spPr>
          <a:xfrm>
            <a:off x="6053514" y="3068960"/>
            <a:ext cx="166276" cy="223224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vi-VN"/>
          </a:p>
        </p:txBody>
      </p:sp>
      <p:sp>
        <p:nvSpPr>
          <p:cNvPr id="10" name="TextBox 9"/>
          <p:cNvSpPr txBox="1"/>
          <p:nvPr/>
        </p:nvSpPr>
        <p:spPr>
          <a:xfrm>
            <a:off x="6369199" y="3068960"/>
            <a:ext cx="2451273" cy="1815882"/>
          </a:xfrm>
          <a:prstGeom prst="rect">
            <a:avLst/>
          </a:prstGeom>
          <a:noFill/>
        </p:spPr>
        <p:txBody>
          <a:bodyPr wrap="square" rtlCol="0">
            <a:sp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Cô độc, </a:t>
            </a:r>
          </a:p>
          <a:p>
            <a:r>
              <a:rPr lang="en-US" sz="2800" dirty="0" smtClean="0">
                <a:latin typeface="Times New Roman" pitchFamily="18" charset="0"/>
                <a:cs typeface="Times New Roman" pitchFamily="18" charset="0"/>
              </a:rPr>
              <a:t>bị ruồng bỏ, </a:t>
            </a:r>
          </a:p>
          <a:p>
            <a:r>
              <a:rPr lang="en-US" sz="2800" dirty="0" smtClean="0">
                <a:latin typeface="Times New Roman" pitchFamily="18" charset="0"/>
                <a:cs typeface="Times New Roman" pitchFamily="18" charset="0"/>
              </a:rPr>
              <a:t>bị loại trừ</a:t>
            </a:r>
            <a:endParaRPr lang="vi-VN" sz="2800" dirty="0">
              <a:latin typeface="Times New Roman" pitchFamily="18" charset="0"/>
              <a:cs typeface="Times New Roman" pitchFamily="18" charset="0"/>
            </a:endParaRPr>
          </a:p>
        </p:txBody>
      </p:sp>
      <p:sp>
        <p:nvSpPr>
          <p:cNvPr id="21" name="Left Brace 20"/>
          <p:cNvSpPr/>
          <p:nvPr/>
        </p:nvSpPr>
        <p:spPr>
          <a:xfrm>
            <a:off x="6112846" y="5595946"/>
            <a:ext cx="167379" cy="119171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vi-VN"/>
          </a:p>
        </p:txBody>
      </p:sp>
      <p:sp>
        <p:nvSpPr>
          <p:cNvPr id="11" name="TextBox 10"/>
          <p:cNvSpPr txBox="1"/>
          <p:nvPr/>
        </p:nvSpPr>
        <p:spPr>
          <a:xfrm>
            <a:off x="6398396" y="5701324"/>
            <a:ext cx="2745604"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Oán hận, bị bỏ rơi</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1154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
                                            <p:bg/>
                                          </p:spTgt>
                                        </p:tgtEl>
                                        <p:attrNameLst>
                                          <p:attrName>style.visibility</p:attrName>
                                        </p:attrNameLst>
                                      </p:cBhvr>
                                      <p:to>
                                        <p:strVal val="visible"/>
                                      </p:to>
                                    </p:set>
                                    <p:animEffect transition="in" filter="blinds(horizontal)">
                                      <p:cBhvr>
                                        <p:cTn id="12" dur="500"/>
                                        <p:tgtEl>
                                          <p:spTgt spid="69">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9">
                                            <p:txEl>
                                              <p:pRg st="0" end="0"/>
                                            </p:txEl>
                                          </p:spTgt>
                                        </p:tgtEl>
                                        <p:attrNameLst>
                                          <p:attrName>style.visibility</p:attrName>
                                        </p:attrNameLst>
                                      </p:cBhvr>
                                      <p:to>
                                        <p:strVal val="visible"/>
                                      </p:to>
                                    </p:set>
                                    <p:animEffect transition="in" filter="blinds(horizontal)">
                                      <p:cBhvr>
                                        <p:cTn id="15" dur="500"/>
                                        <p:tgtEl>
                                          <p:spTgt spid="69">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blinds(horizontal)">
                                      <p:cBhvr>
                                        <p:cTn id="18" dur="500"/>
                                        <p:tgtEl>
                                          <p:spTgt spid="7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blinds(horizontal)">
                                      <p:cBhvr>
                                        <p:cTn id="21" dur="500"/>
                                        <p:tgtEl>
                                          <p:spTgt spid="7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blinds(horizontal)">
                                      <p:cBhvr>
                                        <p:cTn id="24" dur="500"/>
                                        <p:tgtEl>
                                          <p:spTgt spid="7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linds(horizontal)">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par>
                                <p:cTn id="33" presetID="3" presetClass="entr" presetSubtype="10" fill="hold" nodeType="with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blinds(horizontal)">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par>
                                <p:cTn id="49" presetID="3" presetClass="entr" presetSubtype="10" fill="hold" nodeType="withEffect">
                                  <p:stCondLst>
                                    <p:cond delay="0"/>
                                  </p:stCondLst>
                                  <p:childTnLst>
                                    <p:set>
                                      <p:cBhvr>
                                        <p:cTn id="50" dur="1" fill="hold">
                                          <p:stCondLst>
                                            <p:cond delay="0"/>
                                          </p:stCondLst>
                                        </p:cTn>
                                        <p:tgtEl>
                                          <p:spTgt spid="10">
                                            <p:txEl>
                                              <p:pRg st="1" end="1"/>
                                            </p:txEl>
                                          </p:spTgt>
                                        </p:tgtEl>
                                        <p:attrNameLst>
                                          <p:attrName>style.visibility</p:attrName>
                                        </p:attrNameLst>
                                      </p:cBhvr>
                                      <p:to>
                                        <p:strVal val="visible"/>
                                      </p:to>
                                    </p:set>
                                    <p:animEffect transition="in" filter="blinds(horizontal)">
                                      <p:cBhvr>
                                        <p:cTn id="51" dur="500"/>
                                        <p:tgtEl>
                                          <p:spTgt spid="10">
                                            <p:txEl>
                                              <p:pRg st="1" end="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0">
                                            <p:txEl>
                                              <p:pRg st="2" end="2"/>
                                            </p:txEl>
                                          </p:spTgt>
                                        </p:tgtEl>
                                        <p:attrNameLst>
                                          <p:attrName>style.visibility</p:attrName>
                                        </p:attrNameLst>
                                      </p:cBhvr>
                                      <p:to>
                                        <p:strVal val="visible"/>
                                      </p:to>
                                    </p:set>
                                    <p:animEffect transition="in" filter="blinds(horizontal)">
                                      <p:cBhvr>
                                        <p:cTn id="54" dur="500"/>
                                        <p:tgtEl>
                                          <p:spTgt spid="10">
                                            <p:txEl>
                                              <p:pRg st="2" end="2"/>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animEffect transition="in" filter="blinds(horizontal)">
                                      <p:cBhvr>
                                        <p:cTn id="57" dur="500"/>
                                        <p:tgtEl>
                                          <p:spTgt spid="10">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par>
                                <p:cTn id="63" presetID="3" presetClass="entr" presetSubtype="10" fill="hold" nodeType="withEffect">
                                  <p:stCondLst>
                                    <p:cond delay="0"/>
                                  </p:stCondLst>
                                  <p:childTnLst>
                                    <p:set>
                                      <p:cBhvr>
                                        <p:cTn id="64" dur="1" fill="hold">
                                          <p:stCondLst>
                                            <p:cond delay="0"/>
                                          </p:stCondLst>
                                        </p:cTn>
                                        <p:tgtEl>
                                          <p:spTgt spid="11">
                                            <p:txEl>
                                              <p:pRg st="0" end="0"/>
                                            </p:txEl>
                                          </p:spTgt>
                                        </p:tgtEl>
                                        <p:attrNameLst>
                                          <p:attrName>style.visibility</p:attrName>
                                        </p:attrNameLst>
                                      </p:cBhvr>
                                      <p:to>
                                        <p:strVal val="visible"/>
                                      </p:to>
                                    </p:set>
                                    <p:animEffect transition="in" filter="blinds(horizontal)">
                                      <p:cBhvr>
                                        <p:cTn id="6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animBg="1"/>
      <p:bldP spid="70" grpId="0" animBg="1"/>
      <p:bldP spid="71" grpId="0" animBg="1"/>
      <p:bldP spid="72" grpId="0" animBg="1"/>
      <p:bldP spid="73" grpId="0" animBg="1"/>
      <p:bldP spid="74" grpId="0" animBg="1"/>
      <p:bldP spid="6" grpId="0" animBg="1"/>
      <p:bldP spid="17" grpId="0" animBg="1"/>
      <p:bldP spid="9" grpId="0"/>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b="1" dirty="0"/>
          </a:p>
        </p:txBody>
      </p:sp>
      <p:sp>
        <p:nvSpPr>
          <p:cNvPr id="3" name="Content Placeholder 2"/>
          <p:cNvSpPr>
            <a:spLocks noGrp="1"/>
          </p:cNvSpPr>
          <p:nvPr>
            <p:ph idx="1"/>
          </p:nvPr>
        </p:nvSpPr>
        <p:spPr>
          <a:xfrm>
            <a:off x="2532228" y="1888233"/>
            <a:ext cx="4824536" cy="892695"/>
          </a:xfrm>
          <a:solidFill>
            <a:schemeClr val="accent3">
              <a:lumMod val="60000"/>
              <a:lumOff val="40000"/>
            </a:schemeClr>
          </a:solidFill>
          <a:ln>
            <a:solidFill>
              <a:schemeClr val="accent3">
                <a:lumMod val="50000"/>
              </a:schemeClr>
            </a:solidFill>
          </a:ln>
        </p:spPr>
        <p:txBody>
          <a:bodyPr>
            <a:normAutofit/>
          </a:bodyPr>
          <a:lstStyle/>
          <a:p>
            <a:pPr marL="0" indent="0">
              <a:buNone/>
            </a:pPr>
            <a:r>
              <a:rPr lang="vi-VN" dirty="0" smtClean="0"/>
              <a:t>       </a:t>
            </a:r>
            <a:r>
              <a:rPr lang="en-US" sz="4000" dirty="0" smtClean="0">
                <a:latin typeface="Times New Roman" pitchFamily="18" charset="0"/>
                <a:cs typeface="Times New Roman" pitchFamily="18" charset="0"/>
              </a:rPr>
              <a:t>A</a:t>
            </a:r>
            <a:r>
              <a:rPr lang="vi-VN" sz="4000" dirty="0" smtClean="0">
                <a:latin typeface="Times New Roman" pitchFamily="18" charset="0"/>
                <a:cs typeface="Times New Roman" pitchFamily="18" charset="0"/>
              </a:rPr>
              <a:t>nh thả ống lươn</a:t>
            </a:r>
          </a:p>
        </p:txBody>
      </p:sp>
      <p:sp>
        <p:nvSpPr>
          <p:cNvPr id="4" name="Rounded Rectangle 3"/>
          <p:cNvSpPr/>
          <p:nvPr/>
        </p:nvSpPr>
        <p:spPr>
          <a:xfrm>
            <a:off x="611560" y="368718"/>
            <a:ext cx="80648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latin typeface="+mj-lt"/>
              </a:rPr>
              <a:t>20 năm </a:t>
            </a:r>
            <a:r>
              <a:rPr lang="vi-VN" sz="4000" b="1" dirty="0" smtClean="0">
                <a:latin typeface="+mj-lt"/>
              </a:rPr>
              <a:t>đầu của Chí Phèo</a:t>
            </a:r>
            <a:endParaRPr lang="vi-VN" sz="4000" dirty="0">
              <a:latin typeface="+mj-lt"/>
            </a:endParaRPr>
          </a:p>
        </p:txBody>
      </p:sp>
      <p:cxnSp>
        <p:nvCxnSpPr>
          <p:cNvPr id="6" name="Straight Arrow Connector 5"/>
          <p:cNvCxnSpPr/>
          <p:nvPr/>
        </p:nvCxnSpPr>
        <p:spPr>
          <a:xfrm flipH="1">
            <a:off x="4953000" y="2780928"/>
            <a:ext cx="8385"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12012" y="3536141"/>
            <a:ext cx="4824536" cy="646331"/>
          </a:xfrm>
          <a:prstGeom prst="rect">
            <a:avLst/>
          </a:prstGeom>
          <a:solidFill>
            <a:schemeClr val="accent3">
              <a:lumMod val="60000"/>
              <a:lumOff val="40000"/>
            </a:schemeClr>
          </a:solidFill>
          <a:ln>
            <a:solidFill>
              <a:schemeClr val="accent3">
                <a:lumMod val="50000"/>
              </a:schemeClr>
            </a:solidFill>
          </a:ln>
        </p:spPr>
        <p:txBody>
          <a:bodyPr wrap="square" rtlCol="0">
            <a:spAutoFit/>
          </a:bodyPr>
          <a:lstStyle/>
          <a:p>
            <a:pPr algn="ctr"/>
            <a:r>
              <a:rPr lang="vi-VN" sz="3600" dirty="0">
                <a:latin typeface="+mj-lt"/>
              </a:rPr>
              <a:t>Bà goá mù</a:t>
            </a:r>
          </a:p>
        </p:txBody>
      </p:sp>
      <p:cxnSp>
        <p:nvCxnSpPr>
          <p:cNvPr id="18" name="Straight Arrow Connector 17"/>
          <p:cNvCxnSpPr/>
          <p:nvPr/>
        </p:nvCxnSpPr>
        <p:spPr>
          <a:xfrm>
            <a:off x="4961385" y="422108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2012" y="4941168"/>
            <a:ext cx="4824536" cy="646331"/>
          </a:xfrm>
          <a:prstGeom prst="rect">
            <a:avLst/>
          </a:prstGeom>
          <a:solidFill>
            <a:schemeClr val="accent3">
              <a:lumMod val="60000"/>
              <a:lumOff val="40000"/>
            </a:schemeClr>
          </a:solidFill>
          <a:ln>
            <a:solidFill>
              <a:schemeClr val="tx2">
                <a:lumMod val="50000"/>
              </a:schemeClr>
            </a:solidFill>
          </a:ln>
        </p:spPr>
        <p:txBody>
          <a:bodyPr wrap="square" rtlCol="0">
            <a:spAutoFit/>
          </a:bodyPr>
          <a:lstStyle/>
          <a:p>
            <a:pPr algn="ctr"/>
            <a:r>
              <a:rPr lang="vi-VN" sz="3600" dirty="0" smtClean="0">
                <a:latin typeface="+mj-lt"/>
              </a:rPr>
              <a:t>Bác phó cối</a:t>
            </a:r>
            <a:endParaRPr lang="vi-VN" sz="3600" dirty="0">
              <a:latin typeface="+mj-lt"/>
            </a:endParaRPr>
          </a:p>
        </p:txBody>
      </p:sp>
    </p:spTree>
    <p:extLst>
      <p:ext uri="{BB962C8B-B14F-4D97-AF65-F5344CB8AC3E}">
        <p14:creationId xmlns:p14="http://schemas.microsoft.com/office/powerpoint/2010/main" val="359063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13"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b="1" dirty="0"/>
          </a:p>
        </p:txBody>
      </p:sp>
      <p:sp>
        <p:nvSpPr>
          <p:cNvPr id="4" name="Rounded Rectangle 3"/>
          <p:cNvSpPr/>
          <p:nvPr/>
        </p:nvSpPr>
        <p:spPr>
          <a:xfrm>
            <a:off x="611560" y="368718"/>
            <a:ext cx="80648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latin typeface="+mj-lt"/>
              </a:rPr>
              <a:t>20 năm </a:t>
            </a:r>
            <a:r>
              <a:rPr lang="vi-VN" sz="4000" b="1" dirty="0" smtClean="0">
                <a:latin typeface="+mj-lt"/>
              </a:rPr>
              <a:t>đầu của Chí Phèo</a:t>
            </a:r>
            <a:endParaRPr lang="vi-VN" sz="4000" dirty="0">
              <a:latin typeface="+mj-lt"/>
            </a:endParaRPr>
          </a:p>
        </p:txBody>
      </p:sp>
      <p:sp>
        <p:nvSpPr>
          <p:cNvPr id="5" name="Content Placeholder 2"/>
          <p:cNvSpPr>
            <a:spLocks noGrp="1"/>
          </p:cNvSpPr>
          <p:nvPr>
            <p:ph idx="1"/>
          </p:nvPr>
        </p:nvSpPr>
        <p:spPr>
          <a:xfrm>
            <a:off x="457200" y="1600200"/>
            <a:ext cx="8229600" cy="4525963"/>
          </a:xfrm>
        </p:spPr>
        <p:txBody>
          <a:bodyPr>
            <a:normAutofit fontScale="92500"/>
          </a:bodyPr>
          <a:lstStyle/>
          <a:p>
            <a:pPr marL="0" indent="0" algn="just">
              <a:buNone/>
            </a:pPr>
            <a:r>
              <a:rPr lang="vi-VN" dirty="0" smtClean="0"/>
              <a:t> «</a:t>
            </a:r>
            <a:r>
              <a:rPr lang="vi-VN" sz="4000" b="1" i="1" dirty="0" smtClean="0">
                <a:latin typeface="+mj-lt"/>
              </a:rPr>
              <a:t>Hồi ấy hắn hai mươi tuổi. Hai mươi tuổi, người ta không là đá, nhưng cũng không hoàn toàn là xác thịt. Người ta không thích cái gì người ta khinh».</a:t>
            </a:r>
          </a:p>
          <a:p>
            <a:pPr marL="0" indent="0" algn="just">
              <a:buNone/>
            </a:pPr>
            <a:r>
              <a:rPr lang="vi-VN" sz="4000" b="1" i="1" dirty="0" smtClean="0">
                <a:latin typeface="+mj-lt"/>
              </a:rPr>
              <a:t>«Và thấy hắn dùng dằng, bà mắng xơi xơi vào mặt. Hắn chỉ thấy nhục, chứ yêu đương gì.»</a:t>
            </a:r>
            <a:endParaRPr lang="vi-VN" sz="4000" b="1" i="1" dirty="0">
              <a:latin typeface="+mj-lt"/>
            </a:endParaRPr>
          </a:p>
        </p:txBody>
      </p:sp>
    </p:spTree>
    <p:extLst>
      <p:ext uri="{BB962C8B-B14F-4D97-AF65-F5344CB8AC3E}">
        <p14:creationId xmlns:p14="http://schemas.microsoft.com/office/powerpoint/2010/main" val="359063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583</Words>
  <Application>Microsoft Office PowerPoint</Application>
  <PresentationFormat>On-screen Show (4:3)</PresentationFormat>
  <Paragraphs>69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CHÍ PHÈO</vt:lpstr>
      <vt:lpstr>Vài nét về truyện ngắn Chí Phèo</vt:lpstr>
      <vt:lpstr>PowerPoint Presentation</vt:lpstr>
      <vt:lpstr>PowerPoint Presentation</vt:lpstr>
      <vt:lpstr>PowerPoint Presentation</vt:lpstr>
      <vt:lpstr>NHAN ĐỀ</vt:lpstr>
      <vt:lpstr>PowerPoint Presentation</vt:lpstr>
      <vt:lpstr>PowerPoint Presentation</vt:lpstr>
      <vt:lpstr>PowerPoint Presentation</vt:lpstr>
      <vt:lpstr>PowerPoint Presentation</vt:lpstr>
      <vt:lpstr>PowerPoint Presentation</vt:lpstr>
      <vt:lpstr>Ngoại hình</vt:lpstr>
      <vt:lpstr>Ngôn ngữ</vt:lpstr>
      <vt:lpstr>Hành động</vt:lpstr>
      <vt:lpstr>Sơ kết</vt:lpstr>
    </vt:vector>
  </TitlesOfParts>
  <Company>THPT Hoa Vang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CHÍ PHÈO</dc:title>
  <dc:creator>Đặng Thị Thanh Hường</dc:creator>
  <cp:lastModifiedBy>Đặng Thị Thanh Hường</cp:lastModifiedBy>
  <cp:revision>39</cp:revision>
  <dcterms:created xsi:type="dcterms:W3CDTF">2015-10-29T07:56:26Z</dcterms:created>
  <dcterms:modified xsi:type="dcterms:W3CDTF">2015-11-16T14:18:17Z</dcterms:modified>
</cp:coreProperties>
</file>