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80" r:id="rId15"/>
    <p:sldId id="267" r:id="rId16"/>
    <p:sldId id="268" r:id="rId17"/>
    <p:sldId id="269" r:id="rId18"/>
    <p:sldId id="270" r:id="rId19"/>
    <p:sldId id="277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2B3D1F-52C8-46FC-872F-9C073218407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C38035-21C7-4508-BDDF-C978D38C45C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762000"/>
            <a:ext cx="9601200" cy="23050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</a:t>
            </a:r>
            <a:r>
              <a:rPr lang="en-US" sz="3600" dirty="0" smtClean="0"/>
              <a:t>NGƯỜI CẦM QUYỀN KHÔI PHỤC UY QUYỀN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82296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Trích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Những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khốn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khổ</a:t>
            </a:r>
            <a:r>
              <a:rPr lang="en-US" dirty="0" smtClean="0">
                <a:solidFill>
                  <a:schemeClr val="tx1"/>
                </a:solidFill>
              </a:rPr>
              <a:t> _ V. </a:t>
            </a:r>
            <a:r>
              <a:rPr lang="en-US" dirty="0" err="1" smtClean="0">
                <a:solidFill>
                  <a:schemeClr val="tx1"/>
                </a:solidFill>
              </a:rPr>
              <a:t>Huy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gô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38912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Mau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. (Tr.76)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túm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cổ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áo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ca –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vát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cười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giậm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trừng</a:t>
            </a:r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trừng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Đừng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lôi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thôi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khùng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err="1">
                <a:latin typeface="Times New Roman" pitchFamily="18" charset="0"/>
                <a:cs typeface="Times New Roman" pitchFamily="18" charset="0"/>
              </a:rPr>
              <a:t>hét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(Tr. 78)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400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472" y="76200"/>
            <a:ext cx="8686800" cy="77724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6728" y="1066800"/>
            <a:ext cx="8478672" cy="5943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/>
              <a:buNone/>
            </a:pP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4: 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300" i="1" dirty="0" smtClean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. (Tr. 77)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to!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! Ai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to!</a:t>
            </a:r>
          </a:p>
          <a:p>
            <a:pPr algn="just">
              <a:buNone/>
            </a:pP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+ Ở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>
              <a:buNone/>
            </a:pP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Mày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tao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chuồn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hả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Mày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đứa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đĩ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! (Tr. 78)</a:t>
            </a:r>
          </a:p>
          <a:p>
            <a:pPr algn="just">
              <a:buNone/>
            </a:pP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+ Tao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Ma –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nảo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cắp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cướp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tù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van –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+  Ta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? Ta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thèm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Đừng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lôi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thôi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khùng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hét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. Tao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Dẹp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i="1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4300" i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/>
              <a:buNone/>
            </a:pPr>
            <a:endParaRPr lang="en-US" sz="43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/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5927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6000" dirty="0" smtClean="0"/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dung con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thú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charset="0"/>
              <a:buChar char="•"/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van –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5257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nghèo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tù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Ma –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bại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hứa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– tin.</a:t>
            </a:r>
          </a:p>
          <a:p>
            <a:pPr algn="just">
              <a:buNone/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2: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Van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96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2: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tin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5996"/>
            <a:ext cx="8534400" cy="59436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600" u="sng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 err="1"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 – tin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buNone/>
            </a:pP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yên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chị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. (Tr. 76)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600" u="sng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600" u="sng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van –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gỡ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hắn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cổ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áo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(Tr. 77)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Thưa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,…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đứa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đàn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bà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đáng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. (Tr. 78)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3,4: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tin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5100" u="sng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1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u="sng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5100" u="sng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5100" u="sng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5100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 smtClean="0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van –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túm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cổ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ấy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hắn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5100" i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giết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đàn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bà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(Tr. 78)</a:t>
            </a: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5100" i="1" dirty="0" err="1" smtClean="0">
                <a:latin typeface="Times New Roman" pitchFamily="18" charset="0"/>
                <a:cs typeface="Times New Roman" pitchFamily="18" charset="0"/>
              </a:rPr>
              <a:t>Giật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gãy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chiếc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giường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nát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lăm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lăm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giường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trừng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trừng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khuyên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đừng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quấy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rầy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. (Tr. 79)</a:t>
            </a: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5100" u="sng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1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u="sng" dirty="0" err="1"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5100" u="sng" dirty="0">
                <a:latin typeface="Times New Roman" pitchFamily="18" charset="0"/>
                <a:cs typeface="Times New Roman" pitchFamily="18" charset="0"/>
              </a:rPr>
              <a:t> – tin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thầm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tai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– tin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. (Tr. 79)</a:t>
            </a: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– tin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gối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con.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thắt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cổ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áo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chị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vén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mớ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tóc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chiếc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mũ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vải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vuốt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i="1" dirty="0" err="1">
                <a:latin typeface="Times New Roman" pitchFamily="18" charset="0"/>
                <a:cs typeface="Times New Roman" pitchFamily="18" charset="0"/>
              </a:rPr>
              <a:t>chị</a:t>
            </a:r>
            <a:r>
              <a:rPr lang="en-US" sz="51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4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48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tin: </a:t>
            </a:r>
            <a:r>
              <a:rPr lang="en-US" sz="4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nở</a:t>
            </a:r>
            <a:r>
              <a:rPr lang="en-US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nụ</a:t>
            </a:r>
            <a:r>
              <a:rPr lang="en-US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cười</a:t>
            </a:r>
            <a:r>
              <a:rPr lang="en-US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gương</a:t>
            </a:r>
            <a:r>
              <a:rPr lang="en-US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rỡ</a:t>
            </a:r>
            <a:r>
              <a:rPr lang="en-US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4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883920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đậm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lãng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mạn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nụ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cười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thản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-  tin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phó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hy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vọng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7924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bút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van –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đấng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diệt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lùi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bóng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khốn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khao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khát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" y="-190500"/>
            <a:ext cx="8229600" cy="95751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08707816"/>
              </p:ext>
            </p:extLst>
          </p:nvPr>
        </p:nvGraphicFramePr>
        <p:xfrm>
          <a:off x="152400" y="838200"/>
          <a:ext cx="8839200" cy="54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5257800"/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  <a:tr h="4696080">
                <a:tc>
                  <a:txBody>
                    <a:bodyPr/>
                    <a:lstStyle/>
                    <a:p>
                      <a:endParaRPr lang="en-US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198" y="952500"/>
            <a:ext cx="3962400" cy="453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Nghệ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thuật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0996" y="952500"/>
            <a:ext cx="4419600" cy="453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Nội</a:t>
            </a:r>
            <a:r>
              <a:rPr lang="en-US" sz="4000" dirty="0">
                <a:solidFill>
                  <a:schemeClr val="tx1"/>
                </a:solidFill>
              </a:rPr>
              <a:t> dung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266" y="1591011"/>
            <a:ext cx="340499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dk1"/>
                </a:solidFill>
              </a:rPr>
              <a:t>- </a:t>
            </a:r>
            <a:r>
              <a:rPr lang="en-US" sz="2800" dirty="0" err="1">
                <a:solidFill>
                  <a:schemeClr val="dk1"/>
                </a:solidFill>
              </a:rPr>
              <a:t>Kết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hợp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bút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pháp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hiện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thực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và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lãng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mạn</a:t>
            </a:r>
            <a:r>
              <a:rPr lang="en-US" sz="28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266" y="3704889"/>
            <a:ext cx="3514334" cy="1217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solidFill>
                  <a:schemeClr val="dk1"/>
                </a:solidFill>
              </a:rPr>
              <a:t>- </a:t>
            </a:r>
            <a:r>
              <a:rPr lang="en-US" sz="2800" dirty="0" err="1" smtClean="0">
                <a:solidFill>
                  <a:schemeClr val="dk1"/>
                </a:solidFill>
              </a:rPr>
              <a:t>Nghệ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thuật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tương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phản</a:t>
            </a:r>
            <a:r>
              <a:rPr lang="en-US" sz="2800" dirty="0" smtClean="0">
                <a:solidFill>
                  <a:schemeClr val="dk1"/>
                </a:solidFill>
              </a:rPr>
              <a:t>.</a:t>
            </a:r>
            <a:endParaRPr lang="en-US" sz="2800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409" y="4612359"/>
            <a:ext cx="3481191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solidFill>
                  <a:schemeClr val="dk1"/>
                </a:solidFill>
              </a:rPr>
              <a:t>- </a:t>
            </a:r>
            <a:r>
              <a:rPr lang="en-US" sz="2800" dirty="0" err="1" smtClean="0">
                <a:solidFill>
                  <a:schemeClr val="dk1"/>
                </a:solidFill>
              </a:rPr>
              <a:t>Phân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</a:rPr>
              <a:t>tuyến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nhân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vật</a:t>
            </a:r>
            <a:r>
              <a:rPr lang="en-US" sz="2800" dirty="0">
                <a:solidFill>
                  <a:schemeClr val="dk1"/>
                </a:solidFill>
              </a:rPr>
              <a:t>: </a:t>
            </a:r>
            <a:r>
              <a:rPr lang="en-US" sz="2800" dirty="0" err="1">
                <a:solidFill>
                  <a:schemeClr val="dk1"/>
                </a:solidFill>
              </a:rPr>
              <a:t>thiện</a:t>
            </a:r>
            <a:r>
              <a:rPr lang="en-US" sz="2800" dirty="0">
                <a:solidFill>
                  <a:schemeClr val="dk1"/>
                </a:solidFill>
              </a:rPr>
              <a:t> – </a:t>
            </a:r>
            <a:r>
              <a:rPr lang="en-US" sz="2800" dirty="0" err="1">
                <a:solidFill>
                  <a:schemeClr val="dk1"/>
                </a:solidFill>
              </a:rPr>
              <a:t>ác</a:t>
            </a:r>
            <a:r>
              <a:rPr lang="en-US" sz="2800" dirty="0">
                <a:solidFill>
                  <a:schemeClr val="dk1"/>
                </a:solidFill>
              </a:rPr>
              <a:t>; </a:t>
            </a:r>
            <a:r>
              <a:rPr lang="en-US" sz="2800" dirty="0" err="1">
                <a:solidFill>
                  <a:schemeClr val="dk1"/>
                </a:solidFill>
              </a:rPr>
              <a:t>giàu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xung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đột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kịch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tính</a:t>
            </a:r>
            <a:r>
              <a:rPr lang="en-US" sz="28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66" y="2886411"/>
            <a:ext cx="3514334" cy="81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dk1"/>
                </a:solidFill>
              </a:rPr>
              <a:t>- </a:t>
            </a:r>
            <a:r>
              <a:rPr lang="en-US" sz="2800" dirty="0" err="1" smtClean="0">
                <a:solidFill>
                  <a:schemeClr val="dk1"/>
                </a:solidFill>
              </a:rPr>
              <a:t>Biện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pháp</a:t>
            </a:r>
            <a:r>
              <a:rPr lang="en-US" sz="2800" dirty="0">
                <a:solidFill>
                  <a:schemeClr val="dk1"/>
                </a:solidFill>
              </a:rPr>
              <a:t> so </a:t>
            </a:r>
            <a:r>
              <a:rPr lang="en-US" sz="2800" dirty="0" err="1">
                <a:solidFill>
                  <a:schemeClr val="dk1"/>
                </a:solidFill>
              </a:rPr>
              <a:t>sánh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phóng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đại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ẩn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dụ</a:t>
            </a:r>
            <a:r>
              <a:rPr lang="en-US" sz="2800" dirty="0">
                <a:solidFill>
                  <a:schemeClr val="dk1"/>
                </a:solidFill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0743" y="1591011"/>
            <a:ext cx="5224657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Tx/>
              <a:buChar char="-"/>
              <a:defRPr/>
            </a:pP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</a:rPr>
              <a:t>Đoạn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trích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mang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thông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điệp</a:t>
            </a:r>
            <a:r>
              <a:rPr lang="en-US" sz="2800" dirty="0">
                <a:solidFill>
                  <a:schemeClr val="dk1"/>
                </a:solidFill>
              </a:rPr>
              <a:t>: </a:t>
            </a:r>
            <a:r>
              <a:rPr lang="en-US" sz="2800" dirty="0" err="1">
                <a:solidFill>
                  <a:schemeClr val="dk1"/>
                </a:solidFill>
              </a:rPr>
              <a:t>Trong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hoàn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cảnh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bất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công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và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tuyệt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vọng</a:t>
            </a:r>
            <a:r>
              <a:rPr lang="en-US" sz="2800" dirty="0">
                <a:solidFill>
                  <a:schemeClr val="dk1"/>
                </a:solidFill>
              </a:rPr>
              <a:t>, con </a:t>
            </a:r>
            <a:r>
              <a:rPr lang="en-US" sz="2800" dirty="0" err="1">
                <a:solidFill>
                  <a:schemeClr val="dk1"/>
                </a:solidFill>
              </a:rPr>
              <a:t>người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chân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chính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vẫn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có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thể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bằng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ánh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sáng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của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tình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thương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đẩy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lùi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bóng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tối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của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cường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quyền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và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nhen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nhóm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niềm</a:t>
            </a:r>
            <a:r>
              <a:rPr lang="en-US" sz="2800" dirty="0">
                <a:solidFill>
                  <a:schemeClr val="dk1"/>
                </a:solidFill>
              </a:rPr>
              <a:t> tin </a:t>
            </a:r>
            <a:r>
              <a:rPr lang="en-US" sz="2800" dirty="0" err="1">
                <a:solidFill>
                  <a:schemeClr val="dk1"/>
                </a:solidFill>
              </a:rPr>
              <a:t>vào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tương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lai</a:t>
            </a:r>
            <a:r>
              <a:rPr lang="en-US" sz="2800" dirty="0" smtClean="0">
                <a:solidFill>
                  <a:schemeClr val="dk1"/>
                </a:solidFill>
              </a:rPr>
              <a:t>.</a:t>
            </a:r>
          </a:p>
          <a:p>
            <a:pPr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0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791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đời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Vích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– to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gô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(1802 – 1885),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dơ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thơ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ấu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thiệt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thòi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minh,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nảy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nở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Suốt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1985,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V.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gô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 Cao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991600" cy="438912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giẫm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đỡ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Nam Cao)</a:t>
            </a:r>
          </a:p>
          <a:p>
            <a:pPr algn="just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77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XIX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bão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thơ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bà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Pa –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(1831),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khốn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(1862),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Chín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mươi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(1874),…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Thơ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(1831), Tia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bóng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(1840),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Trừng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(1853),…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Éc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(1830).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nghèo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XIX.</a:t>
            </a:r>
          </a:p>
          <a:p>
            <a:pPr algn="just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458200" cy="6705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- Ra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1862.</a:t>
            </a: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: 5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phần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Phăng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tin.</a:t>
            </a: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dét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3: Ma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uýt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Pơ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luy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mê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hùng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van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giăng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66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: ở </a:t>
            </a:r>
            <a:r>
              <a:rPr lang="en-US" sz="6600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56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4800" dirty="0" smtClean="0"/>
              <a:t> - </a:t>
            </a:r>
            <a:r>
              <a:rPr lang="en-US" sz="4800" b="1" dirty="0" err="1" smtClean="0"/>
              <a:t>Tóm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tắt</a:t>
            </a:r>
            <a:r>
              <a:rPr lang="en-US" sz="4800" b="1" dirty="0" smtClean="0"/>
              <a:t>: </a:t>
            </a:r>
          </a:p>
          <a:p>
            <a:pPr algn="just">
              <a:buNone/>
            </a:pPr>
            <a:r>
              <a:rPr lang="en-US" sz="4800" dirty="0" smtClean="0"/>
              <a:t> </a:t>
            </a:r>
            <a:r>
              <a:rPr lang="en-US" sz="4800" dirty="0" err="1" smtClean="0"/>
              <a:t>Tên</a:t>
            </a:r>
            <a:r>
              <a:rPr lang="en-US" sz="4800" dirty="0" smtClean="0"/>
              <a:t> </a:t>
            </a:r>
            <a:r>
              <a:rPr lang="en-US" sz="4800" dirty="0" err="1" smtClean="0"/>
              <a:t>thanh</a:t>
            </a:r>
            <a:r>
              <a:rPr lang="en-US" sz="4800" dirty="0" smtClean="0"/>
              <a:t> </a:t>
            </a:r>
            <a:r>
              <a:rPr lang="en-US" sz="4800" dirty="0" err="1" smtClean="0"/>
              <a:t>tra</a:t>
            </a:r>
            <a:r>
              <a:rPr lang="en-US" sz="4800" dirty="0" smtClean="0"/>
              <a:t> hung </a:t>
            </a:r>
            <a:r>
              <a:rPr lang="en-US" sz="4800" dirty="0" err="1" smtClean="0"/>
              <a:t>ác</a:t>
            </a:r>
            <a:r>
              <a:rPr lang="en-US" sz="4800" dirty="0" smtClean="0"/>
              <a:t> </a:t>
            </a:r>
            <a:r>
              <a:rPr lang="en-US" sz="4800" dirty="0" err="1" smtClean="0"/>
              <a:t>Gia</a:t>
            </a:r>
            <a:r>
              <a:rPr lang="en-US" sz="4800" dirty="0" smtClean="0"/>
              <a:t> – </a:t>
            </a:r>
            <a:r>
              <a:rPr lang="en-US" sz="4800" dirty="0" err="1" smtClean="0"/>
              <a:t>ve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lính</a:t>
            </a:r>
            <a:r>
              <a:rPr lang="en-US" sz="4800" dirty="0" smtClean="0"/>
              <a:t> </a:t>
            </a:r>
            <a:r>
              <a:rPr lang="en-US" sz="4800" dirty="0" err="1" smtClean="0"/>
              <a:t>đến</a:t>
            </a:r>
            <a:r>
              <a:rPr lang="en-US" sz="4800" dirty="0" smtClean="0"/>
              <a:t> </a:t>
            </a:r>
            <a:r>
              <a:rPr lang="en-US" sz="4800" dirty="0" err="1" smtClean="0"/>
              <a:t>bắt</a:t>
            </a:r>
            <a:r>
              <a:rPr lang="en-US" sz="4800" dirty="0" smtClean="0"/>
              <a:t> </a:t>
            </a:r>
            <a:r>
              <a:rPr lang="en-US" sz="4800" dirty="0" err="1" smtClean="0"/>
              <a:t>Giăng</a:t>
            </a:r>
            <a:r>
              <a:rPr lang="en-US" sz="4800" dirty="0" smtClean="0"/>
              <a:t> – van – </a:t>
            </a:r>
            <a:r>
              <a:rPr lang="en-US" sz="4800" dirty="0" err="1" smtClean="0"/>
              <a:t>giăng</a:t>
            </a:r>
            <a:r>
              <a:rPr lang="en-US" sz="4800" dirty="0" smtClean="0"/>
              <a:t> </a:t>
            </a:r>
            <a:r>
              <a:rPr lang="en-US" sz="4800" dirty="0" err="1" smtClean="0"/>
              <a:t>khi</a:t>
            </a:r>
            <a:r>
              <a:rPr lang="en-US" sz="4800" dirty="0" smtClean="0"/>
              <a:t> </a:t>
            </a:r>
            <a:r>
              <a:rPr lang="en-US" sz="4800" dirty="0" err="1" smtClean="0"/>
              <a:t>ông</a:t>
            </a:r>
            <a:r>
              <a:rPr lang="en-US" sz="4800" dirty="0" smtClean="0"/>
              <a:t> </a:t>
            </a:r>
            <a:r>
              <a:rPr lang="en-US" sz="4800" dirty="0" err="1" smtClean="0"/>
              <a:t>đang</a:t>
            </a:r>
            <a:r>
              <a:rPr lang="en-US" sz="4800" dirty="0" smtClean="0"/>
              <a:t> </a:t>
            </a:r>
            <a:r>
              <a:rPr lang="en-US" sz="4800" dirty="0" err="1" smtClean="0"/>
              <a:t>chứng</a:t>
            </a:r>
            <a:r>
              <a:rPr lang="en-US" sz="4800" dirty="0" smtClean="0"/>
              <a:t> </a:t>
            </a:r>
            <a:r>
              <a:rPr lang="en-US" sz="4800" dirty="0" err="1" smtClean="0"/>
              <a:t>kiến</a:t>
            </a:r>
            <a:r>
              <a:rPr lang="en-US" sz="4800" dirty="0" smtClean="0"/>
              <a:t> </a:t>
            </a:r>
            <a:r>
              <a:rPr lang="en-US" sz="4800" dirty="0" err="1" smtClean="0"/>
              <a:t>cảnh</a:t>
            </a:r>
            <a:r>
              <a:rPr lang="en-US" sz="4800" dirty="0" smtClean="0"/>
              <a:t> </a:t>
            </a:r>
            <a:r>
              <a:rPr lang="en-US" sz="4800" dirty="0" err="1" smtClean="0"/>
              <a:t>cô</a:t>
            </a:r>
            <a:r>
              <a:rPr lang="en-US" sz="4800" dirty="0" smtClean="0"/>
              <a:t> </a:t>
            </a:r>
            <a:r>
              <a:rPr lang="en-US" sz="4800" dirty="0" err="1" smtClean="0"/>
              <a:t>thợ</a:t>
            </a:r>
            <a:r>
              <a:rPr lang="en-US" sz="4800" dirty="0" smtClean="0"/>
              <a:t> </a:t>
            </a:r>
            <a:r>
              <a:rPr lang="en-US" sz="4800" dirty="0" err="1" smtClean="0"/>
              <a:t>khâu</a:t>
            </a:r>
            <a:r>
              <a:rPr lang="en-US" sz="4800" dirty="0" smtClean="0"/>
              <a:t> </a:t>
            </a:r>
            <a:r>
              <a:rPr lang="en-US" sz="4800" dirty="0" err="1" smtClean="0"/>
              <a:t>Phăng</a:t>
            </a:r>
            <a:r>
              <a:rPr lang="en-US" sz="4800" dirty="0" smtClean="0"/>
              <a:t> – tin </a:t>
            </a:r>
            <a:r>
              <a:rPr lang="en-US" sz="4800" dirty="0" err="1" smtClean="0"/>
              <a:t>đang</a:t>
            </a:r>
            <a:r>
              <a:rPr lang="en-US" sz="4800" dirty="0" smtClean="0"/>
              <a:t> </a:t>
            </a:r>
            <a:r>
              <a:rPr lang="en-US" sz="4800" dirty="0" err="1" smtClean="0"/>
              <a:t>hấp</a:t>
            </a:r>
            <a:r>
              <a:rPr lang="en-US" sz="4800" dirty="0" smtClean="0"/>
              <a:t> </a:t>
            </a:r>
            <a:r>
              <a:rPr lang="en-US" sz="4800" dirty="0" err="1" smtClean="0"/>
              <a:t>hối</a:t>
            </a:r>
            <a:r>
              <a:rPr lang="en-US" sz="4800" dirty="0" smtClean="0"/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041779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8839200" cy="5257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Wingdings 2"/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0668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tin,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0707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  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1: 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Giọng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: man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rợ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điên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cuồng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thú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gầm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móc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sắt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ấy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hắn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giật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hắn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khốn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cười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ghê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tởm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phô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răng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77).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2: 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i="1" dirty="0" err="1">
                <a:latin typeface="Times New Roman" pitchFamily="18" charset="0"/>
                <a:cs typeface="Times New Roman" pitchFamily="18" charset="0"/>
              </a:rPr>
              <a:t>mày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? (tr. 77)</a:t>
            </a:r>
          </a:p>
          <a:p>
            <a:pPr algn="just">
              <a:buNone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Mày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đứa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đĩ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xứ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chó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 smtClean="0">
                <a:latin typeface="Times New Roman" pitchFamily="18" charset="0"/>
                <a:cs typeface="Times New Roman" pitchFamily="18" charset="0"/>
              </a:rPr>
              <a:t>đểu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bọn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tù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nọ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lũ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>
                <a:latin typeface="Times New Roman" pitchFamily="18" charset="0"/>
                <a:cs typeface="Times New Roman" pitchFamily="18" charset="0"/>
              </a:rPr>
              <a:t>gái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>
                <a:latin typeface="Times New Roman" pitchFamily="18" charset="0"/>
                <a:cs typeface="Times New Roman" pitchFamily="18" charset="0"/>
              </a:rPr>
              <a:t>điếm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bà</a:t>
            </a: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(Tr. 78)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</TotalTime>
  <Words>1619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NGƯỜI CẦM QUYỀN KHÔI PHỤC UY QUYỀN</vt:lpstr>
      <vt:lpstr>I. Tìm hiểu chung </vt:lpstr>
      <vt:lpstr>Slide 3</vt:lpstr>
      <vt:lpstr>Slide 4</vt:lpstr>
      <vt:lpstr>3. Đoạn trích </vt:lpstr>
      <vt:lpstr>Slide 6</vt:lpstr>
      <vt:lpstr>II. Đọc – hiểu tác phẩm  </vt:lpstr>
      <vt:lpstr>II. Đọc – hiểu tác phẩm  </vt:lpstr>
      <vt:lpstr>Slide 9</vt:lpstr>
      <vt:lpstr>Slide 10</vt:lpstr>
      <vt:lpstr>Slide 11</vt:lpstr>
      <vt:lpstr>Slide 12</vt:lpstr>
      <vt:lpstr>2. Hình tượng nhân vật Giăng van – giăng   </vt:lpstr>
      <vt:lpstr>Slide 14</vt:lpstr>
      <vt:lpstr>Nhóm 1, 2: Trước khi Phăng – tin chết </vt:lpstr>
      <vt:lpstr>Nhóm 3,4: Sau khi Phăng – tin chết. </vt:lpstr>
      <vt:lpstr>* Chi tiết: Phăng tin: môi nở nụ cười, gương mặt sáng rỡ:</vt:lpstr>
      <vt:lpstr>Slide 18</vt:lpstr>
      <vt:lpstr>III. Tổng kết</vt:lpstr>
      <vt:lpstr>Nhà văn Nam Cao từng quan niệm: 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NGƯỜI CẦM QUYỀN KHÔI PHỤC UY QUYỀN</dc:title>
  <dc:creator>Windows User</dc:creator>
  <cp:lastModifiedBy>Windows User</cp:lastModifiedBy>
  <cp:revision>25</cp:revision>
  <dcterms:created xsi:type="dcterms:W3CDTF">2016-03-23T20:59:42Z</dcterms:created>
  <dcterms:modified xsi:type="dcterms:W3CDTF">2016-03-24T13:18:53Z</dcterms:modified>
</cp:coreProperties>
</file>