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1" r:id="rId4"/>
    <p:sldId id="264" r:id="rId5"/>
    <p:sldId id="263"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2B5D8-0B52-4FE8-B11A-3B7000714D49}" type="datetimeFigureOut">
              <a:rPr lang="en-US" smtClean="0"/>
              <a:pPr/>
              <a:t>10/22/2013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DBFAC-9C39-47D6-AE3D-1F053EF43D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976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A36CC7A-3C5E-4333-BBF5-E46B85B450C8}" type="slidenum">
              <a:rPr lang="en-US"/>
              <a:pPr/>
              <a:t>5</a:t>
            </a:fld>
            <a:endParaRPr lang="en-US"/>
          </a:p>
        </p:txBody>
      </p:sp>
    </p:spTree>
    <p:extLst>
      <p:ext uri="{BB962C8B-B14F-4D97-AF65-F5344CB8AC3E}">
        <p14:creationId xmlns:p14="http://schemas.microsoft.com/office/powerpoint/2010/main" xmlns="" val="49047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476B3B-5C0C-4220-A860-CC37202EFC6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A50FF-56A7-47CE-BCF6-C565F5C2C2AF}" type="datetimeFigureOut">
              <a:rPr lang="en-US" smtClean="0"/>
              <a:pPr/>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1E11A-6A13-4330-9045-92F93801AFB0}"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A50FF-56A7-47CE-BCF6-C565F5C2C2AF}" type="datetimeFigureOut">
              <a:rPr lang="en-US" smtClean="0"/>
              <a:pPr/>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1E11A-6A13-4330-9045-92F93801AF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mages.google.com.vn/imgres?imgurl=http://farm1.static.flickr.com/181/443331961_6d88f129fc.jpg&amp;imgrefurl=http://www.flickr.com/photos/68754947@N00/443331961/&amp;usg=__uiioFAqhIjY47djjdz9dHO7l5as=&amp;h=349&amp;w=500&amp;sz=98&amp;hl=vi&amp;start=56&amp;tbnid=GR-VPwe-DhuEhM:&amp;tbnh=91&amp;tbnw=130&amp;prev=/images?q=GANH+HANG+RONG&amp;gbv=2&amp;ndsp=20&amp;hl=vi&amp;sa=N&amp;start=4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solidFill>
                  <a:srgbClr val="FF0000"/>
                </a:solidFill>
              </a:rPr>
              <a:t>Tiết 37,38</a:t>
            </a:r>
            <a:br>
              <a:rPr lang="en-US" smtClean="0">
                <a:solidFill>
                  <a:srgbClr val="FF0000"/>
                </a:solidFill>
              </a:rPr>
            </a:br>
            <a:r>
              <a:rPr lang="en-US" smtClean="0">
                <a:solidFill>
                  <a:srgbClr val="FF0000"/>
                </a:solidFill>
              </a:rPr>
              <a:t> HAI ĐỨA TRẺ </a:t>
            </a:r>
            <a:br>
              <a:rPr lang="en-US" smtClean="0">
                <a:solidFill>
                  <a:srgbClr val="FF0000"/>
                </a:solidFill>
              </a:rPr>
            </a:br>
            <a:endParaRPr lang="en-US">
              <a:solidFill>
                <a:srgbClr val="FF0000"/>
              </a:solidFill>
            </a:endParaRPr>
          </a:p>
        </p:txBody>
      </p:sp>
      <p:sp>
        <p:nvSpPr>
          <p:cNvPr id="3" name="Subtitle 2"/>
          <p:cNvSpPr>
            <a:spLocks noGrp="1"/>
          </p:cNvSpPr>
          <p:nvPr>
            <p:ph type="subTitle" idx="1"/>
          </p:nvPr>
        </p:nvSpPr>
        <p:spPr/>
        <p:txBody>
          <a:bodyPr/>
          <a:lstStyle/>
          <a:p>
            <a:r>
              <a:rPr lang="en-US" smtClean="0">
                <a:solidFill>
                  <a:srgbClr val="00B050"/>
                </a:solidFill>
              </a:rPr>
              <a:t>Người soạn: Thái Thị Lê</a:t>
            </a:r>
            <a:endParaRPr lang="en-US">
              <a:solidFill>
                <a:srgbClr val="00B05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457200" y="6858000"/>
            <a:ext cx="8229600" cy="762000"/>
          </a:xfrm>
        </p:spPr>
        <p:txBody>
          <a:bodyPr/>
          <a:lstStyle/>
          <a:p>
            <a:pPr eaLnBrk="1" hangingPunct="1">
              <a:buFontTx/>
              <a:buNone/>
            </a:pPr>
            <a:r>
              <a:rPr lang="en-US" smtClean="0"/>
              <a:t>h</a:t>
            </a:r>
          </a:p>
        </p:txBody>
      </p:sp>
      <p:sp>
        <p:nvSpPr>
          <p:cNvPr id="4" name="TextBox 15"/>
          <p:cNvSpPr txBox="1">
            <a:spLocks noChangeArrowheads="1"/>
          </p:cNvSpPr>
          <p:nvPr/>
        </p:nvSpPr>
        <p:spPr bwMode="auto">
          <a:xfrm>
            <a:off x="266700" y="141982"/>
            <a:ext cx="8534400" cy="1077218"/>
          </a:xfrm>
          <a:prstGeom prst="rect">
            <a:avLst/>
          </a:prstGeom>
          <a:noFill/>
          <a:ln w="9525">
            <a:noFill/>
            <a:miter lim="800000"/>
            <a:headEnd/>
            <a:tailEnd/>
          </a:ln>
        </p:spPr>
        <p:txBody>
          <a:bodyPr wrap="square">
            <a:spAutoFit/>
          </a:bodyPr>
          <a:lstStyle/>
          <a:p>
            <a:r>
              <a:rPr lang="en-US" sz="2800" b="1" i="1" u="sng" err="1">
                <a:solidFill>
                  <a:srgbClr val="FF0000"/>
                </a:solidFill>
                <a:latin typeface="Arial" pitchFamily="34" charset="0"/>
                <a:ea typeface="+mj-ea"/>
                <a:cs typeface="Arial" pitchFamily="34" charset="0"/>
              </a:rPr>
              <a:t>Tiết</a:t>
            </a:r>
            <a:r>
              <a:rPr lang="en-US" sz="2800" b="1" i="1" u="sng">
                <a:solidFill>
                  <a:srgbClr val="FF0000"/>
                </a:solidFill>
                <a:latin typeface="Arial" pitchFamily="34" charset="0"/>
                <a:ea typeface="+mj-ea"/>
                <a:cs typeface="Arial" pitchFamily="34" charset="0"/>
              </a:rPr>
              <a:t> </a:t>
            </a:r>
            <a:r>
              <a:rPr lang="en-US" sz="2800" b="1" i="1" u="sng" smtClean="0">
                <a:solidFill>
                  <a:srgbClr val="FF0000"/>
                </a:solidFill>
                <a:ea typeface="+mj-ea"/>
              </a:rPr>
              <a:t>37,38</a:t>
            </a:r>
            <a:r>
              <a:rPr lang="en-US" sz="2800" b="1" i="1" dirty="0" smtClean="0">
                <a:solidFill>
                  <a:srgbClr val="FF0000"/>
                </a:solidFill>
                <a:latin typeface="Arial" pitchFamily="34" charset="0"/>
                <a:ea typeface="+mj-ea"/>
                <a:cs typeface="Arial" pitchFamily="34" charset="0"/>
              </a:rPr>
              <a:t>: </a:t>
            </a:r>
          </a:p>
          <a:p>
            <a:r>
              <a:rPr lang="en-US" sz="3200" b="1" i="1" dirty="0">
                <a:solidFill>
                  <a:srgbClr val="FF0000"/>
                </a:solidFill>
                <a:ea typeface="+mj-ea"/>
              </a:rPr>
              <a:t>	</a:t>
            </a:r>
            <a:r>
              <a:rPr lang="en-US" sz="3600" b="1" i="1" dirty="0" err="1" smtClean="0">
                <a:solidFill>
                  <a:srgbClr val="FF0000"/>
                </a:solidFill>
                <a:ea typeface="+mj-ea"/>
              </a:rPr>
              <a:t>Hai</a:t>
            </a:r>
            <a:r>
              <a:rPr lang="en-US" sz="3600" b="1" i="1" dirty="0" smtClean="0">
                <a:solidFill>
                  <a:srgbClr val="FF0000"/>
                </a:solidFill>
                <a:ea typeface="+mj-ea"/>
              </a:rPr>
              <a:t> </a:t>
            </a:r>
            <a:r>
              <a:rPr lang="en-US" sz="3600" b="1" i="1" dirty="0" err="1" smtClean="0">
                <a:solidFill>
                  <a:srgbClr val="FF0000"/>
                </a:solidFill>
                <a:ea typeface="+mj-ea"/>
              </a:rPr>
              <a:t>đứa</a:t>
            </a:r>
            <a:r>
              <a:rPr lang="en-US" sz="3600" b="1" i="1" dirty="0" smtClean="0">
                <a:solidFill>
                  <a:srgbClr val="FF0000"/>
                </a:solidFill>
                <a:ea typeface="+mj-ea"/>
              </a:rPr>
              <a:t> </a:t>
            </a:r>
            <a:r>
              <a:rPr lang="en-US" sz="3600" b="1" i="1" dirty="0" err="1" smtClean="0">
                <a:solidFill>
                  <a:srgbClr val="FF0000"/>
                </a:solidFill>
                <a:ea typeface="+mj-ea"/>
              </a:rPr>
              <a:t>trẻ</a:t>
            </a:r>
            <a:r>
              <a:rPr lang="en-US" sz="3600" b="1" i="1" dirty="0" smtClean="0">
                <a:solidFill>
                  <a:srgbClr val="FF0000"/>
                </a:solidFill>
                <a:ea typeface="+mj-ea"/>
              </a:rPr>
              <a:t> - </a:t>
            </a:r>
            <a:r>
              <a:rPr lang="en-US" sz="3600" b="1" i="1" dirty="0" err="1" smtClean="0">
                <a:solidFill>
                  <a:srgbClr val="FF0000"/>
                </a:solidFill>
                <a:ea typeface="+mj-ea"/>
              </a:rPr>
              <a:t>Thạch</a:t>
            </a:r>
            <a:r>
              <a:rPr lang="en-US" sz="3600" b="1" i="1" dirty="0" smtClean="0">
                <a:solidFill>
                  <a:srgbClr val="FF0000"/>
                </a:solidFill>
                <a:ea typeface="+mj-ea"/>
              </a:rPr>
              <a:t> Lam</a:t>
            </a:r>
            <a:endParaRPr lang="en-US" sz="3600" b="1" i="1" dirty="0">
              <a:solidFill>
                <a:srgbClr val="FF0000"/>
              </a:solidFill>
              <a:latin typeface="Arial" pitchFamily="34" charset="0"/>
              <a:ea typeface="+mj-ea"/>
              <a:cs typeface="Arial" pitchFamily="34" charset="0"/>
            </a:endParaRPr>
          </a:p>
        </p:txBody>
      </p:sp>
      <p:sp>
        <p:nvSpPr>
          <p:cNvPr id="3" name="Rectangle 2"/>
          <p:cNvSpPr/>
          <p:nvPr/>
        </p:nvSpPr>
        <p:spPr bwMode="auto">
          <a:xfrm>
            <a:off x="0" y="1371600"/>
            <a:ext cx="9220200" cy="5638800"/>
          </a:xfrm>
          <a:prstGeom prst="rect">
            <a:avLst/>
          </a:prstGeom>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7" name="Picture 4" descr="batca5a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799" y="4648200"/>
            <a:ext cx="3657601" cy="2209800"/>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descr="443331961_6d88f129fc">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699" y="2043546"/>
            <a:ext cx="3695701" cy="2452254"/>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6" descr="Pho huyen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95800" y="4648200"/>
            <a:ext cx="3733800" cy="2179636"/>
          </a:xfrm>
          <a:prstGeom prst="rect">
            <a:avLst/>
          </a:prstGeom>
          <a:noFill/>
          <a:ln>
            <a:noFill/>
          </a:ln>
          <a:effectLst>
            <a:outerShdw blurRad="50800" dist="38100" dir="13500000" algn="br"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xamxua"/>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495800" y="2043546"/>
            <a:ext cx="3733800" cy="2376054"/>
          </a:xfrm>
          <a:prstGeom prst="rect">
            <a:avLst/>
          </a:prstGeom>
          <a:noFill/>
          <a:ln>
            <a:noFill/>
          </a:ln>
          <a:effectLst>
            <a:outerShdw blurRad="63500" sx="102000" sy="102000" algn="ctr"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0" y="1457980"/>
            <a:ext cx="899159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sz="2800" dirty="0" err="1">
                <a:solidFill>
                  <a:srgbClr val="00B050"/>
                </a:solidFill>
                <a:latin typeface="Arial" panose="020B0604020202020204" pitchFamily="34" charset="0"/>
                <a:cs typeface="Arial" panose="020B0604020202020204" pitchFamily="34" charset="0"/>
              </a:rPr>
              <a:t>Một</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số</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hình</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ảnh</a:t>
            </a:r>
            <a:r>
              <a:rPr lang="en-US" sz="2800" dirty="0">
                <a:solidFill>
                  <a:srgbClr val="00B050"/>
                </a:solidFill>
                <a:latin typeface="Arial" panose="020B0604020202020204" pitchFamily="34" charset="0"/>
                <a:cs typeface="Arial" panose="020B0604020202020204" pitchFamily="34" charset="0"/>
              </a:rPr>
              <a:t> minh </a:t>
            </a:r>
            <a:r>
              <a:rPr lang="en-US" sz="2800" dirty="0" err="1">
                <a:solidFill>
                  <a:srgbClr val="00B050"/>
                </a:solidFill>
                <a:latin typeface="Arial" panose="020B0604020202020204" pitchFamily="34" charset="0"/>
                <a:cs typeface="Arial" panose="020B0604020202020204" pitchFamily="34" charset="0"/>
              </a:rPr>
              <a:t>họa</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về</a:t>
            </a:r>
            <a:r>
              <a:rPr lang="en-US" sz="2800" dirty="0">
                <a:solidFill>
                  <a:srgbClr val="00B050"/>
                </a:solidFill>
                <a:latin typeface="Arial" panose="020B0604020202020204" pitchFamily="34" charset="0"/>
                <a:cs typeface="Arial" panose="020B0604020202020204" pitchFamily="34" charset="0"/>
              </a:rPr>
              <a:t> con </a:t>
            </a:r>
            <a:r>
              <a:rPr lang="en-US" sz="2800" dirty="0" err="1">
                <a:solidFill>
                  <a:srgbClr val="00B050"/>
                </a:solidFill>
                <a:latin typeface="Arial" panose="020B0604020202020204" pitchFamily="34" charset="0"/>
                <a:cs typeface="Arial" panose="020B0604020202020204" pitchFamily="34" charset="0"/>
              </a:rPr>
              <a:t>người</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nơi</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phố</a:t>
            </a:r>
            <a:r>
              <a:rPr lang="en-US" sz="2800" dirty="0">
                <a:solidFill>
                  <a:srgbClr val="00B050"/>
                </a:solidFill>
                <a:latin typeface="Arial" panose="020B0604020202020204" pitchFamily="34" charset="0"/>
                <a:cs typeface="Arial" panose="020B0604020202020204" pitchFamily="34" charset="0"/>
              </a:rPr>
              <a:t> </a:t>
            </a:r>
            <a:r>
              <a:rPr lang="en-US" sz="2800" dirty="0" err="1">
                <a:solidFill>
                  <a:srgbClr val="00B050"/>
                </a:solidFill>
                <a:latin typeface="Arial" panose="020B0604020202020204" pitchFamily="34" charset="0"/>
                <a:cs typeface="Arial" panose="020B0604020202020204" pitchFamily="34" charset="0"/>
              </a:rPr>
              <a:t>huyện</a:t>
            </a:r>
            <a:r>
              <a:rPr lang="en-US" sz="2800" dirty="0">
                <a:solidFill>
                  <a:schemeClr val="bg2">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933885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0" y="228600"/>
            <a:ext cx="9144000" cy="6858000"/>
          </a:xfrm>
          <a:prstGeom prst="rect">
            <a:avLst/>
          </a:prstGeom>
          <a:noFill/>
          <a:ln w="9525">
            <a:solidFill>
              <a:schemeClr val="accent1"/>
            </a:solidFill>
            <a:miter lim="800000"/>
            <a:headEnd/>
            <a:tailEnd/>
          </a:ln>
          <a:effectLst/>
        </p:spPr>
      </p:pic>
      <p:sp>
        <p:nvSpPr>
          <p:cNvPr id="13" name="TextBox 12"/>
          <p:cNvSpPr txBox="1"/>
          <p:nvPr/>
        </p:nvSpPr>
        <p:spPr>
          <a:xfrm>
            <a:off x="762000" y="762000"/>
            <a:ext cx="6934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TÂM TRẠNG NHÂN VẬT LIÊN</a:t>
            </a:r>
            <a:endParaRPr lang="en-US">
              <a:solidFill>
                <a:srgbClr val="FF0000"/>
              </a:solidFill>
            </a:endParaRPr>
          </a:p>
        </p:txBody>
      </p:sp>
      <p:sp>
        <p:nvSpPr>
          <p:cNvPr id="3" name="Content Placeholder 2"/>
          <p:cNvSpPr>
            <a:spLocks noGrp="1"/>
          </p:cNvSpPr>
          <p:nvPr>
            <p:ph idx="1"/>
          </p:nvPr>
        </p:nvSpPr>
        <p:spPr/>
        <p:txBody>
          <a:bodyPr/>
          <a:lstStyle/>
          <a:p>
            <a:r>
              <a:rPr lang="en-US" smtClean="0"/>
              <a:t>Đôi mắt chị bóng tối ngập đầy dần và </a:t>
            </a:r>
            <a:r>
              <a:rPr lang="en-US" b="1" i="1" smtClean="0">
                <a:solidFill>
                  <a:srgbClr val="00B0F0"/>
                </a:solidFill>
              </a:rPr>
              <a:t>cái buồn của buổi chiều quê thấm thía</a:t>
            </a:r>
            <a:r>
              <a:rPr lang="en-US" smtClean="0"/>
              <a:t> vào tâm hồn ngây thơ của chị; Liên </a:t>
            </a:r>
            <a:r>
              <a:rPr lang="en-US" b="1" i="1" smtClean="0">
                <a:solidFill>
                  <a:srgbClr val="00B0F0"/>
                </a:solidFill>
              </a:rPr>
              <a:t>không hiểu sao</a:t>
            </a:r>
            <a:r>
              <a:rPr lang="en-US" smtClean="0"/>
              <a:t>, chị thấy lòng </a:t>
            </a:r>
            <a:r>
              <a:rPr lang="en-US" b="1" smtClean="0">
                <a:solidFill>
                  <a:srgbClr val="00B0F0"/>
                </a:solidFill>
              </a:rPr>
              <a:t>buồn man mác</a:t>
            </a:r>
            <a:r>
              <a:rPr lang="en-US" smtClean="0">
                <a:solidFill>
                  <a:srgbClr val="00B0F0"/>
                </a:solidFill>
              </a:rPr>
              <a:t> </a:t>
            </a:r>
            <a:r>
              <a:rPr lang="en-US" smtClean="0"/>
              <a:t>trước cái giờ khắc của ngày tàn; chị </a:t>
            </a:r>
            <a:r>
              <a:rPr lang="en-US" b="1" i="1" smtClean="0">
                <a:solidFill>
                  <a:srgbClr val="00B0F0"/>
                </a:solidFill>
              </a:rPr>
              <a:t>động lòng thương</a:t>
            </a:r>
            <a:r>
              <a:rPr lang="en-US" smtClean="0">
                <a:solidFill>
                  <a:srgbClr val="00B0F0"/>
                </a:solidFill>
              </a:rPr>
              <a:t> </a:t>
            </a:r>
            <a:r>
              <a:rPr lang="en-US" smtClean="0"/>
              <a:t>…</a:t>
            </a:r>
            <a:endParaRPr lang="en-US"/>
          </a:p>
        </p:txBody>
      </p:sp>
      <p:sp>
        <p:nvSpPr>
          <p:cNvPr id="4" name="Horizontal Scroll 3"/>
          <p:cNvSpPr/>
          <p:nvPr/>
        </p:nvSpPr>
        <p:spPr>
          <a:xfrm>
            <a:off x="685800" y="4267200"/>
            <a:ext cx="7620000" cy="2286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rgbClr val="FFFF00"/>
                </a:solidFill>
              </a:rPr>
              <a:t>      Nhân vật Liên là nhân vật tâm trạng, cảm nghĩ, như kiểu nhân vật trữ tình trong thơ, </a:t>
            </a:r>
            <a:r>
              <a:rPr lang="en-US" sz="2000" smtClean="0">
                <a:solidFill>
                  <a:srgbClr val="C00000"/>
                </a:solidFill>
              </a:rPr>
              <a:t>cô có đời sống nội tâm phong phú, nhạy cảm, hòa đồng với thiên nhiên.Đó là một tấm lòng đầy trắc ẩn khi cô nhìn thấy những đứa trẻ lam lũ và tội nghiệp.</a:t>
            </a:r>
          </a:p>
          <a:p>
            <a:pPr algn="ctr"/>
            <a:endParaRPr lang="en-US" sz="2000"/>
          </a:p>
        </p:txBody>
      </p:sp>
      <p:sp>
        <p:nvSpPr>
          <p:cNvPr id="8" name="Right Arrow 7"/>
          <p:cNvSpPr/>
          <p:nvPr/>
        </p:nvSpPr>
        <p:spPr>
          <a:xfrm>
            <a:off x="1066800" y="45720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
          <p:cNvSpPr txBox="1">
            <a:spLocks noChangeArrowheads="1"/>
          </p:cNvSpPr>
          <p:nvPr/>
        </p:nvSpPr>
        <p:spPr bwMode="auto">
          <a:xfrm>
            <a:off x="266700" y="141982"/>
            <a:ext cx="8534400" cy="1015663"/>
          </a:xfrm>
          <a:prstGeom prst="rect">
            <a:avLst/>
          </a:prstGeom>
          <a:noFill/>
          <a:ln w="9525">
            <a:noFill/>
            <a:miter lim="800000"/>
            <a:headEnd/>
            <a:tailEnd/>
          </a:ln>
        </p:spPr>
        <p:txBody>
          <a:bodyPr wrap="square">
            <a:spAutoFit/>
          </a:bodyPr>
          <a:lstStyle/>
          <a:p>
            <a:r>
              <a:rPr lang="en-US" sz="2800" b="1" i="1" u="sng" err="1">
                <a:solidFill>
                  <a:srgbClr val="FF0000"/>
                </a:solidFill>
                <a:latin typeface="Arial" pitchFamily="34" charset="0"/>
                <a:ea typeface="+mj-ea"/>
                <a:cs typeface="Arial" pitchFamily="34" charset="0"/>
              </a:rPr>
              <a:t>Tiết</a:t>
            </a:r>
            <a:r>
              <a:rPr lang="en-US" sz="2800" b="1" i="1" u="sng">
                <a:solidFill>
                  <a:srgbClr val="FF0000"/>
                </a:solidFill>
                <a:latin typeface="Arial" pitchFamily="34" charset="0"/>
                <a:ea typeface="+mj-ea"/>
                <a:cs typeface="Arial" pitchFamily="34" charset="0"/>
              </a:rPr>
              <a:t> </a:t>
            </a:r>
            <a:r>
              <a:rPr lang="en-US" sz="2800" b="1" i="1" u="sng" smtClean="0">
                <a:solidFill>
                  <a:srgbClr val="FF0000"/>
                </a:solidFill>
                <a:ea typeface="+mj-ea"/>
              </a:rPr>
              <a:t>37,38</a:t>
            </a:r>
            <a:r>
              <a:rPr lang="en-US" sz="2800" b="1" i="1" smtClean="0">
                <a:solidFill>
                  <a:srgbClr val="FF0000"/>
                </a:solidFill>
                <a:latin typeface="Arial" pitchFamily="34" charset="0"/>
                <a:ea typeface="+mj-ea"/>
                <a:cs typeface="Arial" pitchFamily="34" charset="0"/>
              </a:rPr>
              <a:t>: </a:t>
            </a:r>
            <a:endParaRPr lang="en-US" sz="2800" b="1" i="1" dirty="0" smtClean="0">
              <a:solidFill>
                <a:srgbClr val="FF0000"/>
              </a:solidFill>
              <a:latin typeface="Arial" pitchFamily="34" charset="0"/>
              <a:ea typeface="+mj-ea"/>
              <a:cs typeface="Arial" pitchFamily="34" charset="0"/>
            </a:endParaRPr>
          </a:p>
          <a:p>
            <a:r>
              <a:rPr lang="en-US" sz="3200" b="1" i="1">
                <a:solidFill>
                  <a:srgbClr val="FF0000"/>
                </a:solidFill>
                <a:ea typeface="+mj-ea"/>
              </a:rPr>
              <a:t>	</a:t>
            </a:r>
            <a:r>
              <a:rPr lang="en-US" sz="3200" b="1" i="1" smtClean="0">
                <a:solidFill>
                  <a:srgbClr val="FF0000"/>
                </a:solidFill>
                <a:ea typeface="+mj-ea"/>
              </a:rPr>
              <a:t>2.Phố huyện lúc đêm về.</a:t>
            </a:r>
            <a:endParaRPr lang="en-US" sz="3600" b="1" i="1" dirty="0">
              <a:solidFill>
                <a:srgbClr val="FF0000"/>
              </a:solidFill>
              <a:latin typeface="Arial" pitchFamily="34" charset="0"/>
              <a:ea typeface="+mj-ea"/>
              <a:cs typeface="Arial" pitchFamily="34" charset="0"/>
            </a:endParaRPr>
          </a:p>
        </p:txBody>
      </p:sp>
      <p:sp>
        <p:nvSpPr>
          <p:cNvPr id="5" name="Rectangle 4"/>
          <p:cNvSpPr/>
          <p:nvPr/>
        </p:nvSpPr>
        <p:spPr bwMode="auto">
          <a:xfrm>
            <a:off x="0" y="1371600"/>
            <a:ext cx="9144000" cy="5486400"/>
          </a:xfrm>
          <a:prstGeom prst="rect">
            <a:avLst/>
          </a:prstGeom>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Freeform 12"/>
          <p:cNvSpPr>
            <a:spLocks/>
          </p:cNvSpPr>
          <p:nvPr/>
        </p:nvSpPr>
        <p:spPr bwMode="auto">
          <a:xfrm>
            <a:off x="776287" y="3200400"/>
            <a:ext cx="7224713" cy="1100138"/>
          </a:xfrm>
          <a:custGeom>
            <a:avLst/>
            <a:gdLst/>
            <a:ahLst/>
            <a:cxnLst>
              <a:cxn ang="0">
                <a:pos x="0" y="0"/>
              </a:cxn>
              <a:cxn ang="0">
                <a:pos x="3861" y="0"/>
              </a:cxn>
              <a:cxn ang="0">
                <a:pos x="3335" y="336"/>
              </a:cxn>
              <a:cxn ang="0">
                <a:pos x="3861" y="683"/>
              </a:cxn>
              <a:cxn ang="0">
                <a:pos x="0" y="683"/>
              </a:cxn>
              <a:cxn ang="0">
                <a:pos x="0" y="0"/>
              </a:cxn>
            </a:cxnLst>
            <a:rect l="0" t="0" r="r" b="b"/>
            <a:pathLst>
              <a:path w="3861" h="683">
                <a:moveTo>
                  <a:pt x="0" y="0"/>
                </a:moveTo>
                <a:lnTo>
                  <a:pt x="3861" y="0"/>
                </a:lnTo>
                <a:lnTo>
                  <a:pt x="3335" y="336"/>
                </a:lnTo>
                <a:lnTo>
                  <a:pt x="3861" y="683"/>
                </a:lnTo>
                <a:lnTo>
                  <a:pt x="0" y="683"/>
                </a:lnTo>
                <a:lnTo>
                  <a:pt x="0" y="0"/>
                </a:lnTo>
                <a:close/>
              </a:path>
            </a:pathLst>
          </a:custGeom>
          <a:gradFill rotWithShape="1">
            <a:gsLst>
              <a:gs pos="0">
                <a:srgbClr val="5A8C1E">
                  <a:shade val="51000"/>
                  <a:satMod val="130000"/>
                </a:srgbClr>
              </a:gs>
              <a:gs pos="80000">
                <a:srgbClr val="5A8C1E">
                  <a:shade val="93000"/>
                  <a:satMod val="130000"/>
                </a:srgbClr>
              </a:gs>
              <a:gs pos="100000">
                <a:srgbClr val="5A8C1E">
                  <a:shade val="94000"/>
                  <a:satMod val="135000"/>
                </a:srgbClr>
              </a:gs>
            </a:gsLst>
            <a:lin ang="16200000" scaled="0"/>
          </a:gradFill>
          <a:ln w="9525" cap="flat" cmpd="sng" algn="ctr">
            <a:solidFill>
              <a:srgbClr val="5A8C1E">
                <a:shade val="95000"/>
                <a:satMod val="105000"/>
              </a:srgbClr>
            </a:solidFill>
            <a:prstDash val="solid"/>
            <a:headEnd/>
            <a:tailEnd/>
          </a:ln>
          <a:effectLst>
            <a:outerShdw blurRad="76200" dist="76200" dir="18900000" algn="bl" rotWithShape="0">
              <a:prstClr val="black">
                <a:alpha val="40000"/>
              </a:prstClr>
            </a:outerShdw>
          </a:effectLst>
        </p:spPr>
        <p:txBody>
          <a:bodyPr/>
          <a:lstStyle/>
          <a:p>
            <a:pPr fontAlgn="auto">
              <a:spcBef>
                <a:spcPts val="0"/>
              </a:spcBef>
              <a:spcAft>
                <a:spcPts val="0"/>
              </a:spcAft>
              <a:defRPr/>
            </a:pPr>
            <a:endParaRPr lang="en-US" sz="1800" kern="0">
              <a:solidFill>
                <a:prstClr val="white"/>
              </a:solidFill>
              <a:latin typeface="Calibri"/>
              <a:cs typeface="+mn-cs"/>
            </a:endParaRPr>
          </a:p>
        </p:txBody>
      </p:sp>
      <p:sp>
        <p:nvSpPr>
          <p:cNvPr id="15" name="Freeform 13"/>
          <p:cNvSpPr>
            <a:spLocks/>
          </p:cNvSpPr>
          <p:nvPr/>
        </p:nvSpPr>
        <p:spPr bwMode="auto">
          <a:xfrm>
            <a:off x="762000" y="5605463"/>
            <a:ext cx="7238999" cy="1100137"/>
          </a:xfrm>
          <a:custGeom>
            <a:avLst/>
            <a:gdLst/>
            <a:ahLst/>
            <a:cxnLst>
              <a:cxn ang="0">
                <a:pos x="0" y="0"/>
              </a:cxn>
              <a:cxn ang="0">
                <a:pos x="5190" y="0"/>
              </a:cxn>
              <a:cxn ang="0">
                <a:pos x="4664" y="339"/>
              </a:cxn>
              <a:cxn ang="0">
                <a:pos x="5190" y="683"/>
              </a:cxn>
              <a:cxn ang="0">
                <a:pos x="0" y="683"/>
              </a:cxn>
              <a:cxn ang="0">
                <a:pos x="0" y="0"/>
              </a:cxn>
            </a:cxnLst>
            <a:rect l="0" t="0" r="r" b="b"/>
            <a:pathLst>
              <a:path w="5190" h="683">
                <a:moveTo>
                  <a:pt x="0" y="0"/>
                </a:moveTo>
                <a:lnTo>
                  <a:pt x="5190" y="0"/>
                </a:lnTo>
                <a:lnTo>
                  <a:pt x="4664" y="339"/>
                </a:lnTo>
                <a:lnTo>
                  <a:pt x="5190" y="683"/>
                </a:lnTo>
                <a:lnTo>
                  <a:pt x="0" y="683"/>
                </a:lnTo>
                <a:lnTo>
                  <a:pt x="0" y="0"/>
                </a:lnTo>
                <a:close/>
              </a:path>
            </a:pathLst>
          </a:custGeom>
          <a:gradFill flip="none" rotWithShape="1">
            <a:gsLst>
              <a:gs pos="0">
                <a:sysClr val="window" lastClr="FFFFFF">
                  <a:lumMod val="85000"/>
                </a:sysClr>
              </a:gs>
              <a:gs pos="47000">
                <a:sysClr val="window" lastClr="FFFFFF">
                  <a:lumMod val="75000"/>
                </a:sysClr>
              </a:gs>
              <a:gs pos="100000">
                <a:sysClr val="window" lastClr="FFFFFF">
                  <a:lumMod val="65000"/>
                </a:sysClr>
              </a:gs>
            </a:gsLst>
            <a:lin ang="5400000" scaled="1"/>
            <a:tileRect/>
          </a:gradFill>
          <a:ln w="9525" cap="flat" cmpd="sng" algn="ctr">
            <a:noFill/>
            <a:prstDash val="solid"/>
            <a:headEnd/>
            <a:tailEnd/>
          </a:ln>
          <a:effectLst>
            <a:outerShdw blurRad="76200" dist="76200" dir="18900000" algn="bl" rotWithShape="0">
              <a:prstClr val="black">
                <a:alpha val="40000"/>
              </a:prstClr>
            </a:outerShdw>
          </a:effectLst>
        </p:spPr>
        <p:txBody>
          <a:bodyPr/>
          <a:lstStyle/>
          <a:p>
            <a:pPr fontAlgn="auto">
              <a:spcBef>
                <a:spcPts val="0"/>
              </a:spcBef>
              <a:spcAft>
                <a:spcPts val="0"/>
              </a:spcAft>
              <a:defRPr/>
            </a:pPr>
            <a:endParaRPr lang="en-US" sz="1800" kern="0">
              <a:solidFill>
                <a:prstClr val="white"/>
              </a:solidFill>
              <a:latin typeface="Calibri"/>
              <a:cs typeface="+mn-cs"/>
            </a:endParaRPr>
          </a:p>
        </p:txBody>
      </p:sp>
      <p:sp>
        <p:nvSpPr>
          <p:cNvPr id="16" name="Freeform 6"/>
          <p:cNvSpPr>
            <a:spLocks/>
          </p:cNvSpPr>
          <p:nvPr/>
        </p:nvSpPr>
        <p:spPr bwMode="auto">
          <a:xfrm>
            <a:off x="782149" y="2020887"/>
            <a:ext cx="7218851" cy="1103313"/>
          </a:xfrm>
          <a:custGeom>
            <a:avLst/>
            <a:gdLst/>
            <a:ahLst/>
            <a:cxnLst>
              <a:cxn ang="0">
                <a:pos x="0" y="0"/>
              </a:cxn>
              <a:cxn ang="0">
                <a:pos x="4723" y="0"/>
              </a:cxn>
              <a:cxn ang="0">
                <a:pos x="4197" y="338"/>
              </a:cxn>
              <a:cxn ang="0">
                <a:pos x="4723" y="685"/>
              </a:cxn>
              <a:cxn ang="0">
                <a:pos x="0" y="685"/>
              </a:cxn>
              <a:cxn ang="0">
                <a:pos x="0" y="0"/>
              </a:cxn>
            </a:cxnLst>
            <a:rect l="0" t="0" r="r" b="b"/>
            <a:pathLst>
              <a:path w="4723" h="685">
                <a:moveTo>
                  <a:pt x="0" y="0"/>
                </a:moveTo>
                <a:lnTo>
                  <a:pt x="4723" y="0"/>
                </a:lnTo>
                <a:lnTo>
                  <a:pt x="4197" y="338"/>
                </a:lnTo>
                <a:lnTo>
                  <a:pt x="4723" y="685"/>
                </a:lnTo>
                <a:lnTo>
                  <a:pt x="0" y="685"/>
                </a:lnTo>
                <a:lnTo>
                  <a:pt x="0" y="0"/>
                </a:lnTo>
                <a:close/>
              </a:path>
            </a:pathLst>
          </a:custGeom>
          <a:gradFill rotWithShape="1">
            <a:gsLst>
              <a:gs pos="0">
                <a:srgbClr val="AE1D0E">
                  <a:shade val="51000"/>
                  <a:satMod val="130000"/>
                </a:srgbClr>
              </a:gs>
              <a:gs pos="80000">
                <a:srgbClr val="AE1D0E">
                  <a:shade val="93000"/>
                  <a:satMod val="130000"/>
                </a:srgbClr>
              </a:gs>
              <a:gs pos="100000">
                <a:srgbClr val="AE1D0E">
                  <a:shade val="94000"/>
                  <a:satMod val="135000"/>
                </a:srgbClr>
              </a:gs>
            </a:gsLst>
            <a:lin ang="16200000" scaled="0"/>
          </a:gradFill>
          <a:ln w="9525" cap="flat" cmpd="sng" algn="ctr">
            <a:solidFill>
              <a:srgbClr val="AE1D0E">
                <a:shade val="95000"/>
                <a:satMod val="105000"/>
              </a:srgbClr>
            </a:solidFill>
            <a:prstDash val="solid"/>
            <a:headEnd/>
            <a:tailEnd/>
          </a:ln>
          <a:effectLst>
            <a:outerShdw blurRad="76200" dist="76200" dir="18900000" algn="bl" rotWithShape="0">
              <a:prstClr val="black">
                <a:alpha val="40000"/>
              </a:prstClr>
            </a:outerShdw>
          </a:effectLst>
        </p:spPr>
        <p:txBody>
          <a:bodyPr/>
          <a:lstStyle/>
          <a:p>
            <a:pPr fontAlgn="auto">
              <a:spcBef>
                <a:spcPts val="0"/>
              </a:spcBef>
              <a:spcAft>
                <a:spcPts val="0"/>
              </a:spcAft>
              <a:defRPr/>
            </a:pPr>
            <a:endParaRPr lang="en-US" sz="1800" kern="0">
              <a:solidFill>
                <a:prstClr val="white"/>
              </a:solidFill>
              <a:latin typeface="Calibri"/>
              <a:cs typeface="+mn-cs"/>
            </a:endParaRPr>
          </a:p>
        </p:txBody>
      </p:sp>
      <p:sp>
        <p:nvSpPr>
          <p:cNvPr id="17" name="Прямоугольник 121"/>
          <p:cNvSpPr>
            <a:spLocks noChangeArrowheads="1"/>
          </p:cNvSpPr>
          <p:nvPr/>
        </p:nvSpPr>
        <p:spPr bwMode="auto">
          <a:xfrm>
            <a:off x="1762369" y="2038350"/>
            <a:ext cx="3911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ctr" eaLnBrk="0" hangingPunct="0">
              <a:defRPr sz="2400">
                <a:solidFill>
                  <a:schemeClr val="tx1"/>
                </a:solidFill>
                <a:latin typeface="Arial" panose="020B0604020202020204" pitchFamily="34" charset="0"/>
              </a:defRPr>
            </a:lvl1pPr>
            <a:lvl2pPr marL="742950" indent="-285750" algn="ctr" eaLnBrk="0" hangingPunct="0">
              <a:defRPr sz="2400">
                <a:solidFill>
                  <a:schemeClr val="tx1"/>
                </a:solidFill>
                <a:latin typeface="Arial" panose="020B0604020202020204" pitchFamily="34" charset="0"/>
              </a:defRPr>
            </a:lvl2pPr>
            <a:lvl3pPr marL="1143000" indent="-228600" algn="ctr" eaLnBrk="0" hangingPunct="0">
              <a:defRPr sz="2400">
                <a:solidFill>
                  <a:schemeClr val="tx1"/>
                </a:solidFill>
                <a:latin typeface="Arial" panose="020B0604020202020204" pitchFamily="34" charset="0"/>
              </a:defRPr>
            </a:lvl3pPr>
            <a:lvl4pPr marL="1600200" indent="-228600" algn="ctr" eaLnBrk="0" hangingPunct="0">
              <a:defRPr sz="2400">
                <a:solidFill>
                  <a:schemeClr val="tx1"/>
                </a:solidFill>
                <a:latin typeface="Arial" panose="020B0604020202020204" pitchFamily="34" charset="0"/>
              </a:defRPr>
            </a:lvl4pPr>
            <a:lvl5pPr marL="2057400" indent="-228600" algn="ctr"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eaLnBrk="1" hangingPunct="1"/>
            <a:r>
              <a:rPr lang="en-US" sz="2000" b="1" dirty="0" err="1" smtClean="0">
                <a:solidFill>
                  <a:srgbClr val="FFFFFF"/>
                </a:solidFill>
              </a:rPr>
              <a:t>Nhóm</a:t>
            </a:r>
            <a:r>
              <a:rPr lang="en-US" sz="2000" b="1" dirty="0" smtClean="0">
                <a:solidFill>
                  <a:srgbClr val="FFFFFF"/>
                </a:solidFill>
              </a:rPr>
              <a:t> 1</a:t>
            </a:r>
            <a:endParaRPr lang="ru-RU" sz="2000" dirty="0">
              <a:solidFill>
                <a:srgbClr val="FFFFFF"/>
              </a:solidFill>
            </a:endParaRPr>
          </a:p>
        </p:txBody>
      </p:sp>
      <p:pic>
        <p:nvPicPr>
          <p:cNvPr id="18" name="Picture 4" descr="D:\Phuong Mai EU\INBOUND VN\Khách hàng\Powerpoint dep\Tuyển tập tài liệu Powerpoint\BST Hình\BST Icon\Tổng hợp\2Do-icon (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5837" y="2209599"/>
            <a:ext cx="69056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Rectangle 4"/>
          <p:cNvSpPr>
            <a:spLocks noGrp="1" noChangeArrowheads="1"/>
          </p:cNvSpPr>
          <p:nvPr>
            <p:ph type="title"/>
          </p:nvPr>
        </p:nvSpPr>
        <p:spPr>
          <a:xfrm>
            <a:off x="471487" y="1295400"/>
            <a:ext cx="3795713" cy="720725"/>
          </a:xfrm>
          <a:extLst/>
        </p:spPr>
        <p:txBody>
          <a:bodyPr/>
          <a:lstStyle/>
          <a:p>
            <a:pPr>
              <a:defRPr/>
            </a:pPr>
            <a:r>
              <a:rPr lang="en-GB" sz="2800" b="1" i="1" dirty="0" err="1"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rPr>
              <a:t>Thảo</a:t>
            </a:r>
            <a:r>
              <a:rPr lang="en-GB" sz="2800" b="1" i="1" dirty="0"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rPr>
              <a:t> </a:t>
            </a:r>
            <a:r>
              <a:rPr lang="en-GB" sz="2800" b="1" i="1" dirty="0" err="1"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rPr>
              <a:t>luận</a:t>
            </a:r>
            <a:r>
              <a:rPr lang="en-GB" sz="2800" b="1" i="1" dirty="0"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rPr>
              <a:t> </a:t>
            </a:r>
            <a:r>
              <a:rPr lang="en-GB" sz="2800" b="1" i="1" dirty="0" err="1"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rPr>
              <a:t>nhóm</a:t>
            </a:r>
            <a:endParaRPr lang="en-GB" sz="2800" b="1" i="1" dirty="0"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Verdana" pitchFamily="34" charset="0"/>
            </a:endParaRPr>
          </a:p>
        </p:txBody>
      </p:sp>
      <p:sp>
        <p:nvSpPr>
          <p:cNvPr id="21" name="Прямоугольник 121"/>
          <p:cNvSpPr>
            <a:spLocks noChangeArrowheads="1"/>
          </p:cNvSpPr>
          <p:nvPr/>
        </p:nvSpPr>
        <p:spPr bwMode="auto">
          <a:xfrm>
            <a:off x="1836615" y="3259444"/>
            <a:ext cx="3911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ctr" eaLnBrk="0" hangingPunct="0">
              <a:defRPr sz="2400">
                <a:solidFill>
                  <a:schemeClr val="tx1"/>
                </a:solidFill>
                <a:latin typeface="Arial" panose="020B0604020202020204" pitchFamily="34" charset="0"/>
              </a:defRPr>
            </a:lvl1pPr>
            <a:lvl2pPr marL="742950" indent="-285750" algn="ctr" eaLnBrk="0" hangingPunct="0">
              <a:defRPr sz="2400">
                <a:solidFill>
                  <a:schemeClr val="tx1"/>
                </a:solidFill>
                <a:latin typeface="Arial" panose="020B0604020202020204" pitchFamily="34" charset="0"/>
              </a:defRPr>
            </a:lvl2pPr>
            <a:lvl3pPr marL="1143000" indent="-228600" algn="ctr" eaLnBrk="0" hangingPunct="0">
              <a:defRPr sz="2400">
                <a:solidFill>
                  <a:schemeClr val="tx1"/>
                </a:solidFill>
                <a:latin typeface="Arial" panose="020B0604020202020204" pitchFamily="34" charset="0"/>
              </a:defRPr>
            </a:lvl3pPr>
            <a:lvl4pPr marL="1600200" indent="-228600" algn="ctr" eaLnBrk="0" hangingPunct="0">
              <a:defRPr sz="2400">
                <a:solidFill>
                  <a:schemeClr val="tx1"/>
                </a:solidFill>
                <a:latin typeface="Arial" panose="020B0604020202020204" pitchFamily="34" charset="0"/>
              </a:defRPr>
            </a:lvl4pPr>
            <a:lvl5pPr marL="2057400" indent="-228600" algn="ctr"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eaLnBrk="1" hangingPunct="1"/>
            <a:r>
              <a:rPr lang="en-US" sz="2000" b="1" dirty="0" err="1" smtClean="0">
                <a:solidFill>
                  <a:srgbClr val="FFFFFF"/>
                </a:solidFill>
              </a:rPr>
              <a:t>Nhóm</a:t>
            </a:r>
            <a:r>
              <a:rPr lang="en-US" sz="2000" b="1" dirty="0" smtClean="0">
                <a:solidFill>
                  <a:srgbClr val="FFFFFF"/>
                </a:solidFill>
              </a:rPr>
              <a:t> 2</a:t>
            </a:r>
            <a:endParaRPr lang="ru-RU" sz="2000" dirty="0">
              <a:solidFill>
                <a:srgbClr val="FFFFFF"/>
              </a:solidFill>
            </a:endParaRPr>
          </a:p>
        </p:txBody>
      </p:sp>
      <p:sp>
        <p:nvSpPr>
          <p:cNvPr id="23" name="Прямоугольник 121"/>
          <p:cNvSpPr/>
          <p:nvPr/>
        </p:nvSpPr>
        <p:spPr>
          <a:xfrm>
            <a:off x="1879600" y="5619750"/>
            <a:ext cx="3911600" cy="400050"/>
          </a:xfrm>
          <a:prstGeom prst="rect">
            <a:avLst/>
          </a:prstGeom>
        </p:spPr>
        <p:txBody>
          <a:bodyPr>
            <a:spAutoFit/>
          </a:bodyPr>
          <a:lstStyle/>
          <a:p>
            <a:pPr fontAlgn="auto">
              <a:spcBef>
                <a:spcPts val="0"/>
              </a:spcBef>
              <a:spcAft>
                <a:spcPts val="0"/>
              </a:spcAft>
              <a:defRPr/>
            </a:pPr>
            <a:r>
              <a:rPr lang="en-US" sz="2000" b="1" dirty="0" err="1" smtClean="0">
                <a:solidFill>
                  <a:srgbClr val="000000"/>
                </a:solidFill>
              </a:rPr>
              <a:t>Nhóm</a:t>
            </a:r>
            <a:r>
              <a:rPr lang="en-US" sz="2000" b="1" dirty="0" smtClean="0">
                <a:solidFill>
                  <a:srgbClr val="000000"/>
                </a:solidFill>
              </a:rPr>
              <a:t> 4</a:t>
            </a:r>
            <a:endParaRPr lang="ru-RU" sz="2000" dirty="0">
              <a:solidFill>
                <a:srgbClr val="000000"/>
              </a:solidFill>
            </a:endParaRPr>
          </a:p>
        </p:txBody>
      </p:sp>
      <p:pic>
        <p:nvPicPr>
          <p:cNvPr id="25" name="Picture 4" descr="D:\Phuong Mai EU\INBOUND VN\Khách hàng\Powerpoint dep\Tuyển tập tài liệu Powerpoint\BST Hình\BST Icon\Tổng hợp\2Do-icon (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9956" y="3426131"/>
            <a:ext cx="69056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4" descr="D:\Phuong Mai EU\INBOUND VN\Khách hàng\Powerpoint dep\Tuyển tập tài liệu Powerpoint\BST Hình\BST Icon\Tổng hợp\2Do-icon (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5836" y="5810249"/>
            <a:ext cx="69056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Freeform 12"/>
          <p:cNvSpPr>
            <a:spLocks/>
          </p:cNvSpPr>
          <p:nvPr/>
        </p:nvSpPr>
        <p:spPr bwMode="auto">
          <a:xfrm>
            <a:off x="762001" y="4386262"/>
            <a:ext cx="7238999" cy="1100138"/>
          </a:xfrm>
          <a:custGeom>
            <a:avLst/>
            <a:gdLst/>
            <a:ahLst/>
            <a:cxnLst>
              <a:cxn ang="0">
                <a:pos x="0" y="0"/>
              </a:cxn>
              <a:cxn ang="0">
                <a:pos x="3861" y="0"/>
              </a:cxn>
              <a:cxn ang="0">
                <a:pos x="3335" y="336"/>
              </a:cxn>
              <a:cxn ang="0">
                <a:pos x="3861" y="683"/>
              </a:cxn>
              <a:cxn ang="0">
                <a:pos x="0" y="683"/>
              </a:cxn>
              <a:cxn ang="0">
                <a:pos x="0" y="0"/>
              </a:cxn>
            </a:cxnLst>
            <a:rect l="0" t="0" r="r" b="b"/>
            <a:pathLst>
              <a:path w="3861" h="683">
                <a:moveTo>
                  <a:pt x="0" y="0"/>
                </a:moveTo>
                <a:lnTo>
                  <a:pt x="3861" y="0"/>
                </a:lnTo>
                <a:lnTo>
                  <a:pt x="3335" y="336"/>
                </a:lnTo>
                <a:lnTo>
                  <a:pt x="3861" y="683"/>
                </a:lnTo>
                <a:lnTo>
                  <a:pt x="0" y="683"/>
                </a:lnTo>
                <a:lnTo>
                  <a:pt x="0"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a:lstStyle/>
          <a:p>
            <a:pPr fontAlgn="auto">
              <a:spcBef>
                <a:spcPts val="0"/>
              </a:spcBef>
              <a:spcAft>
                <a:spcPts val="0"/>
              </a:spcAft>
              <a:defRPr/>
            </a:pPr>
            <a:endParaRPr lang="en-US" sz="1800" kern="0">
              <a:solidFill>
                <a:prstClr val="white"/>
              </a:solidFill>
              <a:latin typeface="Calibri"/>
              <a:cs typeface="+mn-cs"/>
            </a:endParaRPr>
          </a:p>
        </p:txBody>
      </p:sp>
      <p:pic>
        <p:nvPicPr>
          <p:cNvPr id="28" name="Picture 4" descr="D:\Phuong Mai EU\INBOUND VN\Khách hàng\Powerpoint dep\Tuyển tập tài liệu Powerpoint\BST Hình\BST Icon\Tổng hợp\2Do-icon (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9956" y="4624387"/>
            <a:ext cx="690563"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Прямоугольник 121"/>
          <p:cNvSpPr/>
          <p:nvPr/>
        </p:nvSpPr>
        <p:spPr>
          <a:xfrm>
            <a:off x="1762369" y="4400550"/>
            <a:ext cx="3911600" cy="400050"/>
          </a:xfrm>
          <a:prstGeom prst="rect">
            <a:avLst/>
          </a:prstGeom>
        </p:spPr>
        <p:txBody>
          <a:bodyPr>
            <a:spAutoFit/>
          </a:bodyPr>
          <a:lstStyle/>
          <a:p>
            <a:pPr fontAlgn="auto">
              <a:spcBef>
                <a:spcPts val="0"/>
              </a:spcBef>
              <a:spcAft>
                <a:spcPts val="0"/>
              </a:spcAft>
              <a:defRPr/>
            </a:pPr>
            <a:r>
              <a:rPr lang="en-US" sz="2000" b="1" dirty="0" err="1" smtClean="0">
                <a:solidFill>
                  <a:srgbClr val="000000"/>
                </a:solidFill>
              </a:rPr>
              <a:t>Nhóm</a:t>
            </a:r>
            <a:r>
              <a:rPr lang="en-US" sz="2000" b="1" dirty="0" smtClean="0">
                <a:solidFill>
                  <a:srgbClr val="000000"/>
                </a:solidFill>
              </a:rPr>
              <a:t> 3</a:t>
            </a:r>
            <a:endParaRPr lang="ru-RU" sz="2000" dirty="0">
              <a:solidFill>
                <a:srgbClr val="000000"/>
              </a:solidFill>
            </a:endParaRPr>
          </a:p>
        </p:txBody>
      </p:sp>
      <p:sp>
        <p:nvSpPr>
          <p:cNvPr id="31" name="TextBox 30"/>
          <p:cNvSpPr txBox="1"/>
          <p:nvPr/>
        </p:nvSpPr>
        <p:spPr>
          <a:xfrm>
            <a:off x="1981200" y="2438400"/>
            <a:ext cx="5638800" cy="830997"/>
          </a:xfrm>
          <a:prstGeom prst="rect">
            <a:avLst/>
          </a:prstGeom>
          <a:noFill/>
        </p:spPr>
        <p:txBody>
          <a:bodyPr wrap="square" rtlCol="0">
            <a:spAutoFit/>
          </a:bodyPr>
          <a:lstStyle/>
          <a:p>
            <a:r>
              <a:rPr lang="en-US" sz="2400" smtClean="0">
                <a:solidFill>
                  <a:srgbClr val="FFFF00"/>
                </a:solidFill>
              </a:rPr>
              <a:t>Liệt kê những chi tiết nhà văn miêu tả ánh sáng nơi phố huyện lúc đêm về ?</a:t>
            </a:r>
            <a:endParaRPr lang="en-US" sz="2400">
              <a:solidFill>
                <a:srgbClr val="FFFF00"/>
              </a:solidFill>
            </a:endParaRPr>
          </a:p>
        </p:txBody>
      </p:sp>
      <p:sp>
        <p:nvSpPr>
          <p:cNvPr id="32" name="TextBox 31"/>
          <p:cNvSpPr txBox="1"/>
          <p:nvPr/>
        </p:nvSpPr>
        <p:spPr>
          <a:xfrm>
            <a:off x="1905000" y="3581400"/>
            <a:ext cx="5867400" cy="830997"/>
          </a:xfrm>
          <a:prstGeom prst="rect">
            <a:avLst/>
          </a:prstGeom>
          <a:noFill/>
        </p:spPr>
        <p:txBody>
          <a:bodyPr wrap="square" rtlCol="0">
            <a:spAutoFit/>
          </a:bodyPr>
          <a:lstStyle/>
          <a:p>
            <a:r>
              <a:rPr lang="en-US" sz="2400" smtClean="0"/>
              <a:t>Bóng tối nơi phố huyện được nhà văn miêu tả qua những chi tiết  nào lúc đêm về ?</a:t>
            </a:r>
            <a:endParaRPr lang="en-US" sz="2400"/>
          </a:p>
        </p:txBody>
      </p:sp>
      <p:sp>
        <p:nvSpPr>
          <p:cNvPr id="33" name="TextBox 32"/>
          <p:cNvSpPr txBox="1"/>
          <p:nvPr/>
        </p:nvSpPr>
        <p:spPr>
          <a:xfrm>
            <a:off x="1905000" y="4724400"/>
            <a:ext cx="6019800" cy="830997"/>
          </a:xfrm>
          <a:prstGeom prst="rect">
            <a:avLst/>
          </a:prstGeom>
          <a:noFill/>
        </p:spPr>
        <p:txBody>
          <a:bodyPr wrap="square" rtlCol="0">
            <a:spAutoFit/>
          </a:bodyPr>
          <a:lstStyle/>
          <a:p>
            <a:r>
              <a:rPr lang="en-US" sz="2400" smtClean="0"/>
              <a:t>Cảnh sinh hoạt khi phố huyện về đêm được diễn tả như thế nào?</a:t>
            </a:r>
            <a:endParaRPr lang="en-US" sz="2400"/>
          </a:p>
        </p:txBody>
      </p:sp>
      <p:sp>
        <p:nvSpPr>
          <p:cNvPr id="34" name="TextBox 33"/>
          <p:cNvSpPr txBox="1"/>
          <p:nvPr/>
        </p:nvSpPr>
        <p:spPr>
          <a:xfrm>
            <a:off x="1905000" y="5943600"/>
            <a:ext cx="6019800" cy="830997"/>
          </a:xfrm>
          <a:prstGeom prst="rect">
            <a:avLst/>
          </a:prstGeom>
          <a:noFill/>
        </p:spPr>
        <p:txBody>
          <a:bodyPr wrap="square" rtlCol="0">
            <a:spAutoFit/>
          </a:bodyPr>
          <a:lstStyle/>
          <a:p>
            <a:r>
              <a:rPr lang="en-US" sz="2400" smtClean="0"/>
              <a:t>Nêu nhận xét về  nhịp sống sinh hoạt nơi phố huyện lúc đêm về ?</a:t>
            </a:r>
            <a:endParaRPr lang="en-US" sz="2400"/>
          </a:p>
        </p:txBody>
      </p:sp>
    </p:spTree>
    <p:extLst>
      <p:ext uri="{BB962C8B-B14F-4D97-AF65-F5344CB8AC3E}">
        <p14:creationId xmlns:p14="http://schemas.microsoft.com/office/powerpoint/2010/main" xmlns="" val="6390587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1371600"/>
            <a:ext cx="9220200" cy="5486400"/>
          </a:xfrm>
          <a:prstGeom prst="rect">
            <a:avLst/>
          </a:prstGeom>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4" name="Title 1"/>
          <p:cNvSpPr>
            <a:spLocks noGrp="1"/>
          </p:cNvSpPr>
          <p:nvPr>
            <p:ph type="title"/>
          </p:nvPr>
        </p:nvSpPr>
        <p:spPr>
          <a:xfrm>
            <a:off x="152400" y="1219200"/>
            <a:ext cx="8991600" cy="1219200"/>
          </a:xfrm>
        </p:spPr>
        <p:txBody>
          <a:bodyPr/>
          <a:lstStyle/>
          <a:p>
            <a:pPr eaLnBrk="1" fontAlgn="auto" hangingPunct="1">
              <a:spcAft>
                <a:spcPts val="0"/>
              </a:spcAft>
              <a:defRPr/>
            </a:pP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Sự</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tương</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phản</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giữa</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ánh</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sáng</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dirty="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và</a:t>
            </a:r>
            <a:r>
              <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err="1">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bóng</a:t>
            </a:r>
            <a:r>
              <a:rPr lang="en-US" sz="2400" b="1" i="1" kern="120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 </a:t>
            </a:r>
            <a:r>
              <a:rPr lang="en-US" sz="2400" b="1" i="1" kern="1200" smtClean="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rPr>
              <a:t>tối ( phần 2) </a:t>
            </a:r>
            <a:endParaRPr lang="en-US" sz="2400" b="1" i="1" kern="1200" dirty="0">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a:outerShdw blurRad="50800" dist="38100" dir="18900000" algn="bl" rotWithShape="0">
                  <a:prstClr val="black">
                    <a:alpha val="40000"/>
                  </a:prstClr>
                </a:outerShdw>
              </a:effectLst>
              <a:latin typeface="Arial" panose="020B0604020202020204" pitchFamily="34" charset="0"/>
              <a:cs typeface="Arial" panose="020B0604020202020204" pitchFamily="34" charset="0"/>
            </a:endParaRPr>
          </a:p>
        </p:txBody>
      </p:sp>
      <p:sp>
        <p:nvSpPr>
          <p:cNvPr id="15" name="Text Placeholder 2"/>
          <p:cNvSpPr>
            <a:spLocks noGrp="1"/>
          </p:cNvSpPr>
          <p:nvPr>
            <p:ph type="body" idx="1"/>
          </p:nvPr>
        </p:nvSpPr>
        <p:spPr>
          <a:xfrm>
            <a:off x="-1" y="2057400"/>
            <a:ext cx="4497386" cy="533400"/>
          </a:xfrm>
          <a:solidFill>
            <a:srgbClr val="C00000"/>
          </a:solidFill>
          <a:scene3d>
            <a:camera prst="orthographicFront"/>
            <a:lightRig rig="threePt" dir="t"/>
          </a:scene3d>
          <a:sp3d>
            <a:bevelT/>
            <a:bevelB/>
          </a:sp3d>
        </p:spPr>
        <p:txBody>
          <a:bodyPr>
            <a:normAutofit/>
          </a:bodyPr>
          <a:lstStyle/>
          <a:p>
            <a:pPr eaLnBrk="1" fontAlgn="auto" hangingPunct="1">
              <a:spcAft>
                <a:spcPts val="0"/>
              </a:spcAft>
              <a:buClr>
                <a:schemeClr val="tx1">
                  <a:shade val="95000"/>
                </a:schemeClr>
              </a:buClr>
              <a:buFont typeface="Wingdings 2"/>
              <a:buNone/>
              <a:defRPr/>
            </a:pPr>
            <a:r>
              <a:rPr lang="en-US" smtClean="0">
                <a:solidFill>
                  <a:schemeClr val="bg1"/>
                </a:solidFill>
                <a:latin typeface="Arial" panose="020B0604020202020204" pitchFamily="34" charset="0"/>
                <a:cs typeface="Arial" panose="020B0604020202020204" pitchFamily="34" charset="0"/>
              </a:rPr>
              <a:t>                 Bóng </a:t>
            </a:r>
            <a:r>
              <a:rPr lang="en-US" dirty="0" err="1" smtClean="0">
                <a:solidFill>
                  <a:schemeClr val="bg1"/>
                </a:solidFill>
                <a:latin typeface="Arial" panose="020B0604020202020204" pitchFamily="34" charset="0"/>
                <a:cs typeface="Arial" panose="020B0604020202020204" pitchFamily="34" charset="0"/>
              </a:rPr>
              <a:t>tối</a:t>
            </a:r>
            <a:endParaRPr lang="en-US" dirty="0" smtClean="0">
              <a:solidFill>
                <a:schemeClr val="bg1"/>
              </a:solidFill>
              <a:latin typeface="Arial" panose="020B0604020202020204" pitchFamily="34" charset="0"/>
              <a:cs typeface="Arial" panose="020B0604020202020204" pitchFamily="34" charset="0"/>
            </a:endParaRPr>
          </a:p>
        </p:txBody>
      </p:sp>
      <p:sp>
        <p:nvSpPr>
          <p:cNvPr id="16" name="Content Placeholder 3"/>
          <p:cNvSpPr>
            <a:spLocks noGrp="1"/>
          </p:cNvSpPr>
          <p:nvPr>
            <p:ph sz="half" idx="2"/>
          </p:nvPr>
        </p:nvSpPr>
        <p:spPr>
          <a:xfrm>
            <a:off x="0" y="2590800"/>
            <a:ext cx="4497388" cy="4267200"/>
          </a:xfrm>
          <a:solidFill>
            <a:schemeClr val="bg2">
              <a:lumMod val="75000"/>
            </a:schemeClr>
          </a:solidFill>
          <a:scene3d>
            <a:camera prst="orthographicFront"/>
            <a:lightRig rig="threePt" dir="t"/>
          </a:scene3d>
          <a:sp3d>
            <a:bevelT/>
            <a:bevelB/>
          </a:sp3d>
        </p:spPr>
        <p:txBody>
          <a:bodyPr>
            <a:noAutofit/>
          </a:bodyPr>
          <a:lstStyle/>
          <a:p>
            <a:pPr marL="548640" indent="-411480" eaLnBrk="1" fontAlgn="auto" hangingPunct="1">
              <a:spcAft>
                <a:spcPts val="0"/>
              </a:spcAft>
              <a:buClr>
                <a:schemeClr val="tx1">
                  <a:shade val="95000"/>
                </a:schemeClr>
              </a:buClr>
              <a:buFont typeface="Wingdings 2"/>
              <a:buChar char=""/>
              <a:defRPr/>
            </a:pP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Không</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gian</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phố</a:t>
            </a:r>
            <a:r>
              <a:rPr lang="en-US" sz="190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Huyện </a:t>
            </a:r>
            <a:r>
              <a:rPr lang="en-US" sz="190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đầy bóng tối.</a:t>
            </a:r>
            <a:endPar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548640" indent="-411480" eaLnBrk="1" fontAlgn="auto" hangingPunct="1">
              <a:spcAft>
                <a:spcPts val="0"/>
              </a:spcAft>
              <a:buClr>
                <a:schemeClr val="tx1">
                  <a:shade val="95000"/>
                </a:schemeClr>
              </a:buClr>
              <a:buFont typeface="Wingdings 2"/>
              <a:buChar char=""/>
              <a:defRPr/>
            </a:pPr>
            <a:r>
              <a:rPr lang="en-US" sz="190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Đêm tối đối với Liên quen lắm, chị không sợ nó nữa</a:t>
            </a:r>
            <a:endPar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548640" indent="-411480" eaLnBrk="1" fontAlgn="auto" hangingPunct="1">
              <a:spcAft>
                <a:spcPts val="0"/>
              </a:spcAft>
              <a:buClr>
                <a:schemeClr val="tx1">
                  <a:shade val="95000"/>
                </a:schemeClr>
              </a:buClr>
              <a:buFont typeface="Wingdings 2"/>
              <a:buChar char=""/>
              <a:defRPr/>
            </a:pPr>
            <a:r>
              <a:rPr lang="en-US" sz="190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Trời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nhá</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nhem</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tối</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phố</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và</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ngõ</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chứa</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đầy</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bóng</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tối</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tối</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hết</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cả</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thăm</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thẳm</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sông</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qua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chợ</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về</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nhà</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ngõ</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vào</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làng</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lại</a:t>
            </a:r>
            <a:r>
              <a:rPr lang="en-US" sz="1900"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càng</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sẫm</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đen</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dirty="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hơn</a:t>
            </a:r>
            <a:r>
              <a:rPr lang="en-US" sz="19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900" err="1"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nữa</a:t>
            </a:r>
            <a:r>
              <a:rPr lang="en-US" sz="190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548640" indent="-411480" eaLnBrk="1" fontAlgn="auto" hangingPunct="1">
              <a:spcAft>
                <a:spcPts val="0"/>
              </a:spcAft>
              <a:buClr>
                <a:schemeClr val="tx1">
                  <a:shade val="95000"/>
                </a:schemeClr>
              </a:buClr>
              <a:buFont typeface="Wingdings 2"/>
              <a:buChar char=""/>
              <a:defRPr/>
            </a:pPr>
            <a:r>
              <a:rPr lang="en-US" sz="190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Chừng ấy người trong bóng tối </a:t>
            </a:r>
            <a:r>
              <a:rPr lang="en-US" sz="190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19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Text Placeholder 4"/>
          <p:cNvSpPr>
            <a:spLocks noGrp="1"/>
          </p:cNvSpPr>
          <p:nvPr>
            <p:ph type="body" sz="quarter" idx="3"/>
          </p:nvPr>
        </p:nvSpPr>
        <p:spPr>
          <a:xfrm>
            <a:off x="4497386" y="2037656"/>
            <a:ext cx="4646614" cy="553144"/>
          </a:xfrm>
          <a:solidFill>
            <a:srgbClr val="C00000"/>
          </a:solidFill>
          <a:scene3d>
            <a:camera prst="orthographicFront"/>
            <a:lightRig rig="threePt" dir="t"/>
          </a:scene3d>
          <a:sp3d>
            <a:bevelT/>
            <a:bevelB/>
          </a:sp3d>
        </p:spPr>
        <p:txBody>
          <a:bodyPr>
            <a:normAutofit/>
          </a:bodyPr>
          <a:lstStyle/>
          <a:p>
            <a:pPr eaLnBrk="1" fontAlgn="auto" hangingPunct="1">
              <a:spcAft>
                <a:spcPts val="0"/>
              </a:spcAft>
              <a:buClr>
                <a:schemeClr val="tx1">
                  <a:shade val="95000"/>
                </a:schemeClr>
              </a:buClr>
              <a:buFont typeface="Wingdings 2"/>
              <a:buNone/>
              <a:defRPr/>
            </a:pPr>
            <a:r>
              <a:rPr lang="en-US" smtClean="0">
                <a:solidFill>
                  <a:schemeClr val="bg1"/>
                </a:solidFill>
                <a:latin typeface="Arial" panose="020B0604020202020204" pitchFamily="34" charset="0"/>
                <a:cs typeface="Arial" panose="020B0604020202020204" pitchFamily="34" charset="0"/>
              </a:rPr>
              <a:t>                 Ánh </a:t>
            </a:r>
            <a:r>
              <a:rPr lang="en-US" dirty="0" err="1" smtClean="0">
                <a:solidFill>
                  <a:schemeClr val="bg1"/>
                </a:solidFill>
                <a:latin typeface="Arial" panose="020B0604020202020204" pitchFamily="34" charset="0"/>
                <a:cs typeface="Arial" panose="020B0604020202020204" pitchFamily="34" charset="0"/>
              </a:rPr>
              <a:t>sáng</a:t>
            </a:r>
            <a:endParaRPr lang="en-US" dirty="0" smtClean="0">
              <a:solidFill>
                <a:schemeClr val="bg1"/>
              </a:solidFill>
              <a:latin typeface="Arial" panose="020B0604020202020204" pitchFamily="34" charset="0"/>
              <a:cs typeface="Arial" panose="020B0604020202020204" pitchFamily="34" charset="0"/>
            </a:endParaRPr>
          </a:p>
        </p:txBody>
      </p:sp>
      <p:sp>
        <p:nvSpPr>
          <p:cNvPr id="18" name="Content Placeholder 5"/>
          <p:cNvSpPr>
            <a:spLocks noGrp="1"/>
          </p:cNvSpPr>
          <p:nvPr>
            <p:ph sz="quarter" idx="4"/>
          </p:nvPr>
        </p:nvSpPr>
        <p:spPr>
          <a:xfrm>
            <a:off x="4497387" y="2590800"/>
            <a:ext cx="4646613" cy="4267200"/>
          </a:xfrm>
          <a:solidFill>
            <a:schemeClr val="bg2">
              <a:lumMod val="75000"/>
            </a:schemeClr>
          </a:solidFill>
          <a:scene3d>
            <a:camera prst="orthographicFront"/>
            <a:lightRig rig="threePt" dir="t"/>
          </a:scene3d>
          <a:sp3d>
            <a:bevelT/>
          </a:sp3d>
        </p:spPr>
        <p:txBody>
          <a:bodyPr>
            <a:noAutofit/>
          </a:bodyPr>
          <a:lstStyle/>
          <a:p>
            <a:pPr marL="548640" indent="-411480" eaLnBrk="1" fontAlgn="auto" hangingPunct="1">
              <a:spcAft>
                <a:spcPts val="0"/>
              </a:spcAft>
              <a:buClr>
                <a:schemeClr val="tx1">
                  <a:shade val="95000"/>
                </a:schemeClr>
              </a:buClr>
              <a:buFont typeface="Wingdings 2"/>
              <a:buChar char=""/>
              <a:defRPr/>
            </a:pPr>
            <a:r>
              <a:rPr lang="en-US" sz="1900" dirty="0" err="1" smtClean="0">
                <a:solidFill>
                  <a:srgbClr val="00B0F0"/>
                </a:solidFill>
                <a:latin typeface="Arial" panose="020B0604020202020204" pitchFamily="34" charset="0"/>
                <a:cs typeface="Arial" panose="020B0604020202020204" pitchFamily="34" charset="0"/>
              </a:rPr>
              <a:t>Có</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ánh</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sáng</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nhưng</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chỉ</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là</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ánh</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sáng</a:t>
            </a:r>
            <a:r>
              <a:rPr lang="en-US" sz="1900" dirty="0" smtClean="0">
                <a:solidFill>
                  <a:srgbClr val="00B0F0"/>
                </a:solidFill>
                <a:latin typeface="Arial" panose="020B0604020202020204" pitchFamily="34" charset="0"/>
                <a:cs typeface="Arial" panose="020B0604020202020204" pitchFamily="34" charset="0"/>
              </a:rPr>
              <a:t> </a:t>
            </a:r>
            <a:r>
              <a:rPr lang="en-US" sz="1900" err="1" smtClean="0">
                <a:solidFill>
                  <a:srgbClr val="FF0000"/>
                </a:solidFill>
                <a:latin typeface="Arial" panose="020B0604020202020204" pitchFamily="34" charset="0"/>
                <a:cs typeface="Arial" panose="020B0604020202020204" pitchFamily="34" charset="0"/>
              </a:rPr>
              <a:t>leo</a:t>
            </a:r>
            <a:r>
              <a:rPr lang="en-US" sz="1900" smtClean="0">
                <a:solidFill>
                  <a:srgbClr val="FF0000"/>
                </a:solidFill>
                <a:latin typeface="Arial" panose="020B0604020202020204" pitchFamily="34" charset="0"/>
                <a:cs typeface="Arial" panose="020B0604020202020204" pitchFamily="34" charset="0"/>
              </a:rPr>
              <a:t> lét…</a:t>
            </a:r>
            <a:endParaRPr lang="en-US" sz="1900" dirty="0" smtClean="0">
              <a:solidFill>
                <a:srgbClr val="FF0000"/>
              </a:solidFill>
              <a:latin typeface="Arial" panose="020B0604020202020204" pitchFamily="34" charset="0"/>
              <a:cs typeface="Arial" panose="020B0604020202020204" pitchFamily="34" charset="0"/>
            </a:endParaRPr>
          </a:p>
          <a:p>
            <a:pPr marL="548640" indent="-411480" eaLnBrk="1" fontAlgn="auto" hangingPunct="1">
              <a:spcAft>
                <a:spcPts val="0"/>
              </a:spcAft>
              <a:buClr>
                <a:schemeClr val="tx1">
                  <a:shade val="95000"/>
                </a:schemeClr>
              </a:buClr>
              <a:buFont typeface="Wingdings 2"/>
              <a:buChar char=""/>
              <a:defRPr/>
            </a:pPr>
            <a:r>
              <a:rPr lang="en-US" sz="1900" smtClean="0">
                <a:solidFill>
                  <a:srgbClr val="FF0000"/>
                </a:solidFill>
                <a:latin typeface="Arial" panose="020B0604020202020204" pitchFamily="34" charset="0"/>
                <a:cs typeface="Arial" panose="020B0604020202020204" pitchFamily="34" charset="0"/>
              </a:rPr>
              <a:t>Vệt sáng </a:t>
            </a:r>
            <a:r>
              <a:rPr lang="en-US" sz="1900" smtClean="0">
                <a:solidFill>
                  <a:srgbClr val="00B0F0"/>
                </a:solidFill>
                <a:latin typeface="Arial" panose="020B0604020202020204" pitchFamily="34" charset="0"/>
                <a:cs typeface="Arial" panose="020B0604020202020204" pitchFamily="34" charset="0"/>
              </a:rPr>
              <a:t>của những con đom đóm bay là là trên mặt đất…</a:t>
            </a:r>
          </a:p>
          <a:p>
            <a:pPr marL="548640" indent="-411480" eaLnBrk="1" fontAlgn="auto" hangingPunct="1">
              <a:spcAft>
                <a:spcPts val="0"/>
              </a:spcAft>
              <a:buClr>
                <a:schemeClr val="tx1">
                  <a:shade val="95000"/>
                </a:schemeClr>
              </a:buClr>
              <a:buFont typeface="Wingdings 2"/>
              <a:buChar char=""/>
              <a:defRPr/>
            </a:pPr>
            <a:r>
              <a:rPr lang="en-US" sz="1900" smtClean="0">
                <a:solidFill>
                  <a:srgbClr val="FF0000"/>
                </a:solidFill>
                <a:latin typeface="Arial" panose="020B0604020202020204" pitchFamily="34" charset="0"/>
                <a:cs typeface="Arial" panose="020B0604020202020204" pitchFamily="34" charset="0"/>
              </a:rPr>
              <a:t>Quầng sáng </a:t>
            </a:r>
            <a:r>
              <a:rPr lang="en-US" sz="1900" smtClean="0">
                <a:solidFill>
                  <a:srgbClr val="00B0F0"/>
                </a:solidFill>
                <a:latin typeface="Arial" panose="020B0604020202020204" pitchFamily="34" charset="0"/>
                <a:cs typeface="Arial" panose="020B0604020202020204" pitchFamily="34" charset="0"/>
              </a:rPr>
              <a:t>thân mật chung quanh..</a:t>
            </a:r>
          </a:p>
          <a:p>
            <a:pPr marL="548640" indent="-411480" eaLnBrk="1" fontAlgn="auto" hangingPunct="1">
              <a:spcAft>
                <a:spcPts val="0"/>
              </a:spcAft>
              <a:buClr>
                <a:schemeClr val="tx1">
                  <a:shade val="95000"/>
                </a:schemeClr>
              </a:buClr>
              <a:buFont typeface="Wingdings 2"/>
              <a:buChar char=""/>
              <a:defRPr/>
            </a:pPr>
            <a:r>
              <a:rPr lang="en-US" sz="190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một</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FF0000"/>
                </a:solidFill>
                <a:latin typeface="Arial" panose="020B0604020202020204" pitchFamily="34" charset="0"/>
                <a:cs typeface="Arial" panose="020B0604020202020204" pitchFamily="34" charset="0"/>
              </a:rPr>
              <a:t>chấm</a:t>
            </a:r>
            <a:r>
              <a:rPr lang="en-US" sz="1900" dirty="0" smtClean="0">
                <a:solidFill>
                  <a:srgbClr val="FF0000"/>
                </a:solidFill>
                <a:latin typeface="Arial" panose="020B0604020202020204" pitchFamily="34" charset="0"/>
                <a:cs typeface="Arial" panose="020B0604020202020204" pitchFamily="34" charset="0"/>
              </a:rPr>
              <a:t> </a:t>
            </a:r>
            <a:r>
              <a:rPr lang="en-US" sz="1900" dirty="0" err="1" smtClean="0">
                <a:solidFill>
                  <a:srgbClr val="FF0000"/>
                </a:solidFill>
                <a:latin typeface="Arial" panose="020B0604020202020204" pitchFamily="34" charset="0"/>
                <a:cs typeface="Arial" panose="020B0604020202020204" pitchFamily="34" charset="0"/>
              </a:rPr>
              <a:t>lửa</a:t>
            </a:r>
            <a:r>
              <a:rPr lang="en-US" sz="1900" dirty="0" smtClean="0">
                <a:solidFill>
                  <a:srgbClr val="FF000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khác</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nhỏ</a:t>
            </a:r>
            <a:r>
              <a:rPr lang="en-US" sz="1900" dirty="0" smtClean="0">
                <a:solidFill>
                  <a:srgbClr val="00B0F0"/>
                </a:solidFill>
                <a:latin typeface="Arial" panose="020B0604020202020204" pitchFamily="34" charset="0"/>
                <a:cs typeface="Arial" panose="020B0604020202020204" pitchFamily="34" charset="0"/>
              </a:rPr>
              <a:t> </a:t>
            </a:r>
            <a:r>
              <a:rPr lang="en-US" sz="1900" err="1" smtClean="0">
                <a:solidFill>
                  <a:srgbClr val="00B0F0"/>
                </a:solidFill>
                <a:latin typeface="Arial" panose="020B0604020202020204" pitchFamily="34" charset="0"/>
                <a:cs typeface="Arial" panose="020B0604020202020204" pitchFamily="34" charset="0"/>
              </a:rPr>
              <a:t>và</a:t>
            </a:r>
            <a:r>
              <a:rPr lang="en-US" sz="1900" smtClean="0">
                <a:solidFill>
                  <a:srgbClr val="00B0F0"/>
                </a:solidFill>
                <a:latin typeface="Arial" panose="020B0604020202020204" pitchFamily="34" charset="0"/>
                <a:cs typeface="Arial" panose="020B0604020202020204" pitchFamily="34" charset="0"/>
              </a:rPr>
              <a:t> vàng..</a:t>
            </a:r>
            <a:endParaRPr lang="en-US" sz="1900" dirty="0" smtClean="0">
              <a:solidFill>
                <a:srgbClr val="00B0F0"/>
              </a:solidFill>
              <a:latin typeface="Arial" panose="020B0604020202020204" pitchFamily="34" charset="0"/>
              <a:cs typeface="Arial" panose="020B0604020202020204" pitchFamily="34" charset="0"/>
            </a:endParaRPr>
          </a:p>
          <a:p>
            <a:pPr marL="548640" indent="-411480" eaLnBrk="1" fontAlgn="auto" hangingPunct="1">
              <a:spcAft>
                <a:spcPts val="0"/>
              </a:spcAft>
              <a:buClr>
                <a:schemeClr val="tx1">
                  <a:shade val="95000"/>
                </a:schemeClr>
              </a:buClr>
              <a:buFont typeface="Wingdings 2"/>
              <a:buChar char=""/>
              <a:defRPr/>
            </a:pPr>
            <a:r>
              <a:rPr lang="en-US" sz="1900" dirty="0" smtClean="0">
                <a:solidFill>
                  <a:srgbClr val="00B0F0"/>
                </a:solidFill>
                <a:latin typeface="Arial" panose="020B0604020202020204" pitchFamily="34" charset="0"/>
                <a:cs typeface="Arial" panose="020B0604020202020204" pitchFamily="34" charset="0"/>
              </a:rPr>
              <a:t>---</a:t>
            </a:r>
            <a:r>
              <a:rPr lang="en-US" sz="1900" dirty="0" err="1" smtClean="0">
                <a:solidFill>
                  <a:srgbClr val="00B0F0"/>
                </a:solidFill>
                <a:latin typeface="Arial" panose="020B0604020202020204" pitchFamily="34" charset="0"/>
                <a:cs typeface="Arial" panose="020B0604020202020204" pitchFamily="34" charset="0"/>
              </a:rPr>
              <a:t>Ngọn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đèn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của</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Liên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ngọn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đèn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vặn</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nhỏ</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thưa</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thớt</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từng</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FF0000"/>
                </a:solidFill>
                <a:latin typeface="Arial" panose="020B0604020202020204" pitchFamily="34" charset="0"/>
                <a:cs typeface="Arial" panose="020B0604020202020204" pitchFamily="34" charset="0"/>
              </a:rPr>
              <a:t>hột</a:t>
            </a:r>
            <a:r>
              <a:rPr lang="en-US" sz="1900" dirty="0" smtClean="0">
                <a:solidFill>
                  <a:srgbClr val="FF0000"/>
                </a:solidFill>
                <a:latin typeface="Arial" panose="020B0604020202020204" pitchFamily="34" charset="0"/>
                <a:cs typeface="Arial" panose="020B0604020202020204" pitchFamily="34" charset="0"/>
              </a:rPr>
              <a:t> </a:t>
            </a:r>
            <a:r>
              <a:rPr lang="en-US" sz="1900" dirty="0" err="1" smtClean="0">
                <a:solidFill>
                  <a:srgbClr val="FF0000"/>
                </a:solidFill>
                <a:latin typeface="Arial" panose="020B0604020202020204" pitchFamily="34" charset="0"/>
                <a:cs typeface="Arial" panose="020B0604020202020204" pitchFamily="34" charset="0"/>
              </a:rPr>
              <a:t>sáng</a:t>
            </a:r>
            <a:r>
              <a:rPr lang="en-US" sz="1900" dirty="0" smtClean="0">
                <a:solidFill>
                  <a:srgbClr val="FF000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lọt</a:t>
            </a:r>
            <a:r>
              <a:rPr lang="en-US" sz="1900" dirty="0" smtClean="0">
                <a:solidFill>
                  <a:srgbClr val="00B0F0"/>
                </a:solidFill>
                <a:latin typeface="Arial" panose="020B0604020202020204" pitchFamily="34" charset="0"/>
                <a:cs typeface="Arial" panose="020B0604020202020204" pitchFamily="34" charset="0"/>
              </a:rPr>
              <a:t> qua </a:t>
            </a:r>
            <a:r>
              <a:rPr lang="en-US" sz="1900" err="1" smtClean="0">
                <a:solidFill>
                  <a:srgbClr val="00B0F0"/>
                </a:solidFill>
                <a:latin typeface="Arial" panose="020B0604020202020204" pitchFamily="34" charset="0"/>
                <a:cs typeface="Arial" panose="020B0604020202020204" pitchFamily="34" charset="0"/>
              </a:rPr>
              <a:t>phên</a:t>
            </a:r>
            <a:r>
              <a:rPr lang="en-US" sz="1900" smtClean="0">
                <a:solidFill>
                  <a:srgbClr val="00B0F0"/>
                </a:solidFill>
                <a:latin typeface="Arial" panose="020B0604020202020204" pitchFamily="34" charset="0"/>
                <a:cs typeface="Arial" panose="020B0604020202020204" pitchFamily="34" charset="0"/>
              </a:rPr>
              <a:t> nứa.Ở </a:t>
            </a:r>
            <a:r>
              <a:rPr lang="en-US" sz="1900" dirty="0" err="1" smtClean="0">
                <a:solidFill>
                  <a:srgbClr val="00B0F0"/>
                </a:solidFill>
                <a:latin typeface="Arial" panose="020B0604020202020204" pitchFamily="34" charset="0"/>
                <a:cs typeface="Arial" panose="020B0604020202020204" pitchFamily="34" charset="0"/>
              </a:rPr>
              <a:t>cửa</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chỉ</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hé</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ra</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00B0F0"/>
                </a:solidFill>
                <a:latin typeface="Arial" panose="020B0604020202020204" pitchFamily="34" charset="0"/>
                <a:cs typeface="Arial" panose="020B0604020202020204" pitchFamily="34" charset="0"/>
              </a:rPr>
              <a:t>một</a:t>
            </a:r>
            <a:r>
              <a:rPr lang="en-US" sz="1900" dirty="0" smtClean="0">
                <a:solidFill>
                  <a:srgbClr val="00B0F0"/>
                </a:solidFill>
                <a:latin typeface="Arial" panose="020B0604020202020204" pitchFamily="34" charset="0"/>
                <a:cs typeface="Arial" panose="020B0604020202020204" pitchFamily="34" charset="0"/>
              </a:rPr>
              <a:t> </a:t>
            </a:r>
            <a:r>
              <a:rPr lang="en-US" sz="1900" dirty="0" err="1" smtClean="0">
                <a:solidFill>
                  <a:srgbClr val="FF0000"/>
                </a:solidFill>
                <a:latin typeface="Arial" panose="020B0604020202020204" pitchFamily="34" charset="0"/>
                <a:cs typeface="Arial" panose="020B0604020202020204" pitchFamily="34" charset="0"/>
              </a:rPr>
              <a:t>khe</a:t>
            </a:r>
            <a:r>
              <a:rPr lang="en-US" sz="1900" dirty="0" smtClean="0">
                <a:solidFill>
                  <a:srgbClr val="FF0000"/>
                </a:solidFill>
                <a:latin typeface="Arial" panose="020B0604020202020204" pitchFamily="34" charset="0"/>
                <a:cs typeface="Arial" panose="020B0604020202020204" pitchFamily="34" charset="0"/>
              </a:rPr>
              <a:t> </a:t>
            </a:r>
            <a:r>
              <a:rPr lang="en-US" sz="1900" err="1" smtClean="0">
                <a:solidFill>
                  <a:srgbClr val="FF0000"/>
                </a:solidFill>
                <a:latin typeface="Arial" panose="020B0604020202020204" pitchFamily="34" charset="0"/>
                <a:cs typeface="Arial" panose="020B0604020202020204" pitchFamily="34" charset="0"/>
              </a:rPr>
              <a:t>ánh</a:t>
            </a:r>
            <a:r>
              <a:rPr lang="en-US" sz="1900" smtClean="0">
                <a:solidFill>
                  <a:srgbClr val="FF0000"/>
                </a:solidFill>
                <a:latin typeface="Arial" panose="020B0604020202020204" pitchFamily="34" charset="0"/>
                <a:cs typeface="Arial" panose="020B0604020202020204" pitchFamily="34" charset="0"/>
              </a:rPr>
              <a:t> sáng…</a:t>
            </a:r>
          </a:p>
          <a:p>
            <a:pPr marL="548640" indent="-411480" eaLnBrk="1" fontAlgn="auto" hangingPunct="1">
              <a:spcAft>
                <a:spcPts val="0"/>
              </a:spcAft>
              <a:buClr>
                <a:schemeClr val="tx1">
                  <a:shade val="95000"/>
                </a:schemeClr>
              </a:buClr>
              <a:buFont typeface="Wingdings 2"/>
              <a:buChar char=""/>
              <a:defRPr/>
            </a:pPr>
            <a:r>
              <a:rPr lang="en-US" sz="1900" smtClean="0">
                <a:solidFill>
                  <a:srgbClr val="00B0F0"/>
                </a:solidFill>
                <a:latin typeface="Arial" panose="020B0604020202020204" pitchFamily="34" charset="0"/>
                <a:cs typeface="Arial" panose="020B0604020202020204" pitchFamily="34" charset="0"/>
              </a:rPr>
              <a:t>…vùng sáng nhỏ xanh nhấp nháy…</a:t>
            </a:r>
            <a:endParaRPr lang="en-US" sz="1900" dirty="0" smtClean="0">
              <a:solidFill>
                <a:srgbClr val="00B0F0"/>
              </a:solidFill>
              <a:latin typeface="Arial" panose="020B0604020202020204" pitchFamily="34" charset="0"/>
              <a:cs typeface="Arial" panose="020B0604020202020204" pitchFamily="34" charset="0"/>
            </a:endParaRPr>
          </a:p>
        </p:txBody>
      </p:sp>
      <p:sp>
        <p:nvSpPr>
          <p:cNvPr id="19" name="TextBox 15"/>
          <p:cNvSpPr txBox="1">
            <a:spLocks noChangeArrowheads="1"/>
          </p:cNvSpPr>
          <p:nvPr/>
        </p:nvSpPr>
        <p:spPr bwMode="auto">
          <a:xfrm>
            <a:off x="266700" y="141982"/>
            <a:ext cx="8534400" cy="1015663"/>
          </a:xfrm>
          <a:prstGeom prst="rect">
            <a:avLst/>
          </a:prstGeom>
          <a:noFill/>
          <a:ln w="9525">
            <a:noFill/>
            <a:miter lim="800000"/>
            <a:headEnd/>
            <a:tailEnd/>
          </a:ln>
        </p:spPr>
        <p:txBody>
          <a:bodyPr wrap="square">
            <a:spAutoFit/>
          </a:bodyPr>
          <a:lstStyle/>
          <a:p>
            <a:r>
              <a:rPr lang="en-US" sz="2800" b="1" i="1" u="sng" err="1">
                <a:solidFill>
                  <a:srgbClr val="FF0000"/>
                </a:solidFill>
                <a:ea typeface="+mj-ea"/>
              </a:rPr>
              <a:t>Tiết</a:t>
            </a:r>
            <a:r>
              <a:rPr lang="en-US" sz="2800" b="1" i="1" u="sng">
                <a:solidFill>
                  <a:srgbClr val="FF0000"/>
                </a:solidFill>
                <a:ea typeface="+mj-ea"/>
              </a:rPr>
              <a:t> </a:t>
            </a:r>
            <a:r>
              <a:rPr lang="en-US" sz="2800" b="1" i="1" u="sng" smtClean="0">
                <a:solidFill>
                  <a:srgbClr val="FF0000"/>
                </a:solidFill>
                <a:ea typeface="+mj-ea"/>
              </a:rPr>
              <a:t>37,38</a:t>
            </a:r>
            <a:r>
              <a:rPr lang="en-US" sz="2800" b="1" i="1" dirty="0" smtClean="0">
                <a:solidFill>
                  <a:srgbClr val="FF0000"/>
                </a:solidFill>
                <a:ea typeface="+mj-ea"/>
              </a:rPr>
              <a:t>: </a:t>
            </a:r>
          </a:p>
          <a:p>
            <a:r>
              <a:rPr lang="en-US" sz="3200" b="1" i="1">
                <a:solidFill>
                  <a:srgbClr val="FF0000"/>
                </a:solidFill>
                <a:ea typeface="+mj-ea"/>
              </a:rPr>
              <a:t>	</a:t>
            </a:r>
            <a:r>
              <a:rPr lang="en-US" sz="3200" b="1" i="1" smtClean="0">
                <a:solidFill>
                  <a:srgbClr val="FF0000"/>
                </a:solidFill>
                <a:ea typeface="+mj-ea"/>
              </a:rPr>
              <a:t>2.Phố huyện lúc đêm về.</a:t>
            </a:r>
            <a:endParaRPr lang="en-US" sz="3600" b="1" i="1" dirty="0">
              <a:solidFill>
                <a:srgbClr val="FF0000"/>
              </a:solidFill>
              <a:ea typeface="+mj-ea"/>
            </a:endParaRPr>
          </a:p>
        </p:txBody>
      </p:sp>
    </p:spTree>
    <p:extLst>
      <p:ext uri="{BB962C8B-B14F-4D97-AF65-F5344CB8AC3E}">
        <p14:creationId xmlns="" xmlns:p14="http://schemas.microsoft.com/office/powerpoint/2010/main" val="2168230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500"/>
                                        <p:tgtEl>
                                          <p:spTgt spid="1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bg/>
                                          </p:spTgt>
                                        </p:tgtEl>
                                        <p:attrNameLst>
                                          <p:attrName>style.visibility</p:attrName>
                                        </p:attrNameLst>
                                      </p:cBhvr>
                                      <p:to>
                                        <p:strVal val="visible"/>
                                      </p:to>
                                    </p:set>
                                    <p:animEffect transition="in" filter="fade">
                                      <p:cBhvr>
                                        <p:cTn id="15" dur="500"/>
                                        <p:tgtEl>
                                          <p:spTgt spid="16">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fade">
                                      <p:cBhvr>
                                        <p:cTn id="25" dur="500"/>
                                        <p:tgtEl>
                                          <p:spTgt spid="1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xEl>
                                              <p:pRg st="2" end="2"/>
                                            </p:txEl>
                                          </p:spTgt>
                                        </p:tgtEl>
                                        <p:attrNameLst>
                                          <p:attrName>style.visibility</p:attrName>
                                        </p:attrNameLst>
                                      </p:cBhvr>
                                      <p:to>
                                        <p:strVal val="visible"/>
                                      </p:to>
                                    </p:set>
                                    <p:animEffect transition="in" filter="fade">
                                      <p:cBhvr>
                                        <p:cTn id="30" dur="500"/>
                                        <p:tgtEl>
                                          <p:spTgt spid="1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xEl>
                                              <p:pRg st="3" end="3"/>
                                            </p:txEl>
                                          </p:spTgt>
                                        </p:tgtEl>
                                        <p:attrNameLst>
                                          <p:attrName>style.visibility</p:attrName>
                                        </p:attrNameLst>
                                      </p:cBhvr>
                                      <p:to>
                                        <p:strVal val="visible"/>
                                      </p:to>
                                    </p:set>
                                    <p:animEffect transition="in" filter="fade">
                                      <p:cBhvr>
                                        <p:cTn id="35" dur="500"/>
                                        <p:tgtEl>
                                          <p:spTgt spid="16">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bg/>
                                          </p:spTgt>
                                        </p:tgtEl>
                                        <p:attrNameLst>
                                          <p:attrName>style.visibility</p:attrName>
                                        </p:attrNameLst>
                                      </p:cBhvr>
                                      <p:to>
                                        <p:strVal val="visible"/>
                                      </p:to>
                                    </p:set>
                                    <p:animEffect transition="in" filter="fade">
                                      <p:cBhvr>
                                        <p:cTn id="38" dur="500"/>
                                        <p:tgtEl>
                                          <p:spTgt spid="17">
                                            <p:bg/>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fade">
                                      <p:cBhvr>
                                        <p:cTn id="43" dur="500"/>
                                        <p:tgtEl>
                                          <p:spTgt spid="17">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bg/>
                                          </p:spTgt>
                                        </p:tgtEl>
                                        <p:attrNameLst>
                                          <p:attrName>style.visibility</p:attrName>
                                        </p:attrNameLst>
                                      </p:cBhvr>
                                      <p:to>
                                        <p:strVal val="visible"/>
                                      </p:to>
                                    </p:set>
                                    <p:animEffect transition="in" filter="fade">
                                      <p:cBhvr>
                                        <p:cTn id="46" dur="500"/>
                                        <p:tgtEl>
                                          <p:spTgt spid="18">
                                            <p:bg/>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xEl>
                                              <p:pRg st="1" end="1"/>
                                            </p:txEl>
                                          </p:spTgt>
                                        </p:tgtEl>
                                        <p:attrNameLst>
                                          <p:attrName>style.visibility</p:attrName>
                                        </p:attrNameLst>
                                      </p:cBhvr>
                                      <p:to>
                                        <p:strVal val="visible"/>
                                      </p:to>
                                    </p:set>
                                    <p:animEffect transition="in" filter="fade">
                                      <p:cBhvr>
                                        <p:cTn id="56" dur="500"/>
                                        <p:tgtEl>
                                          <p:spTgt spid="18">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xEl>
                                              <p:pRg st="2" end="2"/>
                                            </p:txEl>
                                          </p:spTgt>
                                        </p:tgtEl>
                                        <p:attrNameLst>
                                          <p:attrName>style.visibility</p:attrName>
                                        </p:attrNameLst>
                                      </p:cBhvr>
                                      <p:to>
                                        <p:strVal val="visible"/>
                                      </p:to>
                                    </p:set>
                                    <p:animEffect transition="in" filter="fade">
                                      <p:cBhvr>
                                        <p:cTn id="61" dur="500"/>
                                        <p:tgtEl>
                                          <p:spTgt spid="1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xEl>
                                              <p:pRg st="3" end="3"/>
                                            </p:txEl>
                                          </p:spTgt>
                                        </p:tgtEl>
                                        <p:attrNameLst>
                                          <p:attrName>style.visibility</p:attrName>
                                        </p:attrNameLst>
                                      </p:cBhvr>
                                      <p:to>
                                        <p:strVal val="visible"/>
                                      </p:to>
                                    </p:set>
                                    <p:animEffect transition="in" filter="fade">
                                      <p:cBhvr>
                                        <p:cTn id="66" dur="500"/>
                                        <p:tgtEl>
                                          <p:spTgt spid="18">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xEl>
                                              <p:pRg st="4" end="4"/>
                                            </p:txEl>
                                          </p:spTgt>
                                        </p:tgtEl>
                                        <p:attrNameLst>
                                          <p:attrName>style.visibility</p:attrName>
                                        </p:attrNameLst>
                                      </p:cBhvr>
                                      <p:to>
                                        <p:strVal val="visible"/>
                                      </p:to>
                                    </p:set>
                                    <p:animEffect transition="in" filter="fade">
                                      <p:cBhvr>
                                        <p:cTn id="71" dur="500"/>
                                        <p:tgtEl>
                                          <p:spTgt spid="18">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8">
                                            <p:txEl>
                                              <p:pRg st="5" end="5"/>
                                            </p:txEl>
                                          </p:spTgt>
                                        </p:tgtEl>
                                        <p:attrNameLst>
                                          <p:attrName>style.visibility</p:attrName>
                                        </p:attrNameLst>
                                      </p:cBhvr>
                                      <p:to>
                                        <p:strVal val="visible"/>
                                      </p:to>
                                    </p:set>
                                    <p:animEffect transition="in" filter="fade">
                                      <p:cBhvr>
                                        <p:cTn id="76"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371600"/>
            <a:ext cx="9144000" cy="5486400"/>
          </a:xfrm>
          <a:prstGeom prst="rect">
            <a:avLst/>
          </a:prstGeom>
          <a:ln/>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 name="Text Placeholder 7"/>
          <p:cNvSpPr>
            <a:spLocks noGrp="1"/>
          </p:cNvSpPr>
          <p:nvPr>
            <p:ph type="body" idx="1"/>
          </p:nvPr>
        </p:nvSpPr>
        <p:spPr>
          <a:xfrm>
            <a:off x="1143000" y="2677418"/>
            <a:ext cx="1981200" cy="658813"/>
          </a:xfrm>
        </p:spPr>
        <p:txBody>
          <a:bodyPr>
            <a:normAutofit fontScale="92500" lnSpcReduction="20000"/>
          </a:bodyPr>
          <a:lstStyle/>
          <a:p>
            <a:r>
              <a:rPr lang="en-US" smtClean="0"/>
              <a:t>Lúc chiều buông</a:t>
            </a:r>
          </a:p>
        </p:txBody>
      </p:sp>
      <p:sp>
        <p:nvSpPr>
          <p:cNvPr id="5" name="Horizontal Scroll 4"/>
          <p:cNvSpPr/>
          <p:nvPr/>
        </p:nvSpPr>
        <p:spPr>
          <a:xfrm>
            <a:off x="533400" y="2067818"/>
            <a:ext cx="46038" cy="76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Horizontal Scroll 5"/>
          <p:cNvSpPr/>
          <p:nvPr/>
        </p:nvSpPr>
        <p:spPr>
          <a:xfrm>
            <a:off x="1066800" y="1534418"/>
            <a:ext cx="7620000" cy="762000"/>
          </a:xfrm>
          <a:prstGeom prst="horizontalScroll">
            <a:avLst/>
          </a:prstGeom>
          <a:solidFill>
            <a:schemeClr val="bg2">
              <a:lumMod val="75000"/>
            </a:schemeClr>
          </a:solidFill>
          <a:ln>
            <a:solidFill>
              <a:schemeClr val="bg2">
                <a:lumMod val="75000"/>
              </a:schemeClr>
            </a:solidFill>
          </a:ln>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a:solidFill>
                  <a:srgbClr val="00B0F0"/>
                </a:solidFill>
                <a:latin typeface="VN Time"/>
              </a:rPr>
              <a:t>sự vận động của thời gian</a:t>
            </a:r>
          </a:p>
        </p:txBody>
      </p:sp>
      <p:sp>
        <p:nvSpPr>
          <p:cNvPr id="9" name="Curved Right Arrow 8"/>
          <p:cNvSpPr/>
          <p:nvPr/>
        </p:nvSpPr>
        <p:spPr>
          <a:xfrm>
            <a:off x="533400" y="1915418"/>
            <a:ext cx="457200" cy="1219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Rounded Rectangle 9"/>
          <p:cNvSpPr/>
          <p:nvPr/>
        </p:nvSpPr>
        <p:spPr>
          <a:xfrm>
            <a:off x="1143000" y="2514600"/>
            <a:ext cx="1752600" cy="914400"/>
          </a:xfrm>
          <a:prstGeom prst="roundRect">
            <a:avLst/>
          </a:prstGeom>
          <a:solidFill>
            <a:srgbClr val="C00000"/>
          </a:solidFill>
          <a:ln>
            <a:solidFill>
              <a:srgbClr val="C00000"/>
            </a:solidFill>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8F8F8"/>
                </a:solidFill>
              </a:rPr>
              <a:t>Lúc chiều buông</a:t>
            </a:r>
          </a:p>
        </p:txBody>
      </p:sp>
      <p:sp>
        <p:nvSpPr>
          <p:cNvPr id="11" name="Rounded Rectangle 10"/>
          <p:cNvSpPr/>
          <p:nvPr/>
        </p:nvSpPr>
        <p:spPr>
          <a:xfrm>
            <a:off x="3733800" y="2514600"/>
            <a:ext cx="1828800" cy="914400"/>
          </a:xfrm>
          <a:prstGeom prst="roundRect">
            <a:avLst/>
          </a:prstGeom>
          <a:solidFill>
            <a:srgbClr val="C00000"/>
          </a:solidFill>
          <a:ln>
            <a:solidFill>
              <a:srgbClr val="C00000"/>
            </a:solidFill>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Khi đêm xuống</a:t>
            </a:r>
          </a:p>
        </p:txBody>
      </p:sp>
      <p:sp>
        <p:nvSpPr>
          <p:cNvPr id="12" name="Rounded Rectangle 11"/>
          <p:cNvSpPr/>
          <p:nvPr/>
        </p:nvSpPr>
        <p:spPr>
          <a:xfrm>
            <a:off x="6400800" y="2514600"/>
            <a:ext cx="2133600" cy="914400"/>
          </a:xfrm>
          <a:prstGeom prst="roundRect">
            <a:avLst/>
          </a:prstGeom>
          <a:solidFill>
            <a:srgbClr val="C00000"/>
          </a:solidFill>
          <a:ln>
            <a:solidFill>
              <a:srgbClr val="C00000"/>
            </a:solidFill>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Lúc khuya về </a:t>
            </a:r>
          </a:p>
        </p:txBody>
      </p:sp>
      <p:sp>
        <p:nvSpPr>
          <p:cNvPr id="13" name="Right Arrow 12"/>
          <p:cNvSpPr/>
          <p:nvPr/>
        </p:nvSpPr>
        <p:spPr>
          <a:xfrm>
            <a:off x="2971800" y="3134618"/>
            <a:ext cx="609600" cy="46038"/>
          </a:xfrm>
          <a:prstGeom prst="rightArrow">
            <a:avLst/>
          </a:prstGeom>
          <a:scene3d>
            <a:camera prst="orthographicFront"/>
            <a:lightRig rig="threePt" dir="t"/>
          </a:scene3d>
          <a:sp3d>
            <a:bevelT/>
            <a:bevelB w="762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ight Arrow 13"/>
          <p:cNvSpPr/>
          <p:nvPr/>
        </p:nvSpPr>
        <p:spPr>
          <a:xfrm>
            <a:off x="5638800" y="3134618"/>
            <a:ext cx="685800" cy="46038"/>
          </a:xfrm>
          <a:prstGeom prst="right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ounded Rectangle 14"/>
          <p:cNvSpPr/>
          <p:nvPr/>
        </p:nvSpPr>
        <p:spPr>
          <a:xfrm>
            <a:off x="609600" y="3810000"/>
            <a:ext cx="2590800" cy="1524000"/>
          </a:xfrm>
          <a:prstGeom prst="roundRect">
            <a:avLst/>
          </a:prstGeom>
          <a:solidFill>
            <a:srgbClr val="4D7620"/>
          </a:solidFill>
          <a:ln>
            <a:solidFill>
              <a:srgbClr val="4D7620"/>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Buồn man mác trước giờ khắc của ngày tàn</a:t>
            </a:r>
          </a:p>
        </p:txBody>
      </p:sp>
      <p:sp>
        <p:nvSpPr>
          <p:cNvPr id="16" name="Rounded Rectangle 15"/>
          <p:cNvSpPr/>
          <p:nvPr/>
        </p:nvSpPr>
        <p:spPr>
          <a:xfrm>
            <a:off x="3429000" y="3820418"/>
            <a:ext cx="2667000" cy="1437382"/>
          </a:xfrm>
          <a:prstGeom prst="roundRect">
            <a:avLst/>
          </a:prstGeom>
          <a:solidFill>
            <a:srgbClr val="4D7620"/>
          </a:solidFill>
          <a:ln>
            <a:solidFill>
              <a:srgbClr val="4D7620"/>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Buồn khắc khoải trong cảnh đợi chờ</a:t>
            </a:r>
          </a:p>
        </p:txBody>
      </p:sp>
      <p:sp>
        <p:nvSpPr>
          <p:cNvPr id="17" name="Rounded Rectangle 16"/>
          <p:cNvSpPr/>
          <p:nvPr/>
        </p:nvSpPr>
        <p:spPr>
          <a:xfrm>
            <a:off x="6400800" y="3744218"/>
            <a:ext cx="2514600" cy="1524000"/>
          </a:xfrm>
          <a:prstGeom prst="roundRect">
            <a:avLst/>
          </a:prstGeom>
          <a:solidFill>
            <a:srgbClr val="4D7620"/>
          </a:solidFill>
          <a:ln>
            <a:solidFill>
              <a:srgbClr val="4D7620"/>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bg1"/>
                </a:solidFill>
              </a:rPr>
              <a:t>Buồn thấm thía lắng sâu ..cảm giác mơ hồ không hiểu</a:t>
            </a:r>
          </a:p>
        </p:txBody>
      </p:sp>
      <p:sp>
        <p:nvSpPr>
          <p:cNvPr id="18" name="Down Arrow 17"/>
          <p:cNvSpPr/>
          <p:nvPr/>
        </p:nvSpPr>
        <p:spPr>
          <a:xfrm>
            <a:off x="1905000" y="3429000"/>
            <a:ext cx="76200" cy="304800"/>
          </a:xfrm>
          <a:prstGeom prst="down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Down Arrow 18"/>
          <p:cNvSpPr/>
          <p:nvPr/>
        </p:nvSpPr>
        <p:spPr>
          <a:xfrm>
            <a:off x="4648200" y="3429000"/>
            <a:ext cx="76200" cy="304800"/>
          </a:xfrm>
          <a:prstGeom prst="down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Down Arrow 19"/>
          <p:cNvSpPr/>
          <p:nvPr/>
        </p:nvSpPr>
        <p:spPr>
          <a:xfrm>
            <a:off x="7543800" y="3515618"/>
            <a:ext cx="76200" cy="152400"/>
          </a:xfrm>
          <a:prstGeom prst="down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Up Arrow 20"/>
          <p:cNvSpPr/>
          <p:nvPr/>
        </p:nvSpPr>
        <p:spPr>
          <a:xfrm flipH="1">
            <a:off x="1981199" y="5410200"/>
            <a:ext cx="45719" cy="228600"/>
          </a:xfrm>
          <a:prstGeom prst="up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Up Arrow 21"/>
          <p:cNvSpPr/>
          <p:nvPr/>
        </p:nvSpPr>
        <p:spPr>
          <a:xfrm flipH="1">
            <a:off x="4724400" y="5410200"/>
            <a:ext cx="76200" cy="304800"/>
          </a:xfrm>
          <a:prstGeom prst="up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Up Arrow 22"/>
          <p:cNvSpPr/>
          <p:nvPr/>
        </p:nvSpPr>
        <p:spPr>
          <a:xfrm flipH="1">
            <a:off x="7361237" y="5420618"/>
            <a:ext cx="45719" cy="228600"/>
          </a:xfrm>
          <a:prstGeom prst="upArrow">
            <a:avLst/>
          </a:prstGeom>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Curved Left Arrow 23"/>
          <p:cNvSpPr/>
          <p:nvPr/>
        </p:nvSpPr>
        <p:spPr>
          <a:xfrm>
            <a:off x="8534400" y="2144018"/>
            <a:ext cx="457200" cy="990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TextBox 15"/>
          <p:cNvSpPr txBox="1">
            <a:spLocks noChangeArrowheads="1"/>
          </p:cNvSpPr>
          <p:nvPr/>
        </p:nvSpPr>
        <p:spPr bwMode="auto">
          <a:xfrm>
            <a:off x="266700" y="141982"/>
            <a:ext cx="8534400" cy="1077218"/>
          </a:xfrm>
          <a:prstGeom prst="rect">
            <a:avLst/>
          </a:prstGeom>
          <a:noFill/>
          <a:ln w="9525">
            <a:noFill/>
            <a:miter lim="800000"/>
            <a:headEnd/>
            <a:tailEnd/>
          </a:ln>
        </p:spPr>
        <p:txBody>
          <a:bodyPr wrap="square">
            <a:spAutoFit/>
          </a:bodyPr>
          <a:lstStyle/>
          <a:p>
            <a:r>
              <a:rPr lang="en-US" sz="2800" b="1" i="1" u="sng" err="1">
                <a:solidFill>
                  <a:srgbClr val="FF0000"/>
                </a:solidFill>
                <a:latin typeface="Arial" pitchFamily="34" charset="0"/>
                <a:ea typeface="+mj-ea"/>
                <a:cs typeface="Arial" pitchFamily="34" charset="0"/>
              </a:rPr>
              <a:t>Tiết</a:t>
            </a:r>
            <a:r>
              <a:rPr lang="en-US" sz="2800" b="1" i="1" u="sng">
                <a:solidFill>
                  <a:srgbClr val="FF0000"/>
                </a:solidFill>
                <a:latin typeface="Arial" pitchFamily="34" charset="0"/>
                <a:ea typeface="+mj-ea"/>
                <a:cs typeface="Arial" pitchFamily="34" charset="0"/>
              </a:rPr>
              <a:t> </a:t>
            </a:r>
            <a:r>
              <a:rPr lang="en-US" sz="2800" b="1" i="1" u="sng" smtClean="0">
                <a:solidFill>
                  <a:srgbClr val="FF0000"/>
                </a:solidFill>
                <a:ea typeface="+mj-ea"/>
              </a:rPr>
              <a:t>36-37-38</a:t>
            </a:r>
            <a:r>
              <a:rPr lang="en-US" sz="2800" b="1" i="1" dirty="0" smtClean="0">
                <a:solidFill>
                  <a:srgbClr val="FF0000"/>
                </a:solidFill>
                <a:latin typeface="Arial" pitchFamily="34" charset="0"/>
                <a:ea typeface="+mj-ea"/>
                <a:cs typeface="Arial" pitchFamily="34" charset="0"/>
              </a:rPr>
              <a:t>: </a:t>
            </a:r>
          </a:p>
          <a:p>
            <a:r>
              <a:rPr lang="en-US" sz="3200" b="1" i="1" dirty="0">
                <a:solidFill>
                  <a:srgbClr val="FF0000"/>
                </a:solidFill>
                <a:ea typeface="+mj-ea"/>
              </a:rPr>
              <a:t>	</a:t>
            </a:r>
            <a:r>
              <a:rPr lang="en-US" sz="3600" b="1" i="1" dirty="0" err="1" smtClean="0">
                <a:solidFill>
                  <a:srgbClr val="FF0000"/>
                </a:solidFill>
                <a:ea typeface="+mj-ea"/>
              </a:rPr>
              <a:t>Hai</a:t>
            </a:r>
            <a:r>
              <a:rPr lang="en-US" sz="3600" b="1" i="1" dirty="0" smtClean="0">
                <a:solidFill>
                  <a:srgbClr val="FF0000"/>
                </a:solidFill>
                <a:ea typeface="+mj-ea"/>
              </a:rPr>
              <a:t> </a:t>
            </a:r>
            <a:r>
              <a:rPr lang="en-US" sz="3600" b="1" i="1" dirty="0" err="1" smtClean="0">
                <a:solidFill>
                  <a:srgbClr val="FF0000"/>
                </a:solidFill>
                <a:ea typeface="+mj-ea"/>
              </a:rPr>
              <a:t>đứa</a:t>
            </a:r>
            <a:r>
              <a:rPr lang="en-US" sz="3600" b="1" i="1" dirty="0" smtClean="0">
                <a:solidFill>
                  <a:srgbClr val="FF0000"/>
                </a:solidFill>
                <a:ea typeface="+mj-ea"/>
              </a:rPr>
              <a:t> </a:t>
            </a:r>
            <a:r>
              <a:rPr lang="en-US" sz="3600" b="1" i="1" dirty="0" err="1" smtClean="0">
                <a:solidFill>
                  <a:srgbClr val="FF0000"/>
                </a:solidFill>
                <a:ea typeface="+mj-ea"/>
              </a:rPr>
              <a:t>trẻ</a:t>
            </a:r>
            <a:r>
              <a:rPr lang="en-US" sz="3600" b="1" i="1" dirty="0" smtClean="0">
                <a:solidFill>
                  <a:srgbClr val="FF0000"/>
                </a:solidFill>
                <a:ea typeface="+mj-ea"/>
              </a:rPr>
              <a:t> - </a:t>
            </a:r>
            <a:r>
              <a:rPr lang="en-US" sz="3600" b="1" i="1" dirty="0" err="1" smtClean="0">
                <a:solidFill>
                  <a:srgbClr val="FF0000"/>
                </a:solidFill>
                <a:ea typeface="+mj-ea"/>
              </a:rPr>
              <a:t>Thạch</a:t>
            </a:r>
            <a:r>
              <a:rPr lang="en-US" sz="3600" b="1" i="1" dirty="0" smtClean="0">
                <a:solidFill>
                  <a:srgbClr val="FF0000"/>
                </a:solidFill>
                <a:ea typeface="+mj-ea"/>
              </a:rPr>
              <a:t> Lam</a:t>
            </a:r>
            <a:endParaRPr lang="en-US" sz="3600" b="1" i="1" dirty="0">
              <a:solidFill>
                <a:srgbClr val="FF0000"/>
              </a:solidFill>
              <a:latin typeface="Arial" pitchFamily="34" charset="0"/>
              <a:ea typeface="+mj-ea"/>
              <a:cs typeface="Arial" pitchFamily="34" charset="0"/>
            </a:endParaRPr>
          </a:p>
        </p:txBody>
      </p:sp>
      <p:sp>
        <p:nvSpPr>
          <p:cNvPr id="26" name="Horizontal Scroll 25"/>
          <p:cNvSpPr/>
          <p:nvPr/>
        </p:nvSpPr>
        <p:spPr bwMode="auto">
          <a:xfrm>
            <a:off x="762000" y="5638800"/>
            <a:ext cx="7620000" cy="1219200"/>
          </a:xfrm>
          <a:prstGeom prst="horizontalScroll">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FF"/>
                </a:solidFill>
                <a:effectLst/>
                <a:latin typeface="Arial" charset="0"/>
              </a:rPr>
              <a:t>SỰ</a:t>
            </a:r>
            <a:r>
              <a:rPr kumimoji="0" lang="en-US" sz="2400" b="0" i="0" u="none" strike="noStrike" cap="none" normalizeH="0" smtClean="0">
                <a:ln>
                  <a:noFill/>
                </a:ln>
                <a:solidFill>
                  <a:srgbClr val="FF00FF"/>
                </a:solidFill>
                <a:effectLst/>
                <a:latin typeface="Arial" charset="0"/>
              </a:rPr>
              <a:t> VẬN ĐỘNG CỦA NHÂN VẬT LIÊN</a:t>
            </a:r>
            <a:endParaRPr kumimoji="0" lang="en-US" sz="2400" b="0" i="0" u="none" strike="noStrike" cap="none" normalizeH="0" baseline="0" smtClean="0">
              <a:ln>
                <a:noFill/>
              </a:ln>
              <a:solidFill>
                <a:srgbClr val="FF00FF"/>
              </a:solidFill>
              <a:effectLst/>
              <a:latin typeface="Arial" charset="0"/>
            </a:endParaRPr>
          </a:p>
        </p:txBody>
      </p:sp>
    </p:spTree>
    <p:extLst>
      <p:ext uri="{BB962C8B-B14F-4D97-AF65-F5344CB8AC3E}">
        <p14:creationId xmlns="" xmlns:p14="http://schemas.microsoft.com/office/powerpoint/2010/main" val="31781682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449</Words>
  <Application>Microsoft Office PowerPoint</Application>
  <PresentationFormat>On-screen Show (4:3)</PresentationFormat>
  <Paragraphs>48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Tiết 37,38  HAI ĐỨA TRẺ  </vt:lpstr>
      <vt:lpstr>Slide 2</vt:lpstr>
      <vt:lpstr>Slide 3</vt:lpstr>
      <vt:lpstr>TÂM TRẠNG NHÂN VẬT LIÊN</vt:lpstr>
      <vt:lpstr>Thảo luận nhóm</vt:lpstr>
      <vt:lpstr>Sự tương phản giữa ánh sáng và bóng tối ( phần 2) </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Tiết 37,38  HAI ĐỨA TRẺ  </dc:title>
  <dc:creator>Windows User</dc:creator>
  <cp:lastModifiedBy>Windows User</cp:lastModifiedBy>
  <cp:revision>18</cp:revision>
  <dcterms:created xsi:type="dcterms:W3CDTF">2013-10-12T02:31:16Z</dcterms:created>
  <dcterms:modified xsi:type="dcterms:W3CDTF">2013-10-22T15:32:23Z</dcterms:modified>
</cp:coreProperties>
</file>