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5F5D1-E7D0-4710-9FD6-3DC3AAD17132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D4989-245E-4920-970F-F0C5A7C8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xét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yếu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chơi</a:t>
            </a:r>
            <a:r>
              <a:rPr lang="en-US" baseline="0" dirty="0" smtClean="0"/>
              <a:t> hay ở </a:t>
            </a:r>
            <a:r>
              <a:rPr lang="en-US" baseline="0" dirty="0" err="1" smtClean="0"/>
              <a:t>nhà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D4989-245E-4920-970F-F0C5A7C82C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D4989-245E-4920-970F-F0C5A7C82C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357-2255-4B39-9F10-95D1653BDFE6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357-2255-4B39-9F10-95D1653BDFE6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357-2255-4B39-9F10-95D1653BDFE6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357-2255-4B39-9F10-95D1653BDFE6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357-2255-4B39-9F10-95D1653BDFE6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F94C357-2255-4B39-9F10-95D1653BDFE6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357-2255-4B39-9F10-95D1653BDFE6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357-2255-4B39-9F10-95D1653BDFE6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357-2255-4B39-9F10-95D1653BDFE6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357-2255-4B39-9F10-95D1653BDFE6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F94C357-2255-4B39-9F10-95D1653BDFE6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F94C357-2255-4B39-9F10-95D1653BDFE6}" type="datetimeFigureOut">
              <a:rPr lang="en-US" smtClean="0"/>
              <a:t>5/10/2011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982FC4-1C92-46DC-B29E-F5E36A6D63D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THUẬT TOÁN PHÂN LỚP DỮ LIỆU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9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Hôm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nay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trời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Nắng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Nóng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962400"/>
            <a:ext cx="2057400" cy="2057400"/>
          </a:xfr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Arial" pitchFamily="34" charset="0"/>
                <a:cs typeface="Arial" pitchFamily="34" charset="0"/>
              </a:rPr>
              <a:t>Ví dụ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4343400" y="1447800"/>
            <a:ext cx="3200400" cy="2590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nên</a:t>
            </a:r>
            <a:r>
              <a:rPr lang="en-US" sz="3200" dirty="0" smtClean="0"/>
              <a:t> </a:t>
            </a:r>
            <a:r>
              <a:rPr lang="en-US" sz="3200" dirty="0" err="1" smtClean="0"/>
              <a:t>đi</a:t>
            </a:r>
            <a:r>
              <a:rPr lang="en-US" sz="3200" dirty="0" smtClean="0"/>
              <a:t> </a:t>
            </a:r>
            <a:r>
              <a:rPr lang="en-US" sz="3200" dirty="0" err="1" smtClean="0"/>
              <a:t>chơi</a:t>
            </a:r>
            <a:r>
              <a:rPr lang="en-US" sz="3200" dirty="0" smtClean="0"/>
              <a:t>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ta???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431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11635384"/>
              </p:ext>
            </p:extLst>
          </p:nvPr>
        </p:nvGraphicFramePr>
        <p:xfrm>
          <a:off x="533400" y="19050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Nóng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chơi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74176" y="1066800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Ta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bảng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: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l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Symbol"/>
              <a:buChar char="Þ"/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l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	Ta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tỉ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lệ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l"/>
            <a:r>
              <a:rPr lang="en-US" sz="3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Yes|Nắng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Nóng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) = 1/ 4* 1/ 4 = 1/ 16</a:t>
            </a:r>
          </a:p>
          <a:p>
            <a:pPr algn="l"/>
            <a:r>
              <a:rPr lang="en-US" sz="3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No|Nắng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Nóng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3/ 5*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/ 5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6/ 25</a:t>
            </a:r>
          </a:p>
          <a:p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 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chọn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hông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đi</a:t>
            </a:r>
            <a:r>
              <a:rPr lang="en-US" sz="3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chơi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1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THUẬT TOÁN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b="1" u="sng" dirty="0" smtClean="0"/>
              <a:t>Ưu </a:t>
            </a:r>
            <a:r>
              <a:rPr lang="vi-VN" sz="2400" b="1" u="sng" dirty="0"/>
              <a:t>điểm :</a:t>
            </a:r>
          </a:p>
          <a:p>
            <a:pPr>
              <a:buFont typeface="Wingdings" pitchFamily="2" charset="2"/>
              <a:buChar char="ü"/>
            </a:pPr>
            <a:r>
              <a:rPr lang="vi-VN" sz="2400" dirty="0" smtClean="0"/>
              <a:t>Dễ </a:t>
            </a:r>
            <a:r>
              <a:rPr lang="vi-VN" sz="2400" dirty="0"/>
              <a:t>dàng cài đặt</a:t>
            </a:r>
          </a:p>
          <a:p>
            <a:pPr>
              <a:buFont typeface="Wingdings" pitchFamily="2" charset="2"/>
              <a:buChar char="ü"/>
            </a:pPr>
            <a:r>
              <a:rPr lang="vi-VN" sz="2400" dirty="0" smtClean="0"/>
              <a:t>Thời </a:t>
            </a:r>
            <a:r>
              <a:rPr lang="vi-VN" sz="2400" dirty="0"/>
              <a:t>gian thi hành tương tự như cây </a:t>
            </a:r>
            <a:r>
              <a:rPr lang="vi-VN" sz="2400" dirty="0" smtClean="0"/>
              <a:t>quyết</a:t>
            </a:r>
            <a:r>
              <a:rPr lang="en-US" sz="2400" dirty="0" smtClean="0"/>
              <a:t> </a:t>
            </a:r>
            <a:r>
              <a:rPr lang="vi-VN" sz="2400" dirty="0" smtClean="0"/>
              <a:t>định</a:t>
            </a:r>
            <a:endParaRPr lang="vi-VN" sz="2400" dirty="0"/>
          </a:p>
          <a:p>
            <a:pPr>
              <a:buFont typeface="Wingdings" pitchFamily="2" charset="2"/>
              <a:buChar char="ü"/>
            </a:pPr>
            <a:r>
              <a:rPr lang="vi-VN" sz="2400" dirty="0" smtClean="0"/>
              <a:t>Đạt </a:t>
            </a:r>
            <a:r>
              <a:rPr lang="vi-VN" sz="2400" dirty="0"/>
              <a:t>kết quả tốt trong phần lớn các </a:t>
            </a:r>
            <a:r>
              <a:rPr lang="vi-VN" sz="2400" dirty="0" smtClean="0"/>
              <a:t>trường</a:t>
            </a:r>
            <a:r>
              <a:rPr lang="en-US" sz="2400" dirty="0" smtClean="0"/>
              <a:t> </a:t>
            </a:r>
            <a:r>
              <a:rPr lang="vi-VN" sz="2400" dirty="0" smtClean="0"/>
              <a:t>hợp</a:t>
            </a:r>
            <a:endParaRPr lang="vi-VN" sz="2400" dirty="0"/>
          </a:p>
          <a:p>
            <a:pPr marL="0" indent="0">
              <a:buNone/>
            </a:pPr>
            <a:r>
              <a:rPr lang="vi-VN" sz="2400" b="1" u="sng" dirty="0" smtClean="0"/>
              <a:t>Nhược </a:t>
            </a:r>
            <a:r>
              <a:rPr lang="vi-VN" sz="2400" b="1" u="sng" dirty="0"/>
              <a:t>điểm :</a:t>
            </a:r>
          </a:p>
          <a:p>
            <a:r>
              <a:rPr lang="vi-VN" sz="2400" dirty="0" smtClean="0"/>
              <a:t>Giả </a:t>
            </a:r>
            <a:r>
              <a:rPr lang="vi-VN" sz="2400" dirty="0"/>
              <a:t>thiết về tính độc lập điều kiện của </a:t>
            </a:r>
            <a:r>
              <a:rPr lang="vi-VN" sz="2400" dirty="0" smtClean="0"/>
              <a:t>các</a:t>
            </a:r>
            <a:r>
              <a:rPr lang="en-US" sz="2400" dirty="0" smtClean="0"/>
              <a:t> </a:t>
            </a:r>
            <a:r>
              <a:rPr lang="vi-VN" sz="2400" dirty="0" smtClean="0"/>
              <a:t>thuộc </a:t>
            </a:r>
            <a:r>
              <a:rPr lang="vi-VN" sz="2400" dirty="0"/>
              <a:t>tính làm giảm độ chính xác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27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ĐẶT VẤN ĐỀ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85870741"/>
              </p:ext>
            </p:extLst>
          </p:nvPr>
        </p:nvGraphicFramePr>
        <p:xfrm>
          <a:off x="301625" y="1527175"/>
          <a:ext cx="8504237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44"/>
                <a:gridCol w="1417373"/>
                <a:gridCol w="1889830"/>
                <a:gridCol w="2047317"/>
                <a:gridCol w="19685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Nghề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nghiệp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Mục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endParaRPr lang="en-US" baseline="0" dirty="0" smtClean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Laptop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chọn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Lâm</a:t>
                      </a:r>
                      <a:endParaRPr lang="en-US" dirty="0" smtClean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Trên</a:t>
                      </a:r>
                      <a:r>
                        <a:rPr lang="en-US" baseline="0" dirty="0" smtClean="0"/>
                        <a:t> 4</a:t>
                      </a: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sĩ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Acer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Hưng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18-22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tập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Samsung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31-40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Kỹ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sư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họa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Dell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Lan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18-22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tập</a:t>
                      </a:r>
                      <a:endParaRPr lang="en-US" dirty="0" smtClean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Samsung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Thủy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31-40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Kỹ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sư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họa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Asus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Tuấn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Trên</a:t>
                      </a:r>
                      <a:r>
                        <a:rPr lang="en-US" baseline="0" dirty="0" smtClean="0"/>
                        <a:t> 40</a:t>
                      </a:r>
                      <a:endParaRPr lang="en-US" dirty="0" smtClean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Kỹ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sư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họa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Minh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18-22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endParaRPr lang="en-US" dirty="0" smtClean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tập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Acer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Vân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31-40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sĩ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Acer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Thiện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18-22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tập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Dell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Ngọc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Trên</a:t>
                      </a:r>
                      <a:r>
                        <a:rPr lang="en-US" baseline="0" dirty="0" smtClean="0"/>
                        <a:t> 40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sĩ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Dell</a:t>
                      </a:r>
                      <a:endParaRPr lang="en-US" dirty="0"/>
                    </a:p>
                  </a:txBody>
                  <a:tcPr marL="94491" marR="9449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Dũng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18-22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endParaRPr lang="en-US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tập</a:t>
                      </a:r>
                      <a:endParaRPr lang="en-US" dirty="0" smtClean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 marL="94491" marR="94491"/>
                </a:tc>
              </a:tr>
            </a:tbl>
          </a:graphicData>
        </a:graphic>
      </p:graphicFrame>
      <p:sp>
        <p:nvSpPr>
          <p:cNvPr id="5" name="Oval Callout 4"/>
          <p:cNvSpPr/>
          <p:nvPr/>
        </p:nvSpPr>
        <p:spPr>
          <a:xfrm>
            <a:off x="3457433" y="2590800"/>
            <a:ext cx="5334000" cy="2743200"/>
          </a:xfrm>
          <a:prstGeom prst="wedgeEllipseCallout">
            <a:avLst>
              <a:gd name="adj1" fmla="val 16522"/>
              <a:gd name="adj2" fmla="val 629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Dũng</a:t>
            </a:r>
            <a:r>
              <a:rPr lang="en-US" sz="4000" dirty="0" smtClean="0"/>
              <a:t> </a:t>
            </a:r>
            <a:r>
              <a:rPr lang="en-US" sz="4000" dirty="0" err="1" smtClean="0"/>
              <a:t>nên</a:t>
            </a:r>
            <a:r>
              <a:rPr lang="en-US" sz="4000" dirty="0" smtClean="0"/>
              <a:t> </a:t>
            </a:r>
            <a:r>
              <a:rPr lang="en-US" sz="4000" dirty="0" err="1" smtClean="0"/>
              <a:t>mua</a:t>
            </a:r>
            <a:r>
              <a:rPr lang="en-US" sz="4000" dirty="0" smtClean="0"/>
              <a:t> </a:t>
            </a:r>
            <a:r>
              <a:rPr lang="en-US" sz="4000" dirty="0" err="1" smtClean="0"/>
              <a:t>máy</a:t>
            </a:r>
            <a:r>
              <a:rPr lang="en-US" sz="4000" dirty="0" smtClean="0"/>
              <a:t> </a:t>
            </a:r>
            <a:r>
              <a:rPr lang="en-US" sz="4000" dirty="0" err="1" smtClean="0"/>
              <a:t>tính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hãng</a:t>
            </a:r>
            <a:r>
              <a:rPr lang="en-US" sz="4000" dirty="0" smtClean="0"/>
              <a:t> </a:t>
            </a:r>
            <a:r>
              <a:rPr lang="en-US" sz="4000" dirty="0" err="1" smtClean="0"/>
              <a:t>nào</a:t>
            </a:r>
            <a:r>
              <a:rPr lang="en-US" sz="4000" dirty="0" smtClean="0"/>
              <a:t> ???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073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GIỚI THIỆU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 err="1" smtClean="0">
                <a:latin typeface="Arial" pitchFamily="34" charset="0"/>
                <a:cs typeface="Arial" pitchFamily="34" charset="0"/>
              </a:rPr>
              <a:t>lớp</a:t>
            </a:r>
            <a:endParaRPr lang="en-US" sz="2400" b="1" u="sng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Cho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mẫu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u="sng" dirty="0" err="1" smtClean="0">
                <a:latin typeface="Arial" pitchFamily="34" charset="0"/>
                <a:cs typeface="Arial" pitchFamily="34" charset="0"/>
              </a:rPr>
              <a:t>đích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mẫu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6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PHƯƠNG PHÁP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u="sng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 err="1" smtClean="0">
                <a:latin typeface="Arial" pitchFamily="34" charset="0"/>
                <a:cs typeface="Arial" pitchFamily="34" charset="0"/>
              </a:rPr>
              <a:t>suất</a:t>
            </a:r>
            <a:endParaRPr lang="en-US" sz="2400" b="1" u="sng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đoán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suất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mẫu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mới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Nền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dựa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Bayes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Cho X,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bất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kì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err="1" smtClean="0">
                <a:latin typeface="Arial" pitchFamily="34" charset="0"/>
                <a:cs typeface="Arial" pitchFamily="34" charset="0"/>
              </a:rPr>
              <a:t>Dự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X</a:t>
            </a: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P(X|Y), P(Y)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trực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huấn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luyện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Bayes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P(Y | X = x)</a:t>
            </a:r>
          </a:p>
          <a:p>
            <a:pPr marL="914400" lvl="2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5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GIỚI THIỆU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Bayes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3223752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20511"/>
            <a:ext cx="7835881" cy="218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7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huấn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luyện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73151"/>
              </p:ext>
            </p:extLst>
          </p:nvPr>
        </p:nvGraphicFramePr>
        <p:xfrm>
          <a:off x="838200" y="2286000"/>
          <a:ext cx="76200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8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tiết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Nhiệt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ẩm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chơi</a:t>
                      </a:r>
                      <a:r>
                        <a:rPr lang="en-US" baseline="0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Nắng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Nóng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Yếu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Nắng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Nóng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Trời</a:t>
                      </a:r>
                      <a:r>
                        <a:rPr lang="en-US" baseline="0" dirty="0" smtClean="0"/>
                        <a:t> u </a:t>
                      </a:r>
                      <a:r>
                        <a:rPr lang="en-US" baseline="0" dirty="0" err="1" smtClean="0"/>
                        <a:t>ám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Nóng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Mưa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Mát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Yếu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Mưa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Mưa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thường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Trời</a:t>
                      </a:r>
                      <a:r>
                        <a:rPr lang="en-US" baseline="0" dirty="0" smtClean="0"/>
                        <a:t> u </a:t>
                      </a:r>
                      <a:r>
                        <a:rPr lang="en-US" baseline="0" dirty="0" err="1" smtClean="0"/>
                        <a:t>ám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thường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Yếu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Nắng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Mát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Yếu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Nắng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thường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Yếu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B1: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C1 = “Yes”, C2 = “No“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P(C1) = 4/9        P(C2) = 5/9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ám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Mưa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trí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Nóng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Mát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Lạnh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tiết|Ci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Nhiệt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độ|Ci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tinh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8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Nắng|Ci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ám|Ci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Mưa|Ci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1788"/>
              </p:ext>
            </p:extLst>
          </p:nvPr>
        </p:nvGraphicFramePr>
        <p:xfrm>
          <a:off x="457200" y="1828800"/>
          <a:ext cx="8077200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926"/>
                <a:gridCol w="4425274"/>
              </a:tblGrid>
              <a:tr h="5613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Thời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tiết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13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Nắng|Yes</a:t>
                      </a:r>
                      <a:r>
                        <a:rPr lang="en-US" sz="2800" dirty="0" smtClean="0"/>
                        <a:t>)</a:t>
                      </a:r>
                      <a:r>
                        <a:rPr lang="en-US" sz="2800" baseline="0" dirty="0" smtClean="0"/>
                        <a:t> = ¼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Nắng|No</a:t>
                      </a:r>
                      <a:r>
                        <a:rPr lang="en-US" sz="2800" dirty="0" smtClean="0"/>
                        <a:t>)=3/5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33913"/>
              </p:ext>
            </p:extLst>
          </p:nvPr>
        </p:nvGraphicFramePr>
        <p:xfrm>
          <a:off x="457200" y="3505200"/>
          <a:ext cx="8077200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5613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Thời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tiết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13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Trời</a:t>
                      </a:r>
                      <a:r>
                        <a:rPr lang="en-US" sz="2800" baseline="0" dirty="0" smtClean="0"/>
                        <a:t> u </a:t>
                      </a:r>
                      <a:r>
                        <a:rPr lang="en-US" sz="2800" baseline="0" dirty="0" err="1" smtClean="0"/>
                        <a:t>ám</a:t>
                      </a:r>
                      <a:r>
                        <a:rPr lang="en-US" sz="2800" dirty="0" err="1" smtClean="0"/>
                        <a:t>|Yes</a:t>
                      </a:r>
                      <a:r>
                        <a:rPr lang="en-US" sz="2800" dirty="0" smtClean="0"/>
                        <a:t>)</a:t>
                      </a:r>
                      <a:r>
                        <a:rPr lang="en-US" sz="2800" baseline="0" dirty="0" smtClean="0"/>
                        <a:t> = 2/4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Trờ</a:t>
                      </a:r>
                      <a:r>
                        <a:rPr lang="en-US" sz="2800" baseline="0" dirty="0" err="1" smtClean="0"/>
                        <a:t>i</a:t>
                      </a:r>
                      <a:r>
                        <a:rPr lang="en-US" sz="2800" baseline="0" dirty="0" smtClean="0"/>
                        <a:t> u </a:t>
                      </a:r>
                      <a:r>
                        <a:rPr lang="en-US" sz="2800" baseline="0" dirty="0" err="1" smtClean="0"/>
                        <a:t>ám</a:t>
                      </a:r>
                      <a:r>
                        <a:rPr lang="en-US" sz="2800" dirty="0" err="1" smtClean="0"/>
                        <a:t>|No</a:t>
                      </a:r>
                      <a:r>
                        <a:rPr lang="en-US" sz="2800" dirty="0" smtClean="0"/>
                        <a:t>)=0/5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676244"/>
              </p:ext>
            </p:extLst>
          </p:nvPr>
        </p:nvGraphicFramePr>
        <p:xfrm>
          <a:off x="457201" y="5334000"/>
          <a:ext cx="8077199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/>
                <a:gridCol w="4381499"/>
              </a:tblGrid>
              <a:tr h="5613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Thời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tiết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13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Mưa|Yes</a:t>
                      </a:r>
                      <a:r>
                        <a:rPr lang="en-US" sz="2800" dirty="0" smtClean="0"/>
                        <a:t>)</a:t>
                      </a:r>
                      <a:r>
                        <a:rPr lang="en-US" sz="2800" baseline="0" dirty="0" smtClean="0"/>
                        <a:t> = 1/4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Mưa|No</a:t>
                      </a:r>
                      <a:r>
                        <a:rPr lang="en-US" sz="2800" dirty="0" smtClean="0"/>
                        <a:t>)=2/5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01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Nóng|Ci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Mát|Ci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Lạnh|Ci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5952"/>
              </p:ext>
            </p:extLst>
          </p:nvPr>
        </p:nvGraphicFramePr>
        <p:xfrm>
          <a:off x="990600" y="1752600"/>
          <a:ext cx="7162800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/>
                <a:gridCol w="3924300"/>
              </a:tblGrid>
              <a:tr h="5613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Thời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tiết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13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Nóng|Yes</a:t>
                      </a:r>
                      <a:r>
                        <a:rPr lang="en-US" sz="2800" dirty="0" smtClean="0"/>
                        <a:t>)</a:t>
                      </a:r>
                      <a:r>
                        <a:rPr lang="en-US" sz="2800" baseline="0" dirty="0" smtClean="0"/>
                        <a:t> = 1/4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Nóng|No</a:t>
                      </a:r>
                      <a:r>
                        <a:rPr lang="en-US" sz="2800" dirty="0" smtClean="0"/>
                        <a:t>)=2/5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292146"/>
              </p:ext>
            </p:extLst>
          </p:nvPr>
        </p:nvGraphicFramePr>
        <p:xfrm>
          <a:off x="914400" y="3429000"/>
          <a:ext cx="7315200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5613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Thời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tiết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13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Mát|Yes</a:t>
                      </a:r>
                      <a:r>
                        <a:rPr lang="en-US" sz="2800" dirty="0" smtClean="0"/>
                        <a:t>)</a:t>
                      </a:r>
                      <a:r>
                        <a:rPr lang="en-US" sz="2800" baseline="0" dirty="0" smtClean="0"/>
                        <a:t> = 1/4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Mát|No</a:t>
                      </a:r>
                      <a:r>
                        <a:rPr lang="en-US" sz="2800" dirty="0" smtClean="0"/>
                        <a:t>)=1/5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621060"/>
              </p:ext>
            </p:extLst>
          </p:nvPr>
        </p:nvGraphicFramePr>
        <p:xfrm>
          <a:off x="838200" y="5181600"/>
          <a:ext cx="7391400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/>
                <a:gridCol w="4152900"/>
              </a:tblGrid>
              <a:tr h="5613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Thời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tiết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13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Lạnh|Yes</a:t>
                      </a:r>
                      <a:r>
                        <a:rPr lang="en-US" sz="2800" dirty="0" smtClean="0"/>
                        <a:t>)</a:t>
                      </a:r>
                      <a:r>
                        <a:rPr lang="en-US" sz="2800" baseline="0" dirty="0" smtClean="0"/>
                        <a:t> = 2/4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P(</a:t>
                      </a:r>
                      <a:r>
                        <a:rPr lang="en-US" sz="2800" dirty="0" err="1" smtClean="0"/>
                        <a:t>Lạnh|No</a:t>
                      </a:r>
                      <a:r>
                        <a:rPr lang="en-US" sz="2800" dirty="0" smtClean="0"/>
                        <a:t>)=2/5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72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146</TotalTime>
  <Words>536</Words>
  <Application>Microsoft Office PowerPoint</Application>
  <PresentationFormat>On-screen Show (4:3)</PresentationFormat>
  <Paragraphs>214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NAÏVE BAYES</vt:lpstr>
      <vt:lpstr>ĐẶT VẤN ĐỀ</vt:lpstr>
      <vt:lpstr>GIỚI THIỆU</vt:lpstr>
      <vt:lpstr>PHƯƠNG PHÁP NAÏVE BAYES</vt:lpstr>
      <vt:lpstr>GIỚI THIỆU</vt:lpstr>
      <vt:lpstr>Ví dụ</vt:lpstr>
      <vt:lpstr>Ví dụ</vt:lpstr>
      <vt:lpstr>Ví dụ</vt:lpstr>
      <vt:lpstr>Ví dụ</vt:lpstr>
      <vt:lpstr>Hôm nay trời Nắng và Nóng</vt:lpstr>
      <vt:lpstr>Ví dụ</vt:lpstr>
      <vt:lpstr>THUẬT TOÁN NAÏVE BAYES</vt:lpstr>
    </vt:vector>
  </TitlesOfParts>
  <Company>KHTN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</dc:title>
  <dc:creator>User</dc:creator>
  <cp:lastModifiedBy>TrungBac</cp:lastModifiedBy>
  <cp:revision>16</cp:revision>
  <dcterms:created xsi:type="dcterms:W3CDTF">2011-04-30T16:32:41Z</dcterms:created>
  <dcterms:modified xsi:type="dcterms:W3CDTF">2011-05-10T15:15:59Z</dcterms:modified>
</cp:coreProperties>
</file>