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7" r:id="rId2"/>
  </p:sldMasterIdLst>
  <p:notesMasterIdLst>
    <p:notesMasterId r:id="rId32"/>
  </p:notesMasterIdLst>
  <p:sldIdLst>
    <p:sldId id="256" r:id="rId3"/>
    <p:sldId id="426" r:id="rId4"/>
    <p:sldId id="427" r:id="rId5"/>
    <p:sldId id="486" r:id="rId6"/>
    <p:sldId id="487" r:id="rId7"/>
    <p:sldId id="488" r:id="rId8"/>
    <p:sldId id="428" r:id="rId9"/>
    <p:sldId id="490" r:id="rId10"/>
    <p:sldId id="491" r:id="rId11"/>
    <p:sldId id="433" r:id="rId12"/>
    <p:sldId id="434" r:id="rId13"/>
    <p:sldId id="436" r:id="rId14"/>
    <p:sldId id="437" r:id="rId15"/>
    <p:sldId id="438" r:id="rId16"/>
    <p:sldId id="440" r:id="rId17"/>
    <p:sldId id="441" r:id="rId18"/>
    <p:sldId id="442" r:id="rId19"/>
    <p:sldId id="443" r:id="rId20"/>
    <p:sldId id="445" r:id="rId21"/>
    <p:sldId id="470" r:id="rId22"/>
    <p:sldId id="459" r:id="rId23"/>
    <p:sldId id="464" r:id="rId24"/>
    <p:sldId id="451" r:id="rId25"/>
    <p:sldId id="465" r:id="rId26"/>
    <p:sldId id="492" r:id="rId27"/>
    <p:sldId id="453" r:id="rId28"/>
    <p:sldId id="454" r:id="rId29"/>
    <p:sldId id="502" r:id="rId30"/>
    <p:sldId id="53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A676"/>
    <a:srgbClr val="32000C"/>
    <a:srgbClr val="CB6B30"/>
    <a:srgbClr val="E36243"/>
    <a:srgbClr val="FF4A7E"/>
    <a:srgbClr val="0B0B0B"/>
    <a:srgbClr val="00FF00"/>
    <a:srgbClr val="23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2697" autoAdjust="0"/>
  </p:normalViewPr>
  <p:slideViewPr>
    <p:cSldViewPr>
      <p:cViewPr varScale="1">
        <p:scale>
          <a:sx n="60" d="100"/>
          <a:sy n="60" d="100"/>
        </p:scale>
        <p:origin x="1449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74F333-FE72-4317-A103-6DCA9C30B347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D3B1C5D-0E0B-40A4-AE3F-9407C0C67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4BA0AC-9E49-4239-A15A-70F5450C113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93E57C-6E4D-45B5-A4B8-C56479D74232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Figures show gradient magnitude of zebra at two different scales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61A96E-971B-4D48-BD12-A11FAF7F7D45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30A8FD-A670-4BAA-A6B8-6C71EA64AC01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40D513-E9E7-4781-9154-4A6FBB36F3A0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267B27-588B-42AE-BBF8-9005E3222F33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339038-B4CF-4486-9FF7-AC6C0533FFB8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63C33B-DA16-46B7-94A1-F3C440A68DBF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19E84D-4EC5-47D8-8D60-D5B9862F9B22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362E9A-4EC2-472A-BDB2-70B12675D63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360B47-D73E-4CC9-98B9-5F90A741161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52633-CD13-40B7-943B-8E709CBF5F5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How to fix?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33770A-2F84-4254-A17B-65A42ED4BE5D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30A833-4683-49A4-BA83-AE0B2F2676B7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621038-2986-4383-ADAA-EF890C1D212C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2B94FD-6CF9-4D82-A65A-52A83CA57E21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Is this filter separable?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9404BF-21C9-4F96-8DD0-E26644842815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2CC40-EE61-4C60-B100-4BF069E66AB6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983AF-4B17-48B3-8487-96629FB43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17622-135B-42F5-BC02-55461C444425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E0AC9-3FA8-439B-9727-8D812A153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C2D3-69BC-4E87-BB53-E964DBD42138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5E63-949A-49CC-B4CE-14C718C19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FBA96-C8A7-4D84-A4D1-170364C7317F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5BEC4-7375-4BBB-9A4D-4D1F69DAD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4ABCD-4F82-449C-B814-44B39BB5E73A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4C72A-99CB-4BC9-AC93-7FD3BBC93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6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1AD4B-6365-4340-B3F5-E1DB361FBB95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126DA-5FE4-4C51-9F24-1914B7802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6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3E8E3-E13E-4501-BD02-97A6ADCE2F51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84660-E7A5-4A44-BE88-7D8324579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42193-4811-412F-9E50-35DAABB59E6D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D27D1-61B6-4BDF-8CDE-BB1C6337D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6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EEB2F-7958-4F6B-8049-5DEAADC90EF2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A8D33-9326-4D8C-B9C6-503F9BFDD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5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C2E2A-041E-4A36-85D3-79DD3C3B17BE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1551F-A405-42B4-A694-6901F5AAD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6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FFEB3-06AB-4542-8C61-89C6B56AC8A9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0F90C-CFB7-42DC-8D13-59C0A8490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191FE-A4C5-47D6-80AA-FE064D01D8CF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4CC1-BD6C-4792-A3C7-E4AC9DDE7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6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7D410-C7B3-41DE-B421-DFB9B408AF95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08C37-F454-46E3-90BF-A23748146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0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99F94-3914-428E-95E7-68F76A17A84F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C0ED-331B-468D-A7B7-8B6E96E0B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9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7333A-9B36-4ED5-9E5F-DFACB7E62D7F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9BDBC-79CE-4586-9580-AF316C5D2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83497-B3D1-4104-AAFF-AD193C736007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421E2-ED8D-4CB3-8108-5BA1D58E7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2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8E7D6-3A1C-4AB4-97B9-FDD833F2DD85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C22AE-72E5-410A-820F-6C51E81A6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EE253-BA03-4870-AF16-01FD53BF1EEE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72ED3-827D-48E5-B7A6-2D18FBD31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A80A4-BCD4-4CE1-8F99-E868783C8B4B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12A4A-772C-4833-934D-A6511D014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65A5-4BDC-4699-A500-1B983EAE93B0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78878-2722-41E5-82D6-A2D0E1285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16AC-A53A-4E5E-A743-B4A50C8A3DBA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E1831-C82A-4941-A6F3-844F43A99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757A0-73DB-4407-A3CF-21C9FA599CD1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9D3EF-16EE-4353-9816-0214BC458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3CE653-3292-4D10-858A-C20500394519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489D9-31E0-4CF8-8311-3BDC6AEA8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DD229FFA-5916-462B-841C-17D80B0F3A3D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322044-B886-483F-B67E-24D2B7F1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.xml"/><Relationship Id="rId7" Type="http://schemas.openxmlformats.org/officeDocument/2006/relationships/image" Target="../media/image10.png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11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xpls/abs_all.jsp?isnumber=4767846&amp;arnumber=4767851&amp;count=16&amp;index=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www.eecs.berkeley.edu/Research/Projects/CS/vision/grouping/segbench/" TargetMode="External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berkeley.edu/Research/Projects/CS/vision/grouping/papers/mfm-pami-boundary.pdf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eecs.berkeley.edu/Research/Projects/CS/vision/bsds/bench/html/108082-color.html" TargetMode="Externa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/ Boundary Detection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2971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Computer Vision</a:t>
            </a:r>
          </a:p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CS 143, Brown</a:t>
            </a:r>
          </a:p>
          <a:p>
            <a:pPr eaLnBrk="1" hangingPunct="1"/>
            <a:endParaRPr lang="en-US" alt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James Hays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581775"/>
            <a:ext cx="717391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Many slides from Lana Lazebnik, Steve Seitz, David Forsyth, David Lowe,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Fei-Fei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 Li, and Derek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Hoiem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7162800" y="3200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Szeliski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Effects of noise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9144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Consider a single row or column of the image</a:t>
            </a:r>
          </a:p>
          <a:p>
            <a:pPr lvl="1">
              <a:defRPr/>
            </a:pPr>
            <a:r>
              <a:rPr lang="en-US" smtClean="0"/>
              <a:t>Plotting intensity as a function of position gives a signal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839913" y="1917700"/>
          <a:ext cx="5018087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Photo Editor Photo" r:id="rId6" imgW="5885714" imgH="2219635" progId="">
                  <p:embed/>
                </p:oleObj>
              </mc:Choice>
              <mc:Fallback>
                <p:oleObj name="Photo Editor Photo" r:id="rId6" imgW="5885714" imgH="221963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917700"/>
                        <a:ext cx="5018087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520950"/>
            <a:ext cx="650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4038600"/>
            <a:ext cx="7772400" cy="2743200"/>
            <a:chOff x="432" y="2544"/>
            <a:chExt cx="4896" cy="1728"/>
          </a:xfrm>
        </p:grpSpPr>
        <p:graphicFrame>
          <p:nvGraphicFramePr>
            <p:cNvPr id="21512" name="Object 7"/>
            <p:cNvGraphicFramePr>
              <a:graphicFrameLocks noChangeAspect="1"/>
            </p:cNvGraphicFramePr>
            <p:nvPr/>
          </p:nvGraphicFramePr>
          <p:xfrm>
            <a:off x="1099" y="2544"/>
            <a:ext cx="3173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" name="Photo Editor Photo" r:id="rId9" imgW="5915851" imgH="2029108" progId="">
                    <p:embed/>
                  </p:oleObj>
                </mc:Choice>
                <mc:Fallback>
                  <p:oleObj name="Photo Editor Photo" r:id="rId9" imgW="5915851" imgH="2029108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2544"/>
                          <a:ext cx="3173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13" name="Picture 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888"/>
              <a:ext cx="62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32" y="3840"/>
              <a:ext cx="48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Where is the edge?</a:t>
              </a:r>
              <a:endParaRPr lang="en-US" altLang="en-US" i="1">
                <a:latin typeface="Arial" panose="020B0604020202020204" pitchFamily="34" charset="0"/>
              </a:endParaRPr>
            </a:p>
          </p:txBody>
        </p:sp>
      </p:grp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7442200" y="6477000"/>
            <a:ext cx="1457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S. Seitz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Effects of noise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Difference filters respond strongly to noise</a:t>
            </a:r>
          </a:p>
          <a:p>
            <a:pPr lvl="1"/>
            <a:r>
              <a:rPr lang="en-US" altLang="en-US" smtClean="0"/>
              <a:t>Image noise results in pixels that look very different from their neighbors</a:t>
            </a:r>
          </a:p>
          <a:p>
            <a:pPr lvl="1"/>
            <a:r>
              <a:rPr lang="en-US" altLang="en-US" smtClean="0"/>
              <a:t>Generally, the larger the noise the stronger the response</a:t>
            </a:r>
          </a:p>
          <a:p>
            <a:pPr>
              <a:buFontTx/>
              <a:buChar char="•"/>
            </a:pPr>
            <a:r>
              <a:rPr lang="en-US" altLang="en-US" smtClean="0"/>
              <a:t>What can we do about it?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7339013" y="6477000"/>
            <a:ext cx="1662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D. Forsyth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8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Solution: smooth first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04800" y="5943600"/>
            <a:ext cx="7772400" cy="771525"/>
            <a:chOff x="192" y="3744"/>
            <a:chExt cx="4896" cy="486"/>
          </a:xfrm>
        </p:grpSpPr>
        <p:sp>
          <p:nvSpPr>
            <p:cNvPr id="25616" name="Rectangle 2"/>
            <p:cNvSpPr>
              <a:spLocks noChangeArrowheads="1"/>
            </p:cNvSpPr>
            <p:nvPr/>
          </p:nvSpPr>
          <p:spPr bwMode="auto">
            <a:xfrm>
              <a:off x="192" y="3798"/>
              <a:ext cx="48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>
                  <a:latin typeface="Arial" panose="020B0604020202020204" pitchFamily="34" charset="0"/>
                </a:rPr>
                <a:t>To find edges, look for peaks in</a:t>
              </a:r>
              <a:endParaRPr lang="en-US" altLang="en-US" i="1">
                <a:latin typeface="Arial" panose="020B0604020202020204" pitchFamily="34" charset="0"/>
              </a:endParaRPr>
            </a:p>
          </p:txBody>
        </p:sp>
        <p:graphicFrame>
          <p:nvGraphicFramePr>
            <p:cNvPr id="25617" name="Object 21"/>
            <p:cNvGraphicFramePr>
              <a:graphicFrameLocks noChangeAspect="1"/>
            </p:cNvGraphicFramePr>
            <p:nvPr/>
          </p:nvGraphicFramePr>
          <p:xfrm>
            <a:off x="3696" y="3744"/>
            <a:ext cx="816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0" name="Equation" r:id="rId4" imgW="660113" imgH="393529" progId="Equation.3">
                    <p:embed/>
                  </p:oleObj>
                </mc:Choice>
                <mc:Fallback>
                  <p:oleObj name="Equation" r:id="rId4" imgW="660113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744"/>
                          <a:ext cx="816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990600"/>
            <a:ext cx="5313362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17"/>
          <p:cNvSpPr txBox="1">
            <a:spLocks noChangeArrowheads="1"/>
          </p:cNvSpPr>
          <p:nvPr/>
        </p:nvSpPr>
        <p:spPr bwMode="auto">
          <a:xfrm>
            <a:off x="1638300" y="151765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f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638300" y="2392363"/>
            <a:ext cx="5600700" cy="1120775"/>
            <a:chOff x="1032" y="1507"/>
            <a:chExt cx="3528" cy="706"/>
          </a:xfrm>
        </p:grpSpPr>
        <p:pic>
          <p:nvPicPr>
            <p:cNvPr id="25614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1507"/>
              <a:ext cx="3347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Text Box 18"/>
            <p:cNvSpPr txBox="1">
              <a:spLocks noChangeArrowheads="1"/>
            </p:cNvSpPr>
            <p:nvPr/>
          </p:nvSpPr>
          <p:spPr bwMode="auto">
            <a:xfrm>
              <a:off x="1032" y="1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292225" y="3530600"/>
            <a:ext cx="5946775" cy="1104900"/>
            <a:chOff x="814" y="2224"/>
            <a:chExt cx="3746" cy="696"/>
          </a:xfrm>
        </p:grpSpPr>
        <p:pic>
          <p:nvPicPr>
            <p:cNvPr id="2561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224"/>
              <a:ext cx="334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Text Box 19"/>
            <p:cNvSpPr txBox="1">
              <a:spLocks noChangeArrowheads="1"/>
            </p:cNvSpPr>
            <p:nvPr/>
          </p:nvSpPr>
          <p:spPr bwMode="auto">
            <a:xfrm>
              <a:off x="814" y="2346"/>
              <a:ext cx="4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</a:rPr>
                <a:t>f * g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914400" y="4635500"/>
            <a:ext cx="6324600" cy="1155700"/>
            <a:chOff x="576" y="2920"/>
            <a:chExt cx="3984" cy="728"/>
          </a:xfrm>
        </p:grpSpPr>
        <p:pic>
          <p:nvPicPr>
            <p:cNvPr id="25610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920"/>
              <a:ext cx="3347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611" name="Object 23"/>
            <p:cNvGraphicFramePr>
              <a:graphicFrameLocks noChangeAspect="1"/>
            </p:cNvGraphicFramePr>
            <p:nvPr/>
          </p:nvGraphicFramePr>
          <p:xfrm>
            <a:off x="576" y="3008"/>
            <a:ext cx="63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Equation" r:id="rId10" imgW="660113" imgH="393529" progId="Equation.3">
                    <p:embed/>
                  </p:oleObj>
                </mc:Choice>
                <mc:Fallback>
                  <p:oleObj name="Equation" r:id="rId10" imgW="660113" imgH="39352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08"/>
                          <a:ext cx="636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9" name="Text Box 26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S. Seitz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smtClean="0"/>
              <a:t>Differentiation is convolution, and convolution is associative:</a:t>
            </a:r>
            <a:br>
              <a:rPr lang="en-US" altLang="en-US" sz="2800" smtClean="0"/>
            </a:br>
            <a:endParaRPr lang="en-US" altLang="en-US" sz="2800" smtClean="0"/>
          </a:p>
          <a:p>
            <a:pPr>
              <a:buFontTx/>
              <a:buChar char="•"/>
            </a:pPr>
            <a:r>
              <a:rPr lang="en-US" altLang="en-US" sz="2800" smtClean="0"/>
              <a:t>This saves us one operation:</a:t>
            </a:r>
            <a:endParaRPr lang="en-US" altLang="en-US" sz="2800" i="1" smtClean="0"/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3581400" y="1295400"/>
          <a:ext cx="2667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4" imgW="1320227" imgH="393529" progId="Equation.3">
                  <p:embed/>
                </p:oleObj>
              </mc:Choice>
              <mc:Fallback>
                <p:oleObj name="Equation" r:id="rId4" imgW="132022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95400"/>
                        <a:ext cx="2667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Derivative theorem of convolution</a:t>
            </a:r>
          </a:p>
        </p:txBody>
      </p:sp>
      <p:grpSp>
        <p:nvGrpSpPr>
          <p:cNvPr id="27653" name="Group 7"/>
          <p:cNvGrpSpPr>
            <a:grpSpLocks/>
          </p:cNvGrpSpPr>
          <p:nvPr/>
        </p:nvGrpSpPr>
        <p:grpSpPr bwMode="auto">
          <a:xfrm>
            <a:off x="1295400" y="2895600"/>
            <a:ext cx="6096000" cy="3810000"/>
            <a:chOff x="720" y="1317"/>
            <a:chExt cx="4474" cy="2907"/>
          </a:xfrm>
        </p:grpSpPr>
        <p:graphicFrame>
          <p:nvGraphicFramePr>
            <p:cNvPr id="27655" name="Object 8"/>
            <p:cNvGraphicFramePr>
              <a:graphicFrameLocks noChangeAspect="1"/>
            </p:cNvGraphicFramePr>
            <p:nvPr/>
          </p:nvGraphicFramePr>
          <p:xfrm>
            <a:off x="1595" y="1317"/>
            <a:ext cx="3599" cy="2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4" name="Photo Editor Photo" r:id="rId6" imgW="6001588" imgH="4847619" progId="">
                    <p:embed/>
                  </p:oleObj>
                </mc:Choice>
                <mc:Fallback>
                  <p:oleObj name="Photo Editor Photo" r:id="rId6" imgW="6001588" imgH="4847619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317"/>
                          <a:ext cx="3599" cy="2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9"/>
            <p:cNvGraphicFramePr>
              <a:graphicFrameLocks noChangeAspect="1"/>
            </p:cNvGraphicFramePr>
            <p:nvPr/>
          </p:nvGraphicFramePr>
          <p:xfrm>
            <a:off x="720" y="3408"/>
            <a:ext cx="720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5" name="Equation" r:id="rId8" imgW="558558" imgH="393529" progId="Equation.3">
                    <p:embed/>
                  </p:oleObj>
                </mc:Choice>
                <mc:Fallback>
                  <p:oleObj name="Equation" r:id="rId8" imgW="558558" imgH="39352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408"/>
                          <a:ext cx="720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7" name="Text Box 10"/>
            <p:cNvSpPr txBox="1">
              <a:spLocks noChangeArrowheads="1"/>
            </p:cNvSpPr>
            <p:nvPr/>
          </p:nvSpPr>
          <p:spPr bwMode="auto">
            <a:xfrm>
              <a:off x="1079" y="1680"/>
              <a:ext cx="19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</a:rPr>
                <a:t>f</a:t>
              </a:r>
            </a:p>
          </p:txBody>
        </p:sp>
        <p:graphicFrame>
          <p:nvGraphicFramePr>
            <p:cNvPr id="27658" name="Object 11"/>
            <p:cNvGraphicFramePr>
              <a:graphicFrameLocks noChangeAspect="1"/>
            </p:cNvGraphicFramePr>
            <p:nvPr/>
          </p:nvGraphicFramePr>
          <p:xfrm>
            <a:off x="997" y="2496"/>
            <a:ext cx="44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6" name="Equation" r:id="rId10" imgW="330057" imgH="393529" progId="Equation.3">
                    <p:embed/>
                  </p:oleObj>
                </mc:Choice>
                <mc:Fallback>
                  <p:oleObj name="Equation" r:id="rId10" imgW="330057" imgH="39352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2496"/>
                          <a:ext cx="443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4" name="Text Box 12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S. Seitz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Derivative of Gaussian filter</a:t>
            </a:r>
          </a:p>
        </p:txBody>
      </p:sp>
      <p:graphicFrame>
        <p:nvGraphicFramePr>
          <p:cNvPr id="29699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1638300"/>
          <a:ext cx="36322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Photo Editor Photo" r:id="rId4" imgW="4133333" imgH="2905531" progId="">
                  <p:embed/>
                </p:oleObj>
              </mc:Choice>
              <mc:Fallback>
                <p:oleObj name="Photo Editor Photo" r:id="rId4" imgW="4133333" imgH="2905531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38300"/>
                        <a:ext cx="36322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3505200" y="2628900"/>
            <a:ext cx="142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* [1 -1] = </a:t>
            </a:r>
          </a:p>
        </p:txBody>
      </p:sp>
      <p:graphicFrame>
        <p:nvGraphicFramePr>
          <p:cNvPr id="29701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34000" y="2171700"/>
          <a:ext cx="381000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Photo Editor Photo" r:id="rId6" imgW="6001588" imgH="2629267" progId="">
                  <p:embed/>
                </p:oleObj>
              </mc:Choice>
              <mc:Fallback>
                <p:oleObj name="Photo Editor Photo" r:id="rId6" imgW="6001588" imgH="262926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71700"/>
                        <a:ext cx="381000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13716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Smoothed derivative removes noise, but blurs edge. Also finds edges at different “scales”.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990600"/>
            <a:ext cx="2970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990600"/>
            <a:ext cx="2970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990600"/>
            <a:ext cx="2970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114425" y="43402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 pixel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119563" y="43402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pixels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091363" y="43402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 pixels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/>
              <a:t>Tradeoff between smoothing and localization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7342188" y="6477000"/>
            <a:ext cx="1662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D. Forsyth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8153400" cy="2133600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  <a:defRPr/>
            </a:pPr>
            <a:r>
              <a:rPr lang="en-US" smtClean="0"/>
              <a:t>The gradient magnitude is large along a thick “trail” or “ridge,” so how do we identify the actual edge points?</a:t>
            </a:r>
          </a:p>
          <a:p>
            <a:pPr>
              <a:buFontTx/>
              <a:buChar char="•"/>
              <a:defRPr/>
            </a:pPr>
            <a:r>
              <a:rPr lang="en-US" smtClean="0"/>
              <a:t>How do we link the edge points to form curves?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990600"/>
            <a:ext cx="30654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 issues</a:t>
            </a:r>
          </a:p>
        </p:txBody>
      </p:sp>
      <p:sp>
        <p:nvSpPr>
          <p:cNvPr id="33797" name="Text Box 8"/>
          <p:cNvSpPr txBox="1">
            <a:spLocks noChangeArrowheads="1"/>
          </p:cNvSpPr>
          <p:nvPr/>
        </p:nvSpPr>
        <p:spPr bwMode="auto">
          <a:xfrm>
            <a:off x="7342188" y="6477000"/>
            <a:ext cx="1662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D. Forsyth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Designing an edge detector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257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Criteria for a good edge detector: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 smtClean="0"/>
              <a:t>Good detection:</a:t>
            </a:r>
            <a:r>
              <a:rPr lang="en-US" dirty="0" smtClean="0"/>
              <a:t> the optimal detector should find all real edges, ignoring noise or other artifacts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 smtClean="0"/>
              <a:t>Good localization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2800" dirty="0" smtClean="0"/>
              <a:t>the edges detected must be as close as possible to the true edges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2800" dirty="0" smtClean="0"/>
              <a:t>the detector must return one point only for each true edge point</a:t>
            </a:r>
          </a:p>
          <a:p>
            <a:pPr>
              <a:buFont typeface="Arial" charset="0"/>
              <a:buChar char="•"/>
              <a:defRPr/>
            </a:pPr>
            <a:r>
              <a:rPr lang="en-US" sz="3600" dirty="0" smtClean="0"/>
              <a:t>Cues of edge detection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Differences in color, intensity, or texture across the boundary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Continuity and closure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High-level knowledge</a:t>
            </a:r>
          </a:p>
          <a:p>
            <a:pPr lvl="1">
              <a:buFont typeface="Arial" charset="0"/>
              <a:buChar char="–"/>
              <a:defRPr/>
            </a:pPr>
            <a:endParaRPr lang="en-US" dirty="0" smtClean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519988" y="6553200"/>
            <a:ext cx="1592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L. Fei-Fei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Canny edge detector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8862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  <a:defRPr/>
            </a:pPr>
            <a:r>
              <a:rPr lang="en-US" smtClean="0"/>
              <a:t>This is probably the most widely used edge detector in computer vision</a:t>
            </a:r>
          </a:p>
          <a:p>
            <a:pPr>
              <a:buFontTx/>
              <a:buChar char="•"/>
              <a:defRPr/>
            </a:pPr>
            <a:r>
              <a:rPr lang="en-US" smtClean="0"/>
              <a:t>Theoretical model: step-edges corrupted by additive Gaussian noise</a:t>
            </a:r>
          </a:p>
          <a:p>
            <a:pPr>
              <a:buFontTx/>
              <a:buChar char="•"/>
              <a:defRPr/>
            </a:pPr>
            <a:r>
              <a:rPr lang="en-US" smtClean="0"/>
              <a:t>Canny has shown that the first derivative of the Gaussian closely approximates the operator that optimizes the product of </a:t>
            </a:r>
            <a:r>
              <a:rPr lang="en-US" i="1" smtClean="0"/>
              <a:t>signal-to-noise ratio</a:t>
            </a:r>
            <a:r>
              <a:rPr lang="en-US" smtClean="0"/>
              <a:t> and localization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" y="553243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J. Canny, </a:t>
            </a:r>
            <a:r>
              <a:rPr lang="en-US" altLang="en-US" sz="2000" b="1" i="1">
                <a:latin typeface="Arial" panose="020B0604020202020204" pitchFamily="34" charset="0"/>
                <a:hlinkClick r:id="rId3"/>
              </a:rPr>
              <a:t>A Computational Approach To Edge Detection</a:t>
            </a:r>
            <a:r>
              <a:rPr lang="en-US" altLang="en-US" sz="2000">
                <a:latin typeface="Arial" panose="020B0604020202020204" pitchFamily="34" charset="0"/>
              </a:rPr>
              <a:t>, IEEE Trans. Pattern Analysis and Machine Intelligence, 8:679-714, 1986.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519988" y="6553200"/>
            <a:ext cx="1592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L. Fei-Fei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60960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en-US" smtClean="0"/>
              <a:t>original image (Lena)</a:t>
            </a:r>
          </a:p>
        </p:txBody>
      </p:sp>
      <p:pic>
        <p:nvPicPr>
          <p:cNvPr id="39940" name="Picture 4" descr="l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50950"/>
            <a:ext cx="438785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486400" y="1905000"/>
          <a:ext cx="33321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Bitmap Image" r:id="rId4" imgW="2161905" imgH="2324424" progId="PBrush">
                  <p:embed/>
                </p:oleObj>
              </mc:Choice>
              <mc:Fallback>
                <p:oleObj name="Bitmap Image" r:id="rId4" imgW="2161905" imgH="232442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05000"/>
                        <a:ext cx="3332163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Edge detection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5105400" cy="5257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  <a:defRPr/>
            </a:pPr>
            <a:r>
              <a:rPr lang="en-US" b="1" smtClean="0"/>
              <a:t>Goal:  </a:t>
            </a:r>
            <a:r>
              <a:rPr lang="en-US" smtClean="0"/>
              <a:t>Identify sudden changes (discontinuities) in an image</a:t>
            </a:r>
          </a:p>
          <a:p>
            <a:pPr lvl="1">
              <a:defRPr/>
            </a:pPr>
            <a:r>
              <a:rPr lang="en-US" smtClean="0"/>
              <a:t>Intuitively, most semantic and shape information from the image can be encoded in the edges</a:t>
            </a:r>
          </a:p>
          <a:p>
            <a:pPr lvl="1">
              <a:defRPr/>
            </a:pPr>
            <a:r>
              <a:rPr lang="en-US" smtClean="0"/>
              <a:t>More compact than pixels</a:t>
            </a:r>
            <a:br>
              <a:rPr lang="en-US" smtClean="0"/>
            </a:br>
            <a:endParaRPr lang="en-US" smtClean="0"/>
          </a:p>
          <a:p>
            <a:pPr>
              <a:buFontTx/>
              <a:buChar char="•"/>
              <a:defRPr/>
            </a:pPr>
            <a:r>
              <a:rPr lang="en-US" b="1" smtClean="0"/>
              <a:t>Ideal:</a:t>
            </a:r>
            <a:r>
              <a:rPr lang="en-US" smtClean="0"/>
              <a:t> artist’s line drawing (but artist is also using object-level knowledge)</a:t>
            </a:r>
            <a:endParaRPr lang="en-US" sz="2400" smtClean="0"/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7315200" y="6477000"/>
            <a:ext cx="1765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Source: D. Lowe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Derivative of Gaussian filter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148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06475"/>
            <a:ext cx="34290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0600"/>
            <a:ext cx="336391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2117725" y="3544888"/>
            <a:ext cx="159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</a:rPr>
              <a:t>-direction</a:t>
            </a: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5570538" y="3505200"/>
            <a:ext cx="159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y</a:t>
            </a:r>
            <a:r>
              <a:rPr lang="en-US" altLang="en-US" sz="1800">
                <a:latin typeface="Arial" panose="020B0604020202020204" pitchFamily="34" charset="0"/>
              </a:rPr>
              <a:t>-direction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Compute Gradients (DoG)</a:t>
            </a:r>
          </a:p>
        </p:txBody>
      </p:sp>
      <p:pic>
        <p:nvPicPr>
          <p:cNvPr id="44035" name="Picture 4" descr="C:\Documents and Settings\Derek Hoiem\My Documents\Classes\Spring10 - Computer Vision\figs\7\lena_gm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1200"/>
            <a:ext cx="2925763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5" descr="C:\Documents and Settings\Derek Hoiem\My Documents\Classes\Spring10 - Computer Vision\figs\7\lena_gmag_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2925763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6" descr="C:\Documents and Settings\Derek Hoiem\My Documents\Classes\Spring10 - Computer Vision\figs\7\lena_gmag_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2925763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Box 6"/>
          <p:cNvSpPr txBox="1">
            <a:spLocks noChangeArrowheads="1"/>
          </p:cNvSpPr>
          <p:nvPr/>
        </p:nvSpPr>
        <p:spPr bwMode="auto">
          <a:xfrm>
            <a:off x="0" y="4876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X-Derivative of Gaussian</a:t>
            </a:r>
          </a:p>
        </p:txBody>
      </p:sp>
      <p:sp>
        <p:nvSpPr>
          <p:cNvPr id="44039" name="TextBox 7"/>
          <p:cNvSpPr txBox="1">
            <a:spLocks noChangeArrowheads="1"/>
          </p:cNvSpPr>
          <p:nvPr/>
        </p:nvSpPr>
        <p:spPr bwMode="auto">
          <a:xfrm>
            <a:off x="2971800" y="4876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Y-Derivative of Gaussian</a:t>
            </a:r>
          </a:p>
        </p:txBody>
      </p:sp>
      <p:sp>
        <p:nvSpPr>
          <p:cNvPr id="44040" name="TextBox 8"/>
          <p:cNvSpPr txBox="1">
            <a:spLocks noChangeArrowheads="1"/>
          </p:cNvSpPr>
          <p:nvPr/>
        </p:nvSpPr>
        <p:spPr bwMode="auto">
          <a:xfrm>
            <a:off x="6096000" y="4876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Gradient Magnitude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Hysteresis thresholding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Threshold at low/high levels to get weak/strong edge pixels</a:t>
            </a:r>
          </a:p>
          <a:p>
            <a:r>
              <a:rPr lang="en-US" altLang="en-US" sz="2400" smtClean="0"/>
              <a:t>Do connected components, starting from strong edge pixels</a:t>
            </a:r>
          </a:p>
        </p:txBody>
      </p:sp>
      <p:pic>
        <p:nvPicPr>
          <p:cNvPr id="53252" name="Picture 2" descr="C:\Documents and Settings\Derek Hoiem\My Documents\Classes\Spring10 - Computer Vision\figs\7\lena_hystere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0"/>
            <a:ext cx="7772400" cy="1143000"/>
          </a:xfrm>
        </p:spPr>
        <p:txBody>
          <a:bodyPr/>
          <a:lstStyle/>
          <a:p>
            <a:r>
              <a:rPr lang="en-US" altLang="en-US" smtClean="0"/>
              <a:t>Hysteresis thresholding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201738"/>
            <a:ext cx="7772400" cy="4114800"/>
          </a:xfrm>
        </p:spPr>
        <p:txBody>
          <a:bodyPr/>
          <a:lstStyle/>
          <a:p>
            <a:r>
              <a:rPr lang="en-US" altLang="en-US" smtClean="0"/>
              <a:t>Check that maximum value of gradient value is sufficiently large</a:t>
            </a:r>
          </a:p>
          <a:p>
            <a:pPr lvl="1"/>
            <a:r>
              <a:rPr lang="en-US" altLang="en-US" smtClean="0"/>
              <a:t>drop-outs?  use </a:t>
            </a:r>
            <a:r>
              <a:rPr lang="en-US" altLang="en-US" b="1" smtClean="0"/>
              <a:t>hysteresis</a:t>
            </a:r>
          </a:p>
          <a:p>
            <a:pPr lvl="2"/>
            <a:r>
              <a:rPr lang="en-US" altLang="en-US" smtClean="0"/>
              <a:t>use a high threshold to start edge curves and a low threshold to continue them.</a:t>
            </a:r>
            <a:endParaRPr lang="en-US" altLang="en-US" b="1" smtClean="0"/>
          </a:p>
        </p:txBody>
      </p:sp>
      <p:sp>
        <p:nvSpPr>
          <p:cNvPr id="54276" name="Freeform 4"/>
          <p:cNvSpPr>
            <a:spLocks/>
          </p:cNvSpPr>
          <p:nvPr/>
        </p:nvSpPr>
        <p:spPr bwMode="auto">
          <a:xfrm>
            <a:off x="311150" y="3960813"/>
            <a:ext cx="2743200" cy="774700"/>
          </a:xfrm>
          <a:custGeom>
            <a:avLst/>
            <a:gdLst>
              <a:gd name="T0" fmla="*/ 2147483646 w 1728"/>
              <a:gd name="T1" fmla="*/ 2147483646 h 488"/>
              <a:gd name="T2" fmla="*/ 2147483646 w 1728"/>
              <a:gd name="T3" fmla="*/ 2147483646 h 488"/>
              <a:gd name="T4" fmla="*/ 2147483646 w 1728"/>
              <a:gd name="T5" fmla="*/ 2147483646 h 488"/>
              <a:gd name="T6" fmla="*/ 2147483646 w 1728"/>
              <a:gd name="T7" fmla="*/ 2147483646 h 488"/>
              <a:gd name="T8" fmla="*/ 2147483646 w 1728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488"/>
              <a:gd name="T17" fmla="*/ 1728 w 1728"/>
              <a:gd name="T18" fmla="*/ 488 h 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488">
                <a:moveTo>
                  <a:pt x="96" y="464"/>
                </a:moveTo>
                <a:cubicBezTo>
                  <a:pt x="48" y="476"/>
                  <a:pt x="0" y="488"/>
                  <a:pt x="96" y="416"/>
                </a:cubicBezTo>
                <a:cubicBezTo>
                  <a:pt x="192" y="344"/>
                  <a:pt x="488" y="64"/>
                  <a:pt x="672" y="32"/>
                </a:cubicBezTo>
                <a:cubicBezTo>
                  <a:pt x="856" y="0"/>
                  <a:pt x="1024" y="184"/>
                  <a:pt x="1200" y="224"/>
                </a:cubicBezTo>
                <a:cubicBezTo>
                  <a:pt x="1376" y="264"/>
                  <a:pt x="1552" y="268"/>
                  <a:pt x="1728" y="272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7" name="Freeform 5"/>
          <p:cNvSpPr>
            <a:spLocks/>
          </p:cNvSpPr>
          <p:nvPr/>
        </p:nvSpPr>
        <p:spPr bwMode="auto">
          <a:xfrm>
            <a:off x="2978150" y="3998913"/>
            <a:ext cx="2590800" cy="698500"/>
          </a:xfrm>
          <a:custGeom>
            <a:avLst/>
            <a:gdLst>
              <a:gd name="T0" fmla="*/ 0 w 1632"/>
              <a:gd name="T1" fmla="*/ 2147483646 h 440"/>
              <a:gd name="T2" fmla="*/ 2147483646 w 1632"/>
              <a:gd name="T3" fmla="*/ 2147483646 h 440"/>
              <a:gd name="T4" fmla="*/ 2147483646 w 1632"/>
              <a:gd name="T5" fmla="*/ 2147483646 h 440"/>
              <a:gd name="T6" fmla="*/ 2147483646 w 1632"/>
              <a:gd name="T7" fmla="*/ 2147483646 h 440"/>
              <a:gd name="T8" fmla="*/ 2147483646 w 1632"/>
              <a:gd name="T9" fmla="*/ 2147483646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2"/>
              <a:gd name="T16" fmla="*/ 0 h 440"/>
              <a:gd name="T17" fmla="*/ 1632 w 1632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2" h="440">
                <a:moveTo>
                  <a:pt x="0" y="248"/>
                </a:moveTo>
                <a:cubicBezTo>
                  <a:pt x="72" y="268"/>
                  <a:pt x="144" y="288"/>
                  <a:pt x="288" y="248"/>
                </a:cubicBezTo>
                <a:cubicBezTo>
                  <a:pt x="432" y="208"/>
                  <a:pt x="664" y="0"/>
                  <a:pt x="864" y="8"/>
                </a:cubicBezTo>
                <a:cubicBezTo>
                  <a:pt x="1064" y="16"/>
                  <a:pt x="1360" y="224"/>
                  <a:pt x="1488" y="296"/>
                </a:cubicBezTo>
                <a:cubicBezTo>
                  <a:pt x="1616" y="368"/>
                  <a:pt x="1624" y="404"/>
                  <a:pt x="1632" y="44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Freeform 6"/>
          <p:cNvSpPr>
            <a:spLocks/>
          </p:cNvSpPr>
          <p:nvPr/>
        </p:nvSpPr>
        <p:spPr bwMode="auto">
          <a:xfrm>
            <a:off x="5467350" y="4697413"/>
            <a:ext cx="711200" cy="609600"/>
          </a:xfrm>
          <a:custGeom>
            <a:avLst/>
            <a:gdLst>
              <a:gd name="T0" fmla="*/ 2147483646 w 448"/>
              <a:gd name="T1" fmla="*/ 0 h 384"/>
              <a:gd name="T2" fmla="*/ 2147483646 w 448"/>
              <a:gd name="T3" fmla="*/ 2147483646 h 384"/>
              <a:gd name="T4" fmla="*/ 2147483646 w 448"/>
              <a:gd name="T5" fmla="*/ 2147483646 h 384"/>
              <a:gd name="T6" fmla="*/ 0 60000 65536"/>
              <a:gd name="T7" fmla="*/ 0 60000 65536"/>
              <a:gd name="T8" fmla="*/ 0 60000 65536"/>
              <a:gd name="T9" fmla="*/ 0 w 448"/>
              <a:gd name="T10" fmla="*/ 0 h 384"/>
              <a:gd name="T11" fmla="*/ 448 w 4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8" h="384">
                <a:moveTo>
                  <a:pt x="64" y="0"/>
                </a:moveTo>
                <a:cubicBezTo>
                  <a:pt x="32" y="88"/>
                  <a:pt x="0" y="176"/>
                  <a:pt x="64" y="240"/>
                </a:cubicBezTo>
                <a:cubicBezTo>
                  <a:pt x="128" y="304"/>
                  <a:pt x="288" y="344"/>
                  <a:pt x="448" y="38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Freeform 7"/>
          <p:cNvSpPr>
            <a:spLocks/>
          </p:cNvSpPr>
          <p:nvPr/>
        </p:nvSpPr>
        <p:spPr bwMode="auto">
          <a:xfrm>
            <a:off x="6178550" y="4545013"/>
            <a:ext cx="2286000" cy="965200"/>
          </a:xfrm>
          <a:custGeom>
            <a:avLst/>
            <a:gdLst>
              <a:gd name="T0" fmla="*/ 0 w 1440"/>
              <a:gd name="T1" fmla="*/ 2147483646 h 608"/>
              <a:gd name="T2" fmla="*/ 2147483646 w 1440"/>
              <a:gd name="T3" fmla="*/ 2147483646 h 608"/>
              <a:gd name="T4" fmla="*/ 2147483646 w 1440"/>
              <a:gd name="T5" fmla="*/ 2147483646 h 608"/>
              <a:gd name="T6" fmla="*/ 2147483646 w 1440"/>
              <a:gd name="T7" fmla="*/ 2147483646 h 608"/>
              <a:gd name="T8" fmla="*/ 2147483646 w 1440"/>
              <a:gd name="T9" fmla="*/ 0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608"/>
              <a:gd name="T17" fmla="*/ 1440 w 1440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608">
                <a:moveTo>
                  <a:pt x="0" y="480"/>
                </a:moveTo>
                <a:cubicBezTo>
                  <a:pt x="24" y="496"/>
                  <a:pt x="48" y="512"/>
                  <a:pt x="144" y="528"/>
                </a:cubicBezTo>
                <a:cubicBezTo>
                  <a:pt x="240" y="544"/>
                  <a:pt x="408" y="608"/>
                  <a:pt x="576" y="576"/>
                </a:cubicBezTo>
                <a:cubicBezTo>
                  <a:pt x="744" y="544"/>
                  <a:pt x="1008" y="432"/>
                  <a:pt x="1152" y="336"/>
                </a:cubicBezTo>
                <a:cubicBezTo>
                  <a:pt x="1296" y="240"/>
                  <a:pt x="1368" y="120"/>
                  <a:pt x="144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467600" y="6491288"/>
            <a:ext cx="1979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S. Seitz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Final Canny Edges</a:t>
            </a:r>
          </a:p>
        </p:txBody>
      </p:sp>
      <p:pic>
        <p:nvPicPr>
          <p:cNvPr id="56323" name="Picture 4" descr="l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2" descr="C:\Documents and Settings\Derek Hoiem\My Documents\Classes\Spring10 - Computer Vision\figs\7\lena_cann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Canny edge detector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sz="2800" smtClean="0"/>
              <a:t>Filter image with x, y derivatives of Gaussian 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smtClean="0"/>
              <a:t>Find magnitude and orientation of gradient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smtClean="0"/>
              <a:t>Non-maximum suppression:</a:t>
            </a:r>
          </a:p>
          <a:p>
            <a:pPr marL="838200" lvl="1" indent="-381000"/>
            <a:r>
              <a:rPr lang="en-US" altLang="en-US" sz="2400" smtClean="0"/>
              <a:t>Thin multi-pixel wide “ridges” down to single pixel width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smtClean="0"/>
              <a:t>Thresholding and linking (hysteresis):</a:t>
            </a:r>
          </a:p>
          <a:p>
            <a:pPr marL="838200" lvl="1" indent="-381000"/>
            <a:r>
              <a:rPr lang="en-US" altLang="en-US" sz="2400" smtClean="0"/>
              <a:t>Define two thresholds: low and high</a:t>
            </a:r>
          </a:p>
          <a:p>
            <a:pPr marL="838200" lvl="1" indent="-381000"/>
            <a:r>
              <a:rPr lang="en-US" altLang="en-US" sz="2400" smtClean="0"/>
              <a:t>Use the high threshold to start edge curves and the low threshold to continue them</a:t>
            </a:r>
            <a:endParaRPr lang="en-US" altLang="en-US" sz="2400" b="1" smtClean="0"/>
          </a:p>
          <a:p>
            <a:pPr marL="1257300" lvl="2" indent="-342900"/>
            <a:endParaRPr lang="en-US" altLang="en-US" sz="2000" smtClean="0"/>
          </a:p>
          <a:p>
            <a:pPr marL="533400" indent="-533400"/>
            <a:endParaRPr lang="en-US" altLang="en-US" sz="2800" smtClean="0"/>
          </a:p>
          <a:p>
            <a:pPr marL="533400" indent="-533400"/>
            <a:r>
              <a:rPr lang="en-US" altLang="en-US" sz="2800" smtClean="0"/>
              <a:t>MATLAB: edge(image, ‘canny’)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705600" y="6553200"/>
            <a:ext cx="2341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D. Lowe, L. Fei-Fei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</p:spPr>
        <p:txBody>
          <a:bodyPr/>
          <a:lstStyle/>
          <a:p>
            <a:r>
              <a:rPr lang="en-US" altLang="en-US" smtClean="0"/>
              <a:t>Effect of </a:t>
            </a:r>
            <a:r>
              <a:rPr lang="en-US" altLang="en-US" smtClean="0">
                <a:sym typeface="Symbol" panose="05050102010706020507" pitchFamily="18" charset="2"/>
              </a:rPr>
              <a:t> (</a:t>
            </a:r>
            <a:r>
              <a:rPr lang="en-US" altLang="en-US" smtClean="0"/>
              <a:t>Gaussian kernel spread/size)</a:t>
            </a:r>
          </a:p>
        </p:txBody>
      </p:sp>
      <p:pic>
        <p:nvPicPr>
          <p:cNvPr id="59395" name="Picture 4" descr="cln1can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5888"/>
            <a:ext cx="2925763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5" descr="cln1can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371600"/>
            <a:ext cx="2925762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6" descr="cln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888"/>
            <a:ext cx="2925763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429000" y="4368800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Canny with </a:t>
            </a:r>
          </a:p>
        </p:txBody>
      </p:sp>
      <p:pic>
        <p:nvPicPr>
          <p:cNvPr id="59399" name="Picture 8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4433888"/>
            <a:ext cx="8651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6400800" y="4357688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Canny with </a:t>
            </a:r>
          </a:p>
        </p:txBody>
      </p:sp>
      <p:pic>
        <p:nvPicPr>
          <p:cNvPr id="59401" name="Picture 10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4418013"/>
            <a:ext cx="88106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2" name="Text Box 11"/>
          <p:cNvSpPr txBox="1">
            <a:spLocks noChangeArrowheads="1"/>
          </p:cNvSpPr>
          <p:nvPr/>
        </p:nvSpPr>
        <p:spPr bwMode="auto">
          <a:xfrm>
            <a:off x="838200" y="4357688"/>
            <a:ext cx="107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original </a:t>
            </a:r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685800" y="5257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The choice of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en-US">
                <a:latin typeface="Arial" panose="020B0604020202020204" pitchFamily="34" charset="0"/>
              </a:rPr>
              <a:t> depends on desired behavior</a:t>
            </a:r>
          </a:p>
          <a:p>
            <a:pPr lvl="1" eaLnBrk="1" hangingPunct="1"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large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>
                <a:latin typeface="Arial" panose="020B0604020202020204" pitchFamily="34" charset="0"/>
              </a:rPr>
              <a:t> detects large scale edges</a:t>
            </a:r>
          </a:p>
          <a:p>
            <a:pPr lvl="1" eaLnBrk="1" hangingPunct="1"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small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>
                <a:latin typeface="Arial" panose="020B0604020202020204" pitchFamily="34" charset="0"/>
              </a:rPr>
              <a:t> detects fine features</a:t>
            </a:r>
          </a:p>
        </p:txBody>
      </p:sp>
      <p:sp>
        <p:nvSpPr>
          <p:cNvPr id="59404" name="Text Box 16"/>
          <p:cNvSpPr txBox="1">
            <a:spLocks noChangeArrowheads="1"/>
          </p:cNvSpPr>
          <p:nvPr/>
        </p:nvSpPr>
        <p:spPr bwMode="auto">
          <a:xfrm>
            <a:off x="7546975" y="6553200"/>
            <a:ext cx="1457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Source: S. Seitz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Where do humans see boundaries?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641975"/>
            <a:ext cx="7772400" cy="838200"/>
          </a:xfrm>
        </p:spPr>
        <p:txBody>
          <a:bodyPr/>
          <a:lstStyle/>
          <a:p>
            <a:r>
              <a:rPr lang="en-US" altLang="en-US" sz="2400" smtClean="0"/>
              <a:t>Berkeley segmentation database:</a:t>
            </a:r>
            <a:br>
              <a:rPr lang="en-US" altLang="en-US" sz="2400" smtClean="0"/>
            </a:br>
            <a:r>
              <a:rPr lang="en-US" altLang="en-US" sz="1600" smtClean="0">
                <a:hlinkClick r:id="rId3"/>
              </a:rPr>
              <a:t>http://www.eecs.berkeley.edu/Research/Projects/CS/vision/grouping/segbench/</a:t>
            </a:r>
            <a:endParaRPr lang="en-US" altLang="en-US" sz="1600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03375"/>
            <a:ext cx="2662237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3375"/>
            <a:ext cx="266700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buffal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1603375"/>
            <a:ext cx="2673350" cy="178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57588"/>
            <a:ext cx="266700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57588"/>
            <a:ext cx="266700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10" descr="boy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3557588"/>
            <a:ext cx="2667000" cy="177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50" name="Text Box 11"/>
          <p:cNvSpPr txBox="1">
            <a:spLocks noChangeArrowheads="1"/>
          </p:cNvSpPr>
          <p:nvPr/>
        </p:nvSpPr>
        <p:spPr bwMode="auto">
          <a:xfrm>
            <a:off x="1346200" y="114617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image</a:t>
            </a:r>
          </a:p>
        </p:txBody>
      </p:sp>
      <p:sp>
        <p:nvSpPr>
          <p:cNvPr id="61451" name="Text Box 12"/>
          <p:cNvSpPr txBox="1">
            <a:spLocks noChangeArrowheads="1"/>
          </p:cNvSpPr>
          <p:nvPr/>
        </p:nvSpPr>
        <p:spPr bwMode="auto">
          <a:xfrm>
            <a:off x="3473450" y="1143000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human segmentation</a:t>
            </a:r>
          </a:p>
        </p:txBody>
      </p:sp>
      <p:sp>
        <p:nvSpPr>
          <p:cNvPr id="61452" name="Text Box 13"/>
          <p:cNvSpPr txBox="1">
            <a:spLocks noChangeArrowheads="1"/>
          </p:cNvSpPr>
          <p:nvPr/>
        </p:nvSpPr>
        <p:spPr bwMode="auto">
          <a:xfrm>
            <a:off x="6318250" y="1146175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gradient magnitude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pB boundary detector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61047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6600" y="3200400"/>
            <a:ext cx="55626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6248400" y="6172200"/>
            <a:ext cx="227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Figure from Fowlkes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2667000"/>
            <a:ext cx="1600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3429000" y="4876800"/>
            <a:ext cx="5343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Martin, Fowlkes, Malik 2004: Learning to Detect Natural Boundaries…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hlinkClick r:id="rId3"/>
              </a:rPr>
              <a:t>http://www.eecs.berkeley.edu/Research/Projects/CS/vision/grouping/papers/mfm-pami-boundary.pdf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4515" name="Picture 2" descr="http://www.eecs.berkeley.edu/Research/Projects/CS/vision/bsds/bench/color/bgtg/10808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12950"/>
            <a:ext cx="44196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4" descr="http://www.cs.berkeley.edu/projects/vision/grouping/segbench/BSDS300/html/images/plain/normal/color/1080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815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http://www.eecs.berkeley.edu/Research/Projects/CS/vision/bsds/bench/color/human/10808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3783013"/>
            <a:ext cx="4581526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Box 6"/>
          <p:cNvSpPr txBox="1">
            <a:spLocks noChangeArrowheads="1"/>
          </p:cNvSpPr>
          <p:nvPr/>
        </p:nvSpPr>
        <p:spPr bwMode="auto">
          <a:xfrm>
            <a:off x="2819400" y="3894138"/>
            <a:ext cx="159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Human (0.90)</a:t>
            </a:r>
          </a:p>
        </p:txBody>
      </p:sp>
      <p:sp>
        <p:nvSpPr>
          <p:cNvPr id="64519" name="TextBox 7"/>
          <p:cNvSpPr txBox="1">
            <a:spLocks noChangeArrowheads="1"/>
          </p:cNvSpPr>
          <p:nvPr/>
        </p:nvSpPr>
        <p:spPr bwMode="auto">
          <a:xfrm>
            <a:off x="7942263" y="2238375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Pb (0.35)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572000" y="6008688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For more: 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http://www.eecs.berkeley.edu/Research/Projects/CS/vision/bsds/bench/html/108082-color.html</a:t>
            </a: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Origin of Edges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371600"/>
          </a:xfrm>
        </p:spPr>
        <p:txBody>
          <a:bodyPr/>
          <a:lstStyle/>
          <a:p>
            <a:r>
              <a:rPr lang="en-US" altLang="en-US" smtClean="0"/>
              <a:t>Edges are caused by a variety of factors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88" y="92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667000" y="1447800"/>
          <a:ext cx="29908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Photo Editor Photo" r:id="rId4" imgW="2991268" imgH="2857899" progId="">
                  <p:embed/>
                </p:oleObj>
              </mc:Choice>
              <mc:Fallback>
                <p:oleObj name="Photo Editor Photo" r:id="rId4" imgW="2991268" imgH="285789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299085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638800" y="2330450"/>
            <a:ext cx="1865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depth discontinuity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638800" y="2971800"/>
            <a:ext cx="2520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surface color discontinuity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638800" y="3625850"/>
            <a:ext cx="2370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illumination discontinuity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38800" y="1676400"/>
            <a:ext cx="270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surface normal discontinuity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7239000" y="6477000"/>
            <a:ext cx="18415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Source: Steve Seitz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Closeup of edges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40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1163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4" t="59148" r="79703" b="36111"/>
          <a:stretch>
            <a:fillRect/>
          </a:stretch>
        </p:blipFill>
        <p:spPr bwMode="auto">
          <a:xfrm>
            <a:off x="5943600" y="2819400"/>
            <a:ext cx="1550988" cy="1219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4495800"/>
            <a:ext cx="381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448300" y="4229100"/>
            <a:ext cx="1066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5829300" y="4229100"/>
            <a:ext cx="10668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057900" y="4229100"/>
            <a:ext cx="1066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38100" y="5143500"/>
            <a:ext cx="1066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315200" y="6477000"/>
            <a:ext cx="17653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Source: D.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Hoiem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Closeup of edges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5364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1163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57600" y="4572000"/>
            <a:ext cx="381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753100" y="4610100"/>
            <a:ext cx="1066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7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7" t="62500" r="7446" b="31944"/>
          <a:stretch>
            <a:fillRect/>
          </a:stretch>
        </p:blipFill>
        <p:spPr bwMode="auto">
          <a:xfrm>
            <a:off x="5638800" y="2895600"/>
            <a:ext cx="2057400" cy="1371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3086100" y="5143500"/>
            <a:ext cx="1066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15200" y="6477000"/>
            <a:ext cx="17653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Source: D.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Hoiem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Closeup of edges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6388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1163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28800" y="5257800"/>
            <a:ext cx="381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6390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2" t="73611" r="53723" b="19444"/>
          <a:stretch>
            <a:fillRect/>
          </a:stretch>
        </p:blipFill>
        <p:spPr bwMode="auto">
          <a:xfrm>
            <a:off x="5638800" y="24384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315200" y="6477000"/>
            <a:ext cx="17653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Source: D.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Hoiem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Characterizing edges</a:t>
            </a:r>
          </a:p>
        </p:txBody>
      </p:sp>
      <p:sp>
        <p:nvSpPr>
          <p:cNvPr id="17411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An edge is a place of rapid change in the image intensity function</a:t>
            </a:r>
          </a:p>
        </p:txBody>
      </p:sp>
      <p:pic>
        <p:nvPicPr>
          <p:cNvPr id="17412" name="Picture 10" descr="step_ed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27432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Line 21"/>
          <p:cNvSpPr>
            <a:spLocks noChangeShapeType="1"/>
          </p:cNvSpPr>
          <p:nvPr/>
        </p:nvSpPr>
        <p:spPr bwMode="auto">
          <a:xfrm>
            <a:off x="228600" y="3962400"/>
            <a:ext cx="274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Text Box 22"/>
          <p:cNvSpPr txBox="1">
            <a:spLocks noChangeArrowheads="1"/>
          </p:cNvSpPr>
          <p:nvPr/>
        </p:nvSpPr>
        <p:spPr bwMode="auto">
          <a:xfrm>
            <a:off x="1174750" y="25146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image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124200" y="2254250"/>
            <a:ext cx="2851150" cy="2725738"/>
            <a:chOff x="1968" y="1420"/>
            <a:chExt cx="1796" cy="1717"/>
          </a:xfrm>
        </p:grpSpPr>
        <p:sp>
          <p:nvSpPr>
            <p:cNvPr id="17426" name="Rectangle 11"/>
            <p:cNvSpPr>
              <a:spLocks noChangeArrowheads="1"/>
            </p:cNvSpPr>
            <p:nvPr/>
          </p:nvSpPr>
          <p:spPr bwMode="auto">
            <a:xfrm>
              <a:off x="2016" y="1824"/>
              <a:ext cx="1727" cy="1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27" name="Freeform 12"/>
            <p:cNvSpPr>
              <a:spLocks/>
            </p:cNvSpPr>
            <p:nvPr/>
          </p:nvSpPr>
          <p:spPr bwMode="auto">
            <a:xfrm>
              <a:off x="2016" y="2016"/>
              <a:ext cx="912" cy="1015"/>
            </a:xfrm>
            <a:custGeom>
              <a:avLst/>
              <a:gdLst>
                <a:gd name="T0" fmla="*/ 0 w 912"/>
                <a:gd name="T1" fmla="*/ 0 h 1015"/>
                <a:gd name="T2" fmla="*/ 316 w 912"/>
                <a:gd name="T3" fmla="*/ 0 h 1015"/>
                <a:gd name="T4" fmla="*/ 435 w 912"/>
                <a:gd name="T5" fmla="*/ 129 h 1015"/>
                <a:gd name="T6" fmla="*/ 492 w 912"/>
                <a:gd name="T7" fmla="*/ 579 h 1015"/>
                <a:gd name="T8" fmla="*/ 549 w 912"/>
                <a:gd name="T9" fmla="*/ 927 h 1015"/>
                <a:gd name="T10" fmla="*/ 660 w 912"/>
                <a:gd name="T11" fmla="*/ 1008 h 1015"/>
                <a:gd name="T12" fmla="*/ 912 w 912"/>
                <a:gd name="T13" fmla="*/ 1014 h 10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1015"/>
                <a:gd name="T23" fmla="*/ 912 w 912"/>
                <a:gd name="T24" fmla="*/ 1015 h 10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1015">
                  <a:moveTo>
                    <a:pt x="0" y="0"/>
                  </a:moveTo>
                  <a:cubicBezTo>
                    <a:pt x="0" y="0"/>
                    <a:pt x="252" y="0"/>
                    <a:pt x="316" y="0"/>
                  </a:cubicBezTo>
                  <a:cubicBezTo>
                    <a:pt x="380" y="0"/>
                    <a:pt x="405" y="28"/>
                    <a:pt x="435" y="129"/>
                  </a:cubicBezTo>
                  <a:cubicBezTo>
                    <a:pt x="465" y="230"/>
                    <a:pt x="480" y="444"/>
                    <a:pt x="492" y="579"/>
                  </a:cubicBezTo>
                  <a:cubicBezTo>
                    <a:pt x="504" y="714"/>
                    <a:pt x="521" y="856"/>
                    <a:pt x="549" y="927"/>
                  </a:cubicBezTo>
                  <a:cubicBezTo>
                    <a:pt x="577" y="998"/>
                    <a:pt x="602" y="1001"/>
                    <a:pt x="660" y="1008"/>
                  </a:cubicBezTo>
                  <a:cubicBezTo>
                    <a:pt x="718" y="1015"/>
                    <a:pt x="860" y="1013"/>
                    <a:pt x="912" y="10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Freeform 15"/>
            <p:cNvSpPr>
              <a:spLocks/>
            </p:cNvSpPr>
            <p:nvPr/>
          </p:nvSpPr>
          <p:spPr bwMode="auto">
            <a:xfrm flipH="1">
              <a:off x="2832" y="2016"/>
              <a:ext cx="912" cy="1015"/>
            </a:xfrm>
            <a:custGeom>
              <a:avLst/>
              <a:gdLst>
                <a:gd name="T0" fmla="*/ 0 w 912"/>
                <a:gd name="T1" fmla="*/ 0 h 1015"/>
                <a:gd name="T2" fmla="*/ 316 w 912"/>
                <a:gd name="T3" fmla="*/ 0 h 1015"/>
                <a:gd name="T4" fmla="*/ 435 w 912"/>
                <a:gd name="T5" fmla="*/ 129 h 1015"/>
                <a:gd name="T6" fmla="*/ 492 w 912"/>
                <a:gd name="T7" fmla="*/ 579 h 1015"/>
                <a:gd name="T8" fmla="*/ 549 w 912"/>
                <a:gd name="T9" fmla="*/ 927 h 1015"/>
                <a:gd name="T10" fmla="*/ 660 w 912"/>
                <a:gd name="T11" fmla="*/ 1008 h 1015"/>
                <a:gd name="T12" fmla="*/ 912 w 912"/>
                <a:gd name="T13" fmla="*/ 1014 h 10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1015"/>
                <a:gd name="T23" fmla="*/ 912 w 912"/>
                <a:gd name="T24" fmla="*/ 1015 h 10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1015">
                  <a:moveTo>
                    <a:pt x="0" y="0"/>
                  </a:moveTo>
                  <a:cubicBezTo>
                    <a:pt x="0" y="0"/>
                    <a:pt x="252" y="0"/>
                    <a:pt x="316" y="0"/>
                  </a:cubicBezTo>
                  <a:cubicBezTo>
                    <a:pt x="380" y="0"/>
                    <a:pt x="405" y="28"/>
                    <a:pt x="435" y="129"/>
                  </a:cubicBezTo>
                  <a:cubicBezTo>
                    <a:pt x="465" y="230"/>
                    <a:pt x="480" y="444"/>
                    <a:pt x="492" y="579"/>
                  </a:cubicBezTo>
                  <a:cubicBezTo>
                    <a:pt x="504" y="714"/>
                    <a:pt x="521" y="856"/>
                    <a:pt x="549" y="927"/>
                  </a:cubicBezTo>
                  <a:cubicBezTo>
                    <a:pt x="577" y="998"/>
                    <a:pt x="602" y="1001"/>
                    <a:pt x="660" y="1008"/>
                  </a:cubicBezTo>
                  <a:cubicBezTo>
                    <a:pt x="718" y="1015"/>
                    <a:pt x="860" y="1013"/>
                    <a:pt x="912" y="10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Text Box 24"/>
            <p:cNvSpPr txBox="1">
              <a:spLocks noChangeArrowheads="1"/>
            </p:cNvSpPr>
            <p:nvPr/>
          </p:nvSpPr>
          <p:spPr bwMode="auto">
            <a:xfrm>
              <a:off x="1968" y="1420"/>
              <a:ext cx="1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intensity function</a:t>
              </a:r>
              <a:br>
                <a:rPr lang="en-US" altLang="en-US" sz="1800">
                  <a:latin typeface="Arial" panose="020B0604020202020204" pitchFamily="34" charset="0"/>
                </a:rPr>
              </a:br>
              <a:r>
                <a:rPr lang="en-US" altLang="en-US" sz="1800">
                  <a:latin typeface="Arial" panose="020B0604020202020204" pitchFamily="34" charset="0"/>
                </a:rPr>
                <a:t>(along horizontal scanline)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172200" y="2528888"/>
            <a:ext cx="2743200" cy="2451100"/>
            <a:chOff x="3888" y="1593"/>
            <a:chExt cx="1728" cy="1544"/>
          </a:xfrm>
        </p:grpSpPr>
        <p:sp>
          <p:nvSpPr>
            <p:cNvPr id="17421" name="Rectangle 16"/>
            <p:cNvSpPr>
              <a:spLocks noChangeArrowheads="1"/>
            </p:cNvSpPr>
            <p:nvPr/>
          </p:nvSpPr>
          <p:spPr bwMode="auto">
            <a:xfrm>
              <a:off x="3888" y="1824"/>
              <a:ext cx="1727" cy="1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7422" name="Group 19"/>
            <p:cNvGrpSpPr>
              <a:grpSpLocks/>
            </p:cNvGrpSpPr>
            <p:nvPr/>
          </p:nvGrpSpPr>
          <p:grpSpPr bwMode="auto">
            <a:xfrm>
              <a:off x="3888" y="1854"/>
              <a:ext cx="1728" cy="1248"/>
              <a:chOff x="3888" y="2640"/>
              <a:chExt cx="1728" cy="1248"/>
            </a:xfrm>
          </p:grpSpPr>
          <p:sp>
            <p:nvSpPr>
              <p:cNvPr id="17424" name="Freeform 17"/>
              <p:cNvSpPr>
                <a:spLocks/>
              </p:cNvSpPr>
              <p:nvPr/>
            </p:nvSpPr>
            <p:spPr bwMode="auto">
              <a:xfrm>
                <a:off x="3888" y="3264"/>
                <a:ext cx="909" cy="624"/>
              </a:xfrm>
              <a:custGeom>
                <a:avLst/>
                <a:gdLst>
                  <a:gd name="T0" fmla="*/ 0 w 909"/>
                  <a:gd name="T1" fmla="*/ 0 h 630"/>
                  <a:gd name="T2" fmla="*/ 288 w 909"/>
                  <a:gd name="T3" fmla="*/ 6 h 630"/>
                  <a:gd name="T4" fmla="*/ 354 w 909"/>
                  <a:gd name="T5" fmla="*/ 73 h 630"/>
                  <a:gd name="T6" fmla="*/ 399 w 909"/>
                  <a:gd name="T7" fmla="*/ 385 h 630"/>
                  <a:gd name="T8" fmla="*/ 459 w 909"/>
                  <a:gd name="T9" fmla="*/ 566 h 630"/>
                  <a:gd name="T10" fmla="*/ 528 w 909"/>
                  <a:gd name="T11" fmla="*/ 388 h 630"/>
                  <a:gd name="T12" fmla="*/ 564 w 909"/>
                  <a:gd name="T13" fmla="*/ 85 h 630"/>
                  <a:gd name="T14" fmla="*/ 642 w 909"/>
                  <a:gd name="T15" fmla="*/ 15 h 630"/>
                  <a:gd name="T16" fmla="*/ 909 w 909"/>
                  <a:gd name="T17" fmla="*/ 3 h 6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09"/>
                  <a:gd name="T28" fmla="*/ 0 h 630"/>
                  <a:gd name="T29" fmla="*/ 909 w 909"/>
                  <a:gd name="T30" fmla="*/ 630 h 6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09" h="630">
                    <a:moveTo>
                      <a:pt x="0" y="0"/>
                    </a:moveTo>
                    <a:cubicBezTo>
                      <a:pt x="48" y="1"/>
                      <a:pt x="231" y="0"/>
                      <a:pt x="288" y="6"/>
                    </a:cubicBezTo>
                    <a:cubicBezTo>
                      <a:pt x="345" y="12"/>
                      <a:pt x="351" y="57"/>
                      <a:pt x="354" y="84"/>
                    </a:cubicBezTo>
                    <a:cubicBezTo>
                      <a:pt x="357" y="111"/>
                      <a:pt x="382" y="338"/>
                      <a:pt x="399" y="429"/>
                    </a:cubicBezTo>
                    <a:cubicBezTo>
                      <a:pt x="416" y="520"/>
                      <a:pt x="438" y="630"/>
                      <a:pt x="459" y="630"/>
                    </a:cubicBezTo>
                    <a:cubicBezTo>
                      <a:pt x="483" y="630"/>
                      <a:pt x="504" y="536"/>
                      <a:pt x="528" y="432"/>
                    </a:cubicBezTo>
                    <a:cubicBezTo>
                      <a:pt x="546" y="343"/>
                      <a:pt x="545" y="165"/>
                      <a:pt x="564" y="96"/>
                    </a:cubicBezTo>
                    <a:cubicBezTo>
                      <a:pt x="581" y="24"/>
                      <a:pt x="585" y="28"/>
                      <a:pt x="642" y="15"/>
                    </a:cubicBezTo>
                    <a:cubicBezTo>
                      <a:pt x="699" y="2"/>
                      <a:pt x="854" y="5"/>
                      <a:pt x="909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Freeform 18"/>
              <p:cNvSpPr>
                <a:spLocks/>
              </p:cNvSpPr>
              <p:nvPr/>
            </p:nvSpPr>
            <p:spPr bwMode="auto">
              <a:xfrm flipV="1">
                <a:off x="4707" y="2640"/>
                <a:ext cx="909" cy="624"/>
              </a:xfrm>
              <a:custGeom>
                <a:avLst/>
                <a:gdLst>
                  <a:gd name="T0" fmla="*/ 0 w 909"/>
                  <a:gd name="T1" fmla="*/ 0 h 630"/>
                  <a:gd name="T2" fmla="*/ 288 w 909"/>
                  <a:gd name="T3" fmla="*/ 6 h 630"/>
                  <a:gd name="T4" fmla="*/ 354 w 909"/>
                  <a:gd name="T5" fmla="*/ 73 h 630"/>
                  <a:gd name="T6" fmla="*/ 399 w 909"/>
                  <a:gd name="T7" fmla="*/ 385 h 630"/>
                  <a:gd name="T8" fmla="*/ 459 w 909"/>
                  <a:gd name="T9" fmla="*/ 566 h 630"/>
                  <a:gd name="T10" fmla="*/ 528 w 909"/>
                  <a:gd name="T11" fmla="*/ 388 h 630"/>
                  <a:gd name="T12" fmla="*/ 564 w 909"/>
                  <a:gd name="T13" fmla="*/ 85 h 630"/>
                  <a:gd name="T14" fmla="*/ 642 w 909"/>
                  <a:gd name="T15" fmla="*/ 15 h 630"/>
                  <a:gd name="T16" fmla="*/ 909 w 909"/>
                  <a:gd name="T17" fmla="*/ 3 h 6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09"/>
                  <a:gd name="T28" fmla="*/ 0 h 630"/>
                  <a:gd name="T29" fmla="*/ 909 w 909"/>
                  <a:gd name="T30" fmla="*/ 630 h 6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09" h="630">
                    <a:moveTo>
                      <a:pt x="0" y="0"/>
                    </a:moveTo>
                    <a:cubicBezTo>
                      <a:pt x="48" y="1"/>
                      <a:pt x="231" y="0"/>
                      <a:pt x="288" y="6"/>
                    </a:cubicBezTo>
                    <a:cubicBezTo>
                      <a:pt x="345" y="12"/>
                      <a:pt x="351" y="57"/>
                      <a:pt x="354" y="84"/>
                    </a:cubicBezTo>
                    <a:cubicBezTo>
                      <a:pt x="357" y="111"/>
                      <a:pt x="382" y="338"/>
                      <a:pt x="399" y="429"/>
                    </a:cubicBezTo>
                    <a:cubicBezTo>
                      <a:pt x="416" y="520"/>
                      <a:pt x="438" y="630"/>
                      <a:pt x="459" y="630"/>
                    </a:cubicBezTo>
                    <a:cubicBezTo>
                      <a:pt x="483" y="630"/>
                      <a:pt x="504" y="536"/>
                      <a:pt x="528" y="432"/>
                    </a:cubicBezTo>
                    <a:cubicBezTo>
                      <a:pt x="546" y="343"/>
                      <a:pt x="545" y="165"/>
                      <a:pt x="564" y="96"/>
                    </a:cubicBezTo>
                    <a:cubicBezTo>
                      <a:pt x="581" y="24"/>
                      <a:pt x="585" y="28"/>
                      <a:pt x="642" y="15"/>
                    </a:cubicBezTo>
                    <a:cubicBezTo>
                      <a:pt x="699" y="2"/>
                      <a:pt x="854" y="5"/>
                      <a:pt x="909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3" name="Text Box 25"/>
            <p:cNvSpPr txBox="1">
              <a:spLocks noChangeArrowheads="1"/>
            </p:cNvSpPr>
            <p:nvPr/>
          </p:nvSpPr>
          <p:spPr bwMode="auto">
            <a:xfrm>
              <a:off x="4216" y="1593"/>
              <a:ext cx="10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first derivative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489700" y="3276600"/>
            <a:ext cx="2305050" cy="3200400"/>
            <a:chOff x="4088" y="2064"/>
            <a:chExt cx="1452" cy="2016"/>
          </a:xfrm>
        </p:grpSpPr>
        <p:sp>
          <p:nvSpPr>
            <p:cNvPr id="17418" name="Line 28"/>
            <p:cNvSpPr>
              <a:spLocks noChangeShapeType="1"/>
            </p:cNvSpPr>
            <p:nvPr/>
          </p:nvSpPr>
          <p:spPr bwMode="auto">
            <a:xfrm flipH="1" flipV="1">
              <a:off x="4368" y="3168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29"/>
            <p:cNvSpPr>
              <a:spLocks noChangeShapeType="1"/>
            </p:cNvSpPr>
            <p:nvPr/>
          </p:nvSpPr>
          <p:spPr bwMode="auto">
            <a:xfrm flipV="1">
              <a:off x="5040" y="2064"/>
              <a:ext cx="14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Text Box 30"/>
            <p:cNvSpPr txBox="1">
              <a:spLocks noChangeArrowheads="1"/>
            </p:cNvSpPr>
            <p:nvPr/>
          </p:nvSpPr>
          <p:spPr bwMode="auto">
            <a:xfrm>
              <a:off x="4088" y="3676"/>
              <a:ext cx="14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edges correspond to</a:t>
              </a:r>
              <a:br>
                <a:rPr lang="en-US" altLang="en-US" sz="1800">
                  <a:latin typeface="Arial" panose="020B0604020202020204" pitchFamily="34" charset="0"/>
                </a:rPr>
              </a:br>
              <a:r>
                <a:rPr lang="en-US" altLang="en-US" sz="1800">
                  <a:latin typeface="Arial" panose="020B0604020202020204" pitchFamily="34" charset="0"/>
                </a:rPr>
                <a:t>extrema of derivative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Intensity profile</a:t>
            </a:r>
          </a:p>
        </p:txBody>
      </p:sp>
      <p:pic>
        <p:nvPicPr>
          <p:cNvPr id="19459" name="Picture 3" descr="C:\Documents and Settings\Derek Hoiem\My Documents\Classes\Spring10 - Computer Vision\figs\7\monaco_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2380" r="7143"/>
          <a:stretch>
            <a:fillRect/>
          </a:stretch>
        </p:blipFill>
        <p:spPr bwMode="auto">
          <a:xfrm>
            <a:off x="4572000" y="0"/>
            <a:ext cx="45720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0" name="Group 12"/>
          <p:cNvGrpSpPr>
            <a:grpSpLocks noChangeAspect="1"/>
          </p:cNvGrpSpPr>
          <p:nvPr/>
        </p:nvGrpSpPr>
        <p:grpSpPr bwMode="auto">
          <a:xfrm>
            <a:off x="228600" y="1524000"/>
            <a:ext cx="3438525" cy="4267200"/>
            <a:chOff x="0" y="1143000"/>
            <a:chExt cx="4421326" cy="5486400"/>
          </a:xfrm>
        </p:grpSpPr>
        <p:pic>
          <p:nvPicPr>
            <p:cNvPr id="19465" name="Picture 2" descr="C:\Documents and Settings\Derek Hoiem\My Documents\My Pictures\monte carlo\monaco03.jpg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143000"/>
              <a:ext cx="4116526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304145" y="4572000"/>
              <a:ext cx="4115140" cy="2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0" y="3886200"/>
              <a:ext cx="838950" cy="5327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029200" y="457200"/>
            <a:ext cx="381000" cy="76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733" name="Picture 5" descr="C:\Documents and Settings\Derek Hoiem\My Documents\Classes\Spring10 - Computer Vision\figs\7\monaco_500_g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t="2856" r="7130" b="5714"/>
          <a:stretch>
            <a:fillRect/>
          </a:stretch>
        </p:blipFill>
        <p:spPr bwMode="auto">
          <a:xfrm>
            <a:off x="4572000" y="2971800"/>
            <a:ext cx="457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4953000" y="4572000"/>
            <a:ext cx="381000" cy="152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315200" y="6477000"/>
            <a:ext cx="17653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Source: D.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Hoiem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With a little Gaussian noise</a:t>
            </a:r>
          </a:p>
        </p:txBody>
      </p:sp>
      <p:pic>
        <p:nvPicPr>
          <p:cNvPr id="20483" name="Picture 2" descr="C:\Documents and Settings\Derek Hoiem\My Documents\Classes\Spring10 - Computer Vision\figs\7\monaco_500_gx_no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3810" r="7143"/>
          <a:stretch>
            <a:fillRect/>
          </a:stretch>
        </p:blipFill>
        <p:spPr bwMode="auto">
          <a:xfrm>
            <a:off x="4572000" y="2209800"/>
            <a:ext cx="45720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 descr="C:\Documents and Settings\Derek Hoiem\My Documents\Classes\Spring10 - Computer Vision\figs\7\monaco_no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11956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6477000" y="579120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Gradient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8600" y="4572000"/>
            <a:ext cx="411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315200" y="6477000"/>
            <a:ext cx="17653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Source: D.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Hoiem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53"/>
  <p:tag name="PICTUREFILESIZE" val="2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d}{dx}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232.25"/>
  <p:tag name="PICTUREFILESIZE" val="4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igma = 1$&#10;\end{document}&#10;"/>
  <p:tag name="EXTERNALNAME" val="Edittex"/>
  <p:tag name="BLEND" val="False"/>
  <p:tag name="TRANSPARENT" val="False"/>
  <p:tag name="BITMAPFORMAT" val="bmpmono"/>
  <p:tag name="DEBUGINTERACTIVE" val="True"/>
  <p:tag name="ORIGWIDTH" val="20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igma = 2$&#10;\end{document}&#10;"/>
  <p:tag name="EXTERNALNAME" val="Edittex"/>
  <p:tag name="BLEND" val="False"/>
  <p:tag name="TRANSPARENT" val="False"/>
  <p:tag name="BITMAPFORMAT" val="bmpmono"/>
  <p:tag name="DEBUGINTERACTIVE" val="True"/>
  <p:tag name="ORIGWIDTH" val="206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33084</TotalTime>
  <Words>807</Words>
  <Application>Microsoft Office PowerPoint</Application>
  <PresentationFormat>On-screen Show (4:3)</PresentationFormat>
  <Paragraphs>158</Paragraphs>
  <Slides>29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Office Theme</vt:lpstr>
      <vt:lpstr>3_Office Theme</vt:lpstr>
      <vt:lpstr>Bitmap Image</vt:lpstr>
      <vt:lpstr>Photo Editor Photo</vt:lpstr>
      <vt:lpstr>Equation</vt:lpstr>
      <vt:lpstr>Edge / Boundary Detection</vt:lpstr>
      <vt:lpstr>Edge detection</vt:lpstr>
      <vt:lpstr>Origin of Edges</vt:lpstr>
      <vt:lpstr>Closeup of edges</vt:lpstr>
      <vt:lpstr>Closeup of edges</vt:lpstr>
      <vt:lpstr>Closeup of edges</vt:lpstr>
      <vt:lpstr>Characterizing edges</vt:lpstr>
      <vt:lpstr>Intensity profile</vt:lpstr>
      <vt:lpstr>With a little Gaussian noise</vt:lpstr>
      <vt:lpstr>Effects of noise</vt:lpstr>
      <vt:lpstr>Effects of noise</vt:lpstr>
      <vt:lpstr>Solution: smooth first</vt:lpstr>
      <vt:lpstr>Derivative theorem of convolution</vt:lpstr>
      <vt:lpstr>Derivative of Gaussian filter</vt:lpstr>
      <vt:lpstr>Tradeoff between smoothing and localization</vt:lpstr>
      <vt:lpstr>Implementation issues</vt:lpstr>
      <vt:lpstr>Designing an edge detector</vt:lpstr>
      <vt:lpstr>Canny edge detector</vt:lpstr>
      <vt:lpstr>Example</vt:lpstr>
      <vt:lpstr>Derivative of Gaussian filter</vt:lpstr>
      <vt:lpstr>Compute Gradients (DoG)</vt:lpstr>
      <vt:lpstr>Hysteresis thresholding</vt:lpstr>
      <vt:lpstr>Hysteresis thresholding</vt:lpstr>
      <vt:lpstr>Final Canny Edges</vt:lpstr>
      <vt:lpstr>Canny edge detector</vt:lpstr>
      <vt:lpstr>Effect of  (Gaussian kernel spread/size)</vt:lpstr>
      <vt:lpstr>Where do humans see boundaries?</vt:lpstr>
      <vt:lpstr>pB boundary detector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Hoiem</dc:creator>
  <cp:lastModifiedBy>Ruzena Bajcsy</cp:lastModifiedBy>
  <cp:revision>145</cp:revision>
  <dcterms:created xsi:type="dcterms:W3CDTF">2009-12-16T02:55:56Z</dcterms:created>
  <dcterms:modified xsi:type="dcterms:W3CDTF">2018-09-19T23:48:33Z</dcterms:modified>
</cp:coreProperties>
</file>