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24" r:id="rId3"/>
    <p:sldId id="322" r:id="rId4"/>
    <p:sldId id="325" r:id="rId5"/>
    <p:sldId id="327" r:id="rId6"/>
    <p:sldId id="328" r:id="rId7"/>
    <p:sldId id="329" r:id="rId8"/>
    <p:sldId id="331" r:id="rId9"/>
    <p:sldId id="302" r:id="rId10"/>
    <p:sldId id="323" r:id="rId11"/>
    <p:sldId id="332"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14" r:id="rId27"/>
    <p:sldId id="306" r:id="rId28"/>
    <p:sldId id="307" r:id="rId29"/>
    <p:sldId id="310" r:id="rId30"/>
    <p:sldId id="308" r:id="rId31"/>
    <p:sldId id="311" r:id="rId32"/>
    <p:sldId id="316" r:id="rId33"/>
    <p:sldId id="317" r:id="rId34"/>
    <p:sldId id="318" r:id="rId35"/>
    <p:sldId id="315" r:id="rId36"/>
    <p:sldId id="319" r:id="rId37"/>
    <p:sldId id="321" r:id="rId38"/>
    <p:sldId id="320" r:id="rId39"/>
    <p:sldId id="312" r:id="rId40"/>
    <p:sldId id="313" r:id="rId41"/>
    <p:sldId id="257" r:id="rId42"/>
    <p:sldId id="258" r:id="rId43"/>
    <p:sldId id="301" r:id="rId44"/>
    <p:sldId id="299" r:id="rId45"/>
    <p:sldId id="259" r:id="rId46"/>
    <p:sldId id="298" r:id="rId47"/>
    <p:sldId id="261" r:id="rId48"/>
    <p:sldId id="262" r:id="rId49"/>
    <p:sldId id="281" r:id="rId50"/>
    <p:sldId id="297" r:id="rId51"/>
    <p:sldId id="263" r:id="rId52"/>
    <p:sldId id="266" r:id="rId53"/>
    <p:sldId id="264" r:id="rId54"/>
    <p:sldId id="265" r:id="rId55"/>
    <p:sldId id="267" r:id="rId56"/>
    <p:sldId id="268" r:id="rId57"/>
    <p:sldId id="269" r:id="rId58"/>
    <p:sldId id="270" r:id="rId59"/>
    <p:sldId id="271" r:id="rId60"/>
    <p:sldId id="273" r:id="rId61"/>
    <p:sldId id="274" r:id="rId62"/>
    <p:sldId id="275" r:id="rId63"/>
    <p:sldId id="272" r:id="rId64"/>
    <p:sldId id="276" r:id="rId65"/>
    <p:sldId id="277" r:id="rId66"/>
    <p:sldId id="278" r:id="rId67"/>
    <p:sldId id="279" r:id="rId68"/>
    <p:sldId id="280" r:id="rId69"/>
    <p:sldId id="303" r:id="rId70"/>
    <p:sldId id="284" r:id="rId71"/>
    <p:sldId id="285" r:id="rId72"/>
    <p:sldId id="286" r:id="rId73"/>
    <p:sldId id="287" r:id="rId74"/>
    <p:sldId id="288" r:id="rId75"/>
    <p:sldId id="289" r:id="rId76"/>
    <p:sldId id="290" r:id="rId77"/>
    <p:sldId id="291" r:id="rId78"/>
    <p:sldId id="292" r:id="rId79"/>
    <p:sldId id="293" r:id="rId80"/>
    <p:sldId id="294" r:id="rId81"/>
    <p:sldId id="295" r:id="rId82"/>
    <p:sldId id="296" r:id="rId8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charset="0"/>
        <a:ea typeface="+mn-ea"/>
        <a:cs typeface="Arial" charset="0"/>
      </a:defRPr>
    </a:lvl1pPr>
    <a:lvl2pPr marL="457200" algn="l" rtl="0" fontAlgn="base">
      <a:spcBef>
        <a:spcPct val="0"/>
      </a:spcBef>
      <a:spcAft>
        <a:spcPct val="0"/>
      </a:spcAft>
      <a:defRPr sz="3200" kern="1200">
        <a:solidFill>
          <a:schemeClr val="tx1"/>
        </a:solidFill>
        <a:latin typeface="Arial" charset="0"/>
        <a:ea typeface="+mn-ea"/>
        <a:cs typeface="Arial" charset="0"/>
      </a:defRPr>
    </a:lvl2pPr>
    <a:lvl3pPr marL="914400" algn="l" rtl="0" fontAlgn="base">
      <a:spcBef>
        <a:spcPct val="0"/>
      </a:spcBef>
      <a:spcAft>
        <a:spcPct val="0"/>
      </a:spcAft>
      <a:defRPr sz="3200" kern="1200">
        <a:solidFill>
          <a:schemeClr val="tx1"/>
        </a:solidFill>
        <a:latin typeface="Arial" charset="0"/>
        <a:ea typeface="+mn-ea"/>
        <a:cs typeface="Arial" charset="0"/>
      </a:defRPr>
    </a:lvl3pPr>
    <a:lvl4pPr marL="1371600" algn="l" rtl="0" fontAlgn="base">
      <a:spcBef>
        <a:spcPct val="0"/>
      </a:spcBef>
      <a:spcAft>
        <a:spcPct val="0"/>
      </a:spcAft>
      <a:defRPr sz="3200" kern="1200">
        <a:solidFill>
          <a:schemeClr val="tx1"/>
        </a:solidFill>
        <a:latin typeface="Arial" charset="0"/>
        <a:ea typeface="+mn-ea"/>
        <a:cs typeface="Arial" charset="0"/>
      </a:defRPr>
    </a:lvl4pPr>
    <a:lvl5pPr marL="1828800" algn="l"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3D2CF6C6-106F-4C54-A435-C446BE73D4A6}" type="slidenum">
              <a:rPr lang="en-US"/>
              <a:pPr>
                <a:defRPr/>
              </a:pPr>
              <a:t>‹#›</a:t>
            </a:fld>
            <a:endParaRPr lang="en-US"/>
          </a:p>
        </p:txBody>
      </p:sp>
    </p:spTree>
    <p:extLst>
      <p:ext uri="{BB962C8B-B14F-4D97-AF65-F5344CB8AC3E}">
        <p14:creationId xmlns:p14="http://schemas.microsoft.com/office/powerpoint/2010/main" val="347485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4F4B216-035A-4A83-B498-C7A402E1206E}" type="slidenum">
              <a:rPr lang="en-US" smtClean="0"/>
              <a:pPr/>
              <a:t>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986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C784104-9EB9-4A2C-9E6C-15A5E67F37D8}" type="slidenum">
              <a:rPr lang="en-US" smtClean="0"/>
              <a:pPr/>
              <a:t>48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3792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2F0E7A1-25C0-48FF-BB77-92878B0BBDCD}" type="slidenum">
              <a:rPr lang="en-US" smtClean="0"/>
              <a:pPr/>
              <a:t>49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364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8A2CC55-E92E-414F-B3A9-BBB01675FCE6}" type="slidenum">
              <a:rPr lang="en-US" smtClean="0"/>
              <a:pPr/>
              <a:t>50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6328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3A3FC01-842C-45F4-A17F-8D37EEA46328}" type="slidenum">
              <a:rPr lang="en-US" smtClean="0"/>
              <a:pPr/>
              <a:t>51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37592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481886D-4394-41F4-B48F-45F2330CFD74}" type="slidenum">
              <a:rPr lang="en-US" smtClean="0"/>
              <a:pPr/>
              <a:t>52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3702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29093FC-3A06-4129-BB87-696131BAE40D}" type="slidenum">
              <a:rPr lang="en-US" smtClean="0"/>
              <a:pPr/>
              <a:t>53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9334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B20E864-6A29-4B1C-BD28-256F67ED8776}" type="slidenum">
              <a:rPr lang="en-US" smtClean="0"/>
              <a:pPr/>
              <a:t>54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0758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8B4B584-7876-4A69-BD77-959F171A24B3}" type="slidenum">
              <a:rPr lang="en-US" smtClean="0"/>
              <a:pPr/>
              <a:t>55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3989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752D51C-088A-4652-BC15-77B6F834A228}" type="slidenum">
              <a:rPr lang="en-US" smtClean="0"/>
              <a:pPr/>
              <a:t>56</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367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2DDB064-86C3-499F-86D2-9AB899CDF178}" type="slidenum">
              <a:rPr lang="en-US" smtClean="0"/>
              <a:pPr/>
              <a:t>57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598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53750DB-E90E-4378-BBF5-DD9AC3286872}" type="slidenum">
              <a:rPr lang="en-US" smtClean="0"/>
              <a:pPr/>
              <a:t>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6737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AAE308E-B2CE-402B-BD06-AC2F913791FC}" type="slidenum">
              <a:rPr lang="en-US" smtClean="0"/>
              <a:pPr/>
              <a:t>58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4627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C2C2118-F425-4A6A-BAAA-2C6B67645BCF}" type="slidenum">
              <a:rPr lang="en-US" smtClean="0"/>
              <a:pPr/>
              <a:t>59</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333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FA897D2-2FB9-4BA6-BE32-61C260C9057F}" type="slidenum">
              <a:rPr lang="en-US" smtClean="0"/>
              <a:pPr/>
              <a:t>60</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7256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056088E-076C-4C3D-B236-A10E3EF3E76F}" type="slidenum">
              <a:rPr lang="en-US" smtClean="0"/>
              <a:pPr/>
              <a:t>61</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8713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24324AE-D0DB-4B10-B028-A8AC6DE1B89A}" type="slidenum">
              <a:rPr lang="en-US" smtClean="0"/>
              <a:pPr/>
              <a:t>62</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2936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0F90F81-0256-4765-8B9F-F546801DC175}" type="slidenum">
              <a:rPr lang="en-US" smtClean="0"/>
              <a:pPr/>
              <a:t>63</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67686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852DD5-26C0-49C6-87C4-B9C396FD3214}" type="slidenum">
              <a:rPr lang="en-US" smtClean="0"/>
              <a:pPr/>
              <a:t>64</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049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35AA5BD-34C9-479A-8E53-80B268BD9DC5}" type="slidenum">
              <a:rPr lang="en-US" smtClean="0"/>
              <a:pPr/>
              <a:t>65</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81788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79DE684D-6F9C-4C2D-A9AD-7C119DF8C3D6}" type="slidenum">
              <a:rPr lang="en-US" smtClean="0"/>
              <a:pPr/>
              <a:t>66</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26371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503CE4A-50E1-4A36-A6E4-03C1B1C18CCA}" type="slidenum">
              <a:rPr lang="en-US" smtClean="0"/>
              <a:pPr/>
              <a:t>67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1384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156D58-08DB-4AD6-9E26-F9ACAD4BCC04}" type="slidenum">
              <a:rPr lang="en-US" smtClean="0"/>
              <a:pPr/>
              <a:t>41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35995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9FED24E-D6BC-4FBF-967B-7A60DF99728C}" type="slidenum">
              <a:rPr lang="en-US" smtClean="0"/>
              <a:pPr/>
              <a:t>68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0162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27C8167-7A4F-474C-821E-EAED8D8C6851}" type="slidenum">
              <a:rPr lang="en-US" smtClean="0"/>
              <a:pPr/>
              <a:t>69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1885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C2B8E4B-3B20-446D-B450-1747968781FA}" type="slidenum">
              <a:rPr lang="en-US" smtClean="0"/>
              <a:pPr/>
              <a:t>70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06439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22C1EC6-B228-4885-99BE-D54EDE3C71C6}" type="slidenum">
              <a:rPr lang="en-US" smtClean="0"/>
              <a:pPr/>
              <a:t>71</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0073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728B0DA-591E-48F9-AF40-E951572539BA}" type="slidenum">
              <a:rPr lang="en-US" smtClean="0"/>
              <a:pPr/>
              <a:t>72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6455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63A3449-A93B-4EB4-9CA7-F93DBF353DA9}" type="slidenum">
              <a:rPr lang="en-US" smtClean="0"/>
              <a:pPr/>
              <a:t>73</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9245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9A74AE8-093B-4B37-87CC-C30F729DA47E}" type="slidenum">
              <a:rPr lang="en-US" smtClean="0"/>
              <a:pPr/>
              <a:t>74</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4701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1DE0F59-F174-4023-A322-00EA0250277A}" type="slidenum">
              <a:rPr lang="en-US" smtClean="0"/>
              <a:pPr/>
              <a:t>75</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3550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CF4DEB6-3F46-4802-9DB6-DECB4540CD4F}" type="slidenum">
              <a:rPr lang="en-US" smtClean="0"/>
              <a:pPr/>
              <a:t>76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94169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F9360B3-F313-4BAC-BEAD-5F8AE5CF1C60}" type="slidenum">
              <a:rPr lang="en-US" smtClean="0"/>
              <a:pPr/>
              <a:t>77</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412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4095263-E968-40FC-8885-EC3CA676831C}" type="slidenum">
              <a:rPr lang="en-US" smtClean="0"/>
              <a:pPr/>
              <a:t>42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6004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E4A68427-2835-4E64-8875-3D71ABDBE04A}" type="slidenum">
              <a:rPr lang="en-US" smtClean="0"/>
              <a:pPr/>
              <a:t>78</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0897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EAEE2E78-B9CD-4DFB-A4A8-E0BEB88F47A4}" type="slidenum">
              <a:rPr lang="en-US" smtClean="0"/>
              <a:pPr/>
              <a:t>79</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2709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92922E3-1330-437D-800D-D89E94165D3E}" type="slidenum">
              <a:rPr lang="en-US" smtClean="0"/>
              <a:pPr/>
              <a:t>80</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73694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22C7E4F-26A9-43E2-A063-E1DA67562BEF}" type="slidenum">
              <a:rPr lang="en-US" smtClean="0"/>
              <a:pPr/>
              <a:t>81</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929064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577118EE-D473-4FCB-8DD5-3783428D06D7}" type="slidenum">
              <a:rPr lang="en-US" smtClean="0"/>
              <a:pPr/>
              <a:t>82</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4360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C198311-90FC-4B27-A02A-6AF8C27380AC}" type="slidenum">
              <a:rPr lang="en-US" smtClean="0"/>
              <a:pPr/>
              <a:t>43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924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BF6E554-E010-4610-AA4C-99F0135D36C7}" type="slidenum">
              <a:rPr lang="en-US" smtClean="0"/>
              <a:pPr/>
              <a:t>44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5786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BEA9D17-6610-4141-9022-09B175D823AE}" type="slidenum">
              <a:rPr lang="en-US" smtClean="0"/>
              <a:pPr/>
              <a:t>45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786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BF12F60-BD0B-4BD0-9DA3-3C063D7CE83B}" type="slidenum">
              <a:rPr lang="en-US" smtClean="0"/>
              <a:pPr/>
              <a:t>46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392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B686F26-B338-4F9C-A8D4-AE915615DE50}" type="slidenum">
              <a:rPr lang="en-US" smtClean="0"/>
              <a:pPr/>
              <a:t>47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2037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9772F-47D6-41E8-92FD-A552E9C86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0EC561-1542-45F1-AA14-8D24B325648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7A72DE-47AE-4F45-90B5-65B7C08505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E7138B-B13A-4E94-87F1-7A480A890B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E87B6-584E-49B8-B8C3-62EA89BCD61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2730269-6B87-4AD6-BB80-2405339698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B509929A-8F78-478A-9E65-166CF378595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FF065CD-7DE7-4E3E-A1D4-4A3C7D3846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17DF0F83-A2D1-4144-B907-B333314D0F4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F6B2705-68C8-4100-908F-C979197432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8F31F92-BD79-42CC-9001-B7AECFB25BF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vl1pPr>
          </a:lstStyle>
          <a:p>
            <a:pPr>
              <a:defRPr/>
            </a:pPr>
            <a:fld id="{D7F9A324-567F-4AB0-B2AA-5E65A09701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cs typeface="Arial" charset="0"/>
        </a:defRPr>
      </a:lvl2pPr>
      <a:lvl3pPr algn="ctr" rtl="0" eaLnBrk="0" fontAlgn="base" hangingPunct="0">
        <a:spcBef>
          <a:spcPct val="0"/>
        </a:spcBef>
        <a:spcAft>
          <a:spcPct val="0"/>
        </a:spcAft>
        <a:defRPr sz="4400">
          <a:solidFill>
            <a:schemeClr val="tx2"/>
          </a:solidFill>
          <a:latin typeface="Calibri" pitchFamily="34" charset="0"/>
          <a:cs typeface="Arial" charset="0"/>
        </a:defRPr>
      </a:lvl3pPr>
      <a:lvl4pPr algn="ctr" rtl="0" eaLnBrk="0" fontAlgn="base" hangingPunct="0">
        <a:spcBef>
          <a:spcPct val="0"/>
        </a:spcBef>
        <a:spcAft>
          <a:spcPct val="0"/>
        </a:spcAft>
        <a:defRPr sz="4400">
          <a:solidFill>
            <a:schemeClr val="tx2"/>
          </a:solidFill>
          <a:latin typeface="Calibri" pitchFamily="34" charset="0"/>
          <a:cs typeface="Arial" charset="0"/>
        </a:defRPr>
      </a:lvl4pPr>
      <a:lvl5pPr algn="ctr" rtl="0" eaLnBrk="0" fontAlgn="base" hangingPunct="0">
        <a:spcBef>
          <a:spcPct val="0"/>
        </a:spcBef>
        <a:spcAft>
          <a:spcPct val="0"/>
        </a:spcAft>
        <a:defRPr sz="4400">
          <a:solidFill>
            <a:schemeClr val="tx2"/>
          </a:solidFill>
          <a:latin typeface="Calibri" pitchFamily="34"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Laplace_domai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Transfer_function" TargetMode="External"/><Relationship Id="rId2" Type="http://schemas.openxmlformats.org/officeDocument/2006/relationships/hyperlink" Target="http://en.wikipedia.org/wiki/Frequency_domain" TargetMode="External"/><Relationship Id="rId1" Type="http://schemas.openxmlformats.org/officeDocument/2006/relationships/slideLayout" Target="../slideLayouts/slideLayout2.xml"/><Relationship Id="rId4" Type="http://schemas.openxmlformats.org/officeDocument/2006/relationships/hyperlink" Target="http://en.wikipedia.org/wiki/Laplace_transform"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US" smtClean="0"/>
              <a:t>Introduction to Linear System Theory and simple feedback</a:t>
            </a:r>
            <a:br>
              <a:rPr lang="en-US" smtClean="0"/>
            </a:br>
            <a:r>
              <a:rPr lang="en-US" smtClean="0"/>
              <a:t>PID Controllers</a:t>
            </a:r>
          </a:p>
        </p:txBody>
      </p:sp>
      <p:sp>
        <p:nvSpPr>
          <p:cNvPr id="13315" name="Rectangle 3"/>
          <p:cNvSpPr>
            <a:spLocks noGrp="1" noChangeArrowheads="1"/>
          </p:cNvSpPr>
          <p:nvPr>
            <p:ph type="subTitle" idx="1"/>
          </p:nvPr>
        </p:nvSpPr>
        <p:spPr/>
        <p:txBody>
          <a:bodyPr/>
          <a:lstStyle/>
          <a:p>
            <a:pPr eaLnBrk="1" hangingPunct="1"/>
            <a:r>
              <a:rPr lang="en-US" smtClean="0"/>
              <a:t>EE125</a:t>
            </a:r>
          </a:p>
          <a:p>
            <a:pPr eaLnBrk="1" hangingPunct="1"/>
            <a:r>
              <a:rPr lang="en-US" smtClean="0"/>
              <a:t>Ruzena Bajcsy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The relationship between Time and frequency domain</a:t>
            </a:r>
          </a:p>
        </p:txBody>
      </p:sp>
      <p:pic>
        <p:nvPicPr>
          <p:cNvPr id="22531" name="Picture 2"/>
          <p:cNvPicPr>
            <a:picLocks noGrp="1" noChangeAspect="1" noChangeArrowheads="1"/>
          </p:cNvPicPr>
          <p:nvPr>
            <p:ph idx="1"/>
          </p:nvPr>
        </p:nvPicPr>
        <p:blipFill>
          <a:blip r:embed="rId2" cstate="print"/>
          <a:srcRect/>
          <a:stretch>
            <a:fillRect/>
          </a:stretch>
        </p:blipFill>
        <p:spPr>
          <a:xfrm>
            <a:off x="1697038" y="1752600"/>
            <a:ext cx="5689600" cy="42672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Transfer Function</a:t>
            </a:r>
          </a:p>
        </p:txBody>
      </p:sp>
      <p:sp>
        <p:nvSpPr>
          <p:cNvPr id="23555" name="Content Placeholder 2"/>
          <p:cNvSpPr>
            <a:spLocks noGrp="1"/>
          </p:cNvSpPr>
          <p:nvPr>
            <p:ph idx="1"/>
          </p:nvPr>
        </p:nvSpPr>
        <p:spPr/>
        <p:txBody>
          <a:bodyPr/>
          <a:lstStyle/>
          <a:p>
            <a:pPr eaLnBrk="1" hangingPunct="1"/>
            <a:r>
              <a:rPr lang="en-US" smtClean="0"/>
              <a:t>In its simplest form for continuous-time input signal </a:t>
            </a:r>
            <a:r>
              <a:rPr lang="en-US" i="1" smtClean="0"/>
              <a:t>x</a:t>
            </a:r>
            <a:r>
              <a:rPr lang="en-US" smtClean="0"/>
              <a:t>(</a:t>
            </a:r>
            <a:r>
              <a:rPr lang="en-US" i="1" smtClean="0"/>
              <a:t>t</a:t>
            </a:r>
            <a:r>
              <a:rPr lang="en-US" smtClean="0"/>
              <a:t>) and output </a:t>
            </a:r>
            <a:r>
              <a:rPr lang="en-US" i="1" smtClean="0"/>
              <a:t>y</a:t>
            </a:r>
            <a:r>
              <a:rPr lang="en-US" smtClean="0"/>
              <a:t>(</a:t>
            </a:r>
            <a:r>
              <a:rPr lang="en-US" i="1" smtClean="0"/>
              <a:t>t</a:t>
            </a:r>
            <a:r>
              <a:rPr lang="en-US" smtClean="0"/>
              <a:t>), the transfer function is the linear mapping of the Laplace transform of the input, </a:t>
            </a:r>
            <a:r>
              <a:rPr lang="en-US" i="1" smtClean="0"/>
              <a:t>X</a:t>
            </a:r>
            <a:r>
              <a:rPr lang="en-US" smtClean="0"/>
              <a:t>(</a:t>
            </a:r>
            <a:r>
              <a:rPr lang="en-US" i="1" smtClean="0"/>
              <a:t>s</a:t>
            </a:r>
            <a:r>
              <a:rPr lang="en-US" smtClean="0"/>
              <a:t>), to the output </a:t>
            </a:r>
            <a:r>
              <a:rPr lang="en-US" i="1" smtClean="0"/>
              <a:t>Y</a:t>
            </a:r>
            <a:r>
              <a:rPr lang="en-US" smtClean="0"/>
              <a:t>(</a:t>
            </a:r>
            <a:r>
              <a:rPr lang="en-US" i="1" smtClean="0"/>
              <a:t>s</a:t>
            </a:r>
            <a:r>
              <a:rPr lang="en-US" smtClean="0"/>
              <a:t>): </a:t>
            </a:r>
          </a:p>
          <a:p>
            <a:pPr eaLnBrk="1" hangingPunct="1"/>
            <a:r>
              <a:rPr lang="en-US" smtClean="0"/>
              <a:t>Y(s) = H(s) . X(s) or</a:t>
            </a:r>
          </a:p>
          <a:p>
            <a:pPr eaLnBrk="1" hangingPunct="1"/>
            <a:endParaRPr lang="en-US" smtClean="0"/>
          </a:p>
        </p:txBody>
      </p:sp>
      <p:pic>
        <p:nvPicPr>
          <p:cNvPr id="23556" name="Picture 3" descr="hs.png"/>
          <p:cNvPicPr>
            <a:picLocks noChangeAspect="1"/>
          </p:cNvPicPr>
          <p:nvPr/>
        </p:nvPicPr>
        <p:blipFill>
          <a:blip r:embed="rId2" cstate="print"/>
          <a:srcRect/>
          <a:stretch>
            <a:fillRect/>
          </a:stretch>
        </p:blipFill>
        <p:spPr bwMode="auto">
          <a:xfrm>
            <a:off x="1752600" y="4800600"/>
            <a:ext cx="3397250" cy="762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Stability Analysis</a:t>
            </a:r>
          </a:p>
        </p:txBody>
      </p:sp>
      <p:sp>
        <p:nvSpPr>
          <p:cNvPr id="24579" name="Content Placeholder 2"/>
          <p:cNvSpPr>
            <a:spLocks noGrp="1"/>
          </p:cNvSpPr>
          <p:nvPr>
            <p:ph idx="1"/>
          </p:nvPr>
        </p:nvSpPr>
        <p:spPr/>
        <p:txBody>
          <a:bodyPr/>
          <a:lstStyle/>
          <a:p>
            <a:pPr eaLnBrk="1" hangingPunct="1"/>
            <a:r>
              <a:rPr lang="en-US" smtClean="0"/>
              <a:t>A linear time-invariant system </a:t>
            </a:r>
            <a:r>
              <a:rPr lang="en-US" i="1" smtClean="0"/>
              <a:t>without</a:t>
            </a:r>
            <a:r>
              <a:rPr lang="en-US" smtClean="0"/>
              <a:t> dead time is described completely by the distribution of its poles and zeros and the gain factor .When N(s) =0 we compute the zeros</a:t>
            </a:r>
          </a:p>
          <a:p>
            <a:pPr eaLnBrk="1" hangingPunct="1"/>
            <a:r>
              <a:rPr lang="en-US" smtClean="0"/>
              <a:t>When D(s) =0 we compute poles.</a:t>
            </a:r>
          </a:p>
        </p:txBody>
      </p:sp>
      <p:pic>
        <p:nvPicPr>
          <p:cNvPr id="24580" name="Picture 3" descr="poles.gif"/>
          <p:cNvPicPr>
            <a:picLocks noChangeAspect="1"/>
          </p:cNvPicPr>
          <p:nvPr/>
        </p:nvPicPr>
        <p:blipFill>
          <a:blip r:embed="rId2" cstate="print"/>
          <a:srcRect/>
          <a:stretch>
            <a:fillRect/>
          </a:stretch>
        </p:blipFill>
        <p:spPr bwMode="auto">
          <a:xfrm>
            <a:off x="2667000" y="4953000"/>
            <a:ext cx="3200400" cy="981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Poles and zeros</a:t>
            </a:r>
          </a:p>
        </p:txBody>
      </p:sp>
      <p:pic>
        <p:nvPicPr>
          <p:cNvPr id="25603" name="Content Placeholder 3" descr="pol.gif"/>
          <p:cNvPicPr>
            <a:picLocks noGrp="1" noChangeAspect="1"/>
          </p:cNvPicPr>
          <p:nvPr>
            <p:ph idx="1"/>
          </p:nvPr>
        </p:nvPicPr>
        <p:blipFill>
          <a:blip r:embed="rId2" cstate="print"/>
          <a:srcRect/>
          <a:stretch>
            <a:fillRect/>
          </a:stretch>
        </p:blipFill>
        <p:spPr>
          <a:xfrm>
            <a:off x="1828800" y="1752600"/>
            <a:ext cx="6232525" cy="44656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Composition of modules and Feedback</a:t>
            </a:r>
          </a:p>
        </p:txBody>
      </p:sp>
      <p:sp>
        <p:nvSpPr>
          <p:cNvPr id="26627" name="Content Placeholder 2"/>
          <p:cNvSpPr>
            <a:spLocks noGrp="1"/>
          </p:cNvSpPr>
          <p:nvPr>
            <p:ph idx="1"/>
          </p:nvPr>
        </p:nvSpPr>
        <p:spPr/>
        <p:txBody>
          <a:bodyPr/>
          <a:lstStyle/>
          <a:p>
            <a:pPr eaLnBrk="1" hangingPunct="1"/>
            <a:endParaRPr lang="en-US" smtClean="0"/>
          </a:p>
          <a:p>
            <a:pPr eaLnBrk="1" hangingPunct="1"/>
            <a:r>
              <a:rPr lang="en-US" smtClean="0"/>
              <a:t>G(s) = Y(s)/U(s) =G[1](s)/(1+\- G[1](s).G[2](s))</a:t>
            </a:r>
          </a:p>
          <a:p>
            <a:pPr eaLnBrk="1" hangingPunct="1"/>
            <a:endParaRPr lang="en-US" smtClean="0"/>
          </a:p>
        </p:txBody>
      </p:sp>
      <p:pic>
        <p:nvPicPr>
          <p:cNvPr id="26628" name="Picture 5" descr="feedback.gif"/>
          <p:cNvPicPr>
            <a:picLocks noChangeAspect="1"/>
          </p:cNvPicPr>
          <p:nvPr/>
        </p:nvPicPr>
        <p:blipFill>
          <a:blip r:embed="rId2" cstate="print"/>
          <a:srcRect/>
          <a:stretch>
            <a:fillRect/>
          </a:stretch>
        </p:blipFill>
        <p:spPr bwMode="auto">
          <a:xfrm>
            <a:off x="1243013" y="3048000"/>
            <a:ext cx="6048375" cy="2667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Pure amplifier examp.</a:t>
            </a:r>
          </a:p>
        </p:txBody>
      </p:sp>
      <p:sp>
        <p:nvSpPr>
          <p:cNvPr id="27651" name="Content Placeholder 2"/>
          <p:cNvSpPr>
            <a:spLocks noGrp="1"/>
          </p:cNvSpPr>
          <p:nvPr>
            <p:ph idx="1"/>
          </p:nvPr>
        </p:nvSpPr>
        <p:spPr/>
        <p:txBody>
          <a:bodyPr/>
          <a:lstStyle/>
          <a:p>
            <a:pPr eaLnBrk="1" hangingPunct="1"/>
            <a:r>
              <a:rPr lang="en-US" smtClean="0"/>
              <a:t>With high gain K</a:t>
            </a:r>
            <a:r>
              <a:rPr lang="en-US" smtClean="0">
                <a:sym typeface="Wingdings" pitchFamily="2" charset="2"/>
              </a:rPr>
              <a:t> infinity</a:t>
            </a:r>
          </a:p>
          <a:p>
            <a:pPr eaLnBrk="1" hangingPunct="1"/>
            <a:r>
              <a:rPr lang="en-US" smtClean="0">
                <a:sym typeface="Wingdings" pitchFamily="2" charset="2"/>
              </a:rPr>
              <a:t>The entire technique of operational amplifier is based on this principle.</a:t>
            </a:r>
            <a:endParaRPr lang="en-US" smtClean="0"/>
          </a:p>
        </p:txBody>
      </p:sp>
      <p:pic>
        <p:nvPicPr>
          <p:cNvPr id="27652" name="Picture 4" descr="fe.gif"/>
          <p:cNvPicPr>
            <a:picLocks noChangeAspect="1"/>
          </p:cNvPicPr>
          <p:nvPr/>
        </p:nvPicPr>
        <p:blipFill>
          <a:blip r:embed="rId2" cstate="print"/>
          <a:srcRect/>
          <a:stretch>
            <a:fillRect/>
          </a:stretch>
        </p:blipFill>
        <p:spPr bwMode="auto">
          <a:xfrm>
            <a:off x="2133600" y="4572000"/>
            <a:ext cx="4941888" cy="10477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Stable (a) and unstable (b) system response</a:t>
            </a:r>
          </a:p>
        </p:txBody>
      </p:sp>
      <p:pic>
        <p:nvPicPr>
          <p:cNvPr id="28675" name="Content Placeholder 3" descr="stable.gif"/>
          <p:cNvPicPr>
            <a:picLocks noGrp="1" noChangeAspect="1"/>
          </p:cNvPicPr>
          <p:nvPr>
            <p:ph idx="1"/>
          </p:nvPr>
        </p:nvPicPr>
        <p:blipFill>
          <a:blip r:embed="rId2" cstate="print"/>
          <a:srcRect/>
          <a:stretch>
            <a:fillRect/>
          </a:stretch>
        </p:blipFill>
        <p:spPr>
          <a:xfrm>
            <a:off x="442913" y="2971800"/>
            <a:ext cx="7759700" cy="1905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Stability </a:t>
            </a:r>
          </a:p>
        </p:txBody>
      </p:sp>
      <p:sp>
        <p:nvSpPr>
          <p:cNvPr id="29699" name="Content Placeholder 2"/>
          <p:cNvSpPr>
            <a:spLocks noGrp="1"/>
          </p:cNvSpPr>
          <p:nvPr>
            <p:ph idx="1"/>
          </p:nvPr>
        </p:nvSpPr>
        <p:spPr/>
        <p:txBody>
          <a:bodyPr/>
          <a:lstStyle/>
          <a:p>
            <a:pPr eaLnBrk="1" hangingPunct="1"/>
            <a:r>
              <a:rPr lang="en-US" smtClean="0"/>
              <a:t>For stability it is sufficient to check only the </a:t>
            </a:r>
          </a:p>
          <a:p>
            <a:pPr eaLnBrk="1" hangingPunct="1"/>
            <a:r>
              <a:rPr lang="en-US" smtClean="0"/>
              <a:t>Poles.</a:t>
            </a:r>
          </a:p>
          <a:p>
            <a:pPr eaLnBrk="1" hangingPunct="1"/>
            <a:r>
              <a:rPr lang="en-US" smtClean="0"/>
              <a:t>1.Asymptotic stability iff all poles are on the left half plane</a:t>
            </a:r>
          </a:p>
          <a:p>
            <a:pPr eaLnBrk="1" hangingPunct="1"/>
            <a:r>
              <a:rPr lang="en-US" smtClean="0"/>
              <a:t>2. Instability is when at least on pole is in the right plane</a:t>
            </a:r>
          </a:p>
          <a:p>
            <a:pPr eaLnBrk="1" hangingPunct="1"/>
            <a:r>
              <a:rPr lang="en-US" smtClean="0"/>
              <a:t>3.Critical stability is when at least one pole is on the imaginary axes.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S PLANE</a:t>
            </a:r>
          </a:p>
        </p:txBody>
      </p:sp>
      <p:pic>
        <p:nvPicPr>
          <p:cNvPr id="30723" name="Content Placeholder 3" descr="stable.gif"/>
          <p:cNvPicPr>
            <a:picLocks noGrp="1" noChangeAspect="1"/>
          </p:cNvPicPr>
          <p:nvPr>
            <p:ph idx="1"/>
          </p:nvPr>
        </p:nvPicPr>
        <p:blipFill>
          <a:blip r:embed="rId2" cstate="print"/>
          <a:srcRect/>
          <a:stretch>
            <a:fillRect/>
          </a:stretch>
        </p:blipFill>
        <p:spPr>
          <a:xfrm>
            <a:off x="668338" y="1981200"/>
            <a:ext cx="7310437" cy="4038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RLC example</a:t>
            </a:r>
          </a:p>
        </p:txBody>
      </p:sp>
      <p:pic>
        <p:nvPicPr>
          <p:cNvPr id="31747" name="Content Placeholder 3" descr="RLC.gif"/>
          <p:cNvPicPr>
            <a:picLocks noGrp="1" noChangeAspect="1"/>
          </p:cNvPicPr>
          <p:nvPr>
            <p:ph idx="1"/>
          </p:nvPr>
        </p:nvPicPr>
        <p:blipFill>
          <a:blip r:embed="rId2" cstate="print"/>
          <a:srcRect/>
          <a:stretch>
            <a:fillRect/>
          </a:stretch>
        </p:blipFill>
        <p:spPr>
          <a:xfrm>
            <a:off x="641350" y="1981200"/>
            <a:ext cx="6837363" cy="2514600"/>
          </a:xfrm>
        </p:spPr>
      </p:pic>
      <p:pic>
        <p:nvPicPr>
          <p:cNvPr id="31748" name="Picture 4" descr="RLC.gif"/>
          <p:cNvPicPr>
            <a:picLocks noChangeAspect="1"/>
          </p:cNvPicPr>
          <p:nvPr/>
        </p:nvPicPr>
        <p:blipFill>
          <a:blip r:embed="rId3" cstate="print"/>
          <a:srcRect/>
          <a:stretch>
            <a:fillRect/>
          </a:stretch>
        </p:blipFill>
        <p:spPr bwMode="auto">
          <a:xfrm>
            <a:off x="620713" y="4724400"/>
            <a:ext cx="5921375" cy="129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t>Linear Systems</a:t>
            </a:r>
          </a:p>
        </p:txBody>
      </p:sp>
      <p:sp>
        <p:nvSpPr>
          <p:cNvPr id="14339" name="Content Placeholder 4"/>
          <p:cNvSpPr>
            <a:spLocks noGrp="1"/>
          </p:cNvSpPr>
          <p:nvPr>
            <p:ph idx="1"/>
          </p:nvPr>
        </p:nvSpPr>
        <p:spPr>
          <a:xfrm>
            <a:off x="914400" y="1676400"/>
            <a:ext cx="8229600" cy="4525963"/>
          </a:xfrm>
        </p:spPr>
        <p:txBody>
          <a:bodyPr/>
          <a:lstStyle/>
          <a:p>
            <a:pPr eaLnBrk="1" hangingPunct="1"/>
            <a:r>
              <a:rPr lang="en-US" smtClean="0"/>
              <a:t>Linearity means that the relationship between the input and the output of the system is a linear map: If input</a:t>
            </a:r>
          </a:p>
          <a:p>
            <a:pPr eaLnBrk="1" hangingPunct="1"/>
            <a:r>
              <a:rPr lang="en-US" smtClean="0"/>
              <a:t> produces response </a:t>
            </a:r>
          </a:p>
          <a:p>
            <a:pPr eaLnBrk="1" hangingPunct="1"/>
            <a:r>
              <a:rPr lang="en-US" smtClean="0"/>
              <a:t> and input      produces response </a:t>
            </a:r>
          </a:p>
          <a:p>
            <a:pPr eaLnBrk="1" hangingPunct="1"/>
            <a:r>
              <a:rPr lang="en-US" smtClean="0"/>
              <a:t>then the scaled and summed input produces the scaled and summed response where a1 and a2 are real scalars. </a:t>
            </a:r>
          </a:p>
          <a:p>
            <a:pPr eaLnBrk="1" hangingPunct="1"/>
            <a:endParaRPr lang="en-US" smtClean="0"/>
          </a:p>
        </p:txBody>
      </p:sp>
      <p:pic>
        <p:nvPicPr>
          <p:cNvPr id="14340" name="Picture 7" descr="x1.png"/>
          <p:cNvPicPr>
            <a:picLocks noChangeAspect="1"/>
          </p:cNvPicPr>
          <p:nvPr/>
        </p:nvPicPr>
        <p:blipFill>
          <a:blip r:embed="rId2" cstate="print"/>
          <a:srcRect/>
          <a:stretch>
            <a:fillRect/>
          </a:stretch>
        </p:blipFill>
        <p:spPr bwMode="auto">
          <a:xfrm>
            <a:off x="4876800" y="2743200"/>
            <a:ext cx="685800" cy="360363"/>
          </a:xfrm>
          <a:prstGeom prst="rect">
            <a:avLst/>
          </a:prstGeom>
          <a:noFill/>
          <a:ln w="9525">
            <a:noFill/>
            <a:miter lim="800000"/>
            <a:headEnd/>
            <a:tailEnd/>
          </a:ln>
        </p:spPr>
      </p:pic>
      <p:pic>
        <p:nvPicPr>
          <p:cNvPr id="14341" name="Picture 8" descr="y1.png"/>
          <p:cNvPicPr>
            <a:picLocks noChangeAspect="1"/>
          </p:cNvPicPr>
          <p:nvPr/>
        </p:nvPicPr>
        <p:blipFill>
          <a:blip r:embed="rId3" cstate="print"/>
          <a:srcRect/>
          <a:stretch>
            <a:fillRect/>
          </a:stretch>
        </p:blipFill>
        <p:spPr bwMode="auto">
          <a:xfrm>
            <a:off x="4800600" y="3429000"/>
            <a:ext cx="755650" cy="352425"/>
          </a:xfrm>
          <a:prstGeom prst="rect">
            <a:avLst/>
          </a:prstGeom>
          <a:noFill/>
          <a:ln w="9525">
            <a:noFill/>
            <a:miter lim="800000"/>
            <a:headEnd/>
            <a:tailEnd/>
          </a:ln>
        </p:spPr>
      </p:pic>
      <p:pic>
        <p:nvPicPr>
          <p:cNvPr id="14342" name="Picture 9" descr="x2.png"/>
          <p:cNvPicPr>
            <a:picLocks noChangeAspect="1"/>
          </p:cNvPicPr>
          <p:nvPr/>
        </p:nvPicPr>
        <p:blipFill>
          <a:blip r:embed="rId4" cstate="print"/>
          <a:srcRect/>
          <a:stretch>
            <a:fillRect/>
          </a:stretch>
        </p:blipFill>
        <p:spPr bwMode="auto">
          <a:xfrm>
            <a:off x="3200400" y="3962400"/>
            <a:ext cx="381000" cy="304800"/>
          </a:xfrm>
          <a:prstGeom prst="rect">
            <a:avLst/>
          </a:prstGeom>
          <a:noFill/>
          <a:ln w="9525">
            <a:noFill/>
            <a:miter lim="800000"/>
            <a:headEnd/>
            <a:tailEnd/>
          </a:ln>
        </p:spPr>
      </p:pic>
      <p:pic>
        <p:nvPicPr>
          <p:cNvPr id="14343" name="Picture 10" descr="y2.png"/>
          <p:cNvPicPr>
            <a:picLocks noChangeAspect="1"/>
          </p:cNvPicPr>
          <p:nvPr/>
        </p:nvPicPr>
        <p:blipFill>
          <a:blip r:embed="rId5" cstate="print"/>
          <a:srcRect/>
          <a:stretch>
            <a:fillRect/>
          </a:stretch>
        </p:blipFill>
        <p:spPr bwMode="auto">
          <a:xfrm>
            <a:off x="6934200" y="3886200"/>
            <a:ext cx="914400" cy="427038"/>
          </a:xfrm>
          <a:prstGeom prst="rect">
            <a:avLst/>
          </a:prstGeom>
          <a:noFill/>
          <a:ln w="9525">
            <a:noFill/>
            <a:miter lim="800000"/>
            <a:headEnd/>
            <a:tailEnd/>
          </a:ln>
        </p:spPr>
      </p:pic>
      <p:pic>
        <p:nvPicPr>
          <p:cNvPr id="14344" name="Picture 11" descr="sum.png"/>
          <p:cNvPicPr>
            <a:picLocks noChangeAspect="1"/>
          </p:cNvPicPr>
          <p:nvPr/>
        </p:nvPicPr>
        <p:blipFill>
          <a:blip r:embed="rId6" cstate="print"/>
          <a:srcRect/>
          <a:stretch>
            <a:fillRect/>
          </a:stretch>
        </p:blipFill>
        <p:spPr bwMode="auto">
          <a:xfrm>
            <a:off x="7162800" y="4419600"/>
            <a:ext cx="1682750" cy="4159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State Space representation</a:t>
            </a:r>
          </a:p>
        </p:txBody>
      </p:sp>
      <p:sp>
        <p:nvSpPr>
          <p:cNvPr id="32771" name="Content Placeholder 2"/>
          <p:cNvSpPr>
            <a:spLocks noGrp="1"/>
          </p:cNvSpPr>
          <p:nvPr>
            <p:ph idx="1"/>
          </p:nvPr>
        </p:nvSpPr>
        <p:spPr/>
        <p:txBody>
          <a:bodyPr/>
          <a:lstStyle/>
          <a:p>
            <a:pPr eaLnBrk="1" hangingPunct="1"/>
            <a:r>
              <a:rPr lang="en-US" smtClean="0"/>
              <a:t>Differential equations describing LRC </a:t>
            </a:r>
          </a:p>
          <a:p>
            <a:pPr eaLnBrk="1" hangingPunct="1"/>
            <a:r>
              <a:rPr lang="en-US" smtClean="0"/>
              <a:t>And initial conditions</a:t>
            </a:r>
          </a:p>
        </p:txBody>
      </p:sp>
      <p:pic>
        <p:nvPicPr>
          <p:cNvPr id="32772" name="Picture 3" descr="Statespace.gif"/>
          <p:cNvPicPr>
            <a:picLocks noChangeAspect="1"/>
          </p:cNvPicPr>
          <p:nvPr/>
        </p:nvPicPr>
        <p:blipFill>
          <a:blip r:embed="rId2" cstate="print"/>
          <a:srcRect/>
          <a:stretch>
            <a:fillRect/>
          </a:stretch>
        </p:blipFill>
        <p:spPr bwMode="auto">
          <a:xfrm>
            <a:off x="1295400" y="2895600"/>
            <a:ext cx="6357938" cy="1600200"/>
          </a:xfrm>
          <a:prstGeom prst="rect">
            <a:avLst/>
          </a:prstGeom>
          <a:noFill/>
          <a:ln w="9525">
            <a:noFill/>
            <a:miter lim="800000"/>
            <a:headEnd/>
            <a:tailEnd/>
          </a:ln>
        </p:spPr>
      </p:pic>
      <p:pic>
        <p:nvPicPr>
          <p:cNvPr id="32773" name="Picture 4" descr="int.cond.gif"/>
          <p:cNvPicPr>
            <a:picLocks noChangeAspect="1"/>
          </p:cNvPicPr>
          <p:nvPr/>
        </p:nvPicPr>
        <p:blipFill>
          <a:blip r:embed="rId3" cstate="print"/>
          <a:srcRect/>
          <a:stretch>
            <a:fillRect/>
          </a:stretch>
        </p:blipFill>
        <p:spPr bwMode="auto">
          <a:xfrm>
            <a:off x="3429000" y="4543425"/>
            <a:ext cx="1524000" cy="1301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State vector </a:t>
            </a:r>
          </a:p>
        </p:txBody>
      </p:sp>
      <p:sp>
        <p:nvSpPr>
          <p:cNvPr id="33795" name="Content Placeholder 2"/>
          <p:cNvSpPr>
            <a:spLocks noGrp="1"/>
          </p:cNvSpPr>
          <p:nvPr>
            <p:ph idx="1"/>
          </p:nvPr>
        </p:nvSpPr>
        <p:spPr/>
        <p:txBody>
          <a:bodyPr/>
          <a:lstStyle/>
          <a:p>
            <a:pPr eaLnBrk="1" hangingPunct="1"/>
            <a:r>
              <a:rPr lang="en-US" smtClean="0"/>
              <a:t>y(t) = u(t)</a:t>
            </a:r>
          </a:p>
          <a:p>
            <a:pPr eaLnBrk="1" hangingPunct="1"/>
            <a:endParaRPr lang="en-US" smtClean="0"/>
          </a:p>
        </p:txBody>
      </p:sp>
      <p:pic>
        <p:nvPicPr>
          <p:cNvPr id="33796" name="Picture 3" descr="x1.png"/>
          <p:cNvPicPr>
            <a:picLocks noChangeAspect="1"/>
          </p:cNvPicPr>
          <p:nvPr/>
        </p:nvPicPr>
        <p:blipFill>
          <a:blip r:embed="rId2" cstate="print"/>
          <a:srcRect/>
          <a:stretch>
            <a:fillRect/>
          </a:stretch>
        </p:blipFill>
        <p:spPr bwMode="auto">
          <a:xfrm>
            <a:off x="1066800" y="2590800"/>
            <a:ext cx="3276600" cy="1143000"/>
          </a:xfrm>
          <a:prstGeom prst="rect">
            <a:avLst/>
          </a:prstGeom>
          <a:noFill/>
          <a:ln w="9525">
            <a:noFill/>
            <a:miter lim="800000"/>
            <a:headEnd/>
            <a:tailEnd/>
          </a:ln>
        </p:spPr>
      </p:pic>
      <p:pic>
        <p:nvPicPr>
          <p:cNvPr id="33797" name="Picture 4" descr="x2.gif"/>
          <p:cNvPicPr>
            <a:picLocks noChangeAspect="1"/>
          </p:cNvPicPr>
          <p:nvPr/>
        </p:nvPicPr>
        <p:blipFill>
          <a:blip r:embed="rId3" cstate="print"/>
          <a:srcRect/>
          <a:stretch>
            <a:fillRect/>
          </a:stretch>
        </p:blipFill>
        <p:spPr bwMode="auto">
          <a:xfrm>
            <a:off x="1082675" y="3846513"/>
            <a:ext cx="2803525" cy="877887"/>
          </a:xfrm>
          <a:prstGeom prst="rect">
            <a:avLst/>
          </a:prstGeom>
          <a:noFill/>
          <a:ln w="9525">
            <a:noFill/>
            <a:miter lim="800000"/>
            <a:headEnd/>
            <a:tailEnd/>
          </a:ln>
        </p:spPr>
      </p:pic>
      <p:pic>
        <p:nvPicPr>
          <p:cNvPr id="33798" name="Picture 5" descr="y1.gif"/>
          <p:cNvPicPr>
            <a:picLocks noChangeAspect="1"/>
          </p:cNvPicPr>
          <p:nvPr/>
        </p:nvPicPr>
        <p:blipFill>
          <a:blip r:embed="rId4" cstate="print"/>
          <a:srcRect/>
          <a:stretch>
            <a:fillRect/>
          </a:stretch>
        </p:blipFill>
        <p:spPr bwMode="auto">
          <a:xfrm>
            <a:off x="1371600" y="4953000"/>
            <a:ext cx="1168400" cy="1187450"/>
          </a:xfrm>
          <a:prstGeom prst="rect">
            <a:avLst/>
          </a:prstGeom>
          <a:noFill/>
          <a:ln w="9525">
            <a:noFill/>
            <a:miter lim="800000"/>
            <a:headEnd/>
            <a:tailEnd/>
          </a:ln>
        </p:spPr>
      </p:pic>
      <p:pic>
        <p:nvPicPr>
          <p:cNvPr id="33799" name="Picture 6" descr="y2.gif"/>
          <p:cNvPicPr>
            <a:picLocks noChangeAspect="1"/>
          </p:cNvPicPr>
          <p:nvPr/>
        </p:nvPicPr>
        <p:blipFill>
          <a:blip r:embed="rId5" cstate="print"/>
          <a:srcRect/>
          <a:stretch>
            <a:fillRect/>
          </a:stretch>
        </p:blipFill>
        <p:spPr bwMode="auto">
          <a:xfrm>
            <a:off x="3200400" y="5029200"/>
            <a:ext cx="2133600" cy="711200"/>
          </a:xfrm>
          <a:prstGeom prst="rect">
            <a:avLst/>
          </a:prstGeom>
          <a:noFill/>
          <a:ln w="9525">
            <a:noFill/>
            <a:miter lim="800000"/>
            <a:headEnd/>
            <a:tailEnd/>
          </a:ln>
        </p:spPr>
      </p:pic>
      <p:pic>
        <p:nvPicPr>
          <p:cNvPr id="33800" name="Picture 7" descr="y2.gif"/>
          <p:cNvPicPr>
            <a:picLocks noChangeAspect="1"/>
          </p:cNvPicPr>
          <p:nvPr/>
        </p:nvPicPr>
        <p:blipFill>
          <a:blip r:embed="rId6" cstate="print"/>
          <a:srcRect/>
          <a:stretch>
            <a:fillRect/>
          </a:stretch>
        </p:blipFill>
        <p:spPr bwMode="auto">
          <a:xfrm>
            <a:off x="5562600" y="2133600"/>
            <a:ext cx="2455863" cy="1524000"/>
          </a:xfrm>
          <a:prstGeom prst="rect">
            <a:avLst/>
          </a:prstGeom>
          <a:noFill/>
          <a:ln w="9525">
            <a:noFill/>
            <a:miter lim="800000"/>
            <a:headEnd/>
            <a:tailEnd/>
          </a:ln>
        </p:spPr>
      </p:pic>
      <p:pic>
        <p:nvPicPr>
          <p:cNvPr id="33801" name="Picture 8" descr="x1.gif"/>
          <p:cNvPicPr>
            <a:picLocks noChangeAspect="1"/>
          </p:cNvPicPr>
          <p:nvPr/>
        </p:nvPicPr>
        <p:blipFill>
          <a:blip r:embed="rId7" cstate="print"/>
          <a:srcRect/>
          <a:stretch>
            <a:fillRect/>
          </a:stretch>
        </p:blipFill>
        <p:spPr bwMode="auto">
          <a:xfrm>
            <a:off x="6019800" y="4953000"/>
            <a:ext cx="2160588" cy="7953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State differential equations</a:t>
            </a:r>
          </a:p>
        </p:txBody>
      </p:sp>
      <p:sp>
        <p:nvSpPr>
          <p:cNvPr id="34819" name="Content Placeholder 2"/>
          <p:cNvSpPr>
            <a:spLocks noGrp="1"/>
          </p:cNvSpPr>
          <p:nvPr>
            <p:ph idx="1"/>
          </p:nvPr>
        </p:nvSpPr>
        <p:spPr/>
        <p:txBody>
          <a:bodyPr/>
          <a:lstStyle/>
          <a:p>
            <a:pPr eaLnBrk="1" hangingPunct="1"/>
            <a:r>
              <a:rPr lang="en-US" smtClean="0"/>
              <a:t>one obtains the general state-space representation of a linear time-invariant single-input-single-output system:</a:t>
            </a:r>
          </a:p>
          <a:p>
            <a:pPr eaLnBrk="1" hangingPunct="1"/>
            <a:r>
              <a:rPr lang="en-US" smtClean="0"/>
              <a:t>This is state diff. equation and y(t) is the output equation</a:t>
            </a:r>
          </a:p>
        </p:txBody>
      </p:sp>
      <p:pic>
        <p:nvPicPr>
          <p:cNvPr id="34820" name="Picture 3" descr="x1.gif"/>
          <p:cNvPicPr>
            <a:picLocks noChangeAspect="1"/>
          </p:cNvPicPr>
          <p:nvPr/>
        </p:nvPicPr>
        <p:blipFill>
          <a:blip r:embed="rId2" cstate="print"/>
          <a:srcRect/>
          <a:stretch>
            <a:fillRect/>
          </a:stretch>
        </p:blipFill>
        <p:spPr bwMode="auto">
          <a:xfrm>
            <a:off x="2133600" y="4038600"/>
            <a:ext cx="4824413" cy="685800"/>
          </a:xfrm>
          <a:prstGeom prst="rect">
            <a:avLst/>
          </a:prstGeom>
          <a:noFill/>
          <a:ln w="9525">
            <a:noFill/>
            <a:miter lim="800000"/>
            <a:headEnd/>
            <a:tailEnd/>
          </a:ln>
        </p:spPr>
      </p:pic>
      <p:pic>
        <p:nvPicPr>
          <p:cNvPr id="34821" name="Picture 5" descr="x1.gif"/>
          <p:cNvPicPr>
            <a:picLocks noChangeAspect="1"/>
          </p:cNvPicPr>
          <p:nvPr/>
        </p:nvPicPr>
        <p:blipFill>
          <a:blip r:embed="rId3" cstate="print"/>
          <a:srcRect/>
          <a:stretch>
            <a:fillRect/>
          </a:stretch>
        </p:blipFill>
        <p:spPr bwMode="auto">
          <a:xfrm>
            <a:off x="2362200" y="4953000"/>
            <a:ext cx="3452813" cy="76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State space vs. Transfer function</a:t>
            </a:r>
          </a:p>
        </p:txBody>
      </p:sp>
      <p:sp>
        <p:nvSpPr>
          <p:cNvPr id="35843" name="Content Placeholder 2"/>
          <p:cNvSpPr>
            <a:spLocks noGrp="1"/>
          </p:cNvSpPr>
          <p:nvPr>
            <p:ph idx="1"/>
          </p:nvPr>
        </p:nvSpPr>
        <p:spPr/>
        <p:txBody>
          <a:bodyPr/>
          <a:lstStyle/>
          <a:p>
            <a:pPr eaLnBrk="1" hangingPunct="1"/>
            <a:r>
              <a:rPr lang="en-US" smtClean="0"/>
              <a:t>The key advantage of transfer functions is in their compactness, which makes them suitable for frequency-domain analysis and stability studies. However, the transfer function approach suffers from neglecting the initial conditions. Not only does state-space representation serve as an alternative to transfer functions, but also it is not limited to linear and time-invariant systems and it has the following advantages: </a:t>
            </a:r>
          </a:p>
          <a:p>
            <a:pPr eaLnBrk="1" hangingPunct="1">
              <a:buFontTx/>
              <a:buNone/>
            </a:pPr>
            <a:endParaRPr lang="en-US" smtClean="0"/>
          </a:p>
          <a:p>
            <a:pPr eaLnBrk="1" hangingPunct="1">
              <a:buFontTx/>
              <a:buNone/>
            </a:pPr>
            <a:r>
              <a:rPr lang="en-US" smtClean="0"/>
              <a:t/>
            </a:r>
            <a:br>
              <a:rPr lang="en-US" smtClean="0"/>
            </a:br>
            <a:endParaRPr lang="en-US" smtClean="0"/>
          </a:p>
          <a:p>
            <a:pPr eaLnBrk="1" hangingPunct="1"/>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Cont.</a:t>
            </a:r>
          </a:p>
        </p:txBody>
      </p:sp>
      <p:sp>
        <p:nvSpPr>
          <p:cNvPr id="36867" name="Content Placeholder 2"/>
          <p:cNvSpPr>
            <a:spLocks noGrp="1"/>
          </p:cNvSpPr>
          <p:nvPr>
            <p:ph idx="1"/>
          </p:nvPr>
        </p:nvSpPr>
        <p:spPr/>
        <p:txBody>
          <a:bodyPr/>
          <a:lstStyle/>
          <a:p>
            <a:pPr eaLnBrk="1" hangingPunct="1"/>
            <a:r>
              <a:rPr lang="en-US" smtClean="0"/>
              <a:t>The key advantage of transfer functions is in their compactness,</a:t>
            </a:r>
          </a:p>
          <a:p>
            <a:pPr eaLnBrk="1" hangingPunct="1"/>
            <a:r>
              <a:rPr lang="en-US" smtClean="0"/>
              <a:t>Single-input-single-output and multi-input-multi-output systems can be formally treated equal. </a:t>
            </a:r>
          </a:p>
          <a:p>
            <a:pPr eaLnBrk="1" hangingPunct="1"/>
            <a:r>
              <a:rPr lang="en-US" smtClean="0"/>
              <a:t>The state-space representation is best suited both for the theoretical treatment of control systems (analytical solutions, optimisation) and for numerical calculations. </a:t>
            </a:r>
          </a:p>
          <a:p>
            <a:pPr eaLnBrk="1" hangingPunct="1">
              <a:buFontTx/>
              <a:buNone/>
            </a:pPr>
            <a:endParaRPr lang="en-US" smtClean="0"/>
          </a:p>
          <a:p>
            <a:pPr eaLnBrk="1" hangingPunct="1">
              <a:buFontTx/>
              <a:buNone/>
            </a:pPr>
            <a:r>
              <a:rPr lang="en-US" smtClean="0"/>
              <a:t/>
            </a:r>
            <a:br>
              <a:rPr lang="en-US" smtClean="0"/>
            </a:b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Cont.</a:t>
            </a:r>
          </a:p>
        </p:txBody>
      </p:sp>
      <p:sp>
        <p:nvSpPr>
          <p:cNvPr id="37891" name="Content Placeholder 2"/>
          <p:cNvSpPr>
            <a:spLocks noGrp="1"/>
          </p:cNvSpPr>
          <p:nvPr>
            <p:ph idx="1"/>
          </p:nvPr>
        </p:nvSpPr>
        <p:spPr/>
        <p:txBody>
          <a:bodyPr/>
          <a:lstStyle/>
          <a:p>
            <a:pPr eaLnBrk="1" hangingPunct="1">
              <a:buFontTx/>
              <a:buNone/>
            </a:pPr>
            <a:endParaRPr lang="en-US" smtClean="0"/>
          </a:p>
          <a:p>
            <a:pPr eaLnBrk="1" hangingPunct="1"/>
            <a:r>
              <a:rPr lang="en-US" smtClean="0"/>
              <a:t>The determination of the system response in the homogeneous case with the initial condition is very simple. </a:t>
            </a:r>
          </a:p>
          <a:p>
            <a:pPr eaLnBrk="1" hangingPunct="1"/>
            <a:r>
              <a:rPr lang="en-US" smtClean="0"/>
              <a:t>This representation gives a better insight into the inner system behaviour. General system properties, for example, the system controllability or observability can be defined and determined.</a:t>
            </a:r>
            <a:br>
              <a:rPr lang="en-US" smtClean="0"/>
            </a:br>
            <a:endParaRPr lang="en-US" smtClean="0"/>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PID controller</a:t>
            </a:r>
          </a:p>
        </p:txBody>
      </p:sp>
      <p:pic>
        <p:nvPicPr>
          <p:cNvPr id="38915" name="Content Placeholder 3" descr="image002.gif"/>
          <p:cNvPicPr>
            <a:picLocks noGrp="1" noChangeAspect="1"/>
          </p:cNvPicPr>
          <p:nvPr>
            <p:ph idx="1"/>
          </p:nvPr>
        </p:nvPicPr>
        <p:blipFill>
          <a:blip r:embed="rId2" cstate="print"/>
          <a:srcRect/>
          <a:stretch>
            <a:fillRect/>
          </a:stretch>
        </p:blipFill>
        <p:spPr>
          <a:xfrm>
            <a:off x="822325" y="2438400"/>
            <a:ext cx="7580313" cy="28194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The PID CONTROLLER</a:t>
            </a:r>
          </a:p>
        </p:txBody>
      </p:sp>
      <p:sp>
        <p:nvSpPr>
          <p:cNvPr id="39939" name="Content Placeholder 2"/>
          <p:cNvSpPr>
            <a:spLocks noGrp="1"/>
          </p:cNvSpPr>
          <p:nvPr>
            <p:ph idx="1"/>
          </p:nvPr>
        </p:nvSpPr>
        <p:spPr/>
        <p:txBody>
          <a:bodyPr/>
          <a:lstStyle/>
          <a:p>
            <a:pPr eaLnBrk="1" hangingPunct="1">
              <a:buFontTx/>
              <a:buNone/>
            </a:pPr>
            <a:endParaRPr lang="en-US" smtClean="0"/>
          </a:p>
          <a:p>
            <a:pPr eaLnBrk="1" hangingPunct="1"/>
            <a:r>
              <a:rPr lang="en-US" smtClean="0"/>
              <a:t>You've probably seen the terms defined before: </a:t>
            </a:r>
            <a:r>
              <a:rPr lang="en-US" b="1" smtClean="0"/>
              <a:t>P -Proportional, I - Integral, D - Derivative</a:t>
            </a:r>
            <a:r>
              <a:rPr lang="en-US" smtClean="0"/>
              <a:t>. These terms describe three basic mathematical functions applied to the error signal , Verror = Vset - Vsensor. This error represents the difference between </a:t>
            </a:r>
            <a:r>
              <a:rPr lang="en-US" u="sng" smtClean="0"/>
              <a:t>where you want to go (Vset)</a:t>
            </a:r>
            <a:r>
              <a:rPr lang="en-US" smtClean="0"/>
              <a:t>, and </a:t>
            </a:r>
            <a:r>
              <a:rPr lang="en-US" u="sng" smtClean="0"/>
              <a:t>where you're actually at (Vsensor)</a:t>
            </a:r>
            <a:r>
              <a:rPr lang="en-US" smtClean="0"/>
              <a:t>.  </a:t>
            </a:r>
          </a:p>
          <a:p>
            <a:pPr eaLnBrk="1" hangingPunct="1"/>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PID</a:t>
            </a:r>
          </a:p>
        </p:txBody>
      </p:sp>
      <p:sp>
        <p:nvSpPr>
          <p:cNvPr id="40963" name="Content Placeholder 2"/>
          <p:cNvSpPr>
            <a:spLocks noGrp="1"/>
          </p:cNvSpPr>
          <p:nvPr>
            <p:ph idx="1"/>
          </p:nvPr>
        </p:nvSpPr>
        <p:spPr/>
        <p:txBody>
          <a:bodyPr/>
          <a:lstStyle/>
          <a:p>
            <a:pPr eaLnBrk="1" hangingPunct="1"/>
            <a:r>
              <a:rPr lang="en-US" smtClean="0"/>
              <a:t> The controller performs the PID mathematical functions on the error and applies the their sum to a process (motor, heater, etc.) So simple, yet so powerful! If tuned correctly, the signal Vsensor should move closer to Vset. </a:t>
            </a:r>
          </a:p>
          <a:p>
            <a:pPr eaLnBrk="1" hangingPunct="1"/>
            <a:r>
              <a:rPr lang="en-US"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THREE MULTIPLIERS</a:t>
            </a:r>
          </a:p>
        </p:txBody>
      </p:sp>
      <p:sp>
        <p:nvSpPr>
          <p:cNvPr id="41987" name="Content Placeholder 2"/>
          <p:cNvSpPr>
            <a:spLocks noGrp="1"/>
          </p:cNvSpPr>
          <p:nvPr>
            <p:ph idx="1"/>
          </p:nvPr>
        </p:nvSpPr>
        <p:spPr/>
        <p:txBody>
          <a:bodyPr/>
          <a:lstStyle/>
          <a:p>
            <a:pPr eaLnBrk="1" hangingPunct="1"/>
            <a:endParaRPr lang="en-US" smtClean="0"/>
          </a:p>
          <a:p>
            <a:pPr eaLnBrk="1" hangingPunct="1"/>
            <a:r>
              <a:rPr lang="en-US" smtClean="0"/>
              <a:t>Tuning a system means adjusting three multipliers Kp, Ki and Kd adding in various amounts of these functions to get the system to behave the way you want. The table below summarizes the PID terms and their effect on a control system.</a:t>
            </a:r>
          </a:p>
          <a:p>
            <a:pPr eaLnBrk="1" hangingPunct="1"/>
            <a:r>
              <a:rPr lang="en-US"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7"/>
          <p:cNvSpPr>
            <a:spLocks noGrp="1"/>
          </p:cNvSpPr>
          <p:nvPr>
            <p:ph type="title"/>
          </p:nvPr>
        </p:nvSpPr>
        <p:spPr/>
        <p:txBody>
          <a:bodyPr/>
          <a:lstStyle/>
          <a:p>
            <a:pPr eaLnBrk="1" hangingPunct="1"/>
            <a:r>
              <a:rPr lang="en-US" smtClean="0"/>
              <a:t>It follows that it can be extended to any number of terms ,c[k].</a:t>
            </a:r>
          </a:p>
        </p:txBody>
      </p:sp>
      <p:pic>
        <p:nvPicPr>
          <p:cNvPr id="15363" name="Picture 2"/>
          <p:cNvPicPr>
            <a:picLocks noGrp="1" noChangeAspect="1" noChangeArrowheads="1"/>
          </p:cNvPicPr>
          <p:nvPr>
            <p:ph sz="half" idx="1"/>
          </p:nvPr>
        </p:nvPicPr>
        <p:blipFill>
          <a:blip r:embed="rId2" cstate="print"/>
          <a:srcRect/>
          <a:stretch>
            <a:fillRect/>
          </a:stretch>
        </p:blipFill>
        <p:spPr>
          <a:xfrm>
            <a:off x="6172200" y="1676400"/>
            <a:ext cx="1247775" cy="438150"/>
          </a:xfrm>
          <a:noFill/>
        </p:spPr>
      </p:pic>
      <p:sp>
        <p:nvSpPr>
          <p:cNvPr id="15364" name="Content Placeholder 18"/>
          <p:cNvSpPr>
            <a:spLocks noGrp="1"/>
          </p:cNvSpPr>
          <p:nvPr>
            <p:ph sz="half" idx="2"/>
          </p:nvPr>
        </p:nvSpPr>
        <p:spPr/>
        <p:txBody>
          <a:bodyPr/>
          <a:lstStyle/>
          <a:p>
            <a:pPr eaLnBrk="1" hangingPunct="1">
              <a:buFontTx/>
              <a:buNone/>
            </a:pPr>
            <a:r>
              <a:rPr lang="en-US" smtClean="0"/>
              <a:t>*Input </a:t>
            </a:r>
          </a:p>
          <a:p>
            <a:pPr eaLnBrk="1" hangingPunct="1">
              <a:buFontTx/>
              <a:buNone/>
            </a:pPr>
            <a:r>
              <a:rPr lang="en-US" smtClean="0"/>
              <a:t>produces</a:t>
            </a:r>
          </a:p>
          <a:p>
            <a:pPr eaLnBrk="1" hangingPunct="1">
              <a:buFontTx/>
              <a:buNone/>
            </a:pPr>
            <a:endParaRPr lang="en-US" smtClean="0"/>
          </a:p>
          <a:p>
            <a:pPr eaLnBrk="1" hangingPunct="1">
              <a:buFontTx/>
              <a:buNone/>
            </a:pPr>
            <a:r>
              <a:rPr lang="en-US" smtClean="0"/>
              <a:t> Output</a:t>
            </a:r>
          </a:p>
        </p:txBody>
      </p:sp>
      <p:pic>
        <p:nvPicPr>
          <p:cNvPr id="15365" name="Picture 4"/>
          <p:cNvPicPr>
            <a:picLocks noChangeAspect="1" noChangeArrowheads="1"/>
          </p:cNvPicPr>
          <p:nvPr/>
        </p:nvPicPr>
        <p:blipFill>
          <a:blip r:embed="rId3" cstate="print"/>
          <a:srcRect/>
          <a:stretch>
            <a:fillRect/>
          </a:stretch>
        </p:blipFill>
        <p:spPr bwMode="auto">
          <a:xfrm>
            <a:off x="6400800" y="2667000"/>
            <a:ext cx="1390650" cy="533400"/>
          </a:xfrm>
          <a:prstGeom prst="rect">
            <a:avLst/>
          </a:prstGeom>
          <a:noFill/>
          <a:ln w="9525">
            <a:noFill/>
            <a:miter lim="800000"/>
            <a:headEnd/>
            <a:tailEnd/>
          </a:ln>
        </p:spPr>
      </p:pic>
      <p:sp>
        <p:nvSpPr>
          <p:cNvPr id="15366" name="Rectangle 7"/>
          <p:cNvSpPr>
            <a:spLocks noChangeArrowheads="1"/>
          </p:cNvSpPr>
          <p:nvPr/>
        </p:nvSpPr>
        <p:spPr bwMode="auto">
          <a:xfrm>
            <a:off x="304800" y="3289300"/>
            <a:ext cx="8153400" cy="431800"/>
          </a:xfrm>
          <a:prstGeom prst="rect">
            <a:avLst/>
          </a:prstGeom>
          <a:noFill/>
          <a:ln w="9525">
            <a:noFill/>
            <a:miter lim="800000"/>
            <a:headEnd/>
            <a:tailEnd/>
          </a:ln>
        </p:spPr>
        <p:txBody>
          <a:bodyPr anchor="ctr">
            <a:spAutoFit/>
          </a:bodyPr>
          <a:lstStyle/>
          <a:p>
            <a:r>
              <a:rPr lang="en-US" sz="1800"/>
              <a:t> input     </a:t>
            </a:r>
            <a:r>
              <a:rPr lang="en-US" sz="2200"/>
              <a:t> </a:t>
            </a:r>
            <a:r>
              <a:rPr lang="en-US" sz="1800"/>
              <a:t>     p  produces output     </a:t>
            </a:r>
            <a:r>
              <a:rPr lang="en-US" sz="2200"/>
              <a:t> </a:t>
            </a:r>
            <a:endParaRPr lang="en-US" sz="1800"/>
          </a:p>
        </p:txBody>
      </p:sp>
      <p:pic>
        <p:nvPicPr>
          <p:cNvPr id="15367" name="Picture 8" descr="\sum_k c_k\,x_k(t)"/>
          <p:cNvPicPr>
            <a:picLocks noChangeAspect="1" noChangeArrowheads="1"/>
          </p:cNvPicPr>
          <p:nvPr/>
        </p:nvPicPr>
        <p:blipFill>
          <a:blip r:embed="rId4" cstate="print"/>
          <a:srcRect/>
          <a:stretch>
            <a:fillRect/>
          </a:stretch>
        </p:blipFill>
        <p:spPr bwMode="auto">
          <a:xfrm>
            <a:off x="990600" y="3429000"/>
            <a:ext cx="838200" cy="352425"/>
          </a:xfrm>
          <a:prstGeom prst="rect">
            <a:avLst/>
          </a:prstGeom>
          <a:noFill/>
          <a:ln w="9525">
            <a:noFill/>
            <a:miter lim="800000"/>
            <a:headEnd/>
            <a:tailEnd/>
          </a:ln>
        </p:spPr>
      </p:pic>
      <p:pic>
        <p:nvPicPr>
          <p:cNvPr id="15368" name="Picture 9" descr="\sum_k c_k\,y_k(t).\,"/>
          <p:cNvPicPr>
            <a:picLocks noChangeAspect="1" noChangeArrowheads="1"/>
          </p:cNvPicPr>
          <p:nvPr/>
        </p:nvPicPr>
        <p:blipFill>
          <a:blip r:embed="rId5" cstate="print"/>
          <a:srcRect/>
          <a:stretch>
            <a:fillRect/>
          </a:stretch>
        </p:blipFill>
        <p:spPr bwMode="auto">
          <a:xfrm>
            <a:off x="3581400" y="3429000"/>
            <a:ext cx="885825" cy="3524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b="1" smtClean="0"/>
              <a:t>Term Math Function </a:t>
            </a:r>
            <a:br>
              <a:rPr lang="en-US" b="1" smtClean="0"/>
            </a:br>
            <a:endParaRPr lang="en-US" smtClean="0"/>
          </a:p>
        </p:txBody>
      </p:sp>
      <p:sp>
        <p:nvSpPr>
          <p:cNvPr id="43011" name="Content Placeholder 2"/>
          <p:cNvSpPr>
            <a:spLocks noGrp="1"/>
          </p:cNvSpPr>
          <p:nvPr>
            <p:ph idx="1"/>
          </p:nvPr>
        </p:nvSpPr>
        <p:spPr/>
        <p:txBody>
          <a:bodyPr/>
          <a:lstStyle/>
          <a:p>
            <a:pPr eaLnBrk="1" hangingPunct="1">
              <a:buFontTx/>
              <a:buNone/>
            </a:pPr>
            <a:r>
              <a:rPr lang="en-US" smtClean="0"/>
              <a:t> </a:t>
            </a:r>
            <a:br>
              <a:rPr lang="en-US" smtClean="0"/>
            </a:br>
            <a:r>
              <a:rPr lang="en-US" smtClean="0"/>
              <a:t>Proportional KP x Verror Typically the main drive in a control loop, KP reduces a large part of the overall error.   </a:t>
            </a:r>
            <a:br>
              <a:rPr lang="en-US" smtClean="0"/>
            </a:br>
            <a:r>
              <a:rPr lang="en-US" smtClean="0"/>
              <a:t>Integral KI x  ∫ Verror dt Reduces the final error in a system. Summing even a small error over time produces a drive signal large enough to move the system toward a smaller error.   </a:t>
            </a:r>
            <a:r>
              <a:rPr lang="en-US" b="1" smtClean="0"/>
              <a:t> </a:t>
            </a:r>
          </a:p>
          <a:p>
            <a:pPr eaLnBrk="1" hangingPunct="1"/>
            <a:endParaRPr lang="en-US" b="1"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Derivative</a:t>
            </a:r>
          </a:p>
        </p:txBody>
      </p:sp>
      <p:sp>
        <p:nvSpPr>
          <p:cNvPr id="44035" name="Content Placeholder 2"/>
          <p:cNvSpPr>
            <a:spLocks noGrp="1"/>
          </p:cNvSpPr>
          <p:nvPr>
            <p:ph idx="1"/>
          </p:nvPr>
        </p:nvSpPr>
        <p:spPr/>
        <p:txBody>
          <a:bodyPr/>
          <a:lstStyle/>
          <a:p>
            <a:pPr eaLnBrk="1" hangingPunct="1">
              <a:buFontTx/>
              <a:buNone/>
            </a:pPr>
            <a:r>
              <a:rPr lang="en-US" b="1" smtClean="0"/>
              <a:t>Derivative KD x dVerror / dt Counteracts the KP and KI terms when the output changes quickly. This helps reduce overshoot and ringing. It has no effect on final error.  </a:t>
            </a:r>
          </a:p>
          <a:p>
            <a:pPr eaLnBrk="1" hangingPunct="1"/>
            <a:endParaRPr lang="en-US" b="1" smtClean="0"/>
          </a:p>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Proportional Term(Gain)</a:t>
            </a:r>
          </a:p>
        </p:txBody>
      </p:sp>
      <p:pic>
        <p:nvPicPr>
          <p:cNvPr id="45059" name="Content Placeholder 3" descr="320px-Change_with_Kp.png"/>
          <p:cNvPicPr>
            <a:picLocks noGrp="1" noChangeAspect="1"/>
          </p:cNvPicPr>
          <p:nvPr>
            <p:ph idx="1"/>
          </p:nvPr>
        </p:nvPicPr>
        <p:blipFill>
          <a:blip r:embed="rId2" cstate="print"/>
          <a:srcRect/>
          <a:stretch>
            <a:fillRect/>
          </a:stretch>
        </p:blipFill>
        <p:spPr>
          <a:xfrm>
            <a:off x="1725613" y="2057400"/>
            <a:ext cx="5148262" cy="40386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Integral term(reset)</a:t>
            </a:r>
          </a:p>
        </p:txBody>
      </p:sp>
      <p:pic>
        <p:nvPicPr>
          <p:cNvPr id="46083" name="Content Placeholder 3" descr="320px-Change_with_Ki.png"/>
          <p:cNvPicPr>
            <a:picLocks noGrp="1" noChangeAspect="1"/>
          </p:cNvPicPr>
          <p:nvPr>
            <p:ph idx="1"/>
          </p:nvPr>
        </p:nvPicPr>
        <p:blipFill>
          <a:blip r:embed="rId2" cstate="print"/>
          <a:srcRect/>
          <a:stretch>
            <a:fillRect/>
          </a:stretch>
        </p:blipFill>
        <p:spPr>
          <a:xfrm>
            <a:off x="1747838" y="1905000"/>
            <a:ext cx="5300662" cy="4191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Derivative term</a:t>
            </a:r>
          </a:p>
        </p:txBody>
      </p:sp>
      <p:pic>
        <p:nvPicPr>
          <p:cNvPr id="47107" name="Content Placeholder 3" descr="320px-Change_with_Kd.png"/>
          <p:cNvPicPr>
            <a:picLocks noGrp="1" noChangeAspect="1"/>
          </p:cNvPicPr>
          <p:nvPr>
            <p:ph idx="1"/>
          </p:nvPr>
        </p:nvPicPr>
        <p:blipFill>
          <a:blip r:embed="rId2" cstate="print"/>
          <a:srcRect/>
          <a:stretch>
            <a:fillRect/>
          </a:stretch>
        </p:blipFill>
        <p:spPr>
          <a:xfrm>
            <a:off x="1676400" y="1905000"/>
            <a:ext cx="5372100" cy="42481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endParaRPr lang="en-US" smtClean="0"/>
          </a:p>
        </p:txBody>
      </p:sp>
      <p:pic>
        <p:nvPicPr>
          <p:cNvPr id="48131" name="Content Placeholder 3" descr="TEACH1A.GIF"/>
          <p:cNvPicPr>
            <a:picLocks noGrp="1" noChangeAspect="1"/>
          </p:cNvPicPr>
          <p:nvPr>
            <p:ph idx="1"/>
          </p:nvPr>
        </p:nvPicPr>
        <p:blipFill>
          <a:blip r:embed="rId2" cstate="print"/>
          <a:srcRect/>
          <a:stretch>
            <a:fillRect/>
          </a:stretch>
        </p:blipFill>
        <p:spPr>
          <a:xfrm>
            <a:off x="711200" y="1752600"/>
            <a:ext cx="7510463" cy="43434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Effects of Proportional feedback</a:t>
            </a:r>
          </a:p>
        </p:txBody>
      </p:sp>
      <p:sp>
        <p:nvSpPr>
          <p:cNvPr id="49155" name="Content Placeholder 2"/>
          <p:cNvSpPr>
            <a:spLocks noGrp="1"/>
          </p:cNvSpPr>
          <p:nvPr>
            <p:ph idx="1"/>
          </p:nvPr>
        </p:nvSpPr>
        <p:spPr/>
        <p:txBody>
          <a:bodyPr/>
          <a:lstStyle/>
          <a:p>
            <a:pPr eaLnBrk="1" hangingPunct="1"/>
            <a:r>
              <a:rPr lang="en-US" smtClean="0"/>
              <a:t>Proportional gain, </a:t>
            </a:r>
            <a:r>
              <a:rPr lang="en-US" i="1" smtClean="0"/>
              <a:t>K</a:t>
            </a:r>
            <a:r>
              <a:rPr lang="en-US" i="1" baseline="-25000" smtClean="0"/>
              <a:t>p</a:t>
            </a:r>
            <a:r>
              <a:rPr lang="en-US" smtClean="0"/>
              <a:t> Larger values typically mean faster response since the larger the error, the larger the proportional term compensation. An excessively large proportional gain will lead to process instability and oscilation.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Effect of Integral feedback</a:t>
            </a:r>
          </a:p>
        </p:txBody>
      </p:sp>
      <p:sp>
        <p:nvSpPr>
          <p:cNvPr id="50179" name="Content Placeholder 2"/>
          <p:cNvSpPr>
            <a:spLocks noGrp="1"/>
          </p:cNvSpPr>
          <p:nvPr>
            <p:ph idx="1"/>
          </p:nvPr>
        </p:nvSpPr>
        <p:spPr/>
        <p:txBody>
          <a:bodyPr/>
          <a:lstStyle/>
          <a:p>
            <a:pPr eaLnBrk="1" hangingPunct="1"/>
            <a:r>
              <a:rPr lang="en-US" smtClean="0"/>
              <a:t>Integral gain, </a:t>
            </a:r>
            <a:r>
              <a:rPr lang="en-US" i="1" smtClean="0"/>
              <a:t>K</a:t>
            </a:r>
            <a:r>
              <a:rPr lang="en-US" i="1" baseline="-25000" smtClean="0"/>
              <a:t>i</a:t>
            </a:r>
            <a:r>
              <a:rPr lang="en-US" smtClean="0"/>
              <a:t> Larger values imply steady state errors are eliminated more quickly. The trade-off is larger overshoot: any negative error integrated during transient response must be integrated away by positive error before reaching steady state.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Effect of derivative feedback</a:t>
            </a:r>
          </a:p>
        </p:txBody>
      </p:sp>
      <p:sp>
        <p:nvSpPr>
          <p:cNvPr id="51203" name="Content Placeholder 2"/>
          <p:cNvSpPr>
            <a:spLocks noGrp="1"/>
          </p:cNvSpPr>
          <p:nvPr>
            <p:ph idx="1"/>
          </p:nvPr>
        </p:nvSpPr>
        <p:spPr/>
        <p:txBody>
          <a:bodyPr/>
          <a:lstStyle/>
          <a:p>
            <a:pPr eaLnBrk="1" hangingPunct="1"/>
            <a:r>
              <a:rPr lang="en-US" smtClean="0"/>
              <a:t> Derivative gain, </a:t>
            </a:r>
            <a:r>
              <a:rPr lang="en-US" i="1" smtClean="0"/>
              <a:t>K</a:t>
            </a:r>
            <a:r>
              <a:rPr lang="en-US" i="1" baseline="-25000" smtClean="0"/>
              <a:t>d</a:t>
            </a:r>
            <a:r>
              <a:rPr lang="en-US" smtClean="0"/>
              <a:t> Larger values </a:t>
            </a:r>
            <a:r>
              <a:rPr lang="en-US" b="1" smtClean="0"/>
              <a:t>decrease</a:t>
            </a:r>
            <a:r>
              <a:rPr lang="en-US" smtClean="0"/>
              <a:t> overshoot, but slow down transient response and may lead to instability due to signal noise amplification in the differentiation of the error.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How to select the coefficients</a:t>
            </a:r>
          </a:p>
        </p:txBody>
      </p:sp>
      <p:sp>
        <p:nvSpPr>
          <p:cNvPr id="52227" name="Content Placeholder 2"/>
          <p:cNvSpPr>
            <a:spLocks noGrp="1"/>
          </p:cNvSpPr>
          <p:nvPr>
            <p:ph idx="1"/>
          </p:nvPr>
        </p:nvSpPr>
        <p:spPr/>
        <p:txBody>
          <a:bodyPr/>
          <a:lstStyle/>
          <a:p>
            <a:pPr eaLnBrk="1" hangingPunct="1"/>
            <a:r>
              <a:rPr lang="en-US" smtClean="0"/>
              <a:t>TUNING THE PID CONTROLLER</a:t>
            </a:r>
          </a:p>
          <a:p>
            <a:pPr eaLnBrk="1" hangingPunct="1"/>
            <a:r>
              <a:rPr lang="en-US" smtClean="0"/>
              <a:t>Although you'll find many methods and theories on tuning a PID, here's a straight forward approach to get you up and soloing quickly. </a:t>
            </a:r>
          </a:p>
          <a:p>
            <a:pPr eaLnBrk="1" hangingPunct="1"/>
            <a:r>
              <a:rPr lang="en-US" smtClean="0"/>
              <a:t>1. SET KP. Starting with KP=0, KI=0 and KD=0, increase KP until the output starts overshooting and ringing significantly.</a:t>
            </a:r>
          </a:p>
          <a:p>
            <a:pPr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7"/>
          <p:cNvSpPr>
            <a:spLocks noGrp="1"/>
          </p:cNvSpPr>
          <p:nvPr>
            <p:ph type="title"/>
          </p:nvPr>
        </p:nvSpPr>
        <p:spPr/>
        <p:txBody>
          <a:bodyPr/>
          <a:lstStyle/>
          <a:p>
            <a:pPr eaLnBrk="1" hangingPunct="1"/>
            <a:r>
              <a:rPr lang="en-US" smtClean="0"/>
              <a:t>Time Invariance</a:t>
            </a:r>
          </a:p>
        </p:txBody>
      </p:sp>
      <p:sp>
        <p:nvSpPr>
          <p:cNvPr id="16387" name="Content Placeholder 8"/>
          <p:cNvSpPr>
            <a:spLocks noGrp="1"/>
          </p:cNvSpPr>
          <p:nvPr>
            <p:ph idx="1"/>
          </p:nvPr>
        </p:nvSpPr>
        <p:spPr/>
        <p:txBody>
          <a:bodyPr/>
          <a:lstStyle/>
          <a:p>
            <a:pPr eaLnBrk="1" hangingPunct="1"/>
            <a:r>
              <a:rPr lang="en-US" i="1" smtClean="0"/>
              <a:t>Time invariance</a:t>
            </a:r>
            <a:r>
              <a:rPr lang="en-US" smtClean="0"/>
              <a:t> means that whether we apply an input to the system now or </a:t>
            </a:r>
            <a:r>
              <a:rPr lang="en-US" i="1" smtClean="0"/>
              <a:t>T</a:t>
            </a:r>
            <a:r>
              <a:rPr lang="en-US" smtClean="0"/>
              <a:t> seconds from now, the output will be identical except for a time delay of the </a:t>
            </a:r>
            <a:r>
              <a:rPr lang="en-US" i="1" smtClean="0"/>
              <a:t>T</a:t>
            </a:r>
            <a:r>
              <a:rPr lang="en-US" smtClean="0"/>
              <a:t> seconds. That is, if the output due to input </a:t>
            </a:r>
            <a:r>
              <a:rPr lang="en-US" i="1" smtClean="0"/>
              <a:t>x</a:t>
            </a:r>
            <a:r>
              <a:rPr lang="en-US" smtClean="0"/>
              <a:t>(</a:t>
            </a:r>
            <a:r>
              <a:rPr lang="en-US" i="1" smtClean="0"/>
              <a:t>t</a:t>
            </a:r>
            <a:r>
              <a:rPr lang="en-US" smtClean="0"/>
              <a:t>) is </a:t>
            </a:r>
            <a:r>
              <a:rPr lang="en-US" i="1" smtClean="0"/>
              <a:t>y</a:t>
            </a:r>
            <a:r>
              <a:rPr lang="en-US" smtClean="0"/>
              <a:t>(</a:t>
            </a:r>
            <a:r>
              <a:rPr lang="en-US" i="1" smtClean="0"/>
              <a:t>t</a:t>
            </a:r>
            <a:r>
              <a:rPr lang="en-US" smtClean="0"/>
              <a:t>), then the output due to input </a:t>
            </a:r>
            <a:r>
              <a:rPr lang="en-US" i="1" smtClean="0"/>
              <a:t>x</a:t>
            </a:r>
            <a:r>
              <a:rPr lang="en-US" smtClean="0"/>
              <a:t>(</a:t>
            </a:r>
            <a:r>
              <a:rPr lang="en-US" i="1" smtClean="0"/>
              <a:t>t</a:t>
            </a:r>
            <a:r>
              <a:rPr lang="en-US" smtClean="0"/>
              <a:t> − </a:t>
            </a:r>
            <a:r>
              <a:rPr lang="en-US" i="1" smtClean="0"/>
              <a:t>T</a:t>
            </a:r>
            <a:r>
              <a:rPr lang="en-US" smtClean="0"/>
              <a:t>) is </a:t>
            </a:r>
            <a:r>
              <a:rPr lang="en-US" i="1" smtClean="0"/>
              <a:t>y</a:t>
            </a:r>
            <a:r>
              <a:rPr lang="en-US" smtClean="0"/>
              <a:t>(</a:t>
            </a:r>
            <a:r>
              <a:rPr lang="en-US" i="1" smtClean="0"/>
              <a:t>t</a:t>
            </a:r>
            <a:r>
              <a:rPr lang="en-US" smtClean="0"/>
              <a:t> − </a:t>
            </a:r>
            <a:r>
              <a:rPr lang="en-US" i="1" smtClean="0"/>
              <a:t>T</a:t>
            </a:r>
            <a:r>
              <a:rPr lang="en-US" smtClean="0"/>
              <a:t>). Hence, the system is time invariant because the output does not depend on the particular time the input is applied.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Cont.</a:t>
            </a:r>
          </a:p>
        </p:txBody>
      </p:sp>
      <p:sp>
        <p:nvSpPr>
          <p:cNvPr id="53251" name="Content Placeholder 2"/>
          <p:cNvSpPr>
            <a:spLocks noGrp="1"/>
          </p:cNvSpPr>
          <p:nvPr>
            <p:ph idx="1"/>
          </p:nvPr>
        </p:nvSpPr>
        <p:spPr/>
        <p:txBody>
          <a:bodyPr/>
          <a:lstStyle/>
          <a:p>
            <a:pPr eaLnBrk="1" hangingPunct="1"/>
            <a:r>
              <a:rPr lang="en-US" smtClean="0"/>
              <a:t>TUNING THE PID CONTROLLER</a:t>
            </a:r>
          </a:p>
          <a:p>
            <a:pPr eaLnBrk="1" hangingPunct="1">
              <a:buFontTx/>
              <a:buNone/>
            </a:pPr>
            <a:endParaRPr lang="en-US" smtClean="0"/>
          </a:p>
          <a:p>
            <a:pPr eaLnBrk="1" hangingPunct="1"/>
            <a:r>
              <a:rPr lang="en-US" smtClean="0"/>
              <a:t>2. SET KD. Increase KD until the overshoot is reduced to an acceptable level.</a:t>
            </a:r>
          </a:p>
          <a:p>
            <a:pPr eaLnBrk="1" hangingPunct="1"/>
            <a:r>
              <a:rPr lang="en-US" smtClean="0"/>
              <a:t>3. SET KI. Increase KI until the final error is equal to zero.</a:t>
            </a:r>
          </a:p>
          <a:p>
            <a:pPr eaLnBrk="1" hangingPunct="1"/>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Basic Schema</a:t>
            </a:r>
          </a:p>
        </p:txBody>
      </p:sp>
      <p:sp>
        <p:nvSpPr>
          <p:cNvPr id="54275" name="Rectangle 3"/>
          <p:cNvSpPr>
            <a:spLocks noGrp="1" noChangeArrowheads="1"/>
          </p:cNvSpPr>
          <p:nvPr>
            <p:ph type="body" idx="1"/>
          </p:nvPr>
        </p:nvSpPr>
        <p:spPr/>
        <p:txBody>
          <a:bodyPr/>
          <a:lstStyle/>
          <a:p>
            <a:pPr eaLnBrk="1" hangingPunct="1"/>
            <a:r>
              <a:rPr lang="en-US" smtClean="0"/>
              <a:t>Plant: A System to be Controlled</a:t>
            </a:r>
          </a:p>
          <a:p>
            <a:pPr eaLnBrk="1" hangingPunct="1"/>
            <a:r>
              <a:rPr lang="en-US" smtClean="0"/>
              <a:t>Controller provides the excitation for the plant</a:t>
            </a:r>
          </a:p>
        </p:txBody>
      </p:sp>
      <p:pic>
        <p:nvPicPr>
          <p:cNvPr id="54276" name="Picture 4" descr="Plant"/>
          <p:cNvPicPr>
            <a:picLocks noChangeAspect="1" noChangeArrowheads="1"/>
          </p:cNvPicPr>
          <p:nvPr/>
        </p:nvPicPr>
        <p:blipFill>
          <a:blip r:embed="rId3" cstate="print"/>
          <a:srcRect/>
          <a:stretch>
            <a:fillRect/>
          </a:stretch>
        </p:blipFill>
        <p:spPr bwMode="auto">
          <a:xfrm>
            <a:off x="914400" y="3200400"/>
            <a:ext cx="7010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Three Term Controller</a:t>
            </a:r>
          </a:p>
        </p:txBody>
      </p:sp>
      <p:sp>
        <p:nvSpPr>
          <p:cNvPr id="55299" name="Rectangle 3"/>
          <p:cNvSpPr>
            <a:spLocks noGrp="1" noChangeArrowheads="1"/>
          </p:cNvSpPr>
          <p:nvPr>
            <p:ph type="body" idx="1"/>
          </p:nvPr>
        </p:nvSpPr>
        <p:spPr/>
        <p:txBody>
          <a:bodyPr/>
          <a:lstStyle/>
          <a:p>
            <a:pPr eaLnBrk="1" hangingPunct="1"/>
            <a:r>
              <a:rPr lang="en-US" smtClean="0"/>
              <a:t>The transfer function of the PID Controller</a:t>
            </a:r>
          </a:p>
          <a:p>
            <a:pPr eaLnBrk="1" hangingPunct="1"/>
            <a:r>
              <a:rPr lang="en-US" smtClean="0"/>
              <a:t>Is here:</a:t>
            </a:r>
          </a:p>
          <a:p>
            <a:pPr eaLnBrk="1" hangingPunct="1"/>
            <a:endParaRPr lang="en-US" smtClean="0"/>
          </a:p>
          <a:p>
            <a:pPr eaLnBrk="1" hangingPunct="1"/>
            <a:endParaRPr lang="en-US" smtClean="0"/>
          </a:p>
          <a:p>
            <a:pPr eaLnBrk="1" hangingPunct="1"/>
            <a:r>
              <a:rPr lang="en-US" smtClean="0"/>
              <a:t>Where Kp is proportional gain</a:t>
            </a:r>
          </a:p>
          <a:p>
            <a:pPr eaLnBrk="1" hangingPunct="1"/>
            <a:r>
              <a:rPr lang="en-US" smtClean="0"/>
              <a:t>KI =integral gain</a:t>
            </a:r>
          </a:p>
          <a:p>
            <a:pPr eaLnBrk="1" hangingPunct="1"/>
            <a:r>
              <a:rPr lang="en-US" smtClean="0"/>
              <a:t>Kd=differential gain</a:t>
            </a:r>
          </a:p>
        </p:txBody>
      </p:sp>
      <p:pic>
        <p:nvPicPr>
          <p:cNvPr id="55300" name="Picture 4" descr="PIDfo"/>
          <p:cNvPicPr>
            <a:picLocks noChangeAspect="1" noChangeArrowheads="1"/>
          </p:cNvPicPr>
          <p:nvPr/>
        </p:nvPicPr>
        <p:blipFill>
          <a:blip r:embed="rId3" cstate="print"/>
          <a:srcRect/>
          <a:stretch>
            <a:fillRect/>
          </a:stretch>
        </p:blipFill>
        <p:spPr bwMode="auto">
          <a:xfrm>
            <a:off x="1143000" y="2286000"/>
            <a:ext cx="7735888"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Error</a:t>
            </a:r>
          </a:p>
        </p:txBody>
      </p:sp>
      <p:sp>
        <p:nvSpPr>
          <p:cNvPr id="56323" name="Rectangle 3"/>
          <p:cNvSpPr>
            <a:spLocks noGrp="1" noChangeArrowheads="1"/>
          </p:cNvSpPr>
          <p:nvPr>
            <p:ph type="body" idx="1"/>
          </p:nvPr>
        </p:nvSpPr>
        <p:spPr/>
        <p:txBody>
          <a:bodyPr/>
          <a:lstStyle/>
          <a:p>
            <a:pPr eaLnBrk="1" hangingPunct="1"/>
            <a:r>
              <a:rPr lang="en-US" smtClean="0"/>
              <a:t>Set Point (R) is the desired Value </a:t>
            </a:r>
          </a:p>
          <a:p>
            <a:pPr eaLnBrk="1" hangingPunct="1"/>
            <a:r>
              <a:rPr lang="en-US" smtClean="0"/>
              <a:t>Error is the difference between the output measurement and the set point</a:t>
            </a:r>
          </a:p>
          <a:p>
            <a:pPr eaLnBrk="1" hangingPunct="1"/>
            <a:r>
              <a:rPr lang="en-US" smtClean="0"/>
              <a:t>Process or Plant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en-US" smtClean="0"/>
          </a:p>
        </p:txBody>
      </p:sp>
      <p:sp>
        <p:nvSpPr>
          <p:cNvPr id="57347" name="Rectangle 3"/>
          <p:cNvSpPr>
            <a:spLocks noGrp="1" noChangeArrowheads="1"/>
          </p:cNvSpPr>
          <p:nvPr>
            <p:ph type="body" idx="1"/>
          </p:nvPr>
        </p:nvSpPr>
        <p:spPr/>
        <p:txBody>
          <a:bodyPr/>
          <a:lstStyle/>
          <a:p>
            <a:pPr eaLnBrk="1" hangingPunct="1"/>
            <a:endParaRPr lang="en-US" smtClean="0"/>
          </a:p>
        </p:txBody>
      </p:sp>
      <p:pic>
        <p:nvPicPr>
          <p:cNvPr id="57348" name="Picture 4" descr="Pid-feedback-nct-int-correct"/>
          <p:cNvPicPr>
            <a:picLocks noChangeAspect="1" noChangeArrowheads="1"/>
          </p:cNvPicPr>
          <p:nvPr/>
        </p:nvPicPr>
        <p:blipFill>
          <a:blip r:embed="rId3" cstate="print"/>
          <a:srcRect/>
          <a:stretch>
            <a:fillRect/>
          </a:stretch>
        </p:blipFill>
        <p:spPr bwMode="auto">
          <a:xfrm>
            <a:off x="609600" y="1295400"/>
            <a:ext cx="8153400" cy="476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PID controller ,schema</a:t>
            </a:r>
          </a:p>
        </p:txBody>
      </p:sp>
      <p:sp>
        <p:nvSpPr>
          <p:cNvPr id="58371" name="Rectangle 3"/>
          <p:cNvSpPr>
            <a:spLocks noGrp="1" noChangeArrowheads="1"/>
          </p:cNvSpPr>
          <p:nvPr>
            <p:ph type="body" idx="1"/>
          </p:nvPr>
        </p:nvSpPr>
        <p:spPr/>
        <p:txBody>
          <a:bodyPr/>
          <a:lstStyle/>
          <a:p>
            <a:pPr eaLnBrk="1" hangingPunct="1">
              <a:lnSpc>
                <a:spcPct val="80000"/>
              </a:lnSpc>
            </a:pPr>
            <a:r>
              <a:rPr lang="en-US" sz="2800" smtClean="0"/>
              <a:t>Refering to the first slide, The variable (e) represents the tracking error, the difference between the desired input value (R) and the actual output (Y). This error signal (e) will be sent to the PID controller, and the controller computes both the derivative and the integral of this error signal. The signal (u) just past the controller is now equal to the proportional gain (Kp) times the magnitude of the error plus the integral gain (Ki) times the integral of the error plus the derivative gain (Kd) times the derivative of the error.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Intuitive explanation</a:t>
            </a:r>
          </a:p>
        </p:txBody>
      </p:sp>
      <p:pic>
        <p:nvPicPr>
          <p:cNvPr id="59395" name="Picture 5" descr="PIDtuteq1"/>
          <p:cNvPicPr>
            <a:picLocks noChangeAspect="1" noChangeArrowheads="1"/>
          </p:cNvPicPr>
          <p:nvPr/>
        </p:nvPicPr>
        <p:blipFill>
          <a:blip r:embed="rId3" cstate="print"/>
          <a:srcRect/>
          <a:stretch>
            <a:fillRect/>
          </a:stretch>
        </p:blipFill>
        <p:spPr bwMode="auto">
          <a:xfrm>
            <a:off x="1524000" y="5029200"/>
            <a:ext cx="5410200" cy="1447800"/>
          </a:xfrm>
          <a:prstGeom prst="rect">
            <a:avLst/>
          </a:prstGeom>
          <a:noFill/>
          <a:ln w="9525">
            <a:noFill/>
            <a:miter lim="800000"/>
            <a:headEnd/>
            <a:tailEnd/>
          </a:ln>
        </p:spPr>
      </p:pic>
      <p:sp>
        <p:nvSpPr>
          <p:cNvPr id="59396" name="Rectangle 6"/>
          <p:cNvSpPr>
            <a:spLocks noChangeArrowheads="1"/>
          </p:cNvSpPr>
          <p:nvPr/>
        </p:nvSpPr>
        <p:spPr bwMode="auto">
          <a:xfrm>
            <a:off x="533400" y="1677988"/>
            <a:ext cx="8153400" cy="3503612"/>
          </a:xfrm>
          <a:prstGeom prst="rect">
            <a:avLst/>
          </a:prstGeom>
          <a:noFill/>
          <a:ln w="9525" algn="ctr">
            <a:noFill/>
            <a:miter lim="800000"/>
            <a:headEnd/>
            <a:tailEnd/>
          </a:ln>
        </p:spPr>
        <p:txBody>
          <a:bodyPr anchor="ctr">
            <a:spAutoFit/>
          </a:bodyPr>
          <a:lstStyle/>
          <a:p>
            <a:r>
              <a:rPr lang="en-US"/>
              <a:t>This signal (u) will be sent to the plant, and the new output (Y) will be obtained. This new output (Y) will be sent back to the sensor again to find the new error signal (e). The controller takes this new error signal and computes its derivative and its integral again. This process goes on and 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Example</a:t>
            </a:r>
          </a:p>
        </p:txBody>
      </p:sp>
      <p:sp>
        <p:nvSpPr>
          <p:cNvPr id="60419" name="Rectangle 3"/>
          <p:cNvSpPr>
            <a:spLocks noGrp="1" noChangeArrowheads="1"/>
          </p:cNvSpPr>
          <p:nvPr>
            <p:ph type="body" idx="1"/>
          </p:nvPr>
        </p:nvSpPr>
        <p:spPr/>
        <p:txBody>
          <a:bodyPr/>
          <a:lstStyle/>
          <a:p>
            <a:pPr eaLnBrk="1" hangingPunct="1"/>
            <a:r>
              <a:rPr lang="en-US" smtClean="0"/>
              <a:t>Simple model for mass, spring and damper</a:t>
            </a:r>
          </a:p>
        </p:txBody>
      </p:sp>
      <p:pic>
        <p:nvPicPr>
          <p:cNvPr id="60420" name="Picture 4" descr="PIdblock2"/>
          <p:cNvPicPr>
            <a:picLocks noChangeAspect="1" noChangeArrowheads="1"/>
          </p:cNvPicPr>
          <p:nvPr/>
        </p:nvPicPr>
        <p:blipFill>
          <a:blip r:embed="rId3" cstate="print"/>
          <a:srcRect/>
          <a:stretch>
            <a:fillRect/>
          </a:stretch>
        </p:blipFill>
        <p:spPr bwMode="auto">
          <a:xfrm>
            <a:off x="3124200" y="2590800"/>
            <a:ext cx="2952750" cy="1714500"/>
          </a:xfrm>
          <a:prstGeom prst="rect">
            <a:avLst/>
          </a:prstGeom>
          <a:noFill/>
          <a:ln w="9525">
            <a:noFill/>
            <a:miter lim="800000"/>
            <a:headEnd/>
            <a:tailEnd/>
          </a:ln>
        </p:spPr>
      </p:pic>
      <p:pic>
        <p:nvPicPr>
          <p:cNvPr id="60421" name="Picture 5" descr="PIDMeq1"/>
          <p:cNvPicPr>
            <a:picLocks noChangeAspect="1" noChangeArrowheads="1"/>
          </p:cNvPicPr>
          <p:nvPr/>
        </p:nvPicPr>
        <p:blipFill>
          <a:blip r:embed="rId4" cstate="print"/>
          <a:srcRect/>
          <a:stretch>
            <a:fillRect/>
          </a:stretch>
        </p:blipFill>
        <p:spPr bwMode="auto">
          <a:xfrm rot="-152688">
            <a:off x="3952875" y="4268788"/>
            <a:ext cx="2057400" cy="80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Transfer Function</a:t>
            </a:r>
          </a:p>
        </p:txBody>
      </p:sp>
      <p:sp>
        <p:nvSpPr>
          <p:cNvPr id="61443" name="Rectangle 3"/>
          <p:cNvSpPr>
            <a:spLocks noGrp="1" noChangeArrowheads="1"/>
          </p:cNvSpPr>
          <p:nvPr>
            <p:ph type="body" idx="1"/>
          </p:nvPr>
        </p:nvSpPr>
        <p:spPr/>
        <p:txBody>
          <a:bodyPr/>
          <a:lstStyle/>
          <a:p>
            <a:pPr eaLnBrk="1" hangingPunct="1"/>
            <a:r>
              <a:rPr lang="en-US" smtClean="0"/>
              <a:t>Taking the Laplace transform of the previous equation</a:t>
            </a:r>
          </a:p>
          <a:p>
            <a:pPr eaLnBrk="1" hangingPunct="1"/>
            <a:endParaRPr lang="en-US" smtClean="0"/>
          </a:p>
          <a:p>
            <a:pPr eaLnBrk="1" hangingPunct="1"/>
            <a:endParaRPr lang="en-US" smtClean="0"/>
          </a:p>
          <a:p>
            <a:pPr eaLnBrk="1" hangingPunct="1"/>
            <a:r>
              <a:rPr lang="en-US" smtClean="0"/>
              <a:t>Transfer Function between the displacement and Input</a:t>
            </a:r>
          </a:p>
          <a:p>
            <a:pPr eaLnBrk="1" hangingPunct="1"/>
            <a:endParaRPr lang="en-US" smtClean="0"/>
          </a:p>
        </p:txBody>
      </p:sp>
      <p:pic>
        <p:nvPicPr>
          <p:cNvPr id="61444" name="Picture 4" descr="Laplace transform"/>
          <p:cNvPicPr>
            <a:picLocks noChangeAspect="1" noChangeArrowheads="1"/>
          </p:cNvPicPr>
          <p:nvPr/>
        </p:nvPicPr>
        <p:blipFill>
          <a:blip r:embed="rId3" cstate="print"/>
          <a:srcRect/>
          <a:stretch>
            <a:fillRect/>
          </a:stretch>
        </p:blipFill>
        <p:spPr bwMode="auto">
          <a:xfrm>
            <a:off x="3524250" y="2930525"/>
            <a:ext cx="4705350" cy="641350"/>
          </a:xfrm>
          <a:prstGeom prst="rect">
            <a:avLst/>
          </a:prstGeom>
          <a:noFill/>
          <a:ln w="9525">
            <a:noFill/>
            <a:miter lim="800000"/>
            <a:headEnd/>
            <a:tailEnd/>
          </a:ln>
        </p:spPr>
      </p:pic>
      <p:pic>
        <p:nvPicPr>
          <p:cNvPr id="61445" name="Picture 5" descr="Transfer function"/>
          <p:cNvPicPr>
            <a:picLocks noChangeAspect="1" noChangeArrowheads="1"/>
          </p:cNvPicPr>
          <p:nvPr/>
        </p:nvPicPr>
        <p:blipFill>
          <a:blip r:embed="rId4" cstate="print"/>
          <a:srcRect/>
          <a:stretch>
            <a:fillRect/>
          </a:stretch>
        </p:blipFill>
        <p:spPr bwMode="auto">
          <a:xfrm>
            <a:off x="3581400" y="4946650"/>
            <a:ext cx="2362200" cy="78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Transfer Function and Stability</a:t>
            </a:r>
          </a:p>
        </p:txBody>
      </p:sp>
      <p:sp>
        <p:nvSpPr>
          <p:cNvPr id="62467" name="Rectangle 3"/>
          <p:cNvSpPr>
            <a:spLocks noGrp="1" noChangeArrowheads="1"/>
          </p:cNvSpPr>
          <p:nvPr>
            <p:ph type="body" idx="1"/>
          </p:nvPr>
        </p:nvSpPr>
        <p:spPr/>
        <p:txBody>
          <a:bodyPr/>
          <a:lstStyle/>
          <a:p>
            <a:pPr eaLnBrk="1" hangingPunct="1">
              <a:lnSpc>
                <a:spcPct val="80000"/>
              </a:lnSpc>
            </a:pPr>
            <a:r>
              <a:rPr lang="en-US" sz="2000" smtClean="0"/>
              <a:t/>
            </a:r>
            <a:br>
              <a:rPr lang="en-US" sz="2000" smtClean="0"/>
            </a:br>
            <a:r>
              <a:rPr lang="en-US" sz="2000" smtClean="0"/>
              <a:t>Any </a:t>
            </a:r>
            <a:r>
              <a:rPr lang="en-US" sz="2000" smtClean="0">
                <a:hlinkClick r:id="rId3" tooltip="Laplace domain"/>
              </a:rPr>
              <a:t>Laplace domain</a:t>
            </a:r>
            <a:r>
              <a:rPr lang="en-US" sz="2000" smtClean="0"/>
              <a:t> transfer function   can be expressed as the ratio of two polynomials N(s) and D(s)</a:t>
            </a:r>
          </a:p>
          <a:p>
            <a:pPr eaLnBrk="1" hangingPunct="1">
              <a:lnSpc>
                <a:spcPct val="80000"/>
              </a:lnSpc>
            </a:pPr>
            <a:r>
              <a:rPr lang="en-US" sz="2000" smtClean="0"/>
              <a:t>T(s) =N(s)/D(s)</a:t>
            </a:r>
          </a:p>
          <a:p>
            <a:pPr lvl="1" eaLnBrk="1" hangingPunct="1">
              <a:lnSpc>
                <a:spcPct val="80000"/>
              </a:lnSpc>
            </a:pPr>
            <a:r>
              <a:rPr lang="en-US" sz="1800" smtClean="0"/>
              <a:t> . </a:t>
            </a:r>
          </a:p>
          <a:p>
            <a:pPr eaLnBrk="1" hangingPunct="1">
              <a:lnSpc>
                <a:spcPct val="80000"/>
              </a:lnSpc>
            </a:pPr>
            <a:r>
              <a:rPr lang="en-US" sz="2000" smtClean="0"/>
              <a:t>We define: </a:t>
            </a:r>
          </a:p>
          <a:p>
            <a:pPr eaLnBrk="1" hangingPunct="1">
              <a:lnSpc>
                <a:spcPct val="80000"/>
              </a:lnSpc>
            </a:pPr>
            <a:r>
              <a:rPr lang="en-US" sz="2000" b="1" smtClean="0"/>
              <a:t>Zero</a:t>
            </a:r>
            <a:r>
              <a:rPr lang="en-US" sz="2000" smtClean="0"/>
              <a:t>: the </a:t>
            </a:r>
            <a:r>
              <a:rPr lang="en-US" sz="2000" i="1" smtClean="0"/>
              <a:t>zeros</a:t>
            </a:r>
            <a:r>
              <a:rPr lang="en-US" sz="2000" smtClean="0"/>
              <a:t> of T(s)  are the roots of </a:t>
            </a:r>
            <a:r>
              <a:rPr lang="en-US" sz="2000" i="1" smtClean="0"/>
              <a:t>N</a:t>
            </a:r>
            <a:r>
              <a:rPr lang="en-US" sz="2000" smtClean="0"/>
              <a:t>(</a:t>
            </a:r>
            <a:r>
              <a:rPr lang="en-US" sz="2000" i="1" smtClean="0"/>
              <a:t>s</a:t>
            </a:r>
            <a:r>
              <a:rPr lang="en-US" sz="2000" smtClean="0"/>
              <a:t>) = 0, and </a:t>
            </a:r>
          </a:p>
          <a:p>
            <a:pPr eaLnBrk="1" hangingPunct="1">
              <a:lnSpc>
                <a:spcPct val="80000"/>
              </a:lnSpc>
            </a:pPr>
            <a:r>
              <a:rPr lang="en-US" sz="2000" b="1" smtClean="0"/>
              <a:t>Pole</a:t>
            </a:r>
            <a:r>
              <a:rPr lang="en-US" sz="2000" smtClean="0"/>
              <a:t>: the </a:t>
            </a:r>
            <a:r>
              <a:rPr lang="en-US" sz="2000" i="1" smtClean="0"/>
              <a:t>poles</a:t>
            </a:r>
            <a:r>
              <a:rPr lang="en-US" sz="2000" smtClean="0"/>
              <a:t> of  T(s) are the roots of </a:t>
            </a:r>
            <a:r>
              <a:rPr lang="en-US" sz="2000" i="1" smtClean="0"/>
              <a:t>D</a:t>
            </a:r>
            <a:r>
              <a:rPr lang="en-US" sz="2000" smtClean="0"/>
              <a:t>(</a:t>
            </a:r>
            <a:r>
              <a:rPr lang="en-US" sz="2000" i="1" smtClean="0"/>
              <a:t>s</a:t>
            </a:r>
            <a:r>
              <a:rPr lang="en-US" sz="2000" smtClean="0"/>
              <a:t>) = 0. </a:t>
            </a:r>
          </a:p>
          <a:p>
            <a:pPr eaLnBrk="1" hangingPunct="1">
              <a:lnSpc>
                <a:spcPct val="80000"/>
              </a:lnSpc>
            </a:pPr>
            <a:r>
              <a:rPr lang="en-US" sz="2000" smtClean="0"/>
              <a:t>Stability of   is determined by its poles or simply the roots of the </a:t>
            </a:r>
            <a:r>
              <a:rPr lang="en-US" sz="2000" i="1" smtClean="0"/>
              <a:t>characteristic equation</a:t>
            </a:r>
            <a:r>
              <a:rPr lang="en-US" sz="2000" smtClean="0"/>
              <a:t>: </a:t>
            </a:r>
            <a:r>
              <a:rPr lang="en-US" sz="2000" i="1" smtClean="0"/>
              <a:t>D</a:t>
            </a:r>
            <a:r>
              <a:rPr lang="en-US" sz="2000" smtClean="0"/>
              <a:t>(</a:t>
            </a:r>
            <a:r>
              <a:rPr lang="en-US" sz="2000" i="1" smtClean="0"/>
              <a:t>s</a:t>
            </a:r>
            <a:r>
              <a:rPr lang="en-US" sz="2000" smtClean="0"/>
              <a:t>) = 0. For stability, the real part of every pole must be negative. If T(s)   is formed by closing a negative feedback loop around the open-loop transfer function F(s) =A(s)/B(s) , then the roots of the characteristic equation are also the zeros of  , or simply the roots of </a:t>
            </a:r>
            <a:r>
              <a:rPr lang="en-US" sz="2000" i="1" smtClean="0"/>
              <a:t>A</a:t>
            </a:r>
            <a:r>
              <a:rPr lang="en-US" sz="2000" smtClean="0"/>
              <a:t>(</a:t>
            </a:r>
            <a:r>
              <a:rPr lang="en-US" sz="2000" i="1" smtClean="0"/>
              <a:t>s</a:t>
            </a:r>
            <a:r>
              <a:rPr lang="en-US" sz="2000" smtClean="0"/>
              <a:t>) + </a:t>
            </a:r>
            <a:r>
              <a:rPr lang="en-US" sz="2000" i="1" smtClean="0"/>
              <a:t>B</a:t>
            </a:r>
            <a:r>
              <a:rPr lang="en-US" sz="2000" smtClean="0"/>
              <a:t>(</a:t>
            </a:r>
            <a:r>
              <a:rPr lang="en-US" sz="2000" i="1" smtClean="0"/>
              <a:t>s</a:t>
            </a:r>
            <a:r>
              <a:rPr lang="en-US" sz="200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Fundamental results in Linear System theory</a:t>
            </a:r>
          </a:p>
        </p:txBody>
      </p:sp>
      <p:sp>
        <p:nvSpPr>
          <p:cNvPr id="17411" name="Content Placeholder 2"/>
          <p:cNvSpPr>
            <a:spLocks noGrp="1"/>
          </p:cNvSpPr>
          <p:nvPr>
            <p:ph idx="1"/>
          </p:nvPr>
        </p:nvSpPr>
        <p:spPr/>
        <p:txBody>
          <a:bodyPr/>
          <a:lstStyle/>
          <a:p>
            <a:pPr eaLnBrk="1" hangingPunct="1"/>
            <a:r>
              <a:rPr lang="en-US" smtClean="0"/>
              <a:t>The fundamental result in LTI system theory is that any LTI system can be characterized entirely by a single function called the system's impulse response. The output of the system is simply the convolution of the input to the system with the system's impulse response.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DC gain</a:t>
            </a:r>
          </a:p>
        </p:txBody>
      </p:sp>
      <p:sp>
        <p:nvSpPr>
          <p:cNvPr id="63491" name="Rectangle 3"/>
          <p:cNvSpPr>
            <a:spLocks noGrp="1" noChangeArrowheads="1"/>
          </p:cNvSpPr>
          <p:nvPr>
            <p:ph type="body" idx="1"/>
          </p:nvPr>
        </p:nvSpPr>
        <p:spPr/>
        <p:txBody>
          <a:bodyPr/>
          <a:lstStyle/>
          <a:p>
            <a:pPr eaLnBrk="1" hangingPunct="1"/>
            <a:r>
              <a:rPr lang="en-US" smtClean="0"/>
              <a:t>DC gain is a ratio of the steady state . The step response to the magnitude of step function, or where s=0.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000" smtClean="0"/>
              <a:t>Example  Transfer function Open loop</a:t>
            </a:r>
          </a:p>
        </p:txBody>
      </p:sp>
      <p:sp>
        <p:nvSpPr>
          <p:cNvPr id="64515" name="Rectangle 3"/>
          <p:cNvSpPr>
            <a:spLocks noGrp="1" noChangeArrowheads="1"/>
          </p:cNvSpPr>
          <p:nvPr>
            <p:ph type="body" idx="1"/>
          </p:nvPr>
        </p:nvSpPr>
        <p:spPr/>
        <p:txBody>
          <a:bodyPr/>
          <a:lstStyle/>
          <a:p>
            <a:pPr eaLnBrk="1" hangingPunct="1">
              <a:lnSpc>
                <a:spcPct val="90000"/>
              </a:lnSpc>
            </a:pPr>
            <a:r>
              <a:rPr lang="en-US" sz="2400" smtClean="0"/>
              <a:t>M = 1kg </a:t>
            </a:r>
          </a:p>
          <a:p>
            <a:pPr eaLnBrk="1" hangingPunct="1">
              <a:lnSpc>
                <a:spcPct val="90000"/>
              </a:lnSpc>
            </a:pPr>
            <a:r>
              <a:rPr lang="en-US" sz="2400" smtClean="0"/>
              <a:t>b = 10 N.s/m </a:t>
            </a:r>
          </a:p>
          <a:p>
            <a:pPr eaLnBrk="1" hangingPunct="1">
              <a:lnSpc>
                <a:spcPct val="90000"/>
              </a:lnSpc>
            </a:pPr>
            <a:r>
              <a:rPr lang="en-US" sz="2400" smtClean="0"/>
              <a:t>k = 20 N/m             </a:t>
            </a:r>
          </a:p>
          <a:p>
            <a:pPr eaLnBrk="1" hangingPunct="1">
              <a:lnSpc>
                <a:spcPct val="90000"/>
              </a:lnSpc>
            </a:pPr>
            <a:r>
              <a:rPr lang="en-US" sz="2400" smtClean="0"/>
              <a:t>F(s) = 1 </a:t>
            </a:r>
          </a:p>
          <a:p>
            <a:pPr eaLnBrk="1" hangingPunct="1">
              <a:lnSpc>
                <a:spcPct val="90000"/>
              </a:lnSpc>
            </a:pPr>
            <a:r>
              <a:rPr lang="en-US" sz="2400" smtClean="0"/>
              <a:t>The DC gain of the plant transfer function is 1/20, so 0.05 is the final value of the output to an unit step input. This corresponds to the steady-state error of 0.95, quite large indeed. Furthermore, the rise time is about one second, and the settling time is about 1.5 seconds. Let's design a controller that will reduce the rise time, reduce the settling time, and eliminates the steady-state error </a:t>
            </a:r>
          </a:p>
        </p:txBody>
      </p:sp>
      <p:pic>
        <p:nvPicPr>
          <p:cNvPr id="64516" name="Picture 4" descr="transfer"/>
          <p:cNvPicPr>
            <a:picLocks noChangeAspect="1" noChangeArrowheads="1"/>
          </p:cNvPicPr>
          <p:nvPr/>
        </p:nvPicPr>
        <p:blipFill>
          <a:blip r:embed="rId3" cstate="print"/>
          <a:srcRect/>
          <a:stretch>
            <a:fillRect/>
          </a:stretch>
        </p:blipFill>
        <p:spPr bwMode="auto">
          <a:xfrm>
            <a:off x="3810000" y="1676400"/>
            <a:ext cx="32289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Proportional Controller</a:t>
            </a:r>
          </a:p>
        </p:txBody>
      </p:sp>
      <p:sp>
        <p:nvSpPr>
          <p:cNvPr id="65539" name="Rectangle 3"/>
          <p:cNvSpPr>
            <a:spLocks noGrp="1" noChangeArrowheads="1"/>
          </p:cNvSpPr>
          <p:nvPr>
            <p:ph type="body" idx="1"/>
          </p:nvPr>
        </p:nvSpPr>
        <p:spPr/>
        <p:txBody>
          <a:bodyPr/>
          <a:lstStyle/>
          <a:p>
            <a:pPr eaLnBrk="1" hangingPunct="1"/>
            <a:r>
              <a:rPr lang="en-US" smtClean="0"/>
              <a:t>Proportional controller (Kp) reduces the rise time, increases the overshoot, and reduces the steady-state error. The closed-loop transfer function of the above system with a proportional controller is: </a:t>
            </a:r>
          </a:p>
        </p:txBody>
      </p:sp>
      <p:pic>
        <p:nvPicPr>
          <p:cNvPr id="65540" name="Picture 4" descr="PIDtuteq2"/>
          <p:cNvPicPr>
            <a:picLocks noChangeAspect="1" noChangeArrowheads="1"/>
          </p:cNvPicPr>
          <p:nvPr/>
        </p:nvPicPr>
        <p:blipFill>
          <a:blip r:embed="rId3" cstate="print"/>
          <a:srcRect/>
          <a:stretch>
            <a:fillRect/>
          </a:stretch>
        </p:blipFill>
        <p:spPr bwMode="auto">
          <a:xfrm>
            <a:off x="3124200" y="4876800"/>
            <a:ext cx="2743200" cy="7620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PID plot</a:t>
            </a:r>
          </a:p>
        </p:txBody>
      </p:sp>
      <p:sp>
        <p:nvSpPr>
          <p:cNvPr id="66563" name="Rectangle 3"/>
          <p:cNvSpPr>
            <a:spLocks noGrp="1" noChangeArrowheads="1"/>
          </p:cNvSpPr>
          <p:nvPr>
            <p:ph type="body" idx="1"/>
          </p:nvPr>
        </p:nvSpPr>
        <p:spPr/>
        <p:txBody>
          <a:bodyPr/>
          <a:lstStyle/>
          <a:p>
            <a:pPr eaLnBrk="1" hangingPunct="1"/>
            <a:r>
              <a:rPr lang="en-US" smtClean="0"/>
              <a:t> Open Loop     Proportional Loop                                     </a:t>
            </a:r>
          </a:p>
        </p:txBody>
      </p:sp>
      <p:pic>
        <p:nvPicPr>
          <p:cNvPr id="66564" name="Picture 4" descr="PIDtutplot1"/>
          <p:cNvPicPr>
            <a:picLocks noChangeAspect="1" noChangeArrowheads="1"/>
          </p:cNvPicPr>
          <p:nvPr/>
        </p:nvPicPr>
        <p:blipFill>
          <a:blip r:embed="rId3" cstate="print"/>
          <a:srcRect/>
          <a:stretch>
            <a:fillRect/>
          </a:stretch>
        </p:blipFill>
        <p:spPr bwMode="auto">
          <a:xfrm>
            <a:off x="762000" y="2057400"/>
            <a:ext cx="3162300" cy="2705100"/>
          </a:xfrm>
          <a:prstGeom prst="rect">
            <a:avLst/>
          </a:prstGeom>
          <a:noFill/>
          <a:ln w="9525">
            <a:noFill/>
            <a:miter lim="800000"/>
            <a:headEnd/>
            <a:tailEnd/>
          </a:ln>
        </p:spPr>
      </p:pic>
      <p:pic>
        <p:nvPicPr>
          <p:cNvPr id="66565" name="Picture 5" descr="PIDtutplot2"/>
          <p:cNvPicPr>
            <a:picLocks noChangeAspect="1" noChangeArrowheads="1"/>
          </p:cNvPicPr>
          <p:nvPr/>
        </p:nvPicPr>
        <p:blipFill>
          <a:blip r:embed="rId4" cstate="print"/>
          <a:srcRect/>
          <a:stretch>
            <a:fillRect/>
          </a:stretch>
        </p:blipFill>
        <p:spPr bwMode="auto">
          <a:xfrm>
            <a:off x="2967038" y="2105025"/>
            <a:ext cx="3209925" cy="26479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Proportional derivative Control</a:t>
            </a:r>
          </a:p>
        </p:txBody>
      </p:sp>
      <p:sp>
        <p:nvSpPr>
          <p:cNvPr id="67587" name="Rectangle 3"/>
          <p:cNvSpPr>
            <a:spLocks noGrp="1" noChangeArrowheads="1"/>
          </p:cNvSpPr>
          <p:nvPr>
            <p:ph type="body" idx="1"/>
          </p:nvPr>
        </p:nvSpPr>
        <p:spPr/>
        <p:txBody>
          <a:bodyPr/>
          <a:lstStyle/>
          <a:p>
            <a:pPr eaLnBrk="1" hangingPunct="1"/>
            <a:r>
              <a:rPr lang="en-US" smtClean="0"/>
              <a:t>Now, let's take a look at a PD control. From the table shown above, we see that the derivative controller (Kd) reduces both the overshoot and the settling time. The closed-loop transfer function of the given system with a PD controller is: </a:t>
            </a:r>
          </a:p>
        </p:txBody>
      </p:sp>
      <p:pic>
        <p:nvPicPr>
          <p:cNvPr id="67588" name="Picture 4" descr="PIDtuteq3"/>
          <p:cNvPicPr>
            <a:picLocks noChangeAspect="1" noChangeArrowheads="1"/>
          </p:cNvPicPr>
          <p:nvPr/>
        </p:nvPicPr>
        <p:blipFill>
          <a:blip r:embed="rId3" cstate="print"/>
          <a:srcRect/>
          <a:stretch>
            <a:fillRect/>
          </a:stretch>
        </p:blipFill>
        <p:spPr bwMode="auto">
          <a:xfrm>
            <a:off x="2133600" y="4724400"/>
            <a:ext cx="4267200" cy="96996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4000" smtClean="0"/>
              <a:t>Proportional derivative Control</a:t>
            </a:r>
            <a:br>
              <a:rPr lang="en-US" sz="4000" smtClean="0"/>
            </a:br>
            <a:r>
              <a:rPr lang="en-US" sz="4000" smtClean="0"/>
              <a:t>reduced both the overshoot and settling time</a:t>
            </a:r>
          </a:p>
        </p:txBody>
      </p:sp>
      <p:sp>
        <p:nvSpPr>
          <p:cNvPr id="68611" name="Rectangle 3"/>
          <p:cNvSpPr>
            <a:spLocks noGrp="1" noChangeArrowheads="1"/>
          </p:cNvSpPr>
          <p:nvPr>
            <p:ph type="body" idx="1"/>
          </p:nvPr>
        </p:nvSpPr>
        <p:spPr/>
        <p:txBody>
          <a:bodyPr/>
          <a:lstStyle/>
          <a:p>
            <a:pPr eaLnBrk="1" hangingPunct="1"/>
            <a:endParaRPr lang="en-US" smtClean="0"/>
          </a:p>
        </p:txBody>
      </p:sp>
      <p:pic>
        <p:nvPicPr>
          <p:cNvPr id="68612" name="Picture 5" descr="PIDtutplot3"/>
          <p:cNvPicPr>
            <a:picLocks noChangeAspect="1" noChangeArrowheads="1"/>
          </p:cNvPicPr>
          <p:nvPr/>
        </p:nvPicPr>
        <p:blipFill>
          <a:blip r:embed="rId3" cstate="print"/>
          <a:srcRect/>
          <a:stretch>
            <a:fillRect/>
          </a:stretch>
        </p:blipFill>
        <p:spPr bwMode="auto">
          <a:xfrm>
            <a:off x="3048000" y="2209800"/>
            <a:ext cx="4343400" cy="35814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Proportional Integral Controler</a:t>
            </a:r>
          </a:p>
        </p:txBody>
      </p:sp>
      <p:sp>
        <p:nvSpPr>
          <p:cNvPr id="69635" name="Rectangle 3"/>
          <p:cNvSpPr>
            <a:spLocks noGrp="1" noChangeArrowheads="1"/>
          </p:cNvSpPr>
          <p:nvPr>
            <p:ph type="body" idx="1"/>
          </p:nvPr>
        </p:nvSpPr>
        <p:spPr/>
        <p:txBody>
          <a:bodyPr/>
          <a:lstStyle/>
          <a:p>
            <a:pPr eaLnBrk="1" hangingPunct="1"/>
            <a:r>
              <a:rPr lang="en-US" smtClean="0"/>
              <a:t>An integral controller (Ki) decreases the rise time, increases both the overshoot and the settling time, and eliminates the steady-state error. For the given system, the closed-loop transfer function with a PI control is: </a:t>
            </a:r>
          </a:p>
        </p:txBody>
      </p:sp>
      <p:pic>
        <p:nvPicPr>
          <p:cNvPr id="69636" name="Picture 5" descr="PIDtuteq4"/>
          <p:cNvPicPr>
            <a:picLocks noChangeAspect="1" noChangeArrowheads="1"/>
          </p:cNvPicPr>
          <p:nvPr/>
        </p:nvPicPr>
        <p:blipFill>
          <a:blip r:embed="rId3" cstate="print"/>
          <a:srcRect/>
          <a:stretch>
            <a:fillRect/>
          </a:stretch>
        </p:blipFill>
        <p:spPr bwMode="auto">
          <a:xfrm>
            <a:off x="3124200" y="4349750"/>
            <a:ext cx="4114800" cy="10699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Plot for PI controller</a:t>
            </a:r>
          </a:p>
        </p:txBody>
      </p:sp>
      <p:sp>
        <p:nvSpPr>
          <p:cNvPr id="70659" name="Rectangle 3"/>
          <p:cNvSpPr>
            <a:spLocks noGrp="1" noChangeArrowheads="1"/>
          </p:cNvSpPr>
          <p:nvPr>
            <p:ph type="body" idx="1"/>
          </p:nvPr>
        </p:nvSpPr>
        <p:spPr/>
        <p:txBody>
          <a:bodyPr/>
          <a:lstStyle/>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We have reduced the proportional gain (Kp) because the integral controller also reduces the rise time and increases the overshoot as the proportional controller does (double effect). The above response shows that the integral controller eliminated the steady-state error </a:t>
            </a:r>
          </a:p>
        </p:txBody>
      </p:sp>
      <p:pic>
        <p:nvPicPr>
          <p:cNvPr id="70660" name="Picture 4" descr="PIDtutplot4"/>
          <p:cNvPicPr>
            <a:picLocks noChangeAspect="1" noChangeArrowheads="1"/>
          </p:cNvPicPr>
          <p:nvPr/>
        </p:nvPicPr>
        <p:blipFill>
          <a:blip r:embed="rId3" cstate="print"/>
          <a:srcRect/>
          <a:stretch>
            <a:fillRect/>
          </a:stretch>
        </p:blipFill>
        <p:spPr bwMode="auto">
          <a:xfrm>
            <a:off x="2819400" y="1447800"/>
            <a:ext cx="3238500" cy="26289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4000" smtClean="0"/>
              <a:t>Proportional Integral derivative Controller</a:t>
            </a:r>
          </a:p>
        </p:txBody>
      </p:sp>
      <p:sp>
        <p:nvSpPr>
          <p:cNvPr id="71683" name="Rectangle 3"/>
          <p:cNvSpPr>
            <a:spLocks noGrp="1" noChangeArrowheads="1"/>
          </p:cNvSpPr>
          <p:nvPr>
            <p:ph type="body" idx="1"/>
          </p:nvPr>
        </p:nvSpPr>
        <p:spPr/>
        <p:txBody>
          <a:bodyPr/>
          <a:lstStyle/>
          <a:p>
            <a:pPr eaLnBrk="1" hangingPunct="1"/>
            <a:r>
              <a:rPr lang="en-US" smtClean="0"/>
              <a:t>After several trial and error runs, the gains Kp=350, Ki=300, and Kd=50 provided the desired response. </a:t>
            </a:r>
          </a:p>
        </p:txBody>
      </p:sp>
      <p:pic>
        <p:nvPicPr>
          <p:cNvPr id="71684" name="Picture 4" descr="PIDtuteq5"/>
          <p:cNvPicPr>
            <a:picLocks noChangeAspect="1" noChangeArrowheads="1"/>
          </p:cNvPicPr>
          <p:nvPr/>
        </p:nvPicPr>
        <p:blipFill>
          <a:blip r:embed="rId3" cstate="print"/>
          <a:srcRect/>
          <a:stretch>
            <a:fillRect/>
          </a:stretch>
        </p:blipFill>
        <p:spPr bwMode="auto">
          <a:xfrm>
            <a:off x="2057400" y="3048000"/>
            <a:ext cx="5324475" cy="98583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t>THE response of Step input to PID controller</a:t>
            </a:r>
          </a:p>
        </p:txBody>
      </p:sp>
      <p:sp>
        <p:nvSpPr>
          <p:cNvPr id="72707"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We have obtained performance with no overshoot, fast rise time and no steady state error</a:t>
            </a:r>
          </a:p>
        </p:txBody>
      </p:sp>
      <p:pic>
        <p:nvPicPr>
          <p:cNvPr id="72708" name="Picture 4" descr="PIDtutplot5"/>
          <p:cNvPicPr>
            <a:picLocks noChangeAspect="1" noChangeArrowheads="1"/>
          </p:cNvPicPr>
          <p:nvPr/>
        </p:nvPicPr>
        <p:blipFill>
          <a:blip r:embed="rId3" cstate="print"/>
          <a:srcRect/>
          <a:stretch>
            <a:fillRect/>
          </a:stretch>
        </p:blipFill>
        <p:spPr bwMode="auto">
          <a:xfrm>
            <a:off x="2971800" y="1676400"/>
            <a:ext cx="3209925" cy="2771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Time domain</a:t>
            </a:r>
          </a:p>
        </p:txBody>
      </p:sp>
      <p:sp>
        <p:nvSpPr>
          <p:cNvPr id="18435" name="Content Placeholder 2"/>
          <p:cNvSpPr>
            <a:spLocks noGrp="1"/>
          </p:cNvSpPr>
          <p:nvPr>
            <p:ph idx="1"/>
          </p:nvPr>
        </p:nvSpPr>
        <p:spPr/>
        <p:txBody>
          <a:bodyPr/>
          <a:lstStyle/>
          <a:p>
            <a:pPr eaLnBrk="1" hangingPunct="1"/>
            <a:r>
              <a:rPr lang="en-US" smtClean="0"/>
              <a:t>This method of analysis is often called the </a:t>
            </a:r>
            <a:r>
              <a:rPr lang="en-US" i="1" smtClean="0"/>
              <a:t>time domain</a:t>
            </a:r>
            <a:r>
              <a:rPr lang="en-US" smtClean="0"/>
              <a:t> point-of-view. The same result is true of discrete-time linear shift-invariant systems in which signals are discrete-time samples, and convolution is defined on sequences.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4000" smtClean="0"/>
              <a:t>Modeling a Cruise Control System </a:t>
            </a:r>
          </a:p>
        </p:txBody>
      </p:sp>
      <p:sp>
        <p:nvSpPr>
          <p:cNvPr id="73731" name="Rectangle 3"/>
          <p:cNvSpPr>
            <a:spLocks noGrp="1" noChangeArrowheads="1"/>
          </p:cNvSpPr>
          <p:nvPr>
            <p:ph type="body" idx="1"/>
          </p:nvPr>
        </p:nvSpPr>
        <p:spPr/>
        <p:txBody>
          <a:bodyPr/>
          <a:lstStyle/>
          <a:p>
            <a:pPr eaLnBrk="1" hangingPunct="1"/>
            <a:endParaRPr lang="en-US" smtClean="0"/>
          </a:p>
        </p:txBody>
      </p:sp>
      <p:pic>
        <p:nvPicPr>
          <p:cNvPr id="73732" name="Picture 4" descr="Mass"/>
          <p:cNvPicPr>
            <a:picLocks noChangeAspect="1" noChangeArrowheads="1"/>
          </p:cNvPicPr>
          <p:nvPr/>
        </p:nvPicPr>
        <p:blipFill>
          <a:blip r:embed="rId3" cstate="print"/>
          <a:srcRect/>
          <a:stretch>
            <a:fillRect/>
          </a:stretch>
        </p:blipFill>
        <p:spPr bwMode="auto">
          <a:xfrm>
            <a:off x="2590800" y="3733800"/>
            <a:ext cx="4648200" cy="2324100"/>
          </a:xfrm>
          <a:prstGeom prst="rect">
            <a:avLst/>
          </a:prstGeom>
          <a:noFill/>
          <a:ln w="9525">
            <a:noFill/>
            <a:miter lim="800000"/>
            <a:headEnd/>
            <a:tailEnd/>
          </a:ln>
        </p:spPr>
      </p:pic>
      <p:pic>
        <p:nvPicPr>
          <p:cNvPr id="73733" name="Picture 5" descr="Mcceq1R"/>
          <p:cNvPicPr>
            <a:picLocks noChangeAspect="1" noChangeArrowheads="1"/>
          </p:cNvPicPr>
          <p:nvPr/>
        </p:nvPicPr>
        <p:blipFill>
          <a:blip r:embed="rId4" cstate="print"/>
          <a:srcRect/>
          <a:stretch>
            <a:fillRect/>
          </a:stretch>
        </p:blipFill>
        <p:spPr bwMode="auto">
          <a:xfrm>
            <a:off x="4114800" y="1771650"/>
            <a:ext cx="2133600" cy="1066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z="4000" smtClean="0"/>
              <a:t>Modeling a Cruise Control System </a:t>
            </a:r>
          </a:p>
        </p:txBody>
      </p:sp>
      <p:sp>
        <p:nvSpPr>
          <p:cNvPr id="74755" name="Rectangle 3"/>
          <p:cNvSpPr>
            <a:spLocks noGrp="1" noChangeArrowheads="1"/>
          </p:cNvSpPr>
          <p:nvPr>
            <p:ph type="body" idx="1"/>
          </p:nvPr>
        </p:nvSpPr>
        <p:spPr/>
        <p:txBody>
          <a:bodyPr/>
          <a:lstStyle/>
          <a:p>
            <a:pPr eaLnBrk="1" hangingPunct="1"/>
            <a:r>
              <a:rPr lang="en-US" smtClean="0"/>
              <a:t>The model of the cruise control system is relatively simple. If the inertia of the wheels is neglected, and it is assumed that friction (b) (which is proportional to the car's speed) is what is opposing the motion of the car (u is the force from the engine), then the problem is reduced to the simple mass and damper system shown below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Design requirements</a:t>
            </a:r>
          </a:p>
        </p:txBody>
      </p:sp>
      <p:sp>
        <p:nvSpPr>
          <p:cNvPr id="75779" name="Rectangle 3"/>
          <p:cNvSpPr>
            <a:spLocks noGrp="1" noChangeArrowheads="1"/>
          </p:cNvSpPr>
          <p:nvPr>
            <p:ph type="body" idx="1"/>
          </p:nvPr>
        </p:nvSpPr>
        <p:spPr/>
        <p:txBody>
          <a:bodyPr/>
          <a:lstStyle/>
          <a:p>
            <a:pPr eaLnBrk="1" hangingPunct="1">
              <a:lnSpc>
                <a:spcPct val="80000"/>
              </a:lnSpc>
            </a:pPr>
            <a:r>
              <a:rPr lang="en-US" sz="2400" smtClean="0"/>
              <a:t>m = 1000kg</a:t>
            </a:r>
            <a:br>
              <a:rPr lang="en-US" sz="2400" smtClean="0"/>
            </a:br>
            <a:r>
              <a:rPr lang="en-US" sz="2400" smtClean="0"/>
              <a:t>b = 50Nsec/m</a:t>
            </a:r>
            <a:br>
              <a:rPr lang="en-US" sz="2400" smtClean="0"/>
            </a:br>
            <a:r>
              <a:rPr lang="en-US" sz="2400" smtClean="0"/>
              <a:t>u = 500N </a:t>
            </a:r>
          </a:p>
          <a:p>
            <a:pPr eaLnBrk="1" hangingPunct="1">
              <a:lnSpc>
                <a:spcPct val="80000"/>
              </a:lnSpc>
            </a:pPr>
            <a:endParaRPr lang="en-US" sz="2400" smtClean="0"/>
          </a:p>
          <a:p>
            <a:pPr eaLnBrk="1" hangingPunct="1">
              <a:lnSpc>
                <a:spcPct val="80000"/>
              </a:lnSpc>
            </a:pPr>
            <a:r>
              <a:rPr lang="en-US" sz="2400" b="1" smtClean="0"/>
              <a:t>Design requirements:</a:t>
            </a:r>
          </a:p>
          <a:p>
            <a:pPr eaLnBrk="1" hangingPunct="1">
              <a:lnSpc>
                <a:spcPct val="80000"/>
              </a:lnSpc>
            </a:pPr>
            <a:r>
              <a:rPr lang="en-US" sz="2400" b="1" smtClean="0"/>
              <a:t>The next step in modeling this system is to come up with some design criteria. When the engine gives a 500 Newton force, the car will reach a maximum velocity of 10 m/s (22 mph). An automobile should be able to accelerate up to that speed in less than 5 seconds. Since this is only a cruise control system, a 10% overshoot on the velocity will not do much damage. A 2% steady-state error is also acceptable for the same reason</a:t>
            </a:r>
            <a:r>
              <a:rPr lang="en-US" sz="2400" smtClean="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Design criteria</a:t>
            </a:r>
          </a:p>
        </p:txBody>
      </p:sp>
      <p:sp>
        <p:nvSpPr>
          <p:cNvPr id="76803" name="Rectangle 3"/>
          <p:cNvSpPr>
            <a:spLocks noGrp="1" noChangeArrowheads="1"/>
          </p:cNvSpPr>
          <p:nvPr>
            <p:ph type="body" idx="1"/>
          </p:nvPr>
        </p:nvSpPr>
        <p:spPr/>
        <p:txBody>
          <a:bodyPr/>
          <a:lstStyle/>
          <a:p>
            <a:pPr eaLnBrk="1" hangingPunct="1"/>
            <a:r>
              <a:rPr lang="en-US" smtClean="0"/>
              <a:t>Keeping the above in mind, we have proposed the following design criteria for this problem: </a:t>
            </a:r>
          </a:p>
          <a:p>
            <a:pPr eaLnBrk="1" hangingPunct="1"/>
            <a:r>
              <a:rPr lang="en-US" smtClean="0"/>
              <a:t>Rise time &lt; 5 sec</a:t>
            </a:r>
            <a:br>
              <a:rPr lang="en-US" smtClean="0"/>
            </a:br>
            <a:r>
              <a:rPr lang="en-US" smtClean="0"/>
              <a:t>Overshoot &lt; 10%</a:t>
            </a:r>
            <a:br>
              <a:rPr lang="en-US" smtClean="0"/>
            </a:br>
            <a:r>
              <a:rPr lang="en-US" smtClean="0"/>
              <a:t>Steady state error &lt; 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Transfer Function</a:t>
            </a:r>
          </a:p>
        </p:txBody>
      </p:sp>
      <p:sp>
        <p:nvSpPr>
          <p:cNvPr id="77827" name="Rectangle 3"/>
          <p:cNvSpPr>
            <a:spLocks noGrp="1" noChangeArrowheads="1"/>
          </p:cNvSpPr>
          <p:nvPr>
            <p:ph type="body" idx="1"/>
          </p:nvPr>
        </p:nvSpPr>
        <p:spPr/>
        <p:txBody>
          <a:bodyPr/>
          <a:lstStyle/>
          <a:p>
            <a:pPr eaLnBrk="1" hangingPunct="1">
              <a:lnSpc>
                <a:spcPct val="90000"/>
              </a:lnSpc>
            </a:pPr>
            <a:r>
              <a:rPr lang="en-US" smtClean="0"/>
              <a:t>To find the transfer function of the above system, we need to take the Laplace transform of the modeling equations (1). </a:t>
            </a:r>
            <a:r>
              <a:rPr lang="en-US" b="1" smtClean="0"/>
              <a:t>When finding the transfer function, zero initial conditions must be assumed.</a:t>
            </a:r>
            <a:r>
              <a:rPr lang="en-US" smtClean="0"/>
              <a:t> Laplace transforms of the two equations are shown below </a:t>
            </a:r>
          </a:p>
          <a:p>
            <a:pPr eaLnBrk="1" hangingPunct="1">
              <a:lnSpc>
                <a:spcPct val="90000"/>
              </a:lnSpc>
            </a:pPr>
            <a:r>
              <a:rPr lang="en-US" smtClean="0"/>
              <a:t>ms V(s) +bV(s) =U(s)</a:t>
            </a:r>
          </a:p>
          <a:p>
            <a:pPr eaLnBrk="1" hangingPunct="1">
              <a:lnSpc>
                <a:spcPct val="90000"/>
              </a:lnSpc>
            </a:pPr>
            <a:r>
              <a:rPr lang="en-US" smtClean="0"/>
              <a:t>Y(s)= V(s)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Transfer Function</a:t>
            </a:r>
          </a:p>
        </p:txBody>
      </p:sp>
      <p:sp>
        <p:nvSpPr>
          <p:cNvPr id="78851" name="Rectangle 3"/>
          <p:cNvSpPr>
            <a:spLocks noGrp="1" noChangeArrowheads="1"/>
          </p:cNvSpPr>
          <p:nvPr>
            <p:ph type="body" idx="1"/>
          </p:nvPr>
        </p:nvSpPr>
        <p:spPr/>
        <p:txBody>
          <a:bodyPr/>
          <a:lstStyle/>
          <a:p>
            <a:pPr eaLnBrk="1" hangingPunct="1"/>
            <a:r>
              <a:rPr lang="en-US" smtClean="0"/>
              <a:t>We can substitute V(s) in terms Y(s)</a:t>
            </a:r>
          </a:p>
          <a:p>
            <a:pPr eaLnBrk="1" hangingPunct="1"/>
            <a:r>
              <a:rPr lang="en-US" smtClean="0"/>
              <a:t>    msY(s) +bY(s) = U(s)</a:t>
            </a:r>
          </a:p>
          <a:p>
            <a:pPr eaLnBrk="1" hangingPunct="1"/>
            <a:r>
              <a:rPr lang="en-US" smtClean="0"/>
              <a:t>Transfer function is:</a:t>
            </a:r>
          </a:p>
          <a:p>
            <a:pPr eaLnBrk="1" hangingPunct="1"/>
            <a:endParaRPr lang="en-US" smtClean="0"/>
          </a:p>
          <a:p>
            <a:pPr eaLnBrk="1" hangingPunct="1"/>
            <a:endParaRPr lang="en-US" smtClean="0"/>
          </a:p>
        </p:txBody>
      </p:sp>
      <p:pic>
        <p:nvPicPr>
          <p:cNvPr id="78852" name="Picture 5" descr="Mcceq4"/>
          <p:cNvPicPr>
            <a:picLocks noChangeAspect="1" noChangeArrowheads="1"/>
          </p:cNvPicPr>
          <p:nvPr/>
        </p:nvPicPr>
        <p:blipFill>
          <a:blip r:embed="rId3" cstate="print"/>
          <a:srcRect/>
          <a:stretch>
            <a:fillRect/>
          </a:stretch>
        </p:blipFill>
        <p:spPr bwMode="auto">
          <a:xfrm>
            <a:off x="3733800" y="3467100"/>
            <a:ext cx="2743200" cy="1371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State Space Representaion</a:t>
            </a:r>
          </a:p>
        </p:txBody>
      </p:sp>
      <p:sp>
        <p:nvSpPr>
          <p:cNvPr id="79875" name="Rectangle 3"/>
          <p:cNvSpPr>
            <a:spLocks noGrp="1" noChangeArrowheads="1"/>
          </p:cNvSpPr>
          <p:nvPr>
            <p:ph type="body" idx="1"/>
          </p:nvPr>
        </p:nvSpPr>
        <p:spPr/>
        <p:txBody>
          <a:bodyPr/>
          <a:lstStyle/>
          <a:p>
            <a:pPr eaLnBrk="1" hangingPunct="1"/>
            <a:r>
              <a:rPr lang="en-US" smtClean="0"/>
              <a:t>We can rewrite the first-order modeling equation (1) as the state-space model </a:t>
            </a:r>
          </a:p>
        </p:txBody>
      </p:sp>
      <p:pic>
        <p:nvPicPr>
          <p:cNvPr id="79876" name="Picture 4" descr="Mcceq3R"/>
          <p:cNvPicPr>
            <a:picLocks noChangeAspect="1" noChangeArrowheads="1"/>
          </p:cNvPicPr>
          <p:nvPr/>
        </p:nvPicPr>
        <p:blipFill>
          <a:blip r:embed="rId3" cstate="print"/>
          <a:srcRect/>
          <a:stretch>
            <a:fillRect/>
          </a:stretch>
        </p:blipFill>
        <p:spPr bwMode="auto">
          <a:xfrm>
            <a:off x="3505200" y="4121150"/>
            <a:ext cx="3962400" cy="12509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Open Loop response</a:t>
            </a:r>
          </a:p>
        </p:txBody>
      </p:sp>
      <p:sp>
        <p:nvSpPr>
          <p:cNvPr id="80899" name="Rectangle 3"/>
          <p:cNvSpPr>
            <a:spLocks noGrp="1" noChangeArrowheads="1"/>
          </p:cNvSpPr>
          <p:nvPr>
            <p:ph type="body" idx="1"/>
          </p:nvPr>
        </p:nvSpPr>
        <p:spPr/>
        <p:txBody>
          <a:bodyPr/>
          <a:lstStyle/>
          <a:p>
            <a:pPr eaLnBrk="1" hangingPunct="1"/>
            <a:r>
              <a:rPr lang="en-US" smtClean="0"/>
              <a:t>From the plot, we see that the vehicle takes more than 100 seconds to reach the steady-state speed of 10 m/s. This does not satisfy our rise time criterion of less than 5 seconds </a:t>
            </a:r>
          </a:p>
        </p:txBody>
      </p:sp>
      <p:pic>
        <p:nvPicPr>
          <p:cNvPr id="80900" name="Picture 4" descr="Mccplot1"/>
          <p:cNvPicPr>
            <a:picLocks noChangeAspect="1" noChangeArrowheads="1"/>
          </p:cNvPicPr>
          <p:nvPr/>
        </p:nvPicPr>
        <p:blipFill>
          <a:blip r:embed="rId3" cstate="print"/>
          <a:srcRect/>
          <a:stretch>
            <a:fillRect/>
          </a:stretch>
        </p:blipFill>
        <p:spPr bwMode="auto">
          <a:xfrm>
            <a:off x="2743200" y="4257675"/>
            <a:ext cx="3038475" cy="26003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Design criteria for the feedback</a:t>
            </a:r>
          </a:p>
        </p:txBody>
      </p:sp>
      <p:sp>
        <p:nvSpPr>
          <p:cNvPr id="81923" name="Rectangle 3"/>
          <p:cNvSpPr>
            <a:spLocks noGrp="1" noChangeArrowheads="1"/>
          </p:cNvSpPr>
          <p:nvPr>
            <p:ph type="body" idx="1"/>
          </p:nvPr>
        </p:nvSpPr>
        <p:spPr/>
        <p:txBody>
          <a:bodyPr/>
          <a:lstStyle/>
          <a:p>
            <a:pPr algn="ctr" eaLnBrk="1" hangingPunct="1"/>
            <a:r>
              <a:rPr lang="en-US" smtClean="0"/>
              <a:t>Rise time &lt; 5 sec</a:t>
            </a:r>
            <a:br>
              <a:rPr lang="en-US" smtClean="0"/>
            </a:br>
            <a:r>
              <a:rPr lang="en-US" smtClean="0"/>
              <a:t>Overshoot &lt; 10%</a:t>
            </a:r>
            <a:br>
              <a:rPr lang="en-US" smtClean="0"/>
            </a:br>
            <a:r>
              <a:rPr lang="en-US" smtClean="0"/>
              <a:t>Steady state error &lt; 2%</a:t>
            </a:r>
          </a:p>
          <a:p>
            <a:pPr eaLnBrk="1" hangingPunct="1"/>
            <a:endParaRPr lang="en-US" smtClean="0"/>
          </a:p>
        </p:txBody>
      </p:sp>
      <p:pic>
        <p:nvPicPr>
          <p:cNvPr id="81924" name="Picture 4" descr="Block"/>
          <p:cNvPicPr>
            <a:picLocks noChangeAspect="1" noChangeArrowheads="1"/>
          </p:cNvPicPr>
          <p:nvPr/>
        </p:nvPicPr>
        <p:blipFill>
          <a:blip r:embed="rId3" cstate="print"/>
          <a:srcRect/>
          <a:stretch>
            <a:fillRect/>
          </a:stretch>
        </p:blipFill>
        <p:spPr bwMode="auto">
          <a:xfrm>
            <a:off x="2209800" y="4572000"/>
            <a:ext cx="4762500" cy="10477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This step meets all the criteria</a:t>
            </a:r>
          </a:p>
        </p:txBody>
      </p:sp>
      <p:sp>
        <p:nvSpPr>
          <p:cNvPr id="82947" name="Rectangle 3"/>
          <p:cNvSpPr>
            <a:spLocks noGrp="1" noChangeArrowheads="1"/>
          </p:cNvSpPr>
          <p:nvPr>
            <p:ph type="body" idx="1"/>
          </p:nvPr>
        </p:nvSpPr>
        <p:spPr/>
        <p:txBody>
          <a:bodyPr/>
          <a:lstStyle/>
          <a:p>
            <a:pPr eaLnBrk="1" hangingPunct="1"/>
            <a:endParaRPr lang="en-US" smtClean="0"/>
          </a:p>
        </p:txBody>
      </p:sp>
      <p:pic>
        <p:nvPicPr>
          <p:cNvPr id="82948" name="Picture 4" descr="ccPID4W"/>
          <p:cNvPicPr>
            <a:picLocks noChangeAspect="1" noChangeArrowheads="1"/>
          </p:cNvPicPr>
          <p:nvPr/>
        </p:nvPicPr>
        <p:blipFill>
          <a:blip r:embed="rId3" cstate="print"/>
          <a:srcRect/>
          <a:stretch>
            <a:fillRect/>
          </a:stretch>
        </p:blipFill>
        <p:spPr bwMode="auto">
          <a:xfrm>
            <a:off x="3043238" y="1727200"/>
            <a:ext cx="4881562" cy="38941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sp>
        <p:nvSpPr>
          <p:cNvPr id="19459" name="Content Placeholder 2"/>
          <p:cNvSpPr>
            <a:spLocks noGrp="1"/>
          </p:cNvSpPr>
          <p:nvPr>
            <p:ph idx="1"/>
          </p:nvPr>
        </p:nvSpPr>
        <p:spPr/>
        <p:txBody>
          <a:bodyPr/>
          <a:lstStyle/>
          <a:p>
            <a:pPr eaLnBrk="1" hangingPunct="1"/>
            <a:r>
              <a:rPr lang="en-US" smtClean="0"/>
              <a:t>Equivalently, any LTI system can be characterized in the </a:t>
            </a:r>
            <a:r>
              <a:rPr lang="en-US" i="1" smtClean="0">
                <a:hlinkClick r:id="rId2" tooltip="Frequency domain"/>
              </a:rPr>
              <a:t>frequency domain</a:t>
            </a:r>
            <a:r>
              <a:rPr lang="en-US" smtClean="0"/>
              <a:t> by the system's </a:t>
            </a:r>
            <a:r>
              <a:rPr lang="en-US" smtClean="0">
                <a:hlinkClick r:id="rId3" tooltip="Transfer function"/>
              </a:rPr>
              <a:t>transfer function</a:t>
            </a:r>
            <a:r>
              <a:rPr lang="en-US" smtClean="0"/>
              <a:t>, which is the </a:t>
            </a:r>
            <a:r>
              <a:rPr lang="en-US" smtClean="0">
                <a:hlinkClick r:id="rId4" tooltip="Laplace transform"/>
              </a:rPr>
              <a:t>Laplace transform</a:t>
            </a:r>
            <a:r>
              <a:rPr lang="en-US" smtClean="0"/>
              <a:t> of the system's impulse response .As a result of the properties of these transforms, the output of the system in the frequency domain is the product of the transfer function and the transform of the input. In other words, convolution in the time domain is equivalent to multiplication in the frequency domain.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DC Motor Speed Modeling</a:t>
            </a:r>
          </a:p>
        </p:txBody>
      </p:sp>
      <p:sp>
        <p:nvSpPr>
          <p:cNvPr id="83971" name="Rectangle 3"/>
          <p:cNvSpPr>
            <a:spLocks noGrp="1" noChangeArrowheads="1"/>
          </p:cNvSpPr>
          <p:nvPr>
            <p:ph type="body" idx="1"/>
          </p:nvPr>
        </p:nvSpPr>
        <p:spPr/>
        <p:txBody>
          <a:bodyPr/>
          <a:lstStyle/>
          <a:p>
            <a:pPr eaLnBrk="1" hangingPunct="1"/>
            <a:r>
              <a:rPr lang="en-US" smtClean="0"/>
              <a:t>A common actuator in control systems is the DC motor. It directly provides rotary motion and, coupled with wheels or drums and cables, can provide transitional motion. The electric circuit of the armature and the free body diagram of the rotor are shown in the following figure:</a:t>
            </a:r>
          </a:p>
        </p:txBody>
      </p:sp>
      <p:pic>
        <p:nvPicPr>
          <p:cNvPr id="83972" name="Picture 4" descr="motor1"/>
          <p:cNvPicPr>
            <a:picLocks noChangeAspect="1" noChangeArrowheads="1"/>
          </p:cNvPicPr>
          <p:nvPr/>
        </p:nvPicPr>
        <p:blipFill>
          <a:blip r:embed="rId3" cstate="print"/>
          <a:srcRect/>
          <a:stretch>
            <a:fillRect/>
          </a:stretch>
        </p:blipFill>
        <p:spPr bwMode="auto">
          <a:xfrm>
            <a:off x="2438400" y="4800600"/>
            <a:ext cx="3810000" cy="19050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z="4000" smtClean="0"/>
              <a:t>Physical parameters of this motor</a:t>
            </a:r>
          </a:p>
        </p:txBody>
      </p:sp>
      <p:sp>
        <p:nvSpPr>
          <p:cNvPr id="84995" name="Rectangle 3"/>
          <p:cNvSpPr>
            <a:spLocks noGrp="1" noChangeArrowheads="1"/>
          </p:cNvSpPr>
          <p:nvPr>
            <p:ph type="body" idx="1"/>
          </p:nvPr>
        </p:nvSpPr>
        <p:spPr/>
        <p:txBody>
          <a:bodyPr/>
          <a:lstStyle/>
          <a:p>
            <a:pPr eaLnBrk="1" hangingPunct="1">
              <a:lnSpc>
                <a:spcPct val="90000"/>
              </a:lnSpc>
            </a:pPr>
            <a:r>
              <a:rPr lang="en-US" sz="2800" smtClean="0"/>
              <a:t>* moment of inertia of the rotor (J) = 0.01 kg.m^2/s^2</a:t>
            </a:r>
            <a:br>
              <a:rPr lang="en-US" sz="2800" smtClean="0"/>
            </a:br>
            <a:r>
              <a:rPr lang="en-US" sz="2800" smtClean="0"/>
              <a:t>* damping ratio of the mechanical system (b) = 0.1 Nms</a:t>
            </a:r>
            <a:br>
              <a:rPr lang="en-US" sz="2800" smtClean="0"/>
            </a:br>
            <a:r>
              <a:rPr lang="en-US" sz="2800" smtClean="0"/>
              <a:t>* electromotive force constant (K=Ke=Kt) = 0.01 Nm/Amp</a:t>
            </a:r>
            <a:br>
              <a:rPr lang="en-US" sz="2800" smtClean="0"/>
            </a:br>
            <a:r>
              <a:rPr lang="en-US" sz="2800" smtClean="0"/>
              <a:t>* electric resistance (R) = 1 ohm </a:t>
            </a:r>
            <a:br>
              <a:rPr lang="en-US" sz="2800" smtClean="0"/>
            </a:br>
            <a:r>
              <a:rPr lang="en-US" sz="2800" smtClean="0"/>
              <a:t>* electric inductance (L) = 0.5 H</a:t>
            </a:r>
            <a:br>
              <a:rPr lang="en-US" sz="2800" smtClean="0"/>
            </a:br>
            <a:r>
              <a:rPr lang="en-US" sz="2800" smtClean="0"/>
              <a:t>* input (V): Source Voltage</a:t>
            </a:r>
            <a:br>
              <a:rPr lang="en-US" sz="2800" smtClean="0"/>
            </a:br>
            <a:r>
              <a:rPr lang="en-US" sz="2800" smtClean="0"/>
              <a:t>* output (theta): position of shaft</a:t>
            </a:r>
            <a:br>
              <a:rPr lang="en-US" sz="2800" smtClean="0"/>
            </a:br>
            <a:r>
              <a:rPr lang="en-US" sz="2800" smtClean="0"/>
              <a:t>* The rotor and shaft are assumed to be rigid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DC motor modeling</a:t>
            </a:r>
          </a:p>
        </p:txBody>
      </p:sp>
      <p:sp>
        <p:nvSpPr>
          <p:cNvPr id="86019" name="Rectangle 3"/>
          <p:cNvSpPr>
            <a:spLocks noGrp="1" noChangeArrowheads="1"/>
          </p:cNvSpPr>
          <p:nvPr>
            <p:ph type="body" idx="1"/>
          </p:nvPr>
        </p:nvSpPr>
        <p:spPr/>
        <p:txBody>
          <a:bodyPr/>
          <a:lstStyle/>
          <a:p>
            <a:pPr eaLnBrk="1" hangingPunct="1"/>
            <a:r>
              <a:rPr lang="en-US" smtClean="0"/>
              <a:t>The motor torque, </a:t>
            </a:r>
            <a:r>
              <a:rPr lang="en-US" b="1" smtClean="0"/>
              <a:t>T</a:t>
            </a:r>
            <a:r>
              <a:rPr lang="en-US" smtClean="0"/>
              <a:t>, is related to the armature current, </a:t>
            </a:r>
            <a:r>
              <a:rPr lang="en-US" b="1" smtClean="0"/>
              <a:t>i</a:t>
            </a:r>
            <a:r>
              <a:rPr lang="en-US" smtClean="0"/>
              <a:t>, by a constant factor </a:t>
            </a:r>
            <a:r>
              <a:rPr lang="en-US" b="1" smtClean="0"/>
              <a:t>Kt</a:t>
            </a:r>
            <a:r>
              <a:rPr lang="en-US" smtClean="0"/>
              <a:t>. The back emf, </a:t>
            </a:r>
            <a:r>
              <a:rPr lang="en-US" b="1" smtClean="0"/>
              <a:t>e</a:t>
            </a:r>
            <a:r>
              <a:rPr lang="en-US" smtClean="0"/>
              <a:t>, is related to the rotational velocity by the following equations: </a:t>
            </a:r>
          </a:p>
        </p:txBody>
      </p:sp>
      <p:pic>
        <p:nvPicPr>
          <p:cNvPr id="86020" name="Picture 4" descr="mfo1"/>
          <p:cNvPicPr>
            <a:picLocks noChangeAspect="1" noChangeArrowheads="1"/>
          </p:cNvPicPr>
          <p:nvPr/>
        </p:nvPicPr>
        <p:blipFill>
          <a:blip r:embed="rId3" cstate="print"/>
          <a:srcRect/>
          <a:stretch>
            <a:fillRect/>
          </a:stretch>
        </p:blipFill>
        <p:spPr bwMode="auto">
          <a:xfrm>
            <a:off x="3581400" y="3867150"/>
            <a:ext cx="2209800" cy="11049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DC motor modeling</a:t>
            </a:r>
          </a:p>
        </p:txBody>
      </p:sp>
      <p:sp>
        <p:nvSpPr>
          <p:cNvPr id="87043" name="Rectangle 3"/>
          <p:cNvSpPr>
            <a:spLocks noGrp="1" noChangeArrowheads="1"/>
          </p:cNvSpPr>
          <p:nvPr>
            <p:ph type="body" idx="1"/>
          </p:nvPr>
        </p:nvSpPr>
        <p:spPr/>
        <p:txBody>
          <a:bodyPr/>
          <a:lstStyle/>
          <a:p>
            <a:pPr eaLnBrk="1" hangingPunct="1"/>
            <a:r>
              <a:rPr lang="en-US" smtClean="0"/>
              <a:t>In SI units (which we will use), </a:t>
            </a:r>
            <a:r>
              <a:rPr lang="en-US" b="1" smtClean="0"/>
              <a:t>Kt</a:t>
            </a:r>
            <a:r>
              <a:rPr lang="en-US" smtClean="0"/>
              <a:t> (armature constant) is equal to </a:t>
            </a:r>
            <a:r>
              <a:rPr lang="en-US" b="1" smtClean="0"/>
              <a:t>Ke</a:t>
            </a:r>
            <a:r>
              <a:rPr lang="en-US" smtClean="0"/>
              <a:t> (motor constant). </a:t>
            </a:r>
          </a:p>
          <a:p>
            <a:pPr eaLnBrk="1" hangingPunct="1"/>
            <a:r>
              <a:rPr lang="en-US" smtClean="0"/>
              <a:t>From the figure above we can write the following equations based on Newton's law combined with Kirchhoff's law:</a:t>
            </a:r>
          </a:p>
        </p:txBody>
      </p:sp>
      <p:pic>
        <p:nvPicPr>
          <p:cNvPr id="87044" name="Picture 4" descr="mfo2"/>
          <p:cNvPicPr>
            <a:picLocks noChangeAspect="1" noChangeArrowheads="1"/>
          </p:cNvPicPr>
          <p:nvPr/>
        </p:nvPicPr>
        <p:blipFill>
          <a:blip r:embed="rId3" cstate="print"/>
          <a:srcRect/>
          <a:stretch>
            <a:fillRect/>
          </a:stretch>
        </p:blipFill>
        <p:spPr bwMode="auto">
          <a:xfrm>
            <a:off x="3505200" y="4700588"/>
            <a:ext cx="3124200" cy="1457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Laplace transfer function</a:t>
            </a:r>
          </a:p>
        </p:txBody>
      </p:sp>
      <p:sp>
        <p:nvSpPr>
          <p:cNvPr id="88067" name="Rectangle 3"/>
          <p:cNvSpPr>
            <a:spLocks noGrp="1" noChangeArrowheads="1"/>
          </p:cNvSpPr>
          <p:nvPr>
            <p:ph type="body" idx="1"/>
          </p:nvPr>
        </p:nvSpPr>
        <p:spPr/>
        <p:txBody>
          <a:bodyPr/>
          <a:lstStyle/>
          <a:p>
            <a:pPr eaLnBrk="1" hangingPunct="1"/>
            <a:r>
              <a:rPr lang="en-US" smtClean="0"/>
              <a:t>We can get the following open-loop transfer function, where the rotational speed is the output and the voltage is the input </a:t>
            </a:r>
          </a:p>
        </p:txBody>
      </p:sp>
      <p:pic>
        <p:nvPicPr>
          <p:cNvPr id="88068" name="Picture 5" descr="mfo9"/>
          <p:cNvPicPr>
            <a:picLocks noChangeAspect="1" noChangeArrowheads="1"/>
          </p:cNvPicPr>
          <p:nvPr/>
        </p:nvPicPr>
        <p:blipFill>
          <a:blip r:embed="rId3" cstate="print"/>
          <a:srcRect/>
          <a:stretch>
            <a:fillRect/>
          </a:stretch>
        </p:blipFill>
        <p:spPr bwMode="auto">
          <a:xfrm>
            <a:off x="2438400" y="4724400"/>
            <a:ext cx="3886200" cy="935038"/>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Design criteria</a:t>
            </a:r>
          </a:p>
        </p:txBody>
      </p:sp>
      <p:sp>
        <p:nvSpPr>
          <p:cNvPr id="89091" name="Rectangle 3"/>
          <p:cNvSpPr>
            <a:spLocks noGrp="1" noChangeArrowheads="1"/>
          </p:cNvSpPr>
          <p:nvPr>
            <p:ph type="body" idx="1"/>
          </p:nvPr>
        </p:nvSpPr>
        <p:spPr/>
        <p:txBody>
          <a:bodyPr/>
          <a:lstStyle/>
          <a:p>
            <a:pPr eaLnBrk="1" hangingPunct="1"/>
            <a:r>
              <a:rPr lang="en-US" smtClean="0"/>
              <a:t>With a 1 rad/sec step input, the design criteria are: </a:t>
            </a:r>
          </a:p>
          <a:p>
            <a:pPr eaLnBrk="1" hangingPunct="1"/>
            <a:r>
              <a:rPr lang="en-US" smtClean="0"/>
              <a:t>Settling time less than 2 seconds</a:t>
            </a:r>
            <a:br>
              <a:rPr lang="en-US" smtClean="0"/>
            </a:br>
            <a:endParaRPr lang="en-US" smtClean="0"/>
          </a:p>
          <a:p>
            <a:pPr eaLnBrk="1" hangingPunct="1"/>
            <a:r>
              <a:rPr lang="en-US" smtClean="0"/>
              <a:t>Overshoot less than 5%</a:t>
            </a:r>
            <a:br>
              <a:rPr lang="en-US" smtClean="0"/>
            </a:br>
            <a:endParaRPr lang="en-US" smtClean="0"/>
          </a:p>
          <a:p>
            <a:pPr eaLnBrk="1" hangingPunct="1"/>
            <a:r>
              <a:rPr lang="en-US" smtClean="0"/>
              <a:t>Steady-stage error less than 1%</a:t>
            </a:r>
          </a:p>
          <a:p>
            <a:pPr eaLnBrk="1" hangingPunct="1"/>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PID control</a:t>
            </a:r>
          </a:p>
        </p:txBody>
      </p:sp>
      <p:sp>
        <p:nvSpPr>
          <p:cNvPr id="90115" name="Rectangle 3"/>
          <p:cNvSpPr>
            <a:spLocks noGrp="1" noChangeArrowheads="1"/>
          </p:cNvSpPr>
          <p:nvPr>
            <p:ph type="body" idx="1"/>
          </p:nvPr>
        </p:nvSpPr>
        <p:spPr/>
        <p:txBody>
          <a:bodyPr/>
          <a:lstStyle/>
          <a:p>
            <a:pPr eaLnBrk="1" hangingPunct="1"/>
            <a:r>
              <a:rPr lang="en-US" smtClean="0"/>
              <a:t>Let's try a PID controller with small Ki and Kd. Change your m-file so it looks like the following. Kp=100; Ki=1; Kd=1;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PID control with small Ki and Kd</a:t>
            </a:r>
          </a:p>
        </p:txBody>
      </p:sp>
      <p:sp>
        <p:nvSpPr>
          <p:cNvPr id="91139" name="Rectangle 3"/>
          <p:cNvSpPr>
            <a:spLocks noGrp="1" noChangeArrowheads="1"/>
          </p:cNvSpPr>
          <p:nvPr>
            <p:ph type="body" idx="1"/>
          </p:nvPr>
        </p:nvSpPr>
        <p:spPr/>
        <p:txBody>
          <a:bodyPr/>
          <a:lstStyle/>
          <a:p>
            <a:pPr eaLnBrk="1" hangingPunct="1"/>
            <a:endParaRPr lang="en-US" smtClean="0"/>
          </a:p>
        </p:txBody>
      </p:sp>
      <p:pic>
        <p:nvPicPr>
          <p:cNvPr id="91140" name="Picture 4" descr="pid2"/>
          <p:cNvPicPr>
            <a:picLocks noChangeAspect="1" noChangeArrowheads="1"/>
          </p:cNvPicPr>
          <p:nvPr/>
        </p:nvPicPr>
        <p:blipFill>
          <a:blip r:embed="rId3" cstate="print"/>
          <a:srcRect/>
          <a:stretch>
            <a:fillRect/>
          </a:stretch>
        </p:blipFill>
        <p:spPr bwMode="auto">
          <a:xfrm>
            <a:off x="2309813" y="1809750"/>
            <a:ext cx="4524375" cy="32385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Tuning the gains</a:t>
            </a:r>
          </a:p>
        </p:txBody>
      </p:sp>
      <p:sp>
        <p:nvSpPr>
          <p:cNvPr id="92163" name="Rectangle 3"/>
          <p:cNvSpPr>
            <a:spLocks noGrp="1" noChangeArrowheads="1"/>
          </p:cNvSpPr>
          <p:nvPr>
            <p:ph type="body" idx="1"/>
          </p:nvPr>
        </p:nvSpPr>
        <p:spPr/>
        <p:txBody>
          <a:bodyPr/>
          <a:lstStyle/>
          <a:p>
            <a:pPr eaLnBrk="1" hangingPunct="1"/>
            <a:r>
              <a:rPr lang="en-US" smtClean="0"/>
              <a:t>Now the settling time is too long. Let's increase Ki to reduce the settling time. Go back to your m-file and change Ki to 200. Rerun the file and you should get the plot like this: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PID control with large Ki</a:t>
            </a:r>
          </a:p>
        </p:txBody>
      </p:sp>
      <p:sp>
        <p:nvSpPr>
          <p:cNvPr id="93187" name="Rectangle 3"/>
          <p:cNvSpPr>
            <a:spLocks noGrp="1" noChangeArrowheads="1"/>
          </p:cNvSpPr>
          <p:nvPr>
            <p:ph type="body" idx="1"/>
          </p:nvPr>
        </p:nvSpPr>
        <p:spPr/>
        <p:txBody>
          <a:bodyPr/>
          <a:lstStyle/>
          <a:p>
            <a:pPr eaLnBrk="1" hangingPunct="1"/>
            <a:endParaRPr lang="en-US" smtClean="0"/>
          </a:p>
        </p:txBody>
      </p:sp>
      <p:pic>
        <p:nvPicPr>
          <p:cNvPr id="93188" name="Picture 4" descr="pid3"/>
          <p:cNvPicPr>
            <a:picLocks noChangeAspect="1" noChangeArrowheads="1"/>
          </p:cNvPicPr>
          <p:nvPr/>
        </p:nvPicPr>
        <p:blipFill>
          <a:blip r:embed="rId3" cstate="print"/>
          <a:srcRect/>
          <a:stretch>
            <a:fillRect/>
          </a:stretch>
        </p:blipFill>
        <p:spPr bwMode="auto">
          <a:xfrm>
            <a:off x="2309813" y="1809750"/>
            <a:ext cx="4524375" cy="32385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Laplace transform</a:t>
            </a:r>
          </a:p>
        </p:txBody>
      </p:sp>
      <p:sp>
        <p:nvSpPr>
          <p:cNvPr id="20483" name="Content Placeholder 2"/>
          <p:cNvSpPr>
            <a:spLocks noGrp="1"/>
          </p:cNvSpPr>
          <p:nvPr>
            <p:ph idx="1"/>
          </p:nvPr>
        </p:nvSpPr>
        <p:spPr/>
        <p:txBody>
          <a:bodyPr/>
          <a:lstStyle/>
          <a:p>
            <a:pPr eaLnBrk="1" hangingPunct="1"/>
            <a:r>
              <a:rPr lang="en-US" smtClean="0"/>
              <a:t>Laplace transform: definition</a:t>
            </a:r>
          </a:p>
          <a:p>
            <a:pPr eaLnBrk="1" hangingPunct="1"/>
            <a:r>
              <a:rPr lang="en-US" smtClean="0"/>
              <a:t>Where s is a complex number</a:t>
            </a:r>
          </a:p>
        </p:txBody>
      </p:sp>
      <p:pic>
        <p:nvPicPr>
          <p:cNvPr id="20484" name="Picture 3" descr="Laplace.png"/>
          <p:cNvPicPr>
            <a:picLocks noChangeAspect="1"/>
          </p:cNvPicPr>
          <p:nvPr/>
        </p:nvPicPr>
        <p:blipFill>
          <a:blip r:embed="rId2" cstate="print"/>
          <a:srcRect/>
          <a:stretch>
            <a:fillRect/>
          </a:stretch>
        </p:blipFill>
        <p:spPr bwMode="auto">
          <a:xfrm>
            <a:off x="609600" y="3886200"/>
            <a:ext cx="7254875" cy="1143000"/>
          </a:xfrm>
          <a:prstGeom prst="rect">
            <a:avLst/>
          </a:prstGeom>
          <a:noFill/>
          <a:ln w="9525">
            <a:noFill/>
            <a:miter lim="800000"/>
            <a:headEnd/>
            <a:tailEnd/>
          </a:ln>
        </p:spPr>
      </p:pic>
      <p:pic>
        <p:nvPicPr>
          <p:cNvPr id="20485" name="Picture 4" descr="complex.png"/>
          <p:cNvPicPr>
            <a:picLocks noChangeAspect="1"/>
          </p:cNvPicPr>
          <p:nvPr/>
        </p:nvPicPr>
        <p:blipFill>
          <a:blip r:embed="rId3" cstate="print"/>
          <a:srcRect/>
          <a:stretch>
            <a:fillRect/>
          </a:stretch>
        </p:blipFill>
        <p:spPr bwMode="auto">
          <a:xfrm>
            <a:off x="6026150" y="2286000"/>
            <a:ext cx="1989138" cy="6096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Further tuning</a:t>
            </a:r>
          </a:p>
        </p:txBody>
      </p:sp>
      <p:sp>
        <p:nvSpPr>
          <p:cNvPr id="94211" name="Rectangle 3"/>
          <p:cNvSpPr>
            <a:spLocks noGrp="1" noChangeArrowheads="1"/>
          </p:cNvSpPr>
          <p:nvPr>
            <p:ph type="body" idx="1"/>
          </p:nvPr>
        </p:nvSpPr>
        <p:spPr/>
        <p:txBody>
          <a:bodyPr/>
          <a:lstStyle/>
          <a:p>
            <a:pPr eaLnBrk="1" hangingPunct="1"/>
            <a:r>
              <a:rPr lang="en-US" smtClean="0"/>
              <a:t>Now we see that the response is much faster than before, but the large Ki has worsened the transient response (big overshoot). Let's increase Kd to reduce the overshoot. Go back to the m-file and change Kd to 10. Rerun it and you should get this plot: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The right PID control</a:t>
            </a:r>
          </a:p>
        </p:txBody>
      </p:sp>
      <p:sp>
        <p:nvSpPr>
          <p:cNvPr id="95235" name="Rectangle 3"/>
          <p:cNvSpPr>
            <a:spLocks noGrp="1" noChangeArrowheads="1"/>
          </p:cNvSpPr>
          <p:nvPr>
            <p:ph type="body" idx="1"/>
          </p:nvPr>
        </p:nvSpPr>
        <p:spPr/>
        <p:txBody>
          <a:bodyPr/>
          <a:lstStyle/>
          <a:p>
            <a:pPr eaLnBrk="1" hangingPunct="1"/>
            <a:endParaRPr lang="en-US" smtClean="0"/>
          </a:p>
        </p:txBody>
      </p:sp>
      <p:pic>
        <p:nvPicPr>
          <p:cNvPr id="95236" name="Picture 4" descr="pid4"/>
          <p:cNvPicPr>
            <a:picLocks noChangeAspect="1" noChangeArrowheads="1"/>
          </p:cNvPicPr>
          <p:nvPr/>
        </p:nvPicPr>
        <p:blipFill>
          <a:blip r:embed="rId3" cstate="print"/>
          <a:srcRect/>
          <a:stretch>
            <a:fillRect/>
          </a:stretch>
        </p:blipFill>
        <p:spPr bwMode="auto">
          <a:xfrm>
            <a:off x="2209800" y="2286000"/>
            <a:ext cx="4524375" cy="32385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4000" smtClean="0"/>
              <a:t>The final parameters for our motor</a:t>
            </a:r>
          </a:p>
        </p:txBody>
      </p:sp>
      <p:sp>
        <p:nvSpPr>
          <p:cNvPr id="96259" name="Rectangle 3"/>
          <p:cNvSpPr>
            <a:spLocks noGrp="1" noChangeArrowheads="1"/>
          </p:cNvSpPr>
          <p:nvPr>
            <p:ph type="body" idx="1"/>
          </p:nvPr>
        </p:nvSpPr>
        <p:spPr/>
        <p:txBody>
          <a:bodyPr/>
          <a:lstStyle/>
          <a:p>
            <a:pPr eaLnBrk="1" hangingPunct="1"/>
            <a:r>
              <a:rPr lang="en-US" smtClean="0"/>
              <a:t>So now we know that if we use a PID controller with </a:t>
            </a:r>
          </a:p>
          <a:p>
            <a:pPr eaLnBrk="1" hangingPunct="1"/>
            <a:r>
              <a:rPr lang="en-US" smtClean="0"/>
              <a:t>Kp=100,</a:t>
            </a:r>
            <a:br>
              <a:rPr lang="en-US" smtClean="0"/>
            </a:br>
            <a:r>
              <a:rPr lang="en-US" smtClean="0"/>
              <a:t>Ki=200,</a:t>
            </a:r>
            <a:br>
              <a:rPr lang="en-US" smtClean="0"/>
            </a:br>
            <a:r>
              <a:rPr lang="en-US" smtClean="0"/>
              <a:t>Kd=10,</a:t>
            </a:r>
          </a:p>
          <a:p>
            <a:pPr eaLnBrk="1" hangingPunct="1"/>
            <a:r>
              <a:rPr lang="en-US" smtClean="0"/>
              <a:t>all of our design requirements will be satisfied.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The Properties of Laplace Transform</a:t>
            </a:r>
          </a:p>
        </p:txBody>
      </p:sp>
      <p:sp>
        <p:nvSpPr>
          <p:cNvPr id="21507" name="Rectangle 3"/>
          <p:cNvSpPr>
            <a:spLocks noGrp="1" noChangeArrowheads="1"/>
          </p:cNvSpPr>
          <p:nvPr>
            <p:ph type="body" idx="1"/>
          </p:nvPr>
        </p:nvSpPr>
        <p:spPr/>
        <p:txBody>
          <a:bodyPr/>
          <a:lstStyle/>
          <a:p>
            <a:pPr eaLnBrk="1" hangingPunct="1"/>
            <a:r>
              <a:rPr lang="en-US" smtClean="0"/>
              <a:t>df(t)/dt = s F(s) –f(0)</a:t>
            </a:r>
          </a:p>
          <a:p>
            <a:pPr eaLnBrk="1" hangingPunct="1"/>
            <a:r>
              <a:rPr lang="en-US" smtClean="0"/>
              <a:t>Integral of f(t) = 1/s F(s)</a:t>
            </a:r>
          </a:p>
          <a:p>
            <a:pPr eaLnBrk="1" hangingPunct="1"/>
            <a:r>
              <a:rPr lang="en-US" smtClean="0"/>
              <a:t>Show proof of Laplace transform of function derivative</a:t>
            </a:r>
          </a:p>
        </p:txBody>
      </p:sp>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2562</Words>
  <Application>Microsoft Office PowerPoint</Application>
  <PresentationFormat>On-screen Show (4:3)</PresentationFormat>
  <Paragraphs>274</Paragraphs>
  <Slides>82</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Wingdings</vt:lpstr>
      <vt:lpstr>Default Design</vt:lpstr>
      <vt:lpstr>Introduction to Linear System Theory and simple feedback PID Controllers</vt:lpstr>
      <vt:lpstr>Linear Systems</vt:lpstr>
      <vt:lpstr>It follows that it can be extended to any number of terms ,c[k].</vt:lpstr>
      <vt:lpstr>Time Invariance</vt:lpstr>
      <vt:lpstr>Fundamental results in Linear System theory</vt:lpstr>
      <vt:lpstr>Time domain</vt:lpstr>
      <vt:lpstr>PowerPoint Presentation</vt:lpstr>
      <vt:lpstr>Laplace transform</vt:lpstr>
      <vt:lpstr>The Properties of Laplace Transform</vt:lpstr>
      <vt:lpstr>The relationship between Time and frequency domain</vt:lpstr>
      <vt:lpstr>Transfer Function</vt:lpstr>
      <vt:lpstr>Stability Analysis</vt:lpstr>
      <vt:lpstr>Poles and zeros</vt:lpstr>
      <vt:lpstr>Composition of modules and Feedback</vt:lpstr>
      <vt:lpstr>Pure amplifier examp.</vt:lpstr>
      <vt:lpstr>Stable (a) and unstable (b) system response</vt:lpstr>
      <vt:lpstr>Stability </vt:lpstr>
      <vt:lpstr>S PLANE</vt:lpstr>
      <vt:lpstr>RLC example</vt:lpstr>
      <vt:lpstr>State Space representation</vt:lpstr>
      <vt:lpstr>State vector </vt:lpstr>
      <vt:lpstr>State differential equations</vt:lpstr>
      <vt:lpstr>State space vs. Transfer function</vt:lpstr>
      <vt:lpstr>Cont.</vt:lpstr>
      <vt:lpstr>Cont.</vt:lpstr>
      <vt:lpstr>PID controller</vt:lpstr>
      <vt:lpstr>The PID CONTROLLER</vt:lpstr>
      <vt:lpstr>PID</vt:lpstr>
      <vt:lpstr>THREE MULTIPLIERS</vt:lpstr>
      <vt:lpstr>Term Math Function  </vt:lpstr>
      <vt:lpstr>Derivative</vt:lpstr>
      <vt:lpstr>Proportional Term(Gain)</vt:lpstr>
      <vt:lpstr>Integral term(reset)</vt:lpstr>
      <vt:lpstr>Derivative term</vt:lpstr>
      <vt:lpstr>PowerPoint Presentation</vt:lpstr>
      <vt:lpstr>Effects of Proportional feedback</vt:lpstr>
      <vt:lpstr>Effect of Integral feedback</vt:lpstr>
      <vt:lpstr>Effect of derivative feedback</vt:lpstr>
      <vt:lpstr>How to select the coefficients</vt:lpstr>
      <vt:lpstr>Cont.</vt:lpstr>
      <vt:lpstr>Basic Schema</vt:lpstr>
      <vt:lpstr>Three Term Controller</vt:lpstr>
      <vt:lpstr>Error</vt:lpstr>
      <vt:lpstr>PowerPoint Presentation</vt:lpstr>
      <vt:lpstr>PID controller ,schema</vt:lpstr>
      <vt:lpstr>Intuitive explanation</vt:lpstr>
      <vt:lpstr>Example</vt:lpstr>
      <vt:lpstr>Transfer Function</vt:lpstr>
      <vt:lpstr>Transfer Function and Stability</vt:lpstr>
      <vt:lpstr>DC gain</vt:lpstr>
      <vt:lpstr>Example  Transfer function Open loop</vt:lpstr>
      <vt:lpstr>Proportional Controller</vt:lpstr>
      <vt:lpstr>PID plot</vt:lpstr>
      <vt:lpstr>Proportional derivative Control</vt:lpstr>
      <vt:lpstr>Proportional derivative Control reduced both the overshoot and settling time</vt:lpstr>
      <vt:lpstr>Proportional Integral Controler</vt:lpstr>
      <vt:lpstr>Plot for PI controller</vt:lpstr>
      <vt:lpstr>Proportional Integral derivative Controller</vt:lpstr>
      <vt:lpstr>THE response of Step input to PID controller</vt:lpstr>
      <vt:lpstr>Modeling a Cruise Control System </vt:lpstr>
      <vt:lpstr>Modeling a Cruise Control System </vt:lpstr>
      <vt:lpstr>Design requirements</vt:lpstr>
      <vt:lpstr>Design criteria</vt:lpstr>
      <vt:lpstr>Transfer Function</vt:lpstr>
      <vt:lpstr>Transfer Function</vt:lpstr>
      <vt:lpstr>State Space Representaion</vt:lpstr>
      <vt:lpstr>Open Loop response</vt:lpstr>
      <vt:lpstr>Design criteria for the feedback</vt:lpstr>
      <vt:lpstr>This step meets all the criteria</vt:lpstr>
      <vt:lpstr>DC Motor Speed Modeling</vt:lpstr>
      <vt:lpstr>Physical parameters of this motor</vt:lpstr>
      <vt:lpstr>DC motor modeling</vt:lpstr>
      <vt:lpstr>DC motor modeling</vt:lpstr>
      <vt:lpstr>Laplace transfer function</vt:lpstr>
      <vt:lpstr>Design criteria</vt:lpstr>
      <vt:lpstr>PID control</vt:lpstr>
      <vt:lpstr>PID control with small Ki and Kd</vt:lpstr>
      <vt:lpstr>Tuning the gains</vt:lpstr>
      <vt:lpstr>PID control with large Ki</vt:lpstr>
      <vt:lpstr>Further tuning</vt:lpstr>
      <vt:lpstr>The right PID control</vt:lpstr>
      <vt:lpstr>The final parameters for our motor</vt:lpstr>
    </vt:vector>
  </TitlesOfParts>
  <Company>EECS - University of California,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Ruzena Bajcsy</dc:creator>
  <cp:lastModifiedBy>Ruzena Bajcsy</cp:lastModifiedBy>
  <cp:revision>71</cp:revision>
  <dcterms:created xsi:type="dcterms:W3CDTF">2007-11-13T20:31:26Z</dcterms:created>
  <dcterms:modified xsi:type="dcterms:W3CDTF">2014-10-23T16:18:37Z</dcterms:modified>
</cp:coreProperties>
</file>