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3" r:id="rId14"/>
    <p:sldId id="269" r:id="rId15"/>
    <p:sldId id="270" r:id="rId16"/>
    <p:sldId id="271" r:id="rId17"/>
    <p:sldId id="272"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33" d="100"/>
          <a:sy n="33" d="100"/>
        </p:scale>
        <p:origin x="32"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C1728-00EE-4896-83EA-4F1683F34F9E}"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ECE9-542A-4C41-971B-8B962BDD14EE}" type="slidenum">
              <a:rPr lang="en-US" smtClean="0"/>
              <a:t>‹#›</a:t>
            </a:fld>
            <a:endParaRPr lang="en-US"/>
          </a:p>
        </p:txBody>
      </p:sp>
    </p:spTree>
    <p:extLst>
      <p:ext uri="{BB962C8B-B14F-4D97-AF65-F5344CB8AC3E}">
        <p14:creationId xmlns:p14="http://schemas.microsoft.com/office/powerpoint/2010/main" val="28423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1728-00EE-4896-83EA-4F1683F34F9E}"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ECE9-542A-4C41-971B-8B962BDD14EE}" type="slidenum">
              <a:rPr lang="en-US" smtClean="0"/>
              <a:t>‹#›</a:t>
            </a:fld>
            <a:endParaRPr lang="en-US"/>
          </a:p>
        </p:txBody>
      </p:sp>
    </p:spTree>
    <p:extLst>
      <p:ext uri="{BB962C8B-B14F-4D97-AF65-F5344CB8AC3E}">
        <p14:creationId xmlns:p14="http://schemas.microsoft.com/office/powerpoint/2010/main" val="28034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1728-00EE-4896-83EA-4F1683F34F9E}"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ECE9-542A-4C41-971B-8B962BDD14EE}" type="slidenum">
              <a:rPr lang="en-US" smtClean="0"/>
              <a:t>‹#›</a:t>
            </a:fld>
            <a:endParaRPr lang="en-US"/>
          </a:p>
        </p:txBody>
      </p:sp>
    </p:spTree>
    <p:extLst>
      <p:ext uri="{BB962C8B-B14F-4D97-AF65-F5344CB8AC3E}">
        <p14:creationId xmlns:p14="http://schemas.microsoft.com/office/powerpoint/2010/main" val="311906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1728-00EE-4896-83EA-4F1683F34F9E}"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ECE9-542A-4C41-971B-8B962BDD14EE}" type="slidenum">
              <a:rPr lang="en-US" smtClean="0"/>
              <a:t>‹#›</a:t>
            </a:fld>
            <a:endParaRPr lang="en-US"/>
          </a:p>
        </p:txBody>
      </p:sp>
    </p:spTree>
    <p:extLst>
      <p:ext uri="{BB962C8B-B14F-4D97-AF65-F5344CB8AC3E}">
        <p14:creationId xmlns:p14="http://schemas.microsoft.com/office/powerpoint/2010/main" val="237728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7C1728-00EE-4896-83EA-4F1683F34F9E}"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ECE9-542A-4C41-971B-8B962BDD14EE}" type="slidenum">
              <a:rPr lang="en-US" smtClean="0"/>
              <a:t>‹#›</a:t>
            </a:fld>
            <a:endParaRPr lang="en-US"/>
          </a:p>
        </p:txBody>
      </p:sp>
    </p:spTree>
    <p:extLst>
      <p:ext uri="{BB962C8B-B14F-4D97-AF65-F5344CB8AC3E}">
        <p14:creationId xmlns:p14="http://schemas.microsoft.com/office/powerpoint/2010/main" val="309758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C1728-00EE-4896-83EA-4F1683F34F9E}"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1ECE9-542A-4C41-971B-8B962BDD14EE}" type="slidenum">
              <a:rPr lang="en-US" smtClean="0"/>
              <a:t>‹#›</a:t>
            </a:fld>
            <a:endParaRPr lang="en-US"/>
          </a:p>
        </p:txBody>
      </p:sp>
    </p:spTree>
    <p:extLst>
      <p:ext uri="{BB962C8B-B14F-4D97-AF65-F5344CB8AC3E}">
        <p14:creationId xmlns:p14="http://schemas.microsoft.com/office/powerpoint/2010/main" val="326841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C1728-00EE-4896-83EA-4F1683F34F9E}" type="datetimeFigureOut">
              <a:rPr lang="en-US" smtClean="0"/>
              <a:t>8/22/2018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1ECE9-542A-4C41-971B-8B962BDD14EE}" type="slidenum">
              <a:rPr lang="en-US" smtClean="0"/>
              <a:t>‹#›</a:t>
            </a:fld>
            <a:endParaRPr lang="en-US"/>
          </a:p>
        </p:txBody>
      </p:sp>
    </p:spTree>
    <p:extLst>
      <p:ext uri="{BB962C8B-B14F-4D97-AF65-F5344CB8AC3E}">
        <p14:creationId xmlns:p14="http://schemas.microsoft.com/office/powerpoint/2010/main" val="93131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C1728-00EE-4896-83EA-4F1683F34F9E}" type="datetimeFigureOut">
              <a:rPr lang="en-US" smtClean="0"/>
              <a:t>8/22/2018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1ECE9-542A-4C41-971B-8B962BDD14EE}" type="slidenum">
              <a:rPr lang="en-US" smtClean="0"/>
              <a:t>‹#›</a:t>
            </a:fld>
            <a:endParaRPr lang="en-US"/>
          </a:p>
        </p:txBody>
      </p:sp>
    </p:spTree>
    <p:extLst>
      <p:ext uri="{BB962C8B-B14F-4D97-AF65-F5344CB8AC3E}">
        <p14:creationId xmlns:p14="http://schemas.microsoft.com/office/powerpoint/2010/main" val="222535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1728-00EE-4896-83EA-4F1683F34F9E}" type="datetimeFigureOut">
              <a:rPr lang="en-US" smtClean="0"/>
              <a:t>8/22/2018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1ECE9-542A-4C41-971B-8B962BDD14EE}" type="slidenum">
              <a:rPr lang="en-US" smtClean="0"/>
              <a:t>‹#›</a:t>
            </a:fld>
            <a:endParaRPr lang="en-US"/>
          </a:p>
        </p:txBody>
      </p:sp>
    </p:spTree>
    <p:extLst>
      <p:ext uri="{BB962C8B-B14F-4D97-AF65-F5344CB8AC3E}">
        <p14:creationId xmlns:p14="http://schemas.microsoft.com/office/powerpoint/2010/main" val="222428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7C1728-00EE-4896-83EA-4F1683F34F9E}"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1ECE9-542A-4C41-971B-8B962BDD14EE}" type="slidenum">
              <a:rPr lang="en-US" smtClean="0"/>
              <a:t>‹#›</a:t>
            </a:fld>
            <a:endParaRPr lang="en-US"/>
          </a:p>
        </p:txBody>
      </p:sp>
    </p:spTree>
    <p:extLst>
      <p:ext uri="{BB962C8B-B14F-4D97-AF65-F5344CB8AC3E}">
        <p14:creationId xmlns:p14="http://schemas.microsoft.com/office/powerpoint/2010/main" val="216243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7C1728-00EE-4896-83EA-4F1683F34F9E}"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1ECE9-542A-4C41-971B-8B962BDD14EE}" type="slidenum">
              <a:rPr lang="en-US" smtClean="0"/>
              <a:t>‹#›</a:t>
            </a:fld>
            <a:endParaRPr lang="en-US"/>
          </a:p>
        </p:txBody>
      </p:sp>
    </p:spTree>
    <p:extLst>
      <p:ext uri="{BB962C8B-B14F-4D97-AF65-F5344CB8AC3E}">
        <p14:creationId xmlns:p14="http://schemas.microsoft.com/office/powerpoint/2010/main" val="142797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C1728-00EE-4896-83EA-4F1683F34F9E}" type="datetimeFigureOut">
              <a:rPr lang="en-US" smtClean="0"/>
              <a:t>8/22/2018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1ECE9-542A-4C41-971B-8B962BDD14EE}" type="slidenum">
              <a:rPr lang="en-US" smtClean="0"/>
              <a:t>‹#›</a:t>
            </a:fld>
            <a:endParaRPr lang="en-US"/>
          </a:p>
        </p:txBody>
      </p:sp>
    </p:spTree>
    <p:extLst>
      <p:ext uri="{BB962C8B-B14F-4D97-AF65-F5344CB8AC3E}">
        <p14:creationId xmlns:p14="http://schemas.microsoft.com/office/powerpoint/2010/main" val="3293331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Computer#cite_note-15"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ybernetics#cite_note-KB_94-2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Computer#cite_note-scientific-computing.com-1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Norbert Wiener  part II</a:t>
            </a:r>
            <a:endParaRPr lang="en-US" dirty="0"/>
          </a:p>
        </p:txBody>
      </p:sp>
      <p:sp>
        <p:nvSpPr>
          <p:cNvPr id="3" name="Subtitle 2"/>
          <p:cNvSpPr>
            <a:spLocks noGrp="1"/>
          </p:cNvSpPr>
          <p:nvPr>
            <p:ph type="subTitle" idx="1"/>
          </p:nvPr>
        </p:nvSpPr>
        <p:spPr/>
        <p:txBody>
          <a:bodyPr/>
          <a:lstStyle/>
          <a:p>
            <a:r>
              <a:rPr lang="en-US" dirty="0" smtClean="0"/>
              <a:t>Cybernetics in mid 20</a:t>
            </a:r>
            <a:r>
              <a:rPr lang="en-US" baseline="30000" dirty="0" smtClean="0"/>
              <a:t>th</a:t>
            </a:r>
            <a:r>
              <a:rPr lang="en-US" dirty="0" smtClean="0"/>
              <a:t> century</a:t>
            </a:r>
            <a:endParaRPr lang="en-US" dirty="0"/>
          </a:p>
        </p:txBody>
      </p:sp>
    </p:spTree>
    <p:extLst>
      <p:ext uri="{BB962C8B-B14F-4D97-AF65-F5344CB8AC3E}">
        <p14:creationId xmlns:p14="http://schemas.microsoft.com/office/powerpoint/2010/main" val="1443058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Lord kelvin and </a:t>
            </a:r>
            <a:r>
              <a:rPr lang="en-US" dirty="0" err="1" smtClean="0"/>
              <a:t>Vannavar</a:t>
            </a:r>
            <a:r>
              <a:rPr lang="en-US" dirty="0" smtClean="0"/>
              <a:t> Bush</a:t>
            </a:r>
            <a:endParaRPr lang="en-US" dirty="0"/>
          </a:p>
        </p:txBody>
      </p:sp>
      <p:pic>
        <p:nvPicPr>
          <p:cNvPr id="4" name="Content Placeholder 3"/>
          <p:cNvPicPr>
            <a:picLocks noGrp="1" noChangeAspect="1"/>
          </p:cNvPicPr>
          <p:nvPr>
            <p:ph idx="1"/>
          </p:nvPr>
        </p:nvPicPr>
        <p:blipFill>
          <a:blip r:embed="rId2"/>
          <a:stretch>
            <a:fillRect/>
          </a:stretch>
        </p:blipFill>
        <p:spPr>
          <a:xfrm>
            <a:off x="7524346" y="2023333"/>
            <a:ext cx="3469966" cy="4351338"/>
          </a:xfrm>
          <a:prstGeom prst="rect">
            <a:avLst/>
          </a:prstGeom>
        </p:spPr>
      </p:pic>
      <p:pic>
        <p:nvPicPr>
          <p:cNvPr id="5" name="Picture 4"/>
          <p:cNvPicPr>
            <a:picLocks noChangeAspect="1"/>
          </p:cNvPicPr>
          <p:nvPr/>
        </p:nvPicPr>
        <p:blipFill>
          <a:blip r:embed="rId3"/>
          <a:stretch>
            <a:fillRect/>
          </a:stretch>
        </p:blipFill>
        <p:spPr>
          <a:xfrm>
            <a:off x="1293856" y="2023333"/>
            <a:ext cx="5600700" cy="4410075"/>
          </a:xfrm>
          <a:prstGeom prst="rect">
            <a:avLst/>
          </a:prstGeom>
        </p:spPr>
      </p:pic>
    </p:spTree>
    <p:extLst>
      <p:ext uri="{BB962C8B-B14F-4D97-AF65-F5344CB8AC3E}">
        <p14:creationId xmlns:p14="http://schemas.microsoft.com/office/powerpoint/2010/main" val="316965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6497" y="321275"/>
            <a:ext cx="10515600" cy="4522573"/>
          </a:xfrm>
        </p:spPr>
        <p:txBody>
          <a:bodyPr/>
          <a:lstStyle/>
          <a:p>
            <a:r>
              <a:rPr lang="en-US" dirty="0" smtClean="0"/>
              <a:t>Charles Babbage an English mechanical engineer and polymath, originated the concept of a programmable computer. Considered the "father of the computer",</a:t>
            </a:r>
            <a:r>
              <a:rPr lang="en-US" baseline="30000" dirty="0" smtClean="0">
                <a:hlinkClick r:id="rId2"/>
              </a:rPr>
              <a:t>[15]</a:t>
            </a:r>
            <a:r>
              <a:rPr lang="en-US" dirty="0" smtClean="0"/>
              <a:t> he conceptualized and invented the first mechanical computer in the early 19th century.</a:t>
            </a:r>
          </a:p>
          <a:p>
            <a:r>
              <a:rPr lang="en-US" dirty="0" smtClean="0"/>
              <a:t>The input of programs and data was </a:t>
            </a:r>
          </a:p>
          <a:p>
            <a:r>
              <a:rPr lang="en-US" dirty="0" smtClean="0"/>
              <a:t>to be provided to the machine via punched </a:t>
            </a:r>
          </a:p>
          <a:p>
            <a:r>
              <a:rPr lang="en-US" dirty="0" smtClean="0"/>
              <a:t>Cards a method being used at the time to</a:t>
            </a:r>
          </a:p>
          <a:p>
            <a:r>
              <a:rPr lang="en-US" dirty="0" smtClean="0"/>
              <a:t> direct mechanical looms such as</a:t>
            </a:r>
          </a:p>
          <a:p>
            <a:r>
              <a:rPr lang="en-US" dirty="0" smtClean="0"/>
              <a:t> the Jacquard loom</a:t>
            </a:r>
            <a:endParaRPr lang="en-US" dirty="0"/>
          </a:p>
        </p:txBody>
      </p:sp>
      <p:pic>
        <p:nvPicPr>
          <p:cNvPr id="4" name="Picture 3"/>
          <p:cNvPicPr>
            <a:picLocks noChangeAspect="1"/>
          </p:cNvPicPr>
          <p:nvPr/>
        </p:nvPicPr>
        <p:blipFill>
          <a:blip r:embed="rId3"/>
          <a:stretch>
            <a:fillRect/>
          </a:stretch>
        </p:blipFill>
        <p:spPr>
          <a:xfrm>
            <a:off x="7250325" y="1408669"/>
            <a:ext cx="3944896" cy="5133331"/>
          </a:xfrm>
          <a:prstGeom prst="rect">
            <a:avLst/>
          </a:prstGeom>
        </p:spPr>
      </p:pic>
    </p:spTree>
    <p:extLst>
      <p:ext uri="{BB962C8B-B14F-4D97-AF65-F5344CB8AC3E}">
        <p14:creationId xmlns:p14="http://schemas.microsoft.com/office/powerpoint/2010/main" val="375938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1157" y="695685"/>
            <a:ext cx="7834183" cy="5982467"/>
          </a:xfrm>
          <a:prstGeom prst="rect">
            <a:avLst/>
          </a:prstGeom>
        </p:spPr>
      </p:pic>
    </p:spTree>
    <p:extLst>
      <p:ext uri="{BB962C8B-B14F-4D97-AF65-F5344CB8AC3E}">
        <p14:creationId xmlns:p14="http://schemas.microsoft.com/office/powerpoint/2010/main" val="382572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59246" y="704850"/>
            <a:ext cx="4191000" cy="5448300"/>
          </a:xfrm>
          <a:prstGeom prst="rect">
            <a:avLst/>
          </a:prstGeom>
        </p:spPr>
      </p:pic>
      <p:sp>
        <p:nvSpPr>
          <p:cNvPr id="4" name="Title 3"/>
          <p:cNvSpPr>
            <a:spLocks noGrp="1"/>
          </p:cNvSpPr>
          <p:nvPr>
            <p:ph type="title"/>
          </p:nvPr>
        </p:nvSpPr>
        <p:spPr/>
        <p:txBody>
          <a:bodyPr/>
          <a:lstStyle/>
          <a:p>
            <a:r>
              <a:rPr lang="en-US" dirty="0" smtClean="0"/>
              <a:t>Alan Turing</a:t>
            </a:r>
            <a:endParaRPr lang="en-US"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p:txBody>
          <a:bodyPr>
            <a:normAutofit/>
          </a:bodyPr>
          <a:lstStyle/>
          <a:p>
            <a:r>
              <a:rPr lang="en-US" sz="2320" dirty="0" smtClean="0"/>
              <a:t>Computer Scientist</a:t>
            </a:r>
          </a:p>
          <a:p>
            <a:r>
              <a:rPr lang="en-US" sz="2320" dirty="0" smtClean="0"/>
              <a:t>Mathematician</a:t>
            </a:r>
          </a:p>
          <a:p>
            <a:r>
              <a:rPr lang="en-US" sz="2320" dirty="0" smtClean="0"/>
              <a:t>Theoretical Biologist</a:t>
            </a:r>
            <a:endParaRPr lang="en-US" sz="2320" dirty="0"/>
          </a:p>
        </p:txBody>
      </p:sp>
    </p:spTree>
    <p:extLst>
      <p:ext uri="{BB962C8B-B14F-4D97-AF65-F5344CB8AC3E}">
        <p14:creationId xmlns:p14="http://schemas.microsoft.com/office/powerpoint/2010/main" val="329830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Norbert Wiener recap and gestalt and Universals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Virtually all of the principles which Wiener enumerated as being desirable characteristics of calculating and data processing machines have been adopted in the design of digital computers, from the early mainframes of the 1950s to the latest microchips.</a:t>
            </a:r>
          </a:p>
          <a:p>
            <a:r>
              <a:rPr lang="en-US" dirty="0" smtClean="0"/>
              <a:t>This brief chapter is a philosophical enquiry into the relationship between the physical events in the central nervous system and the subjective experiences of the individual. It concentrates principally on the processes whereby nervous signals from the retina are transformed into a representation of the visual field. It also explores the various feedback loops involved in the operation of the eyes: the homeostatic operation of the retina to control light levels, the adjustment of the lens to bring objects into focus, and the complex set of reflex</a:t>
            </a:r>
            <a:r>
              <a:rPr lang="en-US" dirty="0"/>
              <a:t> </a:t>
            </a:r>
            <a:r>
              <a:rPr lang="en-US" dirty="0" smtClean="0"/>
              <a:t>movements to bring an object of attention into the detailed vision area of the fovea. The chapter concludes with an outline of the challenges presented by attempts to implement a reading machine for the blind.</a:t>
            </a:r>
            <a:endParaRPr lang="en-US" dirty="0"/>
          </a:p>
        </p:txBody>
      </p:sp>
    </p:spTree>
    <p:extLst>
      <p:ext uri="{BB962C8B-B14F-4D97-AF65-F5344CB8AC3E}">
        <p14:creationId xmlns:p14="http://schemas.microsoft.com/office/powerpoint/2010/main" val="169326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194"/>
          </a:xfrm>
        </p:spPr>
        <p:txBody>
          <a:bodyPr/>
          <a:lstStyle/>
          <a:p>
            <a:r>
              <a:rPr lang="en-US" dirty="0" smtClean="0"/>
              <a:t>Cybernetics and Sociology</a:t>
            </a:r>
            <a:endParaRPr lang="en-US" dirty="0"/>
          </a:p>
        </p:txBody>
      </p:sp>
      <p:sp>
        <p:nvSpPr>
          <p:cNvPr id="3" name="Content Placeholder 2"/>
          <p:cNvSpPr>
            <a:spLocks noGrp="1"/>
          </p:cNvSpPr>
          <p:nvPr>
            <p:ph idx="1"/>
          </p:nvPr>
        </p:nvSpPr>
        <p:spPr>
          <a:xfrm>
            <a:off x="838200" y="1223320"/>
            <a:ext cx="10515600" cy="4953643"/>
          </a:xfrm>
        </p:spPr>
        <p:txBody>
          <a:bodyPr/>
          <a:lstStyle/>
          <a:p>
            <a:r>
              <a:rPr lang="en-US" dirty="0" smtClean="0"/>
              <a:t>It is </a:t>
            </a:r>
            <a:r>
              <a:rPr lang="en-US" dirty="0" err="1" smtClean="0"/>
              <a:t>remarckable</a:t>
            </a:r>
            <a:r>
              <a:rPr lang="en-US" dirty="0" smtClean="0"/>
              <a:t> that Wiener in 40s already thought about the influence of Cybernetics and Psychology, The </a:t>
            </a:r>
            <a:r>
              <a:rPr lang="en-US" dirty="0" err="1" smtClean="0"/>
              <a:t>language,Informrtion</a:t>
            </a:r>
            <a:r>
              <a:rPr lang="en-US" dirty="0" smtClean="0"/>
              <a:t> and Society.</a:t>
            </a:r>
          </a:p>
          <a:p>
            <a:r>
              <a:rPr lang="en-US" dirty="0" smtClean="0"/>
              <a:t>In this regard we will touch upon the Action Theory –Theory of Sociological Scheme by </a:t>
            </a:r>
            <a:r>
              <a:rPr lang="en-US" dirty="0" err="1" smtClean="0"/>
              <a:t>Talcot</a:t>
            </a:r>
            <a:r>
              <a:rPr lang="en-US" dirty="0" smtClean="0"/>
              <a:t> Parsons around 1950-`1970. He espoused the Structure of Social Actions as a unified MAP of All action Systems and ultimately all Living Systems. He called it AGIL</a:t>
            </a:r>
          </a:p>
          <a:p>
            <a:r>
              <a:rPr lang="en-US" dirty="0" smtClean="0"/>
              <a:t>Which stands for ADAPTATION (Capacity of the society </a:t>
            </a:r>
            <a:r>
              <a:rPr lang="en-US" dirty="0" err="1" smtClean="0"/>
              <a:t>adpt</a:t>
            </a:r>
            <a:r>
              <a:rPr lang="en-US" dirty="0" smtClean="0"/>
              <a:t> to its environment),ATTAINMENT (Capacity to set goals)INTEGRATION (Integrate its </a:t>
            </a:r>
            <a:r>
              <a:rPr lang="en-US" dirty="0" err="1" smtClean="0"/>
              <a:t>components:Values</a:t>
            </a:r>
            <a:r>
              <a:rPr lang="en-US" dirty="0" smtClean="0"/>
              <a:t> and Norms) LATENCY(maintain the integrative </a:t>
            </a:r>
            <a:r>
              <a:rPr lang="en-US" dirty="0" err="1" smtClean="0"/>
              <a:t>elements:schools</a:t>
            </a:r>
            <a:r>
              <a:rPr lang="en-US" dirty="0" smtClean="0"/>
              <a:t>, belief systems).</a:t>
            </a:r>
            <a:endParaRPr lang="en-US" dirty="0"/>
          </a:p>
        </p:txBody>
      </p:sp>
    </p:spTree>
    <p:extLst>
      <p:ext uri="{BB962C8B-B14F-4D97-AF65-F5344CB8AC3E}">
        <p14:creationId xmlns:p14="http://schemas.microsoft.com/office/powerpoint/2010/main" val="4075469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Talcot</a:t>
            </a:r>
            <a:r>
              <a:rPr lang="en-US" dirty="0" smtClean="0"/>
              <a:t> PARSONS</a:t>
            </a:r>
            <a:endParaRPr lang="en-US" dirty="0"/>
          </a:p>
        </p:txBody>
      </p:sp>
      <p:pic>
        <p:nvPicPr>
          <p:cNvPr id="4" name="Content Placeholder 3"/>
          <p:cNvPicPr>
            <a:picLocks noGrp="1" noChangeAspect="1"/>
          </p:cNvPicPr>
          <p:nvPr>
            <p:ph idx="1"/>
          </p:nvPr>
        </p:nvPicPr>
        <p:blipFill>
          <a:blip r:embed="rId2"/>
          <a:stretch>
            <a:fillRect/>
          </a:stretch>
        </p:blipFill>
        <p:spPr>
          <a:xfrm>
            <a:off x="4188941" y="1993993"/>
            <a:ext cx="3249827" cy="4858160"/>
          </a:xfrm>
          <a:prstGeom prst="rect">
            <a:avLst/>
          </a:prstGeom>
        </p:spPr>
      </p:pic>
    </p:spTree>
    <p:extLst>
      <p:ext uri="{BB962C8B-B14F-4D97-AF65-F5344CB8AC3E}">
        <p14:creationId xmlns:p14="http://schemas.microsoft.com/office/powerpoint/2010/main" val="1779565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Wiener thought of LEARNING and </a:t>
            </a:r>
            <a:r>
              <a:rPr lang="en-US" dirty="0" err="1" smtClean="0"/>
              <a:t>Selfreproducing</a:t>
            </a:r>
            <a:r>
              <a:rPr lang="en-US" dirty="0" smtClean="0"/>
              <a:t> machines</a:t>
            </a:r>
            <a:endParaRPr lang="en-US" dirty="0"/>
          </a:p>
        </p:txBody>
      </p:sp>
      <p:sp>
        <p:nvSpPr>
          <p:cNvPr id="3" name="Content Placeholder 2"/>
          <p:cNvSpPr>
            <a:spLocks noGrp="1"/>
          </p:cNvSpPr>
          <p:nvPr>
            <p:ph idx="1"/>
          </p:nvPr>
        </p:nvSpPr>
        <p:spPr/>
        <p:txBody>
          <a:bodyPr/>
          <a:lstStyle/>
          <a:p>
            <a:r>
              <a:rPr lang="en-US" dirty="0" smtClean="0"/>
              <a:t>Wiener expands the discussion to John von Neumann's theory of games, and the application to military situations. He then speculates about the manner in which a chess-playing computer could be programmed to </a:t>
            </a:r>
            <a:r>
              <a:rPr lang="en-US" dirty="0" err="1" smtClean="0"/>
              <a:t>analyse</a:t>
            </a:r>
            <a:r>
              <a:rPr lang="en-US" dirty="0" smtClean="0"/>
              <a:t> its past performances and improve its performance. This proceeds to a discussion of the evolution of conflict, as in the examples of matador and bull, or mongoose and cobra, or between opponents in a tennis game. </a:t>
            </a:r>
          </a:p>
          <a:p>
            <a:endParaRPr lang="en-US" dirty="0"/>
          </a:p>
          <a:p>
            <a:endParaRPr lang="en-US" dirty="0"/>
          </a:p>
        </p:txBody>
      </p:sp>
    </p:spTree>
    <p:extLst>
      <p:ext uri="{BB962C8B-B14F-4D97-AF65-F5344CB8AC3E}">
        <p14:creationId xmlns:p14="http://schemas.microsoft.com/office/powerpoint/2010/main" val="2819829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Waves and self Organizing systems</a:t>
            </a:r>
            <a:endParaRPr lang="en-US" dirty="0"/>
          </a:p>
        </p:txBody>
      </p:sp>
      <p:sp>
        <p:nvSpPr>
          <p:cNvPr id="3" name="Content Placeholder 2"/>
          <p:cNvSpPr>
            <a:spLocks noGrp="1"/>
          </p:cNvSpPr>
          <p:nvPr>
            <p:ph idx="1"/>
          </p:nvPr>
        </p:nvSpPr>
        <p:spPr/>
        <p:txBody>
          <a:bodyPr/>
          <a:lstStyle/>
          <a:p>
            <a:r>
              <a:rPr lang="en-US" dirty="0" smtClean="0"/>
              <a:t>This chapter opens with a discussion of the mechanism of evolution by Natural Selection, which he refers to as "</a:t>
            </a:r>
            <a:r>
              <a:rPr lang="en-US" i="1" dirty="0" err="1" smtClean="0"/>
              <a:t>phylogentic</a:t>
            </a:r>
            <a:r>
              <a:rPr lang="en-US" i="1" dirty="0" smtClean="0"/>
              <a:t> learning</a:t>
            </a:r>
            <a:r>
              <a:rPr lang="en-US" dirty="0" smtClean="0"/>
              <a:t>", since it is driven by a feedback mechanism caused by the success or otherwise in surviving and reproducing; and modifications of </a:t>
            </a:r>
            <a:r>
              <a:rPr lang="en-US" dirty="0" err="1" smtClean="0"/>
              <a:t>behaviour</a:t>
            </a:r>
            <a:r>
              <a:rPr lang="en-US" dirty="0" smtClean="0"/>
              <a:t> over a lifetime in response to experience, which he calls "</a:t>
            </a:r>
            <a:r>
              <a:rPr lang="en-US" i="1" dirty="0" smtClean="0"/>
              <a:t>ontogenetic learning</a:t>
            </a:r>
            <a:r>
              <a:rPr lang="en-US" dirty="0" smtClean="0"/>
              <a:t>". He suggests that both processes involve non-linear feedback, and speculates that the learning process is correlated with changes in patterns of the rhythms of the waves of electrical activity that can be observed on an electroencephalograph.</a:t>
            </a:r>
            <a:endParaRPr lang="en-US" dirty="0"/>
          </a:p>
        </p:txBody>
      </p:sp>
    </p:spTree>
    <p:extLst>
      <p:ext uri="{BB962C8B-B14F-4D97-AF65-F5344CB8AC3E}">
        <p14:creationId xmlns:p14="http://schemas.microsoft.com/office/powerpoint/2010/main" val="170338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I hope I convinced you that development of science, build over the centuries by mathematicians and physicist, later by chemist. It is interesting to note that sometimes the mathematical models/tools were developed in abstract which eventually found their way to describe, explain the natural phenomena. Some other time the physical phenomena were observed  before there were mathematically described.</a:t>
            </a:r>
          </a:p>
          <a:p>
            <a:r>
              <a:rPr lang="en-US" dirty="0" smtClean="0"/>
              <a:t>It is also clear from this history that physical scientists were from the beginning intrigued by the living creatures, tried to analyze them, mimic their behavior.</a:t>
            </a:r>
          </a:p>
          <a:p>
            <a:endParaRPr lang="en-US" dirty="0" smtClean="0"/>
          </a:p>
          <a:p>
            <a:pPr marL="0" indent="0">
              <a:buNone/>
            </a:pPr>
            <a:endParaRPr lang="en-US" dirty="0"/>
          </a:p>
        </p:txBody>
      </p:sp>
    </p:spTree>
    <p:extLst>
      <p:ext uri="{BB962C8B-B14F-4D97-AF65-F5344CB8AC3E}">
        <p14:creationId xmlns:p14="http://schemas.microsoft.com/office/powerpoint/2010/main" val="385402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Machines and Nervous Systems</a:t>
            </a:r>
            <a:endParaRPr lang="en-US" dirty="0"/>
          </a:p>
        </p:txBody>
      </p:sp>
      <p:pic>
        <p:nvPicPr>
          <p:cNvPr id="5" name="Picture 4"/>
          <p:cNvPicPr>
            <a:picLocks noChangeAspect="1"/>
          </p:cNvPicPr>
          <p:nvPr/>
        </p:nvPicPr>
        <p:blipFill>
          <a:blip r:embed="rId2"/>
          <a:stretch>
            <a:fillRect/>
          </a:stretch>
        </p:blipFill>
        <p:spPr>
          <a:xfrm>
            <a:off x="8496300" y="1896269"/>
            <a:ext cx="2857500" cy="4210050"/>
          </a:xfrm>
          <a:prstGeom prst="rect">
            <a:avLst/>
          </a:prstGeom>
        </p:spPr>
      </p:pic>
      <p:sp>
        <p:nvSpPr>
          <p:cNvPr id="6" name="Content Placeholder 5"/>
          <p:cNvSpPr>
            <a:spLocks noGrp="1"/>
          </p:cNvSpPr>
          <p:nvPr>
            <p:ph idx="1"/>
          </p:nvPr>
        </p:nvSpPr>
        <p:spPr/>
        <p:txBody>
          <a:bodyPr>
            <a:normAutofit fontScale="77500" lnSpcReduction="20000"/>
          </a:bodyPr>
          <a:lstStyle/>
          <a:p>
            <a:r>
              <a:rPr lang="en-US" dirty="0" err="1" smtClean="0"/>
              <a:t>W.Grey</a:t>
            </a:r>
            <a:r>
              <a:rPr lang="en-US" dirty="0" smtClean="0"/>
              <a:t> Walter in 1947 build the first autonomous</a:t>
            </a:r>
          </a:p>
          <a:p>
            <a:r>
              <a:rPr lang="en-US" dirty="0" smtClean="0"/>
              <a:t>Robot as an aid to study animal behavior. He also </a:t>
            </a:r>
            <a:endParaRPr lang="en-US" dirty="0"/>
          </a:p>
          <a:p>
            <a:r>
              <a:rPr lang="en-US" dirty="0" smtClean="0"/>
              <a:t>Invented EEG.</a:t>
            </a:r>
          </a:p>
          <a:p>
            <a:r>
              <a:rPr lang="en-US" dirty="0" smtClean="0"/>
              <a:t>His first robots, which he used to call </a:t>
            </a:r>
            <a:r>
              <a:rPr lang="en-US" i="1" dirty="0" err="1" smtClean="0"/>
              <a:t>Machina</a:t>
            </a:r>
            <a:r>
              <a:rPr lang="en-US" i="1" dirty="0" smtClean="0"/>
              <a:t> </a:t>
            </a:r>
          </a:p>
          <a:p>
            <a:r>
              <a:rPr lang="en-US" i="1" dirty="0" err="1" smtClean="0"/>
              <a:t>speculatrix</a:t>
            </a:r>
            <a:r>
              <a:rPr lang="en-US" dirty="0" smtClean="0"/>
              <a:t> and named </a:t>
            </a:r>
            <a:r>
              <a:rPr lang="en-US" i="1" dirty="0" smtClean="0"/>
              <a:t>Elmer</a:t>
            </a:r>
            <a:r>
              <a:rPr lang="en-US" dirty="0" smtClean="0"/>
              <a:t> and </a:t>
            </a:r>
            <a:r>
              <a:rPr lang="en-US" i="1" dirty="0" smtClean="0"/>
              <a:t>Elsie</a:t>
            </a:r>
            <a:r>
              <a:rPr lang="en-US" dirty="0" smtClean="0"/>
              <a:t>, were </a:t>
            </a:r>
          </a:p>
          <a:p>
            <a:r>
              <a:rPr lang="en-US" dirty="0" smtClean="0"/>
              <a:t>constructed between 1948 and 1949 and were often</a:t>
            </a:r>
          </a:p>
          <a:p>
            <a:r>
              <a:rPr lang="en-US" dirty="0" smtClean="0"/>
              <a:t> described as </a:t>
            </a:r>
            <a:r>
              <a:rPr lang="en-US" i="1" dirty="0" smtClean="0"/>
              <a:t>tortoises</a:t>
            </a:r>
            <a:r>
              <a:rPr lang="en-US" dirty="0" smtClean="0"/>
              <a:t> due to their shape and slow rate</a:t>
            </a:r>
          </a:p>
          <a:p>
            <a:r>
              <a:rPr lang="en-US" dirty="0" smtClean="0"/>
              <a:t> of movement - and because they "taught us" about </a:t>
            </a:r>
          </a:p>
          <a:p>
            <a:r>
              <a:rPr lang="en-US" dirty="0" smtClean="0"/>
              <a:t>the secrets of </a:t>
            </a:r>
            <a:r>
              <a:rPr lang="en-US" dirty="0" err="1" smtClean="0"/>
              <a:t>organisation</a:t>
            </a:r>
            <a:r>
              <a:rPr lang="en-US" dirty="0" smtClean="0"/>
              <a:t> and life. The three-wheeled</a:t>
            </a:r>
          </a:p>
          <a:p>
            <a:r>
              <a:rPr lang="en-US" dirty="0" smtClean="0"/>
              <a:t> tortoise robots were capable of </a:t>
            </a:r>
            <a:r>
              <a:rPr lang="en-US" dirty="0" err="1" smtClean="0"/>
              <a:t>phototaxis</a:t>
            </a:r>
            <a:r>
              <a:rPr lang="en-US" dirty="0" smtClean="0"/>
              <a:t>, by which</a:t>
            </a:r>
          </a:p>
          <a:p>
            <a:r>
              <a:rPr lang="en-US" dirty="0" smtClean="0"/>
              <a:t> they could find their way to a recharging station when they ran</a:t>
            </a:r>
          </a:p>
          <a:p>
            <a:r>
              <a:rPr lang="en-US" dirty="0" smtClean="0"/>
              <a:t> low on battery power.</a:t>
            </a:r>
            <a:endParaRPr lang="en-US" dirty="0"/>
          </a:p>
        </p:txBody>
      </p:sp>
    </p:spTree>
    <p:extLst>
      <p:ext uri="{BB962C8B-B14F-4D97-AF65-F5344CB8AC3E}">
        <p14:creationId xmlns:p14="http://schemas.microsoft.com/office/powerpoint/2010/main" val="3965493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Message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all (in science/engineering) are standing on the shoulders of the previous generations. </a:t>
            </a:r>
          </a:p>
          <a:p>
            <a:r>
              <a:rPr lang="en-US" dirty="0" smtClean="0"/>
              <a:t>Scientific discoveries and their models for prediction depend on the scale (special and/or time) which is enabled by the instruments available at that time.</a:t>
            </a:r>
          </a:p>
          <a:p>
            <a:r>
              <a:rPr lang="en-US" dirty="0" smtClean="0"/>
              <a:t>Science and scientists come from all over the world, it was true in BC and AD , hence Science is GLOBAL.</a:t>
            </a:r>
            <a:endParaRPr lang="en-US" dirty="0"/>
          </a:p>
          <a:p>
            <a:r>
              <a:rPr lang="en-US" dirty="0" smtClean="0"/>
              <a:t>When you think what has changed during the centuries , the mathematical concepts given the right scale of abstraction do not change. What has changed are the instruments of available observations which then in turn they question the old theoretical concepts that were develop for the old at that time </a:t>
            </a:r>
            <a:r>
              <a:rPr lang="en-US" smtClean="0"/>
              <a:t>available scale.</a:t>
            </a:r>
          </a:p>
          <a:p>
            <a:endParaRPr lang="en-US" dirty="0"/>
          </a:p>
        </p:txBody>
      </p:sp>
    </p:spTree>
    <p:extLst>
      <p:ext uri="{BB962C8B-B14F-4D97-AF65-F5344CB8AC3E}">
        <p14:creationId xmlns:p14="http://schemas.microsoft.com/office/powerpoint/2010/main" val="4156090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7621"/>
          </a:xfrm>
        </p:spPr>
        <p:txBody>
          <a:bodyPr>
            <a:normAutofit fontScale="90000"/>
          </a:bodyPr>
          <a:lstStyle/>
          <a:p>
            <a:r>
              <a:rPr lang="en-US" dirty="0" smtClean="0"/>
              <a:t>Biology and machines based on Analog principle</a:t>
            </a:r>
            <a:endParaRPr lang="en-US" dirty="0"/>
          </a:p>
        </p:txBody>
      </p:sp>
      <p:sp>
        <p:nvSpPr>
          <p:cNvPr id="3" name="Content Placeholder 2"/>
          <p:cNvSpPr>
            <a:spLocks noGrp="1"/>
          </p:cNvSpPr>
          <p:nvPr>
            <p:ph idx="1"/>
          </p:nvPr>
        </p:nvSpPr>
        <p:spPr>
          <a:xfrm>
            <a:off x="838200" y="1149178"/>
            <a:ext cx="10515600" cy="5101926"/>
          </a:xfrm>
        </p:spPr>
        <p:txBody>
          <a:bodyPr/>
          <a:lstStyle/>
          <a:p>
            <a:r>
              <a:rPr lang="en-US" dirty="0" smtClean="0"/>
              <a:t>Walter stressed the importance of using purely analogue electronics to simulate brain processes at a time when his contemporaries such as Alan Turing and John von Neumann were all turning towards a view of mental processes in terms of digital computation.</a:t>
            </a:r>
          </a:p>
          <a:p>
            <a:r>
              <a:rPr lang="en-US" b="1" dirty="0" smtClean="0"/>
              <a:t>BEAM robotics</a:t>
            </a:r>
            <a:r>
              <a:rPr lang="en-US" dirty="0" smtClean="0"/>
              <a:t> (from </a:t>
            </a:r>
            <a:r>
              <a:rPr lang="en-US" b="1" i="1" dirty="0" smtClean="0"/>
              <a:t>B</a:t>
            </a:r>
            <a:r>
              <a:rPr lang="en-US" i="1" dirty="0" smtClean="0"/>
              <a:t>iology, </a:t>
            </a:r>
            <a:r>
              <a:rPr lang="en-US" b="1" i="1" dirty="0" smtClean="0"/>
              <a:t>E</a:t>
            </a:r>
            <a:r>
              <a:rPr lang="en-US" i="1" dirty="0" smtClean="0"/>
              <a:t>lectronics, </a:t>
            </a:r>
            <a:r>
              <a:rPr lang="en-US" b="1" i="1" dirty="0" smtClean="0"/>
              <a:t>A</a:t>
            </a:r>
            <a:r>
              <a:rPr lang="en-US" i="1" dirty="0" smtClean="0"/>
              <a:t>esthetics and </a:t>
            </a:r>
            <a:r>
              <a:rPr lang="en-US" b="1" i="1" dirty="0" smtClean="0"/>
              <a:t>M</a:t>
            </a:r>
            <a:r>
              <a:rPr lang="en-US" i="1" dirty="0" smtClean="0"/>
              <a:t>echanics</a:t>
            </a:r>
            <a:r>
              <a:rPr lang="en-US" dirty="0" smtClean="0"/>
              <a:t>) is a style of robotics that primarily uses simple analogue circuits, such as comparators, instead of a microprocessor in order to produce an unusually simple design. While not as flexible as microprocessor based robotics, BEAM robotics can be robust and efficient in performing the task for which it was designed.</a:t>
            </a:r>
            <a:endParaRPr lang="en-US" dirty="0"/>
          </a:p>
        </p:txBody>
      </p:sp>
    </p:spTree>
    <p:extLst>
      <p:ext uri="{BB962C8B-B14F-4D97-AF65-F5344CB8AC3E}">
        <p14:creationId xmlns:p14="http://schemas.microsoft.com/office/powerpoint/2010/main" val="162783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053"/>
          </a:xfrm>
        </p:spPr>
        <p:txBody>
          <a:bodyPr/>
          <a:lstStyle/>
          <a:p>
            <a:r>
              <a:rPr lang="en-US" dirty="0" smtClean="0"/>
              <a:t>NEW CYBERNETICS</a:t>
            </a:r>
            <a:endParaRPr lang="en-US" dirty="0"/>
          </a:p>
        </p:txBody>
      </p:sp>
      <p:sp>
        <p:nvSpPr>
          <p:cNvPr id="3" name="Content Placeholder 2"/>
          <p:cNvSpPr>
            <a:spLocks noGrp="1"/>
          </p:cNvSpPr>
          <p:nvPr>
            <p:ph idx="1"/>
          </p:nvPr>
        </p:nvSpPr>
        <p:spPr>
          <a:xfrm>
            <a:off x="838200" y="1149178"/>
            <a:ext cx="10515600" cy="5027785"/>
          </a:xfrm>
        </p:spPr>
        <p:txBody>
          <a:bodyPr>
            <a:normAutofit lnSpcReduction="10000"/>
          </a:bodyPr>
          <a:lstStyle/>
          <a:p>
            <a:r>
              <a:rPr lang="en-US" dirty="0" smtClean="0"/>
              <a:t>In the 1970s, new </a:t>
            </a:r>
            <a:r>
              <a:rPr lang="en-US" dirty="0" err="1" smtClean="0"/>
              <a:t>cyberneticians</a:t>
            </a:r>
            <a:r>
              <a:rPr lang="en-US" dirty="0" smtClean="0"/>
              <a:t> emerged in multiple fields, but especially in biology. The ideas of </a:t>
            </a:r>
            <a:r>
              <a:rPr lang="en-US" dirty="0" err="1" smtClean="0"/>
              <a:t>Maturana</a:t>
            </a:r>
            <a:r>
              <a:rPr lang="en-US" dirty="0" smtClean="0"/>
              <a:t>, Varela and </a:t>
            </a:r>
            <a:r>
              <a:rPr lang="en-US" dirty="0" err="1" smtClean="0"/>
              <a:t>Atlan</a:t>
            </a:r>
            <a:r>
              <a:rPr lang="en-US" dirty="0" smtClean="0"/>
              <a:t>, according to Jean-Pierre </a:t>
            </a:r>
            <a:r>
              <a:rPr lang="en-US" dirty="0" err="1" smtClean="0"/>
              <a:t>Dupuy</a:t>
            </a:r>
            <a:r>
              <a:rPr lang="en-US" dirty="0" smtClean="0"/>
              <a:t> (1986) "realized that the cybernetic metaphors of the program upon which molecular biology had been based rendered a conception of the autonomy of the living being impossible. Consequently, these thinkers were led to invent a new cybernetics, one more suited to the organizations which mankind discovers in nature - organizations he has not himself invented.</a:t>
            </a:r>
          </a:p>
          <a:p>
            <a:r>
              <a:rPr lang="en-US" dirty="0" smtClean="0"/>
              <a:t>A notable application to the biology world would be that, in 1955, the physicist George Gamow published a prescient article in </a:t>
            </a:r>
            <a:r>
              <a:rPr lang="en-US" i="1" dirty="0" smtClean="0"/>
              <a:t>Scientific American</a:t>
            </a:r>
            <a:r>
              <a:rPr lang="en-US" dirty="0" smtClean="0"/>
              <a:t> called "Information transfer in the living cell", and cybernetics gave biologists Jacques Monod and François Jacob a language for formulating their early theory of gene regulatory networks in the 1960s</a:t>
            </a:r>
            <a:endParaRPr lang="en-US" dirty="0"/>
          </a:p>
        </p:txBody>
      </p:sp>
    </p:spTree>
    <p:extLst>
      <p:ext uri="{BB962C8B-B14F-4D97-AF65-F5344CB8AC3E}">
        <p14:creationId xmlns:p14="http://schemas.microsoft.com/office/powerpoint/2010/main" val="31779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John Von Neuman 1940</a:t>
            </a:r>
            <a:endParaRPr lang="en-US" dirty="0"/>
          </a:p>
        </p:txBody>
      </p:sp>
      <p:pic>
        <p:nvPicPr>
          <p:cNvPr id="4" name="Content Placeholder 3"/>
          <p:cNvPicPr>
            <a:picLocks noGrp="1" noChangeAspect="1"/>
          </p:cNvPicPr>
          <p:nvPr>
            <p:ph type="pic" idx="1"/>
          </p:nvPr>
        </p:nvPicPr>
        <p:blipFill>
          <a:blip r:embed="rId2"/>
          <a:srcRect t="19699" b="19699"/>
          <a:stretch>
            <a:fillRect/>
          </a:stretch>
        </p:blipFill>
        <p:spPr/>
      </p:pic>
      <p:sp>
        <p:nvSpPr>
          <p:cNvPr id="7" name="Text Placeholder 6"/>
          <p:cNvSpPr>
            <a:spLocks noGrp="1"/>
          </p:cNvSpPr>
          <p:nvPr>
            <p:ph type="body" sz="half" idx="2"/>
          </p:nvPr>
        </p:nvSpPr>
        <p:spPr/>
        <p:txBody>
          <a:bodyPr/>
          <a:lstStyle/>
          <a:p>
            <a:r>
              <a:rPr lang="en-US" dirty="0" smtClean="0"/>
              <a:t>von Neumann cellular automata, and their logical follow up, the von Neumann Universal Constructor.</a:t>
            </a:r>
          </a:p>
          <a:p>
            <a:r>
              <a:rPr lang="en-US" dirty="0" smtClean="0"/>
              <a:t>The result of these deceptively simple thought-experiments was the concept of self replication, which cybernetics adopted as a core concept. The concept that the same properties of genetic reproduction applied to social memes, living cells, and even computer viruses is further proof of the somewhat surprising universality of cybernetic study.</a:t>
            </a:r>
            <a:endParaRPr lang="en-US" dirty="0"/>
          </a:p>
        </p:txBody>
      </p:sp>
    </p:spTree>
    <p:extLst>
      <p:ext uri="{BB962C8B-B14F-4D97-AF65-F5344CB8AC3E}">
        <p14:creationId xmlns:p14="http://schemas.microsoft.com/office/powerpoint/2010/main" val="239638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MICRO-MACRO GAP</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One characteristic of the emerging new cybernetics considered in that time by Felix Geyer and Hans van der </a:t>
            </a:r>
            <a:r>
              <a:rPr lang="en-US" dirty="0" err="1" smtClean="0"/>
              <a:t>Zouwen</a:t>
            </a:r>
            <a:r>
              <a:rPr lang="en-US" dirty="0" smtClean="0"/>
              <a:t>, according to Bailey (1994),</a:t>
            </a:r>
            <a:r>
              <a:rPr lang="en-US" baseline="30000" dirty="0" smtClean="0">
                <a:hlinkClick r:id="rId2"/>
              </a:rPr>
              <a:t>[20]</a:t>
            </a:r>
            <a:r>
              <a:rPr lang="en-US" dirty="0" smtClean="0"/>
              <a:t> was "that it views information as constructed and reconstructed by an individual interacting with the environment. This provides an epistemological</a:t>
            </a:r>
            <a:r>
              <a:rPr lang="en-US" dirty="0"/>
              <a:t> </a:t>
            </a:r>
            <a:r>
              <a:rPr lang="en-US" dirty="0" smtClean="0"/>
              <a:t>foundation of science, by viewing it as observer-dependent. Another characteristic of the new cybernetics is its contribution towards bridging the </a:t>
            </a:r>
            <a:r>
              <a:rPr lang="en-US" i="1" dirty="0" smtClean="0"/>
              <a:t>micro-macro gap</a:t>
            </a:r>
            <a:r>
              <a:rPr lang="en-US" dirty="0" smtClean="0"/>
              <a:t>. That is, it links the individual with the society".</a:t>
            </a:r>
            <a:r>
              <a:rPr lang="en-US" baseline="30000" dirty="0" smtClean="0">
                <a:hlinkClick r:id="rId2"/>
              </a:rPr>
              <a:t>[20]</a:t>
            </a:r>
            <a:r>
              <a:rPr lang="en-US" dirty="0" smtClean="0"/>
              <a:t> Another characteristic noted was the "transition from classical cybernetics to the new cybernetics [that] involves a transition from classical problems to new problems. These shifts in thinking involve, among others, (a) a change from emphasis on the system being steered to the system doing the steering, and the factor which guides the steering decisions; and (b) new emphasis on communication between several systems which are trying to steer each other".</a:t>
            </a:r>
            <a:r>
              <a:rPr lang="en-US" baseline="30000" dirty="0" smtClean="0">
                <a:hlinkClick r:id="rId2"/>
              </a:rPr>
              <a:t>[</a:t>
            </a:r>
            <a:endParaRPr lang="en-US" dirty="0"/>
          </a:p>
        </p:txBody>
      </p:sp>
    </p:spTree>
    <p:extLst>
      <p:ext uri="{BB962C8B-B14F-4D97-AF65-F5344CB8AC3E}">
        <p14:creationId xmlns:p14="http://schemas.microsoft.com/office/powerpoint/2010/main" val="51397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7556"/>
          </a:xfrm>
        </p:spPr>
        <p:txBody>
          <a:bodyPr>
            <a:normAutofit fontScale="90000"/>
          </a:bodyPr>
          <a:lstStyle/>
          <a:p>
            <a:r>
              <a:rPr lang="en-US" dirty="0" smtClean="0"/>
              <a:t>Andrej </a:t>
            </a:r>
            <a:r>
              <a:rPr lang="en-US" dirty="0" err="1" smtClean="0"/>
              <a:t>Nikolajevich</a:t>
            </a:r>
            <a:r>
              <a:rPr lang="en-US" dirty="0" smtClean="0"/>
              <a:t> Kolmogorov and George Gamow</a:t>
            </a:r>
            <a:endParaRPr lang="en-US" dirty="0"/>
          </a:p>
        </p:txBody>
      </p:sp>
      <p:pic>
        <p:nvPicPr>
          <p:cNvPr id="4" name="Content Placeholder 3"/>
          <p:cNvPicPr>
            <a:picLocks noGrp="1" noChangeAspect="1"/>
          </p:cNvPicPr>
          <p:nvPr>
            <p:ph idx="1"/>
          </p:nvPr>
        </p:nvPicPr>
        <p:blipFill>
          <a:blip r:embed="rId2"/>
          <a:stretch>
            <a:fillRect/>
          </a:stretch>
        </p:blipFill>
        <p:spPr>
          <a:xfrm>
            <a:off x="7648832" y="1179556"/>
            <a:ext cx="3704968" cy="5364149"/>
          </a:xfrm>
          <a:prstGeom prst="rect">
            <a:avLst/>
          </a:prstGeom>
        </p:spPr>
      </p:pic>
      <p:pic>
        <p:nvPicPr>
          <p:cNvPr id="5" name="Picture 4"/>
          <p:cNvPicPr>
            <a:picLocks noChangeAspect="1"/>
          </p:cNvPicPr>
          <p:nvPr/>
        </p:nvPicPr>
        <p:blipFill>
          <a:blip r:embed="rId3"/>
          <a:stretch>
            <a:fillRect/>
          </a:stretch>
        </p:blipFill>
        <p:spPr>
          <a:xfrm>
            <a:off x="1451919" y="1887237"/>
            <a:ext cx="5334000" cy="3676650"/>
          </a:xfrm>
          <a:prstGeom prst="rect">
            <a:avLst/>
          </a:prstGeom>
        </p:spPr>
      </p:pic>
    </p:spTree>
    <p:extLst>
      <p:ext uri="{BB962C8B-B14F-4D97-AF65-F5344CB8AC3E}">
        <p14:creationId xmlns:p14="http://schemas.microsoft.com/office/powerpoint/2010/main" val="352406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7621"/>
          </a:xfrm>
        </p:spPr>
        <p:txBody>
          <a:bodyPr/>
          <a:lstStyle/>
          <a:p>
            <a:r>
              <a:rPr lang="en-US" dirty="0" smtClean="0"/>
              <a:t>Digital principles</a:t>
            </a:r>
            <a:endParaRPr lang="en-US" dirty="0"/>
          </a:p>
        </p:txBody>
      </p:sp>
      <p:sp>
        <p:nvSpPr>
          <p:cNvPr id="3" name="Content Placeholder 2"/>
          <p:cNvSpPr>
            <a:spLocks noGrp="1"/>
          </p:cNvSpPr>
          <p:nvPr>
            <p:ph idx="1"/>
          </p:nvPr>
        </p:nvSpPr>
        <p:spPr>
          <a:xfrm>
            <a:off x="838200" y="1359243"/>
            <a:ext cx="10515600" cy="4817720"/>
          </a:xfrm>
        </p:spPr>
        <p:txBody>
          <a:bodyPr/>
          <a:lstStyle/>
          <a:p>
            <a:r>
              <a:rPr lang="en-US" dirty="0" smtClean="0"/>
              <a:t>The abacus was initially used for arithmetic tasks. The Roman abacus was developed from devices used in Babylonia as early as 2400 BC. Since then, many other forms of reckoning boards or tables have been invented. In a medieval European counting house, a checkered cloth would be placed on a table, and markers moved around on it according to certain rules, as an aid to calculating sums of money.</a:t>
            </a:r>
          </a:p>
          <a:p>
            <a:r>
              <a:rPr lang="en-US" dirty="0" smtClean="0"/>
              <a:t>Many mechanical aids to calculation and measurement were constructed for astronomical and navigation use.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149" y="4564265"/>
            <a:ext cx="5587301" cy="1612698"/>
          </a:xfrm>
          <a:prstGeom prst="rect">
            <a:avLst/>
          </a:prstGeom>
        </p:spPr>
      </p:pic>
    </p:spTree>
    <p:extLst>
      <p:ext uri="{BB962C8B-B14F-4D97-AF65-F5344CB8AC3E}">
        <p14:creationId xmlns:p14="http://schemas.microsoft.com/office/powerpoint/2010/main" val="37945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480"/>
          </a:xfrm>
        </p:spPr>
        <p:txBody>
          <a:bodyPr/>
          <a:lstStyle/>
          <a:p>
            <a:r>
              <a:rPr lang="en-US" dirty="0" smtClean="0"/>
              <a:t>Differential </a:t>
            </a:r>
            <a:r>
              <a:rPr lang="en-US" dirty="0" err="1" smtClean="0"/>
              <a:t>Analyser</a:t>
            </a:r>
            <a:endParaRPr lang="en-US" dirty="0"/>
          </a:p>
        </p:txBody>
      </p:sp>
      <p:sp>
        <p:nvSpPr>
          <p:cNvPr id="3" name="Content Placeholder 2"/>
          <p:cNvSpPr>
            <a:spLocks noGrp="1"/>
          </p:cNvSpPr>
          <p:nvPr>
            <p:ph idx="1"/>
          </p:nvPr>
        </p:nvSpPr>
        <p:spPr/>
        <p:txBody>
          <a:bodyPr/>
          <a:lstStyle/>
          <a:p>
            <a:r>
              <a:rPr lang="en-US" dirty="0" smtClean="0"/>
              <a:t>The differential </a:t>
            </a:r>
            <a:r>
              <a:rPr lang="en-US" dirty="0" err="1" smtClean="0"/>
              <a:t>analyser</a:t>
            </a:r>
            <a:r>
              <a:rPr lang="en-US" dirty="0" smtClean="0"/>
              <a:t>, a mechanical analog computer designed to solve differential equations by integration, used wheel-and-disc mechanisms to perform the integration. In 1876 Lord Kelvin had already discussed the possible construction of such calculators, but he had been stymied by the limited output torque of the ball-and-disk integrators.</a:t>
            </a:r>
            <a:r>
              <a:rPr lang="en-US" baseline="30000" dirty="0" smtClean="0">
                <a:hlinkClick r:id="rId2"/>
              </a:rPr>
              <a:t>[14]</a:t>
            </a:r>
            <a:r>
              <a:rPr lang="en-US" dirty="0" smtClean="0"/>
              <a:t> In a differential analyzer, the output of one integrator drove the input of the next integrator, or a graphing output. The torque amplifier was the advance that allowed these machines to work. Starting in the 1920s, </a:t>
            </a:r>
            <a:r>
              <a:rPr lang="en-US" dirty="0" err="1" smtClean="0"/>
              <a:t>Vannevar</a:t>
            </a:r>
            <a:r>
              <a:rPr lang="en-US" dirty="0" smtClean="0"/>
              <a:t> Bush and others developed mechanical differential analyzers.</a:t>
            </a:r>
            <a:endParaRPr lang="en-US" dirty="0"/>
          </a:p>
        </p:txBody>
      </p:sp>
    </p:spTree>
    <p:extLst>
      <p:ext uri="{BB962C8B-B14F-4D97-AF65-F5344CB8AC3E}">
        <p14:creationId xmlns:p14="http://schemas.microsoft.com/office/powerpoint/2010/main" val="2448733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TotalTime>
  <Words>1623</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Norbert Wiener  part II</vt:lpstr>
      <vt:lpstr>Computing Machines and Nervous Systems</vt:lpstr>
      <vt:lpstr>Biology and machines based on Analog principle</vt:lpstr>
      <vt:lpstr>NEW CYBERNETICS</vt:lpstr>
      <vt:lpstr>John Von Neuman 1940</vt:lpstr>
      <vt:lpstr>MICRO-MACRO GAP</vt:lpstr>
      <vt:lpstr>Andrej Nikolajevich Kolmogorov and George Gamow</vt:lpstr>
      <vt:lpstr>Digital principles</vt:lpstr>
      <vt:lpstr>Differential Analyser</vt:lpstr>
      <vt:lpstr>Lord kelvin and Vannavar Bush</vt:lpstr>
      <vt:lpstr>PowerPoint Presentation</vt:lpstr>
      <vt:lpstr>PowerPoint Presentation</vt:lpstr>
      <vt:lpstr>Alan Turing</vt:lpstr>
      <vt:lpstr>Norbert Wiener recap and gestalt and Universals</vt:lpstr>
      <vt:lpstr>Cybernetics and Sociology</vt:lpstr>
      <vt:lpstr>Talcot PARSONS</vt:lpstr>
      <vt:lpstr>Wiener thought of LEARNING and Selfreproducing machines</vt:lpstr>
      <vt:lpstr>Brain Waves and self Organizing systems</vt:lpstr>
      <vt:lpstr>Conclusions</vt:lpstr>
      <vt:lpstr>The Message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Norbert Wiener  part II</dc:title>
  <dc:creator>Ruzena Bajcsy</dc:creator>
  <cp:lastModifiedBy>Ruzena Bajcsy</cp:lastModifiedBy>
  <cp:revision>14</cp:revision>
  <dcterms:created xsi:type="dcterms:W3CDTF">2017-06-20T23:34:00Z</dcterms:created>
  <dcterms:modified xsi:type="dcterms:W3CDTF">2018-08-22T18:16:06Z</dcterms:modified>
</cp:coreProperties>
</file>