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7" r:id="rId18"/>
    <p:sldId id="288" r:id="rId19"/>
    <p:sldId id="289"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33" d="100"/>
          <a:sy n="33" d="100"/>
        </p:scale>
        <p:origin x="3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704E85-7471-4E1D-9D31-1CB368CDC925}"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332606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04E85-7471-4E1D-9D31-1CB368CDC925}"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35664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04E85-7471-4E1D-9D31-1CB368CDC925}"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270222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704E85-7471-4E1D-9D31-1CB368CDC925}"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70119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704E85-7471-4E1D-9D31-1CB368CDC925}"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64663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704E85-7471-4E1D-9D31-1CB368CDC925}"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17991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704E85-7471-4E1D-9D31-1CB368CDC925}" type="datetimeFigureOut">
              <a:rPr lang="en-US" smtClean="0"/>
              <a:t>8/22/2018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220115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704E85-7471-4E1D-9D31-1CB368CDC925}"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42717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4E85-7471-4E1D-9D31-1CB368CDC925}"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343683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704E85-7471-4E1D-9D31-1CB368CDC925}"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36349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704E85-7471-4E1D-9D31-1CB368CDC925}"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B7C27-0E12-4481-981C-8E39102D8BAF}" type="slidenum">
              <a:rPr lang="en-US" smtClean="0"/>
              <a:t>‹#›</a:t>
            </a:fld>
            <a:endParaRPr lang="en-US"/>
          </a:p>
        </p:txBody>
      </p:sp>
    </p:spTree>
    <p:extLst>
      <p:ext uri="{BB962C8B-B14F-4D97-AF65-F5344CB8AC3E}">
        <p14:creationId xmlns:p14="http://schemas.microsoft.com/office/powerpoint/2010/main" val="357356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4E85-7471-4E1D-9D31-1CB368CDC925}" type="datetimeFigureOut">
              <a:rPr lang="en-US" smtClean="0"/>
              <a:t>8/22/2018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B7C27-0E12-4481-981C-8E39102D8BAF}" type="slidenum">
              <a:rPr lang="en-US" smtClean="0"/>
              <a:t>‹#›</a:t>
            </a:fld>
            <a:endParaRPr lang="en-US"/>
          </a:p>
        </p:txBody>
      </p:sp>
    </p:spTree>
    <p:extLst>
      <p:ext uri="{BB962C8B-B14F-4D97-AF65-F5344CB8AC3E}">
        <p14:creationId xmlns:p14="http://schemas.microsoft.com/office/powerpoint/2010/main" val="122839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ybernetics#cite_note-Johnson-1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en.wikipedia.org/wiki/Thermostat#cite_note-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Steam_engine#cite_note-FOOTNOTEHills198963-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Robotics and Societal Impact</a:t>
            </a:r>
            <a:endParaRPr lang="en-US" dirty="0"/>
          </a:p>
        </p:txBody>
      </p:sp>
      <p:sp>
        <p:nvSpPr>
          <p:cNvPr id="3" name="Subtitle 2"/>
          <p:cNvSpPr>
            <a:spLocks noGrp="1"/>
          </p:cNvSpPr>
          <p:nvPr>
            <p:ph type="subTitle" idx="1"/>
          </p:nvPr>
        </p:nvSpPr>
        <p:spPr/>
        <p:txBody>
          <a:bodyPr/>
          <a:lstStyle/>
          <a:p>
            <a:r>
              <a:rPr lang="en-US" dirty="0" smtClean="0"/>
              <a:t>Ruzena Bajcsy</a:t>
            </a:r>
          </a:p>
          <a:p>
            <a:r>
              <a:rPr lang="en-US" dirty="0" smtClean="0"/>
              <a:t>June 2017</a:t>
            </a:r>
            <a:endParaRPr lang="en-US" dirty="0"/>
          </a:p>
        </p:txBody>
      </p:sp>
    </p:spTree>
    <p:extLst>
      <p:ext uri="{BB962C8B-B14F-4D97-AF65-F5344CB8AC3E}">
        <p14:creationId xmlns:p14="http://schemas.microsoft.com/office/powerpoint/2010/main" val="33275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79" y="781065"/>
            <a:ext cx="2631988" cy="390041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0659" y="558733"/>
            <a:ext cx="4499908" cy="39885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272" y="4681481"/>
            <a:ext cx="4191000" cy="19812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0966" y="4823116"/>
            <a:ext cx="2823519" cy="1839565"/>
          </a:xfrm>
          <a:prstGeom prst="rect">
            <a:avLst/>
          </a:prstGeom>
        </p:spPr>
      </p:pic>
    </p:spTree>
    <p:extLst>
      <p:ext uri="{BB962C8B-B14F-4D97-AF65-F5344CB8AC3E}">
        <p14:creationId xmlns:p14="http://schemas.microsoft.com/office/powerpoint/2010/main" val="118395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lstStyle/>
          <a:p>
            <a:r>
              <a:rPr lang="en-US" dirty="0" smtClean="0"/>
              <a:t>Wireless control</a:t>
            </a:r>
            <a:endParaRPr lang="en-US" dirty="0"/>
          </a:p>
        </p:txBody>
      </p:sp>
      <p:sp>
        <p:nvSpPr>
          <p:cNvPr id="3" name="Content Placeholder 2"/>
          <p:cNvSpPr>
            <a:spLocks noGrp="1"/>
          </p:cNvSpPr>
          <p:nvPr>
            <p:ph idx="1"/>
          </p:nvPr>
        </p:nvSpPr>
        <p:spPr>
          <a:xfrm>
            <a:off x="838200" y="1186250"/>
            <a:ext cx="10515600" cy="4990713"/>
          </a:xfrm>
        </p:spPr>
        <p:txBody>
          <a:bodyPr>
            <a:normAutofit/>
          </a:bodyPr>
          <a:lstStyle/>
          <a:p>
            <a:pPr marL="0" indent="0">
              <a:buNone/>
            </a:pPr>
            <a:r>
              <a:rPr lang="en-US" sz="3200" dirty="0" smtClean="0"/>
              <a:t>Nikola Tesla in 1898 demonstrated wireless radio controlled torpedo.</a:t>
            </a:r>
          </a:p>
          <a:p>
            <a:pPr marL="0" indent="0">
              <a:buNone/>
            </a:pPr>
            <a:r>
              <a:rPr lang="en-US" sz="3200" dirty="0" smtClean="0"/>
              <a:t>Archibald Low was known as father of radio guidance systems and for his pioneering work on guided rockets and planes during the WW1.</a:t>
            </a:r>
          </a:p>
          <a:p>
            <a:pPr marL="0" indent="0">
              <a:buNone/>
            </a:pP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1742" y="3558746"/>
            <a:ext cx="2579490" cy="32127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4734" y="3087290"/>
            <a:ext cx="4251752" cy="3679401"/>
          </a:xfrm>
          <a:prstGeom prst="rect">
            <a:avLst/>
          </a:prstGeom>
        </p:spPr>
      </p:pic>
    </p:spTree>
    <p:extLst>
      <p:ext uri="{BB962C8B-B14F-4D97-AF65-F5344CB8AC3E}">
        <p14:creationId xmlns:p14="http://schemas.microsoft.com/office/powerpoint/2010/main" val="13770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118"/>
          </a:xfrm>
        </p:spPr>
        <p:txBody>
          <a:bodyPr/>
          <a:lstStyle/>
          <a:p>
            <a:r>
              <a:rPr lang="en-US" dirty="0" smtClean="0"/>
              <a:t>Humanoid Robots</a:t>
            </a:r>
            <a:endParaRPr lang="en-US" dirty="0"/>
          </a:p>
        </p:txBody>
      </p:sp>
      <p:sp>
        <p:nvSpPr>
          <p:cNvPr id="3" name="Content Placeholder 2"/>
          <p:cNvSpPr>
            <a:spLocks noGrp="1"/>
          </p:cNvSpPr>
          <p:nvPr>
            <p:ph idx="1"/>
          </p:nvPr>
        </p:nvSpPr>
        <p:spPr>
          <a:xfrm>
            <a:off x="838200" y="1198605"/>
            <a:ext cx="10515600" cy="4978358"/>
          </a:xfrm>
        </p:spPr>
        <p:txBody>
          <a:bodyPr>
            <a:normAutofit/>
          </a:bodyPr>
          <a:lstStyle/>
          <a:p>
            <a:r>
              <a:rPr lang="en-US" sz="3200" dirty="0" smtClean="0"/>
              <a:t>The term ROBOT was first used to denote fictional AUTOMATA in 1921, in play RUR by Karel CAPEK. The word was created by his brother Josef for Czech “</a:t>
            </a:r>
            <a:r>
              <a:rPr lang="en-US" sz="3200" dirty="0" err="1" smtClean="0"/>
              <a:t>Robota</a:t>
            </a:r>
            <a:r>
              <a:rPr lang="en-US" sz="3200" dirty="0" smtClean="0"/>
              <a:t>” meaning Servitude.</a:t>
            </a:r>
          </a:p>
          <a:p>
            <a:r>
              <a:rPr lang="en-US" sz="3200" dirty="0" smtClean="0"/>
              <a:t>The first humanoid robot was a soldier with a trumpet made in 1810 by Friedrich Kaufman in Dresden, Germany.</a:t>
            </a:r>
          </a:p>
          <a:p>
            <a:r>
              <a:rPr lang="en-US" sz="3200" dirty="0" smtClean="0"/>
              <a:t>In 1928 </a:t>
            </a:r>
            <a:r>
              <a:rPr lang="en-US" sz="3200" dirty="0" err="1" smtClean="0"/>
              <a:t>W.H.Richard</a:t>
            </a:r>
            <a:r>
              <a:rPr lang="en-US" sz="3200" dirty="0" smtClean="0"/>
              <a:t> invented a robot, named ERIC, constructed of Aluminum body with 11 electromagnets and one motor powered by 12 V power source. It </a:t>
            </a:r>
            <a:r>
              <a:rPr lang="en-US" sz="3200" dirty="0" err="1" smtClean="0"/>
              <a:t>oculd</a:t>
            </a:r>
            <a:r>
              <a:rPr lang="en-US" sz="3200" dirty="0" smtClean="0"/>
              <a:t> move its hands, head controlled by Voice.</a:t>
            </a:r>
            <a:endParaRPr lang="en-US" sz="3200" dirty="0"/>
          </a:p>
        </p:txBody>
      </p:sp>
    </p:spTree>
    <p:extLst>
      <p:ext uri="{BB962C8B-B14F-4D97-AF65-F5344CB8AC3E}">
        <p14:creationId xmlns:p14="http://schemas.microsoft.com/office/powerpoint/2010/main" val="261378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ERIC the robot, 1928.</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000" y="1905794"/>
            <a:ext cx="5588000" cy="4191000"/>
          </a:xfrm>
        </p:spPr>
      </p:pic>
    </p:spTree>
    <p:extLst>
      <p:ext uri="{BB962C8B-B14F-4D97-AF65-F5344CB8AC3E}">
        <p14:creationId xmlns:p14="http://schemas.microsoft.com/office/powerpoint/2010/main" val="3595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4756"/>
          </a:xfrm>
        </p:spPr>
        <p:txBody>
          <a:bodyPr>
            <a:normAutofit fontScale="90000"/>
          </a:bodyPr>
          <a:lstStyle/>
          <a:p>
            <a:r>
              <a:rPr lang="en-US" dirty="0" err="1" smtClean="0"/>
              <a:t>Westing</a:t>
            </a:r>
            <a:r>
              <a:rPr lang="en-US" dirty="0" smtClean="0"/>
              <a:t> House Corp.7feet </a:t>
            </a:r>
            <a:r>
              <a:rPr lang="en-US" dirty="0" err="1" smtClean="0"/>
              <a:t>high,can</a:t>
            </a:r>
            <a:r>
              <a:rPr lang="en-US" dirty="0" smtClean="0"/>
              <a:t> </a:t>
            </a:r>
            <a:r>
              <a:rPr lang="en-US" dirty="0" err="1" smtClean="0"/>
              <a:t>walk,move</a:t>
            </a:r>
            <a:r>
              <a:rPr lang="en-US" dirty="0" smtClean="0"/>
              <a:t> hands/head, weight 265pounds.</a:t>
            </a:r>
            <a:endParaRPr lang="en-US" dirty="0"/>
          </a:p>
        </p:txBody>
      </p:sp>
      <p:sp>
        <p:nvSpPr>
          <p:cNvPr id="3" name="Content Placeholder 2"/>
          <p:cNvSpPr>
            <a:spLocks noGrp="1"/>
          </p:cNvSpPr>
          <p:nvPr>
            <p:ph idx="1"/>
          </p:nvPr>
        </p:nvSpPr>
        <p:spPr/>
        <p:txBody>
          <a:bodyPr/>
          <a:lstStyle/>
          <a:p>
            <a:r>
              <a:rPr lang="en-US" dirty="0" smtClean="0"/>
              <a:t>In 1926 build TELEVOX and then later Humanoid Robot ELEKTRO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76" y="2169984"/>
            <a:ext cx="3929448" cy="4580237"/>
          </a:xfrm>
          <a:prstGeom prst="rect">
            <a:avLst/>
          </a:prstGeom>
        </p:spPr>
      </p:pic>
    </p:spTree>
    <p:extLst>
      <p:ext uri="{BB962C8B-B14F-4D97-AF65-F5344CB8AC3E}">
        <p14:creationId xmlns:p14="http://schemas.microsoft.com/office/powerpoint/2010/main" val="139836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t>
            </a:r>
            <a:r>
              <a:rPr lang="en-US" dirty="0" err="1" smtClean="0"/>
              <a:t>AutonomousRobots</a:t>
            </a:r>
            <a:endParaRPr lang="en-US" dirty="0"/>
          </a:p>
        </p:txBody>
      </p:sp>
      <p:sp>
        <p:nvSpPr>
          <p:cNvPr id="3" name="Content Placeholder 2"/>
          <p:cNvSpPr>
            <a:spLocks noGrp="1"/>
          </p:cNvSpPr>
          <p:nvPr>
            <p:ph idx="1"/>
          </p:nvPr>
        </p:nvSpPr>
        <p:spPr>
          <a:xfrm>
            <a:off x="949411" y="1529063"/>
            <a:ext cx="10515600" cy="4351338"/>
          </a:xfrm>
        </p:spPr>
        <p:txBody>
          <a:bodyPr>
            <a:normAutofit fontScale="92500" lnSpcReduction="20000"/>
          </a:bodyPr>
          <a:lstStyle/>
          <a:p>
            <a:r>
              <a:rPr lang="en-US" sz="3200" dirty="0" smtClean="0"/>
              <a:t>In 1941,1942 Isaac Asimov formulated 3 laws of robotics, hence introduced the word ROBOTICS.</a:t>
            </a:r>
          </a:p>
          <a:p>
            <a:r>
              <a:rPr lang="en-US" sz="3200" dirty="0" smtClean="0"/>
              <a:t>Norbert Wiener formulated the principles of CYBERNETICS.</a:t>
            </a:r>
          </a:p>
          <a:p>
            <a:r>
              <a:rPr lang="en-US" sz="3200" dirty="0" smtClean="0"/>
              <a:t>Norbert Wiener in 1948 defined Cybernetics as the scientific </a:t>
            </a:r>
            <a:r>
              <a:rPr lang="en-US" sz="3200" dirty="0"/>
              <a:t>s</a:t>
            </a:r>
            <a:r>
              <a:rPr lang="en-US" sz="3200" dirty="0" smtClean="0"/>
              <a:t>tudy of CONTROL and Communication in the animal and machine.</a:t>
            </a:r>
          </a:p>
          <a:p>
            <a:r>
              <a:rPr lang="en-US" sz="3200" dirty="0" smtClean="0"/>
              <a:t>Cybernetics is relevant to mechanical, </a:t>
            </a:r>
            <a:r>
              <a:rPr lang="en-US" sz="3200" dirty="0" err="1" smtClean="0"/>
              <a:t>Physical,Biological</a:t>
            </a:r>
            <a:r>
              <a:rPr lang="en-US" sz="3200" dirty="0" smtClean="0"/>
              <a:t> ,Cognitive and Social Systems.</a:t>
            </a:r>
          </a:p>
          <a:p>
            <a:r>
              <a:rPr lang="en-US" sz="3200" dirty="0" smtClean="0"/>
              <a:t>Cybernetics include study of feedback, black boxes, control in living organisms and </a:t>
            </a:r>
            <a:r>
              <a:rPr lang="en-US" sz="3200" dirty="0" err="1" smtClean="0"/>
              <a:t>machines,organization</a:t>
            </a:r>
            <a:r>
              <a:rPr lang="en-US" sz="3200" dirty="0" smtClean="0"/>
              <a:t> and self-organization.</a:t>
            </a:r>
            <a:endParaRPr lang="en-US" sz="3200" dirty="0"/>
          </a:p>
        </p:txBody>
      </p:sp>
    </p:spTree>
    <p:extLst>
      <p:ext uri="{BB962C8B-B14F-4D97-AF65-F5344CB8AC3E}">
        <p14:creationId xmlns:p14="http://schemas.microsoft.com/office/powerpoint/2010/main" val="127614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2907"/>
          </a:xfrm>
        </p:spPr>
        <p:txBody>
          <a:bodyPr/>
          <a:lstStyle/>
          <a:p>
            <a:r>
              <a:rPr lang="en-US" dirty="0" smtClean="0"/>
              <a:t>Norbert </a:t>
            </a:r>
            <a:r>
              <a:rPr lang="en-US" dirty="0" err="1" smtClean="0"/>
              <a:t>Wiener,born</a:t>
            </a:r>
            <a:r>
              <a:rPr lang="en-US" dirty="0" smtClean="0"/>
              <a:t> 1894,died 1964.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575" y="1532238"/>
            <a:ext cx="3364741" cy="4657082"/>
          </a:xfrm>
        </p:spPr>
      </p:pic>
    </p:spTree>
    <p:extLst>
      <p:ext uri="{BB962C8B-B14F-4D97-AF65-F5344CB8AC3E}">
        <p14:creationId xmlns:p14="http://schemas.microsoft.com/office/powerpoint/2010/main" val="179616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761"/>
          </a:xfrm>
        </p:spPr>
        <p:txBody>
          <a:bodyPr/>
          <a:lstStyle/>
          <a:p>
            <a:r>
              <a:rPr lang="en-US" dirty="0"/>
              <a:t> </a:t>
            </a:r>
            <a:r>
              <a:rPr lang="en-US" dirty="0" smtClean="0"/>
              <a:t>The roots of Cybernetics.</a:t>
            </a:r>
            <a:endParaRPr lang="en-US" dirty="0"/>
          </a:p>
        </p:txBody>
      </p:sp>
      <p:sp>
        <p:nvSpPr>
          <p:cNvPr id="3" name="Content Placeholder 2"/>
          <p:cNvSpPr>
            <a:spLocks noGrp="1"/>
          </p:cNvSpPr>
          <p:nvPr>
            <p:ph idx="1"/>
          </p:nvPr>
        </p:nvSpPr>
        <p:spPr>
          <a:xfrm>
            <a:off x="838200" y="1346886"/>
            <a:ext cx="10515600" cy="4830077"/>
          </a:xfrm>
        </p:spPr>
        <p:txBody>
          <a:bodyPr/>
          <a:lstStyle/>
          <a:p>
            <a:r>
              <a:rPr lang="en-US" dirty="0"/>
              <a:t>The word </a:t>
            </a:r>
            <a:r>
              <a:rPr lang="en-US" i="1" dirty="0"/>
              <a:t>cybernetics</a:t>
            </a:r>
            <a:r>
              <a:rPr lang="en-US" dirty="0"/>
              <a:t> was first used in the context of "the study of self-governance" by </a:t>
            </a:r>
            <a:r>
              <a:rPr lang="en-US" dirty="0" smtClean="0"/>
              <a:t>Plato in </a:t>
            </a:r>
            <a:r>
              <a:rPr lang="en-US" i="1" dirty="0"/>
              <a:t>The Alcibiades</a:t>
            </a:r>
            <a:r>
              <a:rPr lang="en-US" dirty="0"/>
              <a:t> to signify the governance of people.</a:t>
            </a:r>
            <a:r>
              <a:rPr lang="en-US" baseline="30000" dirty="0">
                <a:hlinkClick r:id="rId2"/>
              </a:rPr>
              <a:t>[14]</a:t>
            </a:r>
            <a:r>
              <a:rPr lang="en-US" dirty="0"/>
              <a:t> The word '</a:t>
            </a:r>
            <a:r>
              <a:rPr lang="en-US" dirty="0" err="1"/>
              <a:t>cybernétique</a:t>
            </a:r>
            <a:r>
              <a:rPr lang="en-US" dirty="0"/>
              <a:t>' was also used in 1834 by the physicist André-Marie Ampère (1775–1836) to denote the sciences of government in his classification system of human knowledge</a:t>
            </a:r>
            <a:r>
              <a:rPr lang="en-US" dirty="0" smtClean="0"/>
              <a:t>.</a:t>
            </a:r>
          </a:p>
          <a:p>
            <a:r>
              <a:rPr lang="en-US" dirty="0"/>
              <a:t>The first artificial automatic regulatory system was a water clock, invented by the </a:t>
            </a:r>
            <a:r>
              <a:rPr lang="en-US" dirty="0" err="1"/>
              <a:t>mechanician</a:t>
            </a:r>
            <a:r>
              <a:rPr lang="en-US" dirty="0"/>
              <a:t> </a:t>
            </a:r>
            <a:r>
              <a:rPr lang="en-US" dirty="0" err="1"/>
              <a:t>Ktesibios</a:t>
            </a:r>
            <a:r>
              <a:rPr lang="en-US" dirty="0"/>
              <a:t>; based on a tank which poured water into a reservoir before using it to run the mechanism, it used a cone-shaped float to monitor the level of the water in its reservoir and adjust the rate of flow of the water accordingly to maintain a constant level of water in the reservoir. </a:t>
            </a:r>
          </a:p>
        </p:txBody>
      </p:sp>
    </p:spTree>
    <p:extLst>
      <p:ext uri="{BB962C8B-B14F-4D97-AF65-F5344CB8AC3E}">
        <p14:creationId xmlns:p14="http://schemas.microsoft.com/office/powerpoint/2010/main" val="39616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053"/>
          </a:xfrm>
        </p:spPr>
        <p:txBody>
          <a:bodyPr/>
          <a:lstStyle/>
          <a:p>
            <a:r>
              <a:rPr lang="en-US" dirty="0" smtClean="0"/>
              <a:t>Early 20</a:t>
            </a:r>
            <a:r>
              <a:rPr lang="en-US" baseline="30000" dirty="0" smtClean="0"/>
              <a:t>th</a:t>
            </a:r>
            <a:r>
              <a:rPr lang="en-US" dirty="0" smtClean="0"/>
              <a:t> century</a:t>
            </a:r>
            <a:endParaRPr lang="en-US" dirty="0"/>
          </a:p>
        </p:txBody>
      </p:sp>
      <p:sp>
        <p:nvSpPr>
          <p:cNvPr id="3" name="Content Placeholder 2"/>
          <p:cNvSpPr>
            <a:spLocks noGrp="1"/>
          </p:cNvSpPr>
          <p:nvPr>
            <p:ph idx="1"/>
          </p:nvPr>
        </p:nvSpPr>
        <p:spPr>
          <a:xfrm>
            <a:off x="838200" y="1309816"/>
            <a:ext cx="10515600" cy="4867147"/>
          </a:xfrm>
        </p:spPr>
        <p:txBody>
          <a:bodyPr/>
          <a:lstStyle/>
          <a:p>
            <a:r>
              <a:rPr lang="en-US" dirty="0"/>
              <a:t>Contemporary cybernetics began as an interdisciplinary study connecting the fields of control systems, electrical network theory, mechanical engineering, logic modeling, evolutionary biology and neuroscience in the 1940s; the ideas are also related to the biological work of Ludwig von </a:t>
            </a:r>
            <a:r>
              <a:rPr lang="en-US" dirty="0" err="1"/>
              <a:t>Bertalanffy</a:t>
            </a:r>
            <a:r>
              <a:rPr lang="en-US" dirty="0"/>
              <a:t> in General Systems Theory. Electronic control systems originated with the 1927 work of Bell Telephone Laboratories engineer Harold S. Black on using negative feedback to control amplifiers</a:t>
            </a:r>
            <a:r>
              <a:rPr lang="en-US" dirty="0" smtClean="0"/>
              <a:t>.</a:t>
            </a:r>
          </a:p>
          <a:p>
            <a:r>
              <a:rPr lang="en-US" dirty="0"/>
              <a:t>The founder of System Dynamics, Jay Forrester, during WWII a graduate student at the Servomechanisms Laboratory at MIT, working with Gordon S. Brown to develop electronic control systems for the U.S</a:t>
            </a:r>
          </a:p>
        </p:txBody>
      </p:sp>
    </p:spTree>
    <p:extLst>
      <p:ext uri="{BB962C8B-B14F-4D97-AF65-F5344CB8AC3E}">
        <p14:creationId xmlns:p14="http://schemas.microsoft.com/office/powerpoint/2010/main" val="156363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7491"/>
          </a:xfrm>
        </p:spPr>
        <p:txBody>
          <a:bodyPr>
            <a:normAutofit fontScale="90000"/>
          </a:bodyPr>
          <a:lstStyle/>
          <a:p>
            <a:endParaRPr lang="en-US" dirty="0"/>
          </a:p>
        </p:txBody>
      </p:sp>
      <p:sp>
        <p:nvSpPr>
          <p:cNvPr id="3" name="Content Placeholder 2"/>
          <p:cNvSpPr>
            <a:spLocks noGrp="1"/>
          </p:cNvSpPr>
          <p:nvPr>
            <p:ph idx="1"/>
          </p:nvPr>
        </p:nvSpPr>
        <p:spPr>
          <a:xfrm>
            <a:off x="838200" y="531342"/>
            <a:ext cx="10515600" cy="5645622"/>
          </a:xfrm>
        </p:spPr>
        <p:txBody>
          <a:bodyPr>
            <a:normAutofit lnSpcReduction="10000"/>
          </a:bodyPr>
          <a:lstStyle/>
          <a:p>
            <a:r>
              <a:rPr lang="en-US" dirty="0"/>
              <a:t>W. Edwards Deming, the Total Quality Management guru for whom Japan named its top post-WWII industrial prize, was an intern at Bell Telephone Labs in 1927 and may have been influenced by network theory; Deming made "Understanding Systems" one of the four pillars of what he described as "Profound Knowledge" in his book "The New Economics."</a:t>
            </a:r>
          </a:p>
          <a:p>
            <a:r>
              <a:rPr lang="en-US" dirty="0"/>
              <a:t>Numerous papers spearheaded the coalescing of the field. In 1935 Russian physiologist P. K. </a:t>
            </a:r>
            <a:r>
              <a:rPr lang="en-US" dirty="0" err="1"/>
              <a:t>Anokhin</a:t>
            </a:r>
            <a:r>
              <a:rPr lang="en-US" dirty="0"/>
              <a:t> published a book in which the concept of feedback ("back </a:t>
            </a:r>
            <a:r>
              <a:rPr lang="en-US" dirty="0" err="1"/>
              <a:t>afferentation</a:t>
            </a:r>
            <a:r>
              <a:rPr lang="en-US" dirty="0"/>
              <a:t>") was studied. The study and mathematical modelling of regulatory processes became a continuing research effort and two key articles were published in 1943: "Behavior, Purpose and Teleology" by Arturo </a:t>
            </a:r>
            <a:r>
              <a:rPr lang="en-US" dirty="0" err="1"/>
              <a:t>Rosenblueth</a:t>
            </a:r>
            <a:r>
              <a:rPr lang="en-US" dirty="0"/>
              <a:t>, Norbert Wiener, and Julian Bigelow; and the paper "A Logical Calculus of the Ideas Immanent in Nervous Activity" by Warren McCulloch and Walter Pitts.</a:t>
            </a:r>
          </a:p>
          <a:p>
            <a:endParaRPr lang="en-US" dirty="0"/>
          </a:p>
        </p:txBody>
      </p:sp>
    </p:spTree>
    <p:extLst>
      <p:ext uri="{BB962C8B-B14F-4D97-AF65-F5344CB8AC3E}">
        <p14:creationId xmlns:p14="http://schemas.microsoft.com/office/powerpoint/2010/main" val="116679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history (from Wikipedia)</a:t>
            </a:r>
            <a:endParaRPr lang="en-US" dirty="0"/>
          </a:p>
        </p:txBody>
      </p:sp>
      <p:sp>
        <p:nvSpPr>
          <p:cNvPr id="3" name="Content Placeholder 2"/>
          <p:cNvSpPr>
            <a:spLocks noGrp="1"/>
          </p:cNvSpPr>
          <p:nvPr>
            <p:ph idx="1"/>
          </p:nvPr>
        </p:nvSpPr>
        <p:spPr/>
        <p:txBody>
          <a:bodyPr/>
          <a:lstStyle/>
          <a:p>
            <a:r>
              <a:rPr lang="en-US" dirty="0" smtClean="0"/>
              <a:t>History of Robots has its origin in the Ancient World. It goes back to the 4</a:t>
            </a:r>
            <a:r>
              <a:rPr lang="en-US" baseline="30000" dirty="0" smtClean="0"/>
              <a:t>th</a:t>
            </a:r>
            <a:r>
              <a:rPr lang="en-US" dirty="0" smtClean="0"/>
              <a:t> Century BC with Greek  Mathematician  ARCHYTAS of TARENTUM who postulated a mechanical bird called :THE PIGEON</a:t>
            </a:r>
          </a:p>
          <a:p>
            <a:pPr marL="0" indent="0">
              <a:buNone/>
            </a:pPr>
            <a:r>
              <a:rPr lang="en-US" dirty="0" smtClean="0"/>
              <a:t>propelled by steam.</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3583459"/>
            <a:ext cx="2032391" cy="3104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430" y="3082616"/>
            <a:ext cx="5113525" cy="3605034"/>
          </a:xfrm>
          <a:prstGeom prst="rect">
            <a:avLst/>
          </a:prstGeom>
        </p:spPr>
      </p:pic>
    </p:spTree>
    <p:extLst>
      <p:ext uri="{BB962C8B-B14F-4D97-AF65-F5344CB8AC3E}">
        <p14:creationId xmlns:p14="http://schemas.microsoft.com/office/powerpoint/2010/main" val="2380961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194"/>
          </a:xfrm>
        </p:spPr>
        <p:txBody>
          <a:bodyPr/>
          <a:lstStyle/>
          <a:p>
            <a:r>
              <a:rPr lang="en-US" dirty="0" smtClean="0"/>
              <a:t>Basics of Wiener’s theory</a:t>
            </a:r>
            <a:endParaRPr lang="en-US" dirty="0"/>
          </a:p>
        </p:txBody>
      </p:sp>
      <p:sp>
        <p:nvSpPr>
          <p:cNvPr id="3" name="Content Placeholder 2"/>
          <p:cNvSpPr>
            <a:spLocks noGrp="1"/>
          </p:cNvSpPr>
          <p:nvPr>
            <p:ph idx="1"/>
          </p:nvPr>
        </p:nvSpPr>
        <p:spPr>
          <a:xfrm>
            <a:off x="838200" y="1124465"/>
            <a:ext cx="10515600" cy="5052498"/>
          </a:xfrm>
        </p:spPr>
        <p:txBody>
          <a:bodyPr>
            <a:normAutofit fontScale="92500" lnSpcReduction="10000"/>
          </a:bodyPr>
          <a:lstStyle/>
          <a:p>
            <a:r>
              <a:rPr lang="en-US" sz="3200" dirty="0" smtClean="0"/>
              <a:t>The Book of Wiener laid the theoretical Foundation for servo mechanisms (electrical, mechanical or </a:t>
            </a:r>
            <a:r>
              <a:rPr lang="en-US" sz="3200" dirty="0" err="1" smtClean="0"/>
              <a:t>hydrolic</a:t>
            </a:r>
            <a:r>
              <a:rPr lang="en-US" sz="3200" dirty="0" smtClean="0"/>
              <a:t>) Automatic Navigation ,Analog Computing, AI, Neuroscience and reliable </a:t>
            </a:r>
            <a:r>
              <a:rPr lang="en-US" sz="3200" dirty="0" err="1" smtClean="0"/>
              <a:t>Communictation</a:t>
            </a:r>
            <a:r>
              <a:rPr lang="en-US" sz="3200" dirty="0" smtClean="0"/>
              <a:t>.</a:t>
            </a:r>
          </a:p>
          <a:p>
            <a:r>
              <a:rPr lang="en-US" sz="3200" dirty="0" smtClean="0"/>
              <a:t>Wiener traces the origins of Cybernetic Analysis to the philosophy of LIEBNITZ, citing his work on universal symbolism and calculus of reasoning.</a:t>
            </a:r>
          </a:p>
          <a:p>
            <a:r>
              <a:rPr lang="en-US" sz="3200" dirty="0" smtClean="0"/>
              <a:t>Newtonian and </a:t>
            </a:r>
            <a:r>
              <a:rPr lang="en-US" sz="3200" dirty="0" err="1" smtClean="0"/>
              <a:t>Bergsonian</a:t>
            </a:r>
            <a:r>
              <a:rPr lang="en-US" sz="3200" dirty="0" smtClean="0"/>
              <a:t> Time:</a:t>
            </a:r>
          </a:p>
          <a:p>
            <a:r>
              <a:rPr lang="en-US" sz="3200" dirty="0" smtClean="0"/>
              <a:t>This chapter explores the contrast between the time reversible processes governed by Newtonian mechanics and time IRREVERSIBLE processes in accordance with the second law of Thermodynamics.</a:t>
            </a:r>
            <a:endParaRPr lang="en-US" sz="3200" dirty="0"/>
          </a:p>
        </p:txBody>
      </p:sp>
    </p:spTree>
    <p:extLst>
      <p:ext uri="{BB962C8B-B14F-4D97-AF65-F5344CB8AC3E}">
        <p14:creationId xmlns:p14="http://schemas.microsoft.com/office/powerpoint/2010/main" val="365726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1124"/>
          </a:xfrm>
        </p:spPr>
        <p:txBody>
          <a:bodyPr>
            <a:normAutofit fontScale="90000"/>
          </a:bodyPr>
          <a:lstStyle/>
          <a:p>
            <a:r>
              <a:rPr lang="en-US" dirty="0" smtClean="0"/>
              <a:t>next </a:t>
            </a:r>
            <a:r>
              <a:rPr lang="en-US" dirty="0" err="1" smtClean="0"/>
              <a:t>chapter:Groups</a:t>
            </a:r>
            <a:r>
              <a:rPr lang="en-US" dirty="0" smtClean="0"/>
              <a:t> and Statistical Mechanics</a:t>
            </a:r>
            <a:endParaRPr lang="en-US" dirty="0"/>
          </a:p>
        </p:txBody>
      </p:sp>
      <p:sp>
        <p:nvSpPr>
          <p:cNvPr id="3" name="Content Placeholder 2"/>
          <p:cNvSpPr>
            <a:spLocks noGrp="1"/>
          </p:cNvSpPr>
          <p:nvPr>
            <p:ph idx="1"/>
          </p:nvPr>
        </p:nvSpPr>
        <p:spPr>
          <a:xfrm>
            <a:off x="838200" y="1186250"/>
            <a:ext cx="10515600" cy="4990713"/>
          </a:xfrm>
        </p:spPr>
        <p:txBody>
          <a:bodyPr>
            <a:normAutofit/>
          </a:bodyPr>
          <a:lstStyle/>
          <a:p>
            <a:r>
              <a:rPr lang="en-US" sz="3200" dirty="0" smtClean="0"/>
              <a:t>In the early 20</a:t>
            </a:r>
            <a:r>
              <a:rPr lang="en-US" sz="3200" baseline="30000" dirty="0" smtClean="0"/>
              <a:t>th</a:t>
            </a:r>
            <a:r>
              <a:rPr lang="en-US" sz="3200" dirty="0" smtClean="0"/>
              <a:t> century Willard Gibbs (a Physicist) worked on statistical Approach to Newtonian dynamics and thermodynamics and </a:t>
            </a:r>
            <a:r>
              <a:rPr lang="en-US" sz="3200" dirty="0" err="1" smtClean="0"/>
              <a:t>Lebeque</a:t>
            </a:r>
            <a:r>
              <a:rPr lang="en-US" sz="3200" dirty="0" smtClean="0"/>
              <a:t> (mathematician)worked on trigonometric series had deep influence on Wiener.</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3569" y="2968630"/>
            <a:ext cx="2915371" cy="38893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044" y="2968630"/>
            <a:ext cx="3314402" cy="3957857"/>
          </a:xfrm>
          <a:prstGeom prst="rect">
            <a:avLst/>
          </a:prstGeom>
        </p:spPr>
      </p:pic>
    </p:spTree>
    <p:extLst>
      <p:ext uri="{BB962C8B-B14F-4D97-AF65-F5344CB8AC3E}">
        <p14:creationId xmlns:p14="http://schemas.microsoft.com/office/powerpoint/2010/main" val="183968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410"/>
          </a:xfrm>
        </p:spPr>
        <p:txBody>
          <a:bodyPr/>
          <a:lstStyle/>
          <a:p>
            <a:r>
              <a:rPr lang="en-US" dirty="0" smtClean="0"/>
              <a:t>Important Result</a:t>
            </a:r>
            <a:endParaRPr lang="en-US" dirty="0"/>
          </a:p>
        </p:txBody>
      </p:sp>
      <p:sp>
        <p:nvSpPr>
          <p:cNvPr id="3" name="Content Placeholder 2"/>
          <p:cNvSpPr>
            <a:spLocks noGrp="1"/>
          </p:cNvSpPr>
          <p:nvPr>
            <p:ph idx="1"/>
          </p:nvPr>
        </p:nvSpPr>
        <p:spPr>
          <a:xfrm>
            <a:off x="838200" y="1037968"/>
            <a:ext cx="10515600" cy="5138995"/>
          </a:xfrm>
        </p:spPr>
        <p:txBody>
          <a:bodyPr>
            <a:normAutofit/>
          </a:bodyPr>
          <a:lstStyle/>
          <a:p>
            <a:r>
              <a:rPr lang="en-US" sz="3200" dirty="0" smtClean="0"/>
              <a:t>Wiener claims the </a:t>
            </a:r>
            <a:r>
              <a:rPr lang="en-US" sz="3200" dirty="0" err="1" smtClean="0"/>
              <a:t>Lebesque</a:t>
            </a:r>
            <a:r>
              <a:rPr lang="en-US" sz="3200" dirty="0" smtClean="0"/>
              <a:t> integral had an unexpected /important implications in establishing the validity of Gibb’s work on foundation of Statistical Mechanics. The notion of average and measure in the sense established by </a:t>
            </a:r>
            <a:r>
              <a:rPr lang="en-US" sz="3200" dirty="0" err="1" smtClean="0"/>
              <a:t>lebesque</a:t>
            </a:r>
            <a:r>
              <a:rPr lang="en-US" sz="3200" dirty="0" smtClean="0"/>
              <a:t> were needed to prove Gibb’s ERGODIC HYPOTHESIS.</a:t>
            </a:r>
          </a:p>
          <a:p>
            <a:r>
              <a:rPr lang="en-US" sz="3200" dirty="0" err="1" smtClean="0"/>
              <a:t>Thereis</a:t>
            </a:r>
            <a:r>
              <a:rPr lang="en-US" sz="3200" dirty="0" smtClean="0"/>
              <a:t> a difference between </a:t>
            </a:r>
            <a:r>
              <a:rPr lang="en-US" sz="3200" dirty="0" err="1" smtClean="0"/>
              <a:t>Rieman</a:t>
            </a:r>
            <a:r>
              <a:rPr lang="en-US" sz="3200" dirty="0" smtClean="0"/>
              <a:t> Integral and </a:t>
            </a:r>
            <a:r>
              <a:rPr lang="en-US" sz="3200" dirty="0" err="1" smtClean="0"/>
              <a:t>Lebesque</a:t>
            </a:r>
            <a:r>
              <a:rPr lang="en-US" sz="3200" dirty="0" smtClean="0"/>
              <a:t> Integral. While in </a:t>
            </a:r>
            <a:r>
              <a:rPr lang="en-US" sz="3200" dirty="0" err="1"/>
              <a:t>R</a:t>
            </a:r>
            <a:r>
              <a:rPr lang="en-US" sz="3200" dirty="0" err="1" smtClean="0"/>
              <a:t>ieman</a:t>
            </a:r>
            <a:r>
              <a:rPr lang="en-US" sz="3200" dirty="0" smtClean="0"/>
              <a:t> Integral one fills the area under the graph with smaller and smaller rectangles and takes the limit of the sums of the areas. However for some functions the total area does not approach the single number.</a:t>
            </a:r>
            <a:endParaRPr lang="en-US" sz="3200" dirty="0"/>
          </a:p>
        </p:txBody>
      </p:sp>
    </p:spTree>
    <p:extLst>
      <p:ext uri="{BB962C8B-B14F-4D97-AF65-F5344CB8AC3E}">
        <p14:creationId xmlns:p14="http://schemas.microsoft.com/office/powerpoint/2010/main" val="201274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77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1000898"/>
            <a:ext cx="10515600" cy="5239264"/>
          </a:xfrm>
        </p:spPr>
        <p:style>
          <a:lnRef idx="2">
            <a:schemeClr val="accent2"/>
          </a:lnRef>
          <a:fillRef idx="1">
            <a:schemeClr val="lt1"/>
          </a:fillRef>
          <a:effectRef idx="0">
            <a:schemeClr val="accent2"/>
          </a:effectRef>
          <a:fontRef idx="minor">
            <a:schemeClr val="dk1"/>
          </a:fontRef>
        </p:style>
        <p:txBody>
          <a:bodyPr/>
          <a:lstStyle/>
          <a:p>
            <a:r>
              <a:rPr lang="en-US" dirty="0" err="1" smtClean="0"/>
              <a:t>Lebesque</a:t>
            </a:r>
            <a:r>
              <a:rPr lang="en-US" dirty="0" smtClean="0"/>
              <a:t> Use the CODOMAIN for his discretization.</a:t>
            </a:r>
          </a:p>
          <a:p>
            <a:r>
              <a:rPr lang="en-US" dirty="0" smtClean="0"/>
              <a:t>First, he defines a measure for both sets and functions on those sets. Then he builds integral for a simple function, then defines more </a:t>
            </a:r>
            <a:r>
              <a:rPr lang="en-US" sz="3200" dirty="0" smtClean="0"/>
              <a:t>complex function as the least upper bound of all integrals of simple </a:t>
            </a:r>
            <a:r>
              <a:rPr lang="en-US" sz="3200" dirty="0" err="1" smtClean="0"/>
              <a:t>functions.</a:t>
            </a:r>
            <a:r>
              <a:rPr lang="en-US" dirty="0" err="1" smtClean="0"/>
              <a:t>Now</a:t>
            </a:r>
            <a:r>
              <a:rPr lang="en-US" dirty="0" smtClean="0"/>
              <a:t> we are ready to examine the ERGODIC HYPOTHESIS.</a:t>
            </a:r>
          </a:p>
          <a:p>
            <a:r>
              <a:rPr lang="en-US" sz="3200" dirty="0" smtClean="0"/>
              <a:t>In Physics and Thermodynamics the ERGODIC HYPOTHESIS says that over long period of time spent by the system in some region of phase space of microstate with the same energy is proportional to the volume of the region.</a:t>
            </a:r>
          </a:p>
          <a:p>
            <a:endParaRPr lang="en-US" sz="3200" dirty="0" smtClean="0"/>
          </a:p>
        </p:txBody>
      </p:sp>
    </p:spTree>
    <p:extLst>
      <p:ext uri="{BB962C8B-B14F-4D97-AF65-F5344CB8AC3E}">
        <p14:creationId xmlns:p14="http://schemas.microsoft.com/office/powerpoint/2010/main" val="54138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3989"/>
          </a:xfrm>
        </p:spPr>
        <p:txBody>
          <a:bodyPr>
            <a:normAutofit fontScale="90000"/>
          </a:bodyPr>
          <a:lstStyle/>
          <a:p>
            <a:r>
              <a:rPr lang="en-US" dirty="0" smtClean="0"/>
              <a:t>ERGODICITY and Statistical mechanics</a:t>
            </a:r>
            <a:endParaRPr lang="en-US" dirty="0"/>
          </a:p>
        </p:txBody>
      </p:sp>
      <p:sp>
        <p:nvSpPr>
          <p:cNvPr id="3" name="Content Placeholder 2"/>
          <p:cNvSpPr>
            <a:spLocks noGrp="1"/>
          </p:cNvSpPr>
          <p:nvPr>
            <p:ph idx="1"/>
          </p:nvPr>
        </p:nvSpPr>
        <p:spPr>
          <a:xfrm>
            <a:off x="714633" y="939114"/>
            <a:ext cx="10515600" cy="5534411"/>
          </a:xfrm>
        </p:spPr>
        <p:txBody>
          <a:bodyPr>
            <a:normAutofit/>
          </a:bodyPr>
          <a:lstStyle/>
          <a:p>
            <a:r>
              <a:rPr lang="en-US" sz="3200" dirty="0" smtClean="0"/>
              <a:t>Ergodicity of a Dynamical System is a certain IRREDUCIBILITY PROPERTY. IRREDUCIBLE Representation in Algebra are prime number sin </a:t>
            </a:r>
            <a:r>
              <a:rPr lang="en-US" sz="3200" dirty="0" err="1" smtClean="0"/>
              <a:t>Arithmetics</a:t>
            </a:r>
            <a:r>
              <a:rPr lang="en-US" sz="3200" dirty="0" smtClean="0"/>
              <a:t>.</a:t>
            </a:r>
          </a:p>
          <a:p>
            <a:r>
              <a:rPr lang="en-US" sz="3200" dirty="0" smtClean="0"/>
              <a:t>In Signal processing, a stochastic process in ergodic if its statistical properties can be deduced from a single long random sample of the process.</a:t>
            </a:r>
          </a:p>
          <a:p>
            <a:r>
              <a:rPr lang="en-US" sz="3200" dirty="0" smtClean="0"/>
              <a:t>STATISTICAL MECHANICS uses probability theory to study average behavior of a Mechanical system, where the state is uncertain.</a:t>
            </a:r>
          </a:p>
          <a:p>
            <a:r>
              <a:rPr lang="en-US" sz="3200" dirty="0" smtClean="0"/>
              <a:t>Statistical mechanics connects thermodynamics (heat capacity) to microscopic behavior.</a:t>
            </a:r>
          </a:p>
          <a:p>
            <a:endParaRPr lang="en-US" sz="3200" dirty="0"/>
          </a:p>
        </p:txBody>
      </p:sp>
    </p:spTree>
    <p:extLst>
      <p:ext uri="{BB962C8B-B14F-4D97-AF65-F5344CB8AC3E}">
        <p14:creationId xmlns:p14="http://schemas.microsoft.com/office/powerpoint/2010/main" val="67557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843"/>
          </a:xfrm>
        </p:spPr>
        <p:txBody>
          <a:bodyPr>
            <a:normAutofit fontScale="90000"/>
          </a:bodyPr>
          <a:lstStyle/>
          <a:p>
            <a:r>
              <a:rPr lang="en-US" dirty="0" smtClean="0"/>
              <a:t>Second Law of Thermodynamics</a:t>
            </a:r>
            <a:endParaRPr lang="en-US" dirty="0"/>
          </a:p>
        </p:txBody>
      </p:sp>
      <p:sp>
        <p:nvSpPr>
          <p:cNvPr id="3" name="Content Placeholder 2"/>
          <p:cNvSpPr>
            <a:spLocks noGrp="1"/>
          </p:cNvSpPr>
          <p:nvPr>
            <p:ph idx="1"/>
          </p:nvPr>
        </p:nvSpPr>
        <p:spPr>
          <a:xfrm>
            <a:off x="838200" y="1037968"/>
            <a:ext cx="10515600" cy="5138995"/>
          </a:xfrm>
        </p:spPr>
        <p:txBody>
          <a:bodyPr>
            <a:normAutofit/>
          </a:bodyPr>
          <a:lstStyle/>
          <a:p>
            <a:r>
              <a:rPr lang="en-US" sz="3200" dirty="0" smtClean="0"/>
              <a:t>States that ENTROPY of Isolated system cannot decrease.</a:t>
            </a:r>
          </a:p>
          <a:p>
            <a:r>
              <a:rPr lang="en-US" sz="3200" dirty="0" smtClean="0"/>
              <a:t>It can remain </a:t>
            </a:r>
            <a:r>
              <a:rPr lang="en-US" sz="3200" dirty="0" err="1" smtClean="0"/>
              <a:t>constantin</a:t>
            </a:r>
            <a:r>
              <a:rPr lang="en-US" sz="3200" dirty="0" smtClean="0"/>
              <a:t> the ideal case where the system is in already in steady state (equilibrium) or </a:t>
            </a:r>
            <a:r>
              <a:rPr lang="en-US" sz="3200" dirty="0" err="1" smtClean="0"/>
              <a:t>underging</a:t>
            </a:r>
            <a:r>
              <a:rPr lang="en-US" sz="3200" dirty="0" smtClean="0"/>
              <a:t> a reversible process. The increase in entropy accounts for irreversibility of natural process and ASYMMETRY between future and present.</a:t>
            </a:r>
          </a:p>
          <a:p>
            <a:r>
              <a:rPr lang="en-US" sz="3200" dirty="0" smtClean="0"/>
              <a:t>The First law states the rules of conservation of energy, while the second shows the directions of natural processes.</a:t>
            </a:r>
          </a:p>
          <a:p>
            <a:r>
              <a:rPr lang="en-US" sz="3200" dirty="0" smtClean="0"/>
              <a:t>The father of thermodynamics was </a:t>
            </a:r>
            <a:r>
              <a:rPr lang="en-US" sz="3200" dirty="0" err="1" smtClean="0"/>
              <a:t>Nicloas</a:t>
            </a:r>
            <a:r>
              <a:rPr lang="en-US" sz="3200" dirty="0" smtClean="0"/>
              <a:t> Leonard </a:t>
            </a:r>
            <a:r>
              <a:rPr lang="en-US" sz="3200" dirty="0" err="1" smtClean="0"/>
              <a:t>Sadi</a:t>
            </a:r>
            <a:r>
              <a:rPr lang="en-US" sz="3200" dirty="0" smtClean="0"/>
              <a:t> Carnot.</a:t>
            </a:r>
            <a:endParaRPr lang="en-US" sz="3200" dirty="0"/>
          </a:p>
        </p:txBody>
      </p:sp>
    </p:spTree>
    <p:extLst>
      <p:ext uri="{BB962C8B-B14F-4D97-AF65-F5344CB8AC3E}">
        <p14:creationId xmlns:p14="http://schemas.microsoft.com/office/powerpoint/2010/main" val="190400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703" y="473037"/>
            <a:ext cx="4616102" cy="5643557"/>
          </a:xfrm>
          <a:prstGeom prst="rect">
            <a:avLst/>
          </a:prstGeom>
        </p:spPr>
      </p:pic>
    </p:spTree>
    <p:extLst>
      <p:ext uri="{BB962C8B-B14F-4D97-AF65-F5344CB8AC3E}">
        <p14:creationId xmlns:p14="http://schemas.microsoft.com/office/powerpoint/2010/main" val="1924997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3545"/>
          </a:xfrm>
        </p:spPr>
        <p:txBody>
          <a:bodyPr>
            <a:normAutofit fontScale="90000"/>
          </a:bodyPr>
          <a:lstStyle/>
          <a:p>
            <a:r>
              <a:rPr lang="en-US" dirty="0" smtClean="0"/>
              <a:t>Chapter 3: Time series, Information and Communication</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a:t>This is one of the more mathematically intensive chapters in the book. It deals with the transmission or recording of a varying analog signal as a sequence of numerical samples, and lays much of the groundwork for the development of digital audio and </a:t>
            </a:r>
            <a:r>
              <a:rPr lang="en-US" dirty="0" smtClean="0"/>
              <a:t>telemetry over </a:t>
            </a:r>
            <a:r>
              <a:rPr lang="en-US" dirty="0"/>
              <a:t>the past six decades. It also examines the relationship between bandwidth, noise, and information capacity, as developed by Wiener in collaboration with Claude Shannon</a:t>
            </a:r>
            <a:r>
              <a:rPr lang="en-US" dirty="0" smtClean="0"/>
              <a:t>.</a:t>
            </a:r>
          </a:p>
          <a:p>
            <a:endParaRPr lang="en-US" dirty="0"/>
          </a:p>
        </p:txBody>
      </p:sp>
    </p:spTree>
    <p:extLst>
      <p:ext uri="{BB962C8B-B14F-4D97-AF65-F5344CB8AC3E}">
        <p14:creationId xmlns:p14="http://schemas.microsoft.com/office/powerpoint/2010/main" val="165004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Claude Shannon 1916-2001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1275" y="1825625"/>
            <a:ext cx="3089449" cy="4351338"/>
          </a:xfrm>
          <a:prstGeom prst="rect">
            <a:avLst/>
          </a:prstGeom>
        </p:spPr>
      </p:pic>
    </p:spTree>
    <p:extLst>
      <p:ext uri="{BB962C8B-B14F-4D97-AF65-F5344CB8AC3E}">
        <p14:creationId xmlns:p14="http://schemas.microsoft.com/office/powerpoint/2010/main" val="297512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58"/>
            <a:ext cx="10515600" cy="845838"/>
          </a:xfrm>
        </p:spPr>
        <p:txBody>
          <a:bodyPr/>
          <a:lstStyle/>
          <a:p>
            <a:r>
              <a:rPr lang="en-US" dirty="0" smtClean="0"/>
              <a:t>Chapter 4:Feedback and </a:t>
            </a:r>
            <a:r>
              <a:rPr lang="en-US" dirty="0" err="1" smtClean="0"/>
              <a:t>Oscilations</a:t>
            </a:r>
            <a:endParaRPr lang="en-US" dirty="0"/>
          </a:p>
        </p:txBody>
      </p:sp>
      <p:sp>
        <p:nvSpPr>
          <p:cNvPr id="3" name="Content Placeholder 2"/>
          <p:cNvSpPr>
            <a:spLocks noGrp="1"/>
          </p:cNvSpPr>
          <p:nvPr>
            <p:ph idx="1"/>
          </p:nvPr>
        </p:nvSpPr>
        <p:spPr>
          <a:xfrm>
            <a:off x="838200" y="1198605"/>
            <a:ext cx="10515600" cy="4978358"/>
          </a:xfrm>
        </p:spPr>
        <p:txBody>
          <a:bodyPr>
            <a:normAutofit/>
          </a:bodyPr>
          <a:lstStyle/>
          <a:p>
            <a:r>
              <a:rPr lang="en-US" dirty="0"/>
              <a:t>This chapter lays down the foundations for the mathematical treatment of negative </a:t>
            </a:r>
            <a:r>
              <a:rPr lang="en-US" dirty="0" smtClean="0"/>
              <a:t>feedback in </a:t>
            </a:r>
            <a:r>
              <a:rPr lang="en-US" dirty="0"/>
              <a:t>automated control systems. The opening passage illustrates the effect of faulty feedback mechanisms by the example of patients suffering from various forms of ataxia. He then discusses railway </a:t>
            </a:r>
            <a:r>
              <a:rPr lang="en-US" dirty="0" err="1"/>
              <a:t>signalling</a:t>
            </a:r>
            <a:r>
              <a:rPr lang="en-US" dirty="0"/>
              <a:t>, the operation of a thermostat, and a steam </a:t>
            </a:r>
            <a:r>
              <a:rPr lang="en-US" dirty="0" smtClean="0"/>
              <a:t>engine centrifugal </a:t>
            </a:r>
            <a:r>
              <a:rPr lang="en-US" dirty="0"/>
              <a:t>governor. The rest of the chapter is mostly taken up with the development of a mathematical formulation of the operation of the principles underlying all of these processes. More complex systems are then discussed such as automated navigation, and the control of non-linear situations such as steering on an icy road. He concludes with a reference to the homeostatic processes in living organisms.</a:t>
            </a:r>
          </a:p>
        </p:txBody>
      </p:sp>
    </p:spTree>
    <p:extLst>
      <p:ext uri="{BB962C8B-B14F-4D97-AF65-F5344CB8AC3E}">
        <p14:creationId xmlns:p14="http://schemas.microsoft.com/office/powerpoint/2010/main" val="1929461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,cont.</a:t>
            </a:r>
            <a:endParaRPr lang="en-US" dirty="0"/>
          </a:p>
        </p:txBody>
      </p:sp>
      <p:sp>
        <p:nvSpPr>
          <p:cNvPr id="3" name="Content Placeholder 2"/>
          <p:cNvSpPr>
            <a:spLocks noGrp="1"/>
          </p:cNvSpPr>
          <p:nvPr>
            <p:ph idx="1"/>
          </p:nvPr>
        </p:nvSpPr>
        <p:spPr/>
        <p:txBody>
          <a:bodyPr/>
          <a:lstStyle/>
          <a:p>
            <a:r>
              <a:rPr lang="en-US" dirty="0" smtClean="0"/>
              <a:t>Reference to HOMER’s ILLIAD  and ARISTOTEL speculate in POLITICS (cc.322BC) that </a:t>
            </a:r>
            <a:r>
              <a:rPr lang="en-US" dirty="0" err="1" smtClean="0"/>
              <a:t>Autmaton</a:t>
            </a:r>
            <a:r>
              <a:rPr lang="en-US" dirty="0" smtClean="0"/>
              <a:t> could someday abolish Slavery.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623" y="2804984"/>
            <a:ext cx="2899848" cy="38859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6282" y="2772725"/>
            <a:ext cx="2927015" cy="3918209"/>
          </a:xfrm>
          <a:prstGeom prst="rect">
            <a:avLst/>
          </a:prstGeom>
        </p:spPr>
      </p:pic>
    </p:spTree>
    <p:extLst>
      <p:ext uri="{BB962C8B-B14F-4D97-AF65-F5344CB8AC3E}">
        <p14:creationId xmlns:p14="http://schemas.microsoft.com/office/powerpoint/2010/main" val="281622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dirty="0" smtClean="0"/>
              <a:t>More on feedback history</a:t>
            </a:r>
            <a:endParaRPr lang="en-US" dirty="0"/>
          </a:p>
        </p:txBody>
      </p:sp>
      <p:sp>
        <p:nvSpPr>
          <p:cNvPr id="3" name="Content Placeholder 2"/>
          <p:cNvSpPr>
            <a:spLocks noGrp="1"/>
          </p:cNvSpPr>
          <p:nvPr>
            <p:ph idx="1"/>
          </p:nvPr>
        </p:nvSpPr>
        <p:spPr>
          <a:xfrm>
            <a:off x="689919" y="1396314"/>
            <a:ext cx="10515600" cy="5151353"/>
          </a:xfrm>
        </p:spPr>
        <p:txBody>
          <a:bodyPr/>
          <a:lstStyle/>
          <a:p>
            <a:r>
              <a:rPr lang="en-US" dirty="0"/>
              <a:t>Possibly the earliest recorded examples of thermostat control were built by the Dutch innovator </a:t>
            </a:r>
            <a:r>
              <a:rPr lang="en-US" dirty="0" err="1"/>
              <a:t>Cornelis</a:t>
            </a:r>
            <a:r>
              <a:rPr lang="en-US" dirty="0"/>
              <a:t> </a:t>
            </a:r>
            <a:r>
              <a:rPr lang="en-US" dirty="0" smtClean="0"/>
              <a:t>Drebbel1572–1633</a:t>
            </a:r>
            <a:r>
              <a:rPr lang="en-US" dirty="0"/>
              <a:t>) around 1620 in England. He invented a mercury thermostat to regulate the temperature of a chicken incubator.</a:t>
            </a:r>
            <a:r>
              <a:rPr lang="en-US" baseline="30000" dirty="0">
                <a:hlinkClick r:id="rId2"/>
              </a:rPr>
              <a:t>[1]</a:t>
            </a:r>
            <a:r>
              <a:rPr lang="en-US" dirty="0"/>
              <a:t> This is one of the first recorded feedback-controlled </a:t>
            </a:r>
            <a:r>
              <a:rPr lang="en-US" dirty="0" smtClean="0"/>
              <a:t>devices.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389" y="2987375"/>
            <a:ext cx="3494921" cy="3870625"/>
          </a:xfrm>
          <a:prstGeom prst="rect">
            <a:avLst/>
          </a:prstGeom>
        </p:spPr>
      </p:pic>
    </p:spTree>
    <p:extLst>
      <p:ext uri="{BB962C8B-B14F-4D97-AF65-F5344CB8AC3E}">
        <p14:creationId xmlns:p14="http://schemas.microsoft.com/office/powerpoint/2010/main" val="1936366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480"/>
          </a:xfrm>
        </p:spPr>
        <p:txBody>
          <a:bodyPr/>
          <a:lstStyle/>
          <a:p>
            <a:r>
              <a:rPr lang="en-US" dirty="0" smtClean="0"/>
              <a:t>Steam Engine</a:t>
            </a:r>
            <a:endParaRPr lang="en-US" dirty="0"/>
          </a:p>
        </p:txBody>
      </p:sp>
      <p:sp>
        <p:nvSpPr>
          <p:cNvPr id="3" name="Content Placeholder 2"/>
          <p:cNvSpPr>
            <a:spLocks noGrp="1"/>
          </p:cNvSpPr>
          <p:nvPr>
            <p:ph idx="1"/>
          </p:nvPr>
        </p:nvSpPr>
        <p:spPr>
          <a:xfrm>
            <a:off x="838200" y="1198606"/>
            <a:ext cx="10515600" cy="5052498"/>
          </a:xfrm>
        </p:spPr>
        <p:style>
          <a:lnRef idx="2">
            <a:schemeClr val="dk1"/>
          </a:lnRef>
          <a:fillRef idx="1">
            <a:schemeClr val="lt1"/>
          </a:fillRef>
          <a:effectRef idx="0">
            <a:schemeClr val="dk1"/>
          </a:effectRef>
          <a:fontRef idx="minor">
            <a:schemeClr val="dk1"/>
          </a:fontRef>
        </p:style>
        <p:txBody>
          <a:bodyPr>
            <a:normAutofit/>
          </a:bodyPr>
          <a:lstStyle/>
          <a:p>
            <a:r>
              <a:rPr lang="en-US" dirty="0" smtClean="0"/>
              <a:t>Is a HEAT engine that performs mechanical work, using steam as its working fluid.</a:t>
            </a:r>
          </a:p>
          <a:p>
            <a:r>
              <a:rPr lang="en-US" dirty="0"/>
              <a:t>In 1781 Scottish engineer James Watt patented a steam engine that produced continuous rotary motion.</a:t>
            </a:r>
            <a:r>
              <a:rPr lang="en-US" baseline="30000" dirty="0">
                <a:hlinkClick r:id="rId2"/>
              </a:rPr>
              <a:t>[4]</a:t>
            </a:r>
            <a:r>
              <a:rPr lang="en-US" dirty="0"/>
              <a:t> Watt's ten-horsepower engines enabled a wide range of manufacturing machinery to be powered. </a:t>
            </a:r>
            <a:r>
              <a:rPr lang="en-US" dirty="0" smtClean="0"/>
              <a:t>The </a:t>
            </a:r>
            <a:r>
              <a:rPr lang="en-US" dirty="0"/>
              <a:t>stationary steam engine was a key component of the Industrial Revolution, allowing factories to locate where water power was unavailable. The atmospheric engines of </a:t>
            </a:r>
            <a:r>
              <a:rPr lang="en-US" dirty="0" err="1"/>
              <a:t>Newcomen</a:t>
            </a:r>
            <a:r>
              <a:rPr lang="en-US" dirty="0"/>
              <a:t> and Watt were large compared to the amount of power they produced, but high-pressure steam engines were light enough to be applied to vehicles such as traction engines and the railway locomotives.</a:t>
            </a:r>
          </a:p>
        </p:txBody>
      </p:sp>
    </p:spTree>
    <p:extLst>
      <p:ext uri="{BB962C8B-B14F-4D97-AF65-F5344CB8AC3E}">
        <p14:creationId xmlns:p14="http://schemas.microsoft.com/office/powerpoint/2010/main" val="1153349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James Watt 1736-1819</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05881" y="1944680"/>
            <a:ext cx="3929449" cy="4929672"/>
          </a:xfrm>
        </p:spPr>
      </p:pic>
    </p:spTree>
    <p:extLst>
      <p:ext uri="{BB962C8B-B14F-4D97-AF65-F5344CB8AC3E}">
        <p14:creationId xmlns:p14="http://schemas.microsoft.com/office/powerpoint/2010/main" val="3511525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dirty="0" smtClean="0"/>
              <a:t>Other applications of feedback systems</a:t>
            </a:r>
            <a:endParaRPr lang="en-US" dirty="0"/>
          </a:p>
        </p:txBody>
      </p:sp>
      <p:sp>
        <p:nvSpPr>
          <p:cNvPr id="3" name="Content Placeholder 2"/>
          <p:cNvSpPr>
            <a:spLocks noGrp="1"/>
          </p:cNvSpPr>
          <p:nvPr>
            <p:ph idx="1"/>
          </p:nvPr>
        </p:nvSpPr>
        <p:spPr>
          <a:xfrm>
            <a:off x="838200" y="1112108"/>
            <a:ext cx="10515600" cy="5064855"/>
          </a:xfrm>
        </p:spPr>
        <p:txBody>
          <a:bodyPr>
            <a:normAutofit lnSpcReduction="10000"/>
          </a:bodyPr>
          <a:lstStyle/>
          <a:p>
            <a:r>
              <a:rPr lang="en-US" dirty="0"/>
              <a:t>The first feedback position control device was the ship steering engine, used to position the rudder of large ships based on the position of the ship's </a:t>
            </a:r>
            <a:r>
              <a:rPr lang="en-US" dirty="0" smtClean="0"/>
              <a:t>wheel in 1866.</a:t>
            </a:r>
          </a:p>
          <a:p>
            <a:r>
              <a:rPr lang="en-US" dirty="0"/>
              <a:t>Electrical servomechanisms were used as early as 1888 in Elisha </a:t>
            </a:r>
            <a:r>
              <a:rPr lang="en-US" dirty="0" smtClean="0"/>
              <a:t>Gray’s </a:t>
            </a:r>
            <a:r>
              <a:rPr lang="en-US" dirty="0" err="1"/>
              <a:t>Telautograph</a:t>
            </a:r>
            <a:r>
              <a:rPr lang="en-US" dirty="0" smtClean="0"/>
              <a:t>.</a:t>
            </a:r>
          </a:p>
          <a:p>
            <a:r>
              <a:rPr lang="en-US" dirty="0" smtClean="0"/>
              <a:t>Next application was audio amplifiers, then Analog computing feedback and Operational amplifiers.</a:t>
            </a:r>
          </a:p>
          <a:p>
            <a:r>
              <a:rPr lang="en-US" dirty="0"/>
              <a:t>The simplest kind of servos use bang–bang control. More complex control systems use proportional control, PID control, and state space control, which are studied in modern control theory</a:t>
            </a:r>
            <a:r>
              <a:rPr lang="en-US" dirty="0" smtClean="0"/>
              <a:t>.</a:t>
            </a:r>
          </a:p>
          <a:p>
            <a:r>
              <a:rPr lang="en-US" dirty="0" smtClean="0"/>
              <a:t>In organism ,feedback is in body temperature , blood sugar level and others called Homeostatic processes.</a:t>
            </a:r>
            <a:endParaRPr lang="en-US" dirty="0"/>
          </a:p>
        </p:txBody>
      </p:sp>
    </p:spTree>
    <p:extLst>
      <p:ext uri="{BB962C8B-B14F-4D97-AF65-F5344CB8AC3E}">
        <p14:creationId xmlns:p14="http://schemas.microsoft.com/office/powerpoint/2010/main" val="1352236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053"/>
          </a:xfrm>
        </p:spPr>
        <p:txBody>
          <a:bodyPr/>
          <a:lstStyle/>
          <a:p>
            <a:r>
              <a:rPr lang="en-US" dirty="0" smtClean="0"/>
              <a:t>With feedback the question of stability</a:t>
            </a:r>
            <a:endParaRPr lang="en-US" dirty="0"/>
          </a:p>
        </p:txBody>
      </p:sp>
      <p:pic>
        <p:nvPicPr>
          <p:cNvPr id="9" name="Picture 8"/>
          <p:cNvPicPr>
            <a:picLocks noChangeAspect="1"/>
          </p:cNvPicPr>
          <p:nvPr/>
        </p:nvPicPr>
        <p:blipFill>
          <a:blip r:embed="rId2"/>
          <a:stretch>
            <a:fillRect/>
          </a:stretch>
        </p:blipFill>
        <p:spPr>
          <a:xfrm>
            <a:off x="8910815" y="3328828"/>
            <a:ext cx="3151905" cy="3792041"/>
          </a:xfrm>
          <a:prstGeom prst="rect">
            <a:avLst/>
          </a:prstGeom>
        </p:spPr>
      </p:pic>
      <p:sp>
        <p:nvSpPr>
          <p:cNvPr id="11" name="Content Placeholder 5"/>
          <p:cNvSpPr>
            <a:spLocks noGrp="1"/>
          </p:cNvSpPr>
          <p:nvPr>
            <p:ph idx="1"/>
          </p:nvPr>
        </p:nvSpPr>
        <p:spPr>
          <a:xfrm>
            <a:off x="479854" y="1235676"/>
            <a:ext cx="10515600" cy="5064854"/>
          </a:xfrm>
        </p:spPr>
        <p:txBody>
          <a:bodyPr>
            <a:normAutofit lnSpcReduction="10000"/>
          </a:bodyPr>
          <a:lstStyle/>
          <a:p>
            <a:r>
              <a:rPr lang="en-US" dirty="0" smtClean="0"/>
              <a:t>Of course his most notable achievement was to formulate the classical theory of electromagnetic radiation and unified electricity, magnetism and light. He also was the first who controlled </a:t>
            </a:r>
            <a:r>
              <a:rPr lang="en-US" dirty="0" err="1" smtClean="0"/>
              <a:t>oscilator</a:t>
            </a:r>
            <a:r>
              <a:rPr lang="en-US" dirty="0" smtClean="0"/>
              <a:t> (1868).</a:t>
            </a:r>
          </a:p>
          <a:p>
            <a:r>
              <a:rPr lang="en-US" dirty="0" smtClean="0"/>
              <a:t>The term feedback however was established only  in 1920</a:t>
            </a:r>
          </a:p>
          <a:p>
            <a:r>
              <a:rPr lang="en-US" dirty="0" smtClean="0"/>
              <a:t>Boosting the Gain of amplifier. Harold Stephen BLOCK in </a:t>
            </a:r>
          </a:p>
          <a:p>
            <a:r>
              <a:rPr lang="en-US" dirty="0" smtClean="0"/>
              <a:t>Bell Labs used </a:t>
            </a:r>
            <a:r>
              <a:rPr lang="en-US" dirty="0"/>
              <a:t> </a:t>
            </a:r>
            <a:r>
              <a:rPr lang="en-US" dirty="0" smtClean="0"/>
              <a:t>negative feedback in electron amplifier,1927.</a:t>
            </a:r>
          </a:p>
          <a:p>
            <a:r>
              <a:rPr lang="en-US" dirty="0" err="1" smtClean="0"/>
              <a:t>Niquist</a:t>
            </a:r>
            <a:r>
              <a:rPr lang="en-US" dirty="0" smtClean="0"/>
              <a:t> and Bode in </a:t>
            </a:r>
            <a:r>
              <a:rPr lang="en-US" dirty="0" err="1" smtClean="0"/>
              <a:t>Belllabs</a:t>
            </a:r>
            <a:r>
              <a:rPr lang="en-US" dirty="0" smtClean="0"/>
              <a:t> build on Block’s work and </a:t>
            </a:r>
          </a:p>
          <a:p>
            <a:r>
              <a:rPr lang="en-US" dirty="0" smtClean="0"/>
              <a:t>Developed the Theory of amplifier stability. </a:t>
            </a:r>
          </a:p>
          <a:p>
            <a:r>
              <a:rPr lang="en-US" dirty="0" smtClean="0"/>
              <a:t>In Biology ,using the ideas from engineering, modeled the homeostasis.</a:t>
            </a:r>
            <a:endParaRPr lang="en-US" dirty="0"/>
          </a:p>
        </p:txBody>
      </p:sp>
    </p:spTree>
    <p:extLst>
      <p:ext uri="{BB962C8B-B14F-4D97-AF65-F5344CB8AC3E}">
        <p14:creationId xmlns:p14="http://schemas.microsoft.com/office/powerpoint/2010/main" val="3409114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 cont.</a:t>
            </a:r>
            <a:endParaRPr lang="en-US" dirty="0"/>
          </a:p>
        </p:txBody>
      </p:sp>
      <p:sp>
        <p:nvSpPr>
          <p:cNvPr id="3" name="Content Placeholder 2"/>
          <p:cNvSpPr>
            <a:spLocks noGrp="1"/>
          </p:cNvSpPr>
          <p:nvPr>
            <p:ph idx="1"/>
          </p:nvPr>
        </p:nvSpPr>
        <p:spPr/>
        <p:txBody>
          <a:bodyPr/>
          <a:lstStyle/>
          <a:p>
            <a:r>
              <a:rPr lang="en-US" dirty="0" smtClean="0"/>
              <a:t>Similar ideas emerged  in China by LIE ZI (3d century BC), in his text KING MU of ZHOU (1023-957 BC) is presented with a life size human shaped Mechanical Figure by Yan Shi the </a:t>
            </a:r>
            <a:r>
              <a:rPr lang="en-US" dirty="0" err="1" smtClean="0"/>
              <a:t>artificier</a:t>
            </a:r>
            <a:r>
              <a:rPr lang="en-US" dirty="0" smtClean="0"/>
              <a:t>. Su Song in 1088 featured mechanical </a:t>
            </a:r>
            <a:r>
              <a:rPr lang="en-US" dirty="0" err="1" smtClean="0"/>
              <a:t>manekins</a:t>
            </a:r>
            <a:r>
              <a:rPr lang="en-US" dirty="0" smtClean="0"/>
              <a:t>.</a:t>
            </a:r>
          </a:p>
          <a:p>
            <a:r>
              <a:rPr lang="en-US" dirty="0" smtClean="0"/>
              <a:t>They chimed the hours, ringing </a:t>
            </a:r>
          </a:p>
          <a:p>
            <a:r>
              <a:rPr lang="en-US" dirty="0" smtClean="0"/>
              <a:t>Gongs and bells.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2804" y="2999849"/>
            <a:ext cx="2546482" cy="3858151"/>
          </a:xfrm>
          <a:prstGeom prst="rect">
            <a:avLst/>
          </a:prstGeom>
        </p:spPr>
      </p:pic>
    </p:spTree>
    <p:extLst>
      <p:ext uri="{BB962C8B-B14F-4D97-AF65-F5344CB8AC3E}">
        <p14:creationId xmlns:p14="http://schemas.microsoft.com/office/powerpoint/2010/main" val="12234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4118"/>
          </a:xfrm>
        </p:spPr>
        <p:txBody>
          <a:bodyPr/>
          <a:lstStyle/>
          <a:p>
            <a:r>
              <a:rPr lang="en-US" dirty="0" smtClean="0"/>
              <a:t>History</a:t>
            </a:r>
            <a:endParaRPr lang="en-US" dirty="0"/>
          </a:p>
        </p:txBody>
      </p:sp>
      <p:sp>
        <p:nvSpPr>
          <p:cNvPr id="3" name="Content Placeholder 2"/>
          <p:cNvSpPr>
            <a:spLocks noGrp="1"/>
          </p:cNvSpPr>
          <p:nvPr>
            <p:ph idx="1"/>
          </p:nvPr>
        </p:nvSpPr>
        <p:spPr>
          <a:xfrm>
            <a:off x="838200" y="1359244"/>
            <a:ext cx="10515600" cy="4817719"/>
          </a:xfrm>
        </p:spPr>
        <p:txBody>
          <a:bodyPr/>
          <a:lstStyle/>
          <a:p>
            <a:r>
              <a:rPr lang="en-US" dirty="0" smtClean="0"/>
              <a:t>Al-</a:t>
            </a:r>
            <a:r>
              <a:rPr lang="en-US" dirty="0" err="1" smtClean="0"/>
              <a:t>Jazari</a:t>
            </a:r>
            <a:r>
              <a:rPr lang="en-US" dirty="0" smtClean="0"/>
              <a:t> (1136-1206) Muslim </a:t>
            </a:r>
            <a:r>
              <a:rPr lang="en-US" dirty="0" err="1" smtClean="0"/>
              <a:t>Inventor,contructed</a:t>
            </a:r>
            <a:r>
              <a:rPr lang="en-US" dirty="0" smtClean="0"/>
              <a:t> automatic machines, kitchen appliances,</a:t>
            </a:r>
          </a:p>
          <a:p>
            <a:r>
              <a:rPr lang="en-US" dirty="0" smtClean="0"/>
              <a:t>Musical automata powered</a:t>
            </a:r>
          </a:p>
          <a:p>
            <a:r>
              <a:rPr lang="en-US" dirty="0" smtClean="0"/>
              <a:t>By water.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070" y="2433081"/>
            <a:ext cx="5544698" cy="3089189"/>
          </a:xfrm>
          <a:prstGeom prst="rect">
            <a:avLst/>
          </a:prstGeom>
        </p:spPr>
      </p:pic>
    </p:spTree>
    <p:extLst>
      <p:ext uri="{BB962C8B-B14F-4D97-AF65-F5344CB8AC3E}">
        <p14:creationId xmlns:p14="http://schemas.microsoft.com/office/powerpoint/2010/main" val="211112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130"/>
            <a:ext cx="10515600" cy="1325563"/>
          </a:xfrm>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One of the FIRST recorded designs of Humanoid Robots was made by LEONARDO DA VINCI in 1495.</a:t>
            </a:r>
          </a:p>
          <a:p>
            <a:r>
              <a:rPr lang="en-US" dirty="0" smtClean="0"/>
              <a:t>Around 1700 many Automatons</a:t>
            </a:r>
          </a:p>
          <a:p>
            <a:r>
              <a:rPr lang="en-US" dirty="0" smtClean="0"/>
              <a:t>Were </a:t>
            </a:r>
            <a:r>
              <a:rPr lang="en-US" dirty="0" err="1" smtClean="0"/>
              <a:t>built,including</a:t>
            </a:r>
            <a:r>
              <a:rPr lang="en-US" dirty="0" smtClean="0"/>
              <a:t> once capable</a:t>
            </a:r>
          </a:p>
          <a:p>
            <a:r>
              <a:rPr lang="en-US" dirty="0" smtClean="0"/>
              <a:t>Of acting, drawing, flying and </a:t>
            </a:r>
          </a:p>
          <a:p>
            <a:r>
              <a:rPr lang="en-US" dirty="0" smtClean="0"/>
              <a:t>Playing music.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481" y="2384853"/>
            <a:ext cx="5588000" cy="4250724"/>
          </a:xfrm>
          <a:prstGeom prst="rect">
            <a:avLst/>
          </a:prstGeom>
        </p:spPr>
      </p:pic>
    </p:spTree>
    <p:extLst>
      <p:ext uri="{BB962C8B-B14F-4D97-AF65-F5344CB8AC3E}">
        <p14:creationId xmlns:p14="http://schemas.microsoft.com/office/powerpoint/2010/main" val="345233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dirty="0" smtClean="0"/>
              <a:t>History</a:t>
            </a:r>
            <a:endParaRPr lang="en-US" dirty="0"/>
          </a:p>
        </p:txBody>
      </p:sp>
      <p:sp>
        <p:nvSpPr>
          <p:cNvPr id="3" name="Content Placeholder 2"/>
          <p:cNvSpPr>
            <a:spLocks noGrp="1"/>
          </p:cNvSpPr>
          <p:nvPr>
            <p:ph idx="1"/>
          </p:nvPr>
        </p:nvSpPr>
        <p:spPr>
          <a:xfrm>
            <a:off x="838200" y="1112107"/>
            <a:ext cx="10515600" cy="5535827"/>
          </a:xfrm>
        </p:spPr>
        <p:txBody>
          <a:bodyPr/>
          <a:lstStyle/>
          <a:p>
            <a:r>
              <a:rPr lang="en-US" dirty="0" smtClean="0"/>
              <a:t>Jacques de </a:t>
            </a:r>
            <a:r>
              <a:rPr lang="en-US" dirty="0" err="1" smtClean="0"/>
              <a:t>Vaucanson</a:t>
            </a:r>
            <a:r>
              <a:rPr lang="en-US" dirty="0" smtClean="0"/>
              <a:t> in 1737 created a flute payer, a tambourine  player, but the most famous is “DIGESTING DUCK”, powered by weights  imitating a real duck, by flapping wings, eat grain, digest it and then defecate by exerting matter stored in hidden compartment.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021" y="2755557"/>
            <a:ext cx="3674022" cy="38923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979" y="2928550"/>
            <a:ext cx="5683094" cy="3719383"/>
          </a:xfrm>
          <a:prstGeom prst="rect">
            <a:avLst/>
          </a:prstGeom>
        </p:spPr>
      </p:pic>
    </p:spTree>
    <p:extLst>
      <p:ext uri="{BB962C8B-B14F-4D97-AF65-F5344CB8AC3E}">
        <p14:creationId xmlns:p14="http://schemas.microsoft.com/office/powerpoint/2010/main" val="51017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6983"/>
          </a:xfrm>
        </p:spPr>
        <p:txBody>
          <a:bodyPr/>
          <a:lstStyle/>
          <a:p>
            <a:r>
              <a:rPr lang="en-US" dirty="0" smtClean="0"/>
              <a:t>History</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smtClean="0"/>
              <a:t>Japanese Craftsmen HISHASHIGE TANAKA known as Japanese EDISON, created an array of complex Mechanical </a:t>
            </a:r>
            <a:r>
              <a:rPr lang="en-US" dirty="0" err="1" smtClean="0"/>
              <a:t>Toyes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76" y="2477872"/>
            <a:ext cx="2545491" cy="41427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904" y="2477873"/>
            <a:ext cx="3221540" cy="4381294"/>
          </a:xfrm>
          <a:prstGeom prst="rect">
            <a:avLst/>
          </a:prstGeom>
        </p:spPr>
      </p:pic>
    </p:spTree>
    <p:extLst>
      <p:ext uri="{BB962C8B-B14F-4D97-AF65-F5344CB8AC3E}">
        <p14:creationId xmlns:p14="http://schemas.microsoft.com/office/powerpoint/2010/main" val="295753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981075"/>
          </a:xfrm>
        </p:spPr>
        <p:txBody>
          <a:bodyPr/>
          <a:lstStyle/>
          <a:p>
            <a:r>
              <a:rPr lang="en-US" dirty="0" smtClean="0"/>
              <a:t>Remote Controlled Systems</a:t>
            </a:r>
            <a:endParaRPr lang="en-US" dirty="0"/>
          </a:p>
        </p:txBody>
      </p:sp>
      <p:sp>
        <p:nvSpPr>
          <p:cNvPr id="3" name="Content Placeholder 2"/>
          <p:cNvSpPr>
            <a:spLocks noGrp="1"/>
          </p:cNvSpPr>
          <p:nvPr>
            <p:ph idx="4294967295"/>
          </p:nvPr>
        </p:nvSpPr>
        <p:spPr>
          <a:xfrm>
            <a:off x="0" y="1825625"/>
            <a:ext cx="10515600" cy="4351338"/>
          </a:xfrm>
        </p:spPr>
        <p:txBody>
          <a:bodyPr>
            <a:normAutofit/>
          </a:bodyPr>
          <a:lstStyle/>
          <a:p>
            <a:r>
              <a:rPr lang="en-US" sz="3600" dirty="0" smtClean="0"/>
              <a:t>Remotely Controlled Vehicles were demonstrated in </a:t>
            </a:r>
            <a:r>
              <a:rPr lang="en-US" sz="3600" dirty="0" err="1" smtClean="0"/>
              <a:t>th</a:t>
            </a:r>
            <a:r>
              <a:rPr lang="en-US" sz="3600" dirty="0" smtClean="0"/>
              <a:t> elate 19</a:t>
            </a:r>
            <a:r>
              <a:rPr lang="en-US" sz="3600" baseline="30000" dirty="0" smtClean="0"/>
              <a:t>th</a:t>
            </a:r>
            <a:r>
              <a:rPr lang="en-US" sz="3600" dirty="0" smtClean="0"/>
              <a:t> century- as remotely controlled TORPEDOS by John ERICSSON (pneumatic) , John Luis Lay (guided by electric wire) and Victor von </a:t>
            </a:r>
            <a:r>
              <a:rPr lang="en-US" sz="3600" dirty="0" err="1" smtClean="0"/>
              <a:t>Scheliha</a:t>
            </a:r>
            <a:r>
              <a:rPr lang="en-US" sz="3600" dirty="0" smtClean="0"/>
              <a:t> (guided by electric wire). Luis Brennan (1877) developed a torpedo powered by two contra-rotating propellers that were spun by Rapidly pulling out wires from drums inside of torpedo.</a:t>
            </a:r>
            <a:endParaRPr lang="en-US" sz="3600" dirty="0"/>
          </a:p>
        </p:txBody>
      </p:sp>
    </p:spTree>
    <p:extLst>
      <p:ext uri="{BB962C8B-B14F-4D97-AF65-F5344CB8AC3E}">
        <p14:creationId xmlns:p14="http://schemas.microsoft.com/office/powerpoint/2010/main" val="204037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2078</Words>
  <Application>Microsoft Office PowerPoint</Application>
  <PresentationFormat>Widescreen</PresentationFormat>
  <Paragraphs>102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Robotics and Societal Impact</vt:lpstr>
      <vt:lpstr>Short history (from Wikipedia)</vt:lpstr>
      <vt:lpstr>History ,cont.</vt:lpstr>
      <vt:lpstr> History, cont.</vt:lpstr>
      <vt:lpstr>History</vt:lpstr>
      <vt:lpstr>History</vt:lpstr>
      <vt:lpstr>History</vt:lpstr>
      <vt:lpstr>History</vt:lpstr>
      <vt:lpstr>Remote Controlled Systems</vt:lpstr>
      <vt:lpstr>PowerPoint Presentation</vt:lpstr>
      <vt:lpstr>Wireless control</vt:lpstr>
      <vt:lpstr>Humanoid Robots</vt:lpstr>
      <vt:lpstr> ERIC the robot, 1928.</vt:lpstr>
      <vt:lpstr>Westing House Corp.7feet high,can walk,move hands/head, weight 265pounds.</vt:lpstr>
      <vt:lpstr>Modern AutonomousRobots</vt:lpstr>
      <vt:lpstr>Norbert Wiener,born 1894,died 1964.</vt:lpstr>
      <vt:lpstr> The roots of Cybernetics.</vt:lpstr>
      <vt:lpstr>Early 20th century</vt:lpstr>
      <vt:lpstr>PowerPoint Presentation</vt:lpstr>
      <vt:lpstr>Basics of Wiener’s theory</vt:lpstr>
      <vt:lpstr>next chapter:Groups and Statistical Mechanics</vt:lpstr>
      <vt:lpstr>Important Result</vt:lpstr>
      <vt:lpstr>Cont.</vt:lpstr>
      <vt:lpstr>ERGODICITY and Statistical mechanics</vt:lpstr>
      <vt:lpstr>Second Law of Thermodynamics</vt:lpstr>
      <vt:lpstr>PowerPoint Presentation</vt:lpstr>
      <vt:lpstr>Chapter 3: Time series, Information and Communication</vt:lpstr>
      <vt:lpstr>Claude Shannon 1916-2001</vt:lpstr>
      <vt:lpstr>Chapter 4:Feedback and Oscilations</vt:lpstr>
      <vt:lpstr>More on feedback history</vt:lpstr>
      <vt:lpstr>Steam Engine</vt:lpstr>
      <vt:lpstr>James Watt 1736-1819</vt:lpstr>
      <vt:lpstr>Other applications of feedback systems</vt:lpstr>
      <vt:lpstr>With feedback the question of stability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and Societal Impact</dc:title>
  <dc:creator>Ruzena Bajcsy</dc:creator>
  <cp:lastModifiedBy>Ruzena Bajcsy</cp:lastModifiedBy>
  <cp:revision>33</cp:revision>
  <dcterms:created xsi:type="dcterms:W3CDTF">2017-06-19T21:49:06Z</dcterms:created>
  <dcterms:modified xsi:type="dcterms:W3CDTF">2018-08-22T18:15:30Z</dcterms:modified>
</cp:coreProperties>
</file>