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F70915-0C4B-4912-840C-45A42E4D6D7F}">
  <a:tblStyle styleId="{70F70915-0C4B-4912-840C-45A42E4D6D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can see that the highest lethal outcome is of unknown (alive) is in the Male while less in Female.</a:t>
            </a:r>
            <a:endParaRPr/>
          </a:p>
          <a:p>
            <a:pPr indent="0" lvl="0" marL="0" rtl="0" algn="l">
              <a:spcBef>
                <a:spcPts val="0"/>
              </a:spcBef>
              <a:spcAft>
                <a:spcPts val="0"/>
              </a:spcAft>
              <a:buNone/>
            </a:pPr>
            <a:r>
              <a:rPr lang="en-US"/>
              <a:t>The cardiogenic shock is equally the same in both the Gender. </a:t>
            </a:r>
            <a:endParaRPr/>
          </a:p>
          <a:p>
            <a:pPr indent="0" lvl="0" marL="0" rtl="0" algn="l">
              <a:spcBef>
                <a:spcPts val="0"/>
              </a:spcBef>
              <a:spcAft>
                <a:spcPts val="0"/>
              </a:spcAft>
              <a:buNone/>
            </a:pPr>
            <a:r>
              <a:rPr lang="en-US"/>
              <a:t>The pulmonary edema is more in male than the females </a:t>
            </a:r>
            <a:endParaRPr/>
          </a:p>
          <a:p>
            <a:pPr indent="0" lvl="0" marL="0" rtl="0" algn="l">
              <a:spcBef>
                <a:spcPts val="0"/>
              </a:spcBef>
              <a:spcAft>
                <a:spcPts val="0"/>
              </a:spcAft>
              <a:buNone/>
            </a:pPr>
            <a:r>
              <a:rPr lang="en-US"/>
              <a:t>The myocardial rupture is more in female than the male </a:t>
            </a:r>
            <a:endParaRPr/>
          </a:p>
          <a:p>
            <a:pPr indent="0" lvl="0" marL="0" rtl="0" algn="l">
              <a:spcBef>
                <a:spcPts val="0"/>
              </a:spcBef>
              <a:spcAft>
                <a:spcPts val="0"/>
              </a:spcAft>
              <a:buNone/>
            </a:pPr>
            <a:r>
              <a:rPr lang="en-US"/>
              <a:t>The progress of congestive heart failure and thromboembolism is also more in female than male</a:t>
            </a:r>
            <a:endParaRPr/>
          </a:p>
          <a:p>
            <a:pPr indent="0" lvl="0" marL="0" rtl="0" algn="l">
              <a:spcBef>
                <a:spcPts val="0"/>
              </a:spcBef>
              <a:spcAft>
                <a:spcPts val="0"/>
              </a:spcAft>
              <a:buNone/>
            </a:pPr>
            <a:r>
              <a:rPr lang="en-US"/>
              <a:t>And the asystole and ventricular fibrillation is little more in male as comapared to female.</a:t>
            </a:r>
            <a:endParaRPr/>
          </a:p>
          <a:p>
            <a:pPr indent="0" lvl="0" marL="0" rtl="0" algn="l">
              <a:spcBef>
                <a:spcPts val="0"/>
              </a:spcBef>
              <a:spcAft>
                <a:spcPts val="0"/>
              </a:spcAft>
              <a:buNone/>
            </a:pPr>
            <a:r>
              <a:t/>
            </a:r>
            <a:endParaRPr/>
          </a:p>
        </p:txBody>
      </p:sp>
      <p:sp>
        <p:nvSpPr>
          <p:cNvPr id="179" name="Google Shape;17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242424"/>
                </a:solidFill>
                <a:latin typeface="Arial"/>
                <a:ea typeface="Arial"/>
                <a:cs typeface="Arial"/>
                <a:sym typeface="Arial"/>
              </a:rPr>
              <a:t>By removing irrelevant and redundant features, the “job” of the modeling algorithm is getting easier and thus often leads to better final models.</a:t>
            </a:r>
            <a:endParaRPr/>
          </a:p>
          <a:p>
            <a:pPr indent="0" lvl="0" marL="0" rtl="0" algn="l">
              <a:spcBef>
                <a:spcPts val="0"/>
              </a:spcBef>
              <a:spcAft>
                <a:spcPts val="0"/>
              </a:spcAft>
              <a:buNone/>
            </a:pPr>
            <a:r>
              <a:rPr b="0" i="1" lang="en-US" sz="1800" u="none" strike="noStrike">
                <a:solidFill>
                  <a:srgbClr val="000000"/>
                </a:solidFill>
                <a:latin typeface="Arial"/>
                <a:ea typeface="Arial"/>
                <a:cs typeface="Arial"/>
                <a:sym typeface="Arial"/>
              </a:rPr>
              <a:t>it helps to reduce feature extracting time</a:t>
            </a:r>
            <a:r>
              <a:rPr b="0" i="0" lang="en-US" sz="1800" u="none" strike="noStrike">
                <a:solidFill>
                  <a:srgbClr val="242424"/>
                </a:solidFill>
                <a:latin typeface="Arial"/>
                <a:ea typeface="Arial"/>
                <a:cs typeface="Arial"/>
                <a:sym typeface="Arial"/>
              </a:rPr>
              <a:t> as well</a:t>
            </a:r>
            <a:endParaRPr/>
          </a:p>
        </p:txBody>
      </p:sp>
      <p:sp>
        <p:nvSpPr>
          <p:cNvPr id="198" name="Google Shape;19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00a7101f1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00a7101f1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they concluded with the features that are important to reduce crime- “problem statement”</a:t>
            </a:r>
            <a:endParaRPr/>
          </a:p>
        </p:txBody>
      </p:sp>
      <p:sp>
        <p:nvSpPr>
          <p:cNvPr id="214" name="Google Shape;214;g2e00a7101f1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068fa1884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068fa1884_2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e068fa1884_2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fc2544a13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fc2544a13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 decision tree in machine learning is a model that splits data into branches based on feature values to make decisions or predictions. It starts with a root node, where the data is divided based on the most significant feature, and this process continues, creating internal nodes and leaf nodes representing outcomes.</a:t>
            </a:r>
            <a:endParaRPr/>
          </a:p>
        </p:txBody>
      </p:sp>
      <p:sp>
        <p:nvSpPr>
          <p:cNvPr id="255" name="Google Shape;255;g2dfc2544a13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fdf4f4934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fdf4f4934_0_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dfdf4f4934_0_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fdf4f4934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fdf4f4934_0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dfdf4f4934_0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fc2544a13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fc2544a13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XGBoost (Extreme Gradient Boosting) is an advanced implementation of the gradient boosting machine learning algorithm. It builds an ensemble of decision trees sequentially, where each tree corrects the errors of the previous ones. </a:t>
            </a:r>
            <a:endParaRPr/>
          </a:p>
        </p:txBody>
      </p:sp>
      <p:sp>
        <p:nvSpPr>
          <p:cNvPr id="287" name="Google Shape;287;g2dfc2544a13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D0D0D"/>
              </a:buClr>
              <a:buSzPts val="1200"/>
              <a:buFont typeface="Arial"/>
              <a:buNone/>
            </a:pPr>
            <a:r>
              <a:rPr b="0" i="0" lang="en-US">
                <a:solidFill>
                  <a:srgbClr val="0D0D0D"/>
                </a:solidFill>
                <a:latin typeface="Arial"/>
                <a:ea typeface="Arial"/>
                <a:cs typeface="Arial"/>
                <a:sym typeface="Arial"/>
              </a:rPr>
              <a:t>Myocardial Infarction (MI) has a high incidence and mortality rate, particularly in developed countries, with significant deaths occurring before hospital arrival.</a:t>
            </a:r>
            <a:endParaRPr/>
          </a:p>
          <a:p>
            <a:pPr indent="0" lvl="0" marL="0" rtl="0" algn="l">
              <a:spcBef>
                <a:spcPts val="0"/>
              </a:spcBef>
              <a:spcAft>
                <a:spcPts val="0"/>
              </a:spcAft>
              <a:buClr>
                <a:srgbClr val="0D0D0D"/>
              </a:buClr>
              <a:buSzPts val="1200"/>
              <a:buFont typeface="Arial"/>
              <a:buNone/>
            </a:pPr>
            <a:r>
              <a:rPr b="1" i="0" lang="en-US">
                <a:solidFill>
                  <a:srgbClr val="0D0D0D"/>
                </a:solidFill>
                <a:latin typeface="Arial"/>
                <a:ea typeface="Arial"/>
                <a:cs typeface="Arial"/>
                <a:sym typeface="Arial"/>
              </a:rPr>
              <a:t>Complication Variability</a:t>
            </a:r>
            <a:r>
              <a:rPr b="0" i="0" lang="en-US">
                <a:solidFill>
                  <a:srgbClr val="0D0D0D"/>
                </a:solidFill>
                <a:latin typeface="Arial"/>
                <a:ea typeface="Arial"/>
                <a:cs typeface="Arial"/>
                <a:sym typeface="Arial"/>
              </a:rPr>
              <a:t>: The disease progression varies; while some MI cases are uncomplicated, about half of the patients experience complications that worsen prognosis and can lead to death.</a:t>
            </a:r>
            <a:endParaRPr/>
          </a:p>
          <a:p>
            <a:pPr indent="0" lvl="0" marL="0" rtl="0" algn="l">
              <a:spcBef>
                <a:spcPts val="0"/>
              </a:spcBef>
              <a:spcAft>
                <a:spcPts val="0"/>
              </a:spcAft>
              <a:buClr>
                <a:srgbClr val="0D0D0D"/>
              </a:buClr>
              <a:buSzPts val="1200"/>
              <a:buFont typeface="Arial"/>
              <a:buNone/>
            </a:pPr>
            <a:r>
              <a:rPr b="1" i="0" lang="en-US">
                <a:solidFill>
                  <a:srgbClr val="0D0D0D"/>
                </a:solidFill>
                <a:latin typeface="Arial"/>
                <a:ea typeface="Arial"/>
                <a:cs typeface="Arial"/>
                <a:sym typeface="Arial"/>
              </a:rPr>
              <a:t>Need for Predictive Measures</a:t>
            </a:r>
            <a:r>
              <a:rPr b="0" i="0" lang="en-US">
                <a:solidFill>
                  <a:srgbClr val="0D0D0D"/>
                </a:solidFill>
                <a:latin typeface="Arial"/>
                <a:ea typeface="Arial"/>
                <a:cs typeface="Arial"/>
                <a:sym typeface="Arial"/>
              </a:rPr>
              <a:t>: Accurate prediction of MI complications is crucial for implementing timely preventive measures, highlighting the need for improved prognostic tools in modern medicine.</a:t>
            </a:r>
            <a:endParaRPr/>
          </a:p>
          <a:p>
            <a:pPr indent="0" lvl="0" marL="0" rtl="0" algn="l">
              <a:spcBef>
                <a:spcPts val="0"/>
              </a:spcBef>
              <a:spcAft>
                <a:spcPts val="0"/>
              </a:spcAft>
              <a:buNone/>
            </a:pPr>
            <a:r>
              <a:t/>
            </a:r>
            <a:endParaRPr/>
          </a:p>
        </p:txBody>
      </p:sp>
      <p:sp>
        <p:nvSpPr>
          <p:cNvPr id="70" name="Google Shape;7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fdf4f4934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dfdf4f4934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2dfdf4f4934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fc2544a13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fc2544a13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dfc2544a13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068fa1884_2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068fa1884_2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2e068fa1884_2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e068fa1884_2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e068fa1884_2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2e068fa1884_2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0D0D0D"/>
                </a:solidFill>
                <a:latin typeface="Arial"/>
                <a:ea typeface="Arial"/>
                <a:cs typeface="Arial"/>
                <a:sym typeface="Arial"/>
              </a:rPr>
              <a:t>RFECV</a:t>
            </a:r>
            <a:r>
              <a:rPr b="0" i="0" lang="en-US">
                <a:solidFill>
                  <a:srgbClr val="0D0D0D"/>
                </a:solidFill>
                <a:latin typeface="Arial"/>
                <a:ea typeface="Arial"/>
                <a:cs typeface="Arial"/>
                <a:sym typeface="Arial"/>
              </a:rPr>
              <a:t> is a feature selection technique in machine learning that iteratively removes the least important features from a dataset, evaluates model performance, and uses cross-validation to identify the optimal set of features. Here’s how it works step by step:</a:t>
            </a:r>
            <a:endParaRPr/>
          </a:p>
          <a:p>
            <a:pPr indent="-76200" lvl="0" marL="0" rtl="0" algn="l">
              <a:spcBef>
                <a:spcPts val="0"/>
              </a:spcBef>
              <a:spcAft>
                <a:spcPts val="0"/>
              </a:spcAft>
              <a:buClr>
                <a:srgbClr val="0D0D0D"/>
              </a:buClr>
              <a:buSzPts val="1200"/>
              <a:buFont typeface="Calibri"/>
              <a:buAutoNum type="arabicPeriod"/>
            </a:pPr>
            <a:r>
              <a:rPr b="1" i="0" lang="en-US">
                <a:solidFill>
                  <a:srgbClr val="0D0D0D"/>
                </a:solidFill>
                <a:latin typeface="Arial"/>
                <a:ea typeface="Arial"/>
                <a:cs typeface="Arial"/>
                <a:sym typeface="Arial"/>
              </a:rPr>
              <a:t>Initialization</a:t>
            </a:r>
            <a:r>
              <a:rPr b="0" i="0" lang="en-US">
                <a:solidFill>
                  <a:srgbClr val="0D0D0D"/>
                </a:solidFill>
                <a:latin typeface="Arial"/>
                <a:ea typeface="Arial"/>
                <a:cs typeface="Arial"/>
                <a:sym typeface="Arial"/>
              </a:rPr>
              <a:t>:</a:t>
            </a:r>
            <a:endParaRPr/>
          </a:p>
          <a:p>
            <a:pPr indent="-285750" lvl="1" marL="742950" rtl="0" algn="l">
              <a:spcBef>
                <a:spcPts val="0"/>
              </a:spcBef>
              <a:spcAft>
                <a:spcPts val="0"/>
              </a:spcAft>
              <a:buClr>
                <a:srgbClr val="0D0D0D"/>
              </a:buClr>
              <a:buSzPts val="1200"/>
              <a:buFont typeface="Calibri"/>
              <a:buAutoNum type="arabicPeriod"/>
            </a:pPr>
            <a:r>
              <a:rPr b="0" i="0" lang="en-US">
                <a:solidFill>
                  <a:srgbClr val="0D0D0D"/>
                </a:solidFill>
                <a:latin typeface="Arial"/>
                <a:ea typeface="Arial"/>
                <a:cs typeface="Arial"/>
                <a:sym typeface="Arial"/>
              </a:rPr>
              <a:t>Start with all features in the dataset.</a:t>
            </a:r>
            <a:endParaRPr/>
          </a:p>
          <a:p>
            <a:pPr indent="-285750" lvl="1" marL="742950" rtl="0" algn="l">
              <a:spcBef>
                <a:spcPts val="0"/>
              </a:spcBef>
              <a:spcAft>
                <a:spcPts val="0"/>
              </a:spcAft>
              <a:buClr>
                <a:srgbClr val="0D0D0D"/>
              </a:buClr>
              <a:buSzPts val="1200"/>
              <a:buFont typeface="Calibri"/>
              <a:buAutoNum type="arabicPeriod"/>
            </a:pPr>
            <a:r>
              <a:rPr b="0" i="0" lang="en-US">
                <a:solidFill>
                  <a:srgbClr val="0D0D0D"/>
                </a:solidFill>
                <a:latin typeface="Arial"/>
                <a:ea typeface="Arial"/>
                <a:cs typeface="Arial"/>
                <a:sym typeface="Arial"/>
              </a:rPr>
              <a:t>Fit the model using all features and evaluate performance using cross-validation.</a:t>
            </a:r>
            <a:endParaRPr/>
          </a:p>
          <a:p>
            <a:pPr indent="-76200" lvl="0" marL="0" rtl="0" algn="l">
              <a:spcBef>
                <a:spcPts val="0"/>
              </a:spcBef>
              <a:spcAft>
                <a:spcPts val="0"/>
              </a:spcAft>
              <a:buClr>
                <a:srgbClr val="0D0D0D"/>
              </a:buClr>
              <a:buSzPts val="1200"/>
              <a:buFont typeface="Calibri"/>
              <a:buAutoNum type="arabicPeriod"/>
            </a:pPr>
            <a:r>
              <a:rPr b="1" i="0" lang="en-US">
                <a:solidFill>
                  <a:srgbClr val="0D0D0D"/>
                </a:solidFill>
                <a:latin typeface="Arial"/>
                <a:ea typeface="Arial"/>
                <a:cs typeface="Arial"/>
                <a:sym typeface="Arial"/>
              </a:rPr>
              <a:t>Feature Ranking</a:t>
            </a:r>
            <a:r>
              <a:rPr b="0" i="0" lang="en-US">
                <a:solidFill>
                  <a:srgbClr val="0D0D0D"/>
                </a:solidFill>
                <a:latin typeface="Arial"/>
                <a:ea typeface="Arial"/>
                <a:cs typeface="Arial"/>
                <a:sym typeface="Arial"/>
              </a:rPr>
              <a:t>:</a:t>
            </a:r>
            <a:endParaRPr/>
          </a:p>
          <a:p>
            <a:pPr indent="-285750" lvl="1" marL="742950" rtl="0" algn="l">
              <a:spcBef>
                <a:spcPts val="0"/>
              </a:spcBef>
              <a:spcAft>
                <a:spcPts val="0"/>
              </a:spcAft>
              <a:buClr>
                <a:srgbClr val="0D0D0D"/>
              </a:buClr>
              <a:buSzPts val="1200"/>
              <a:buFont typeface="Calibri"/>
              <a:buAutoNum type="arabicPeriod"/>
            </a:pPr>
            <a:r>
              <a:rPr b="0" i="0" lang="en-US">
                <a:solidFill>
                  <a:srgbClr val="0D0D0D"/>
                </a:solidFill>
                <a:latin typeface="Arial"/>
                <a:ea typeface="Arial"/>
                <a:cs typeface="Arial"/>
                <a:sym typeface="Arial"/>
              </a:rPr>
              <a:t>Rank each feature based on its importance to the model's performance.</a:t>
            </a:r>
            <a:endParaRPr/>
          </a:p>
          <a:p>
            <a:pPr indent="-285750" lvl="1" marL="742950" rtl="0" algn="l">
              <a:spcBef>
                <a:spcPts val="0"/>
              </a:spcBef>
              <a:spcAft>
                <a:spcPts val="0"/>
              </a:spcAft>
              <a:buClr>
                <a:srgbClr val="0D0D0D"/>
              </a:buClr>
              <a:buSzPts val="1200"/>
              <a:buFont typeface="Calibri"/>
              <a:buAutoNum type="arabicPeriod"/>
            </a:pPr>
            <a:r>
              <a:rPr b="0" i="0" lang="en-US">
                <a:solidFill>
                  <a:srgbClr val="0D0D0D"/>
                </a:solidFill>
                <a:latin typeface="Arial"/>
                <a:ea typeface="Arial"/>
                <a:cs typeface="Arial"/>
                <a:sym typeface="Arial"/>
              </a:rPr>
              <a:t>For models like RandomForestClassifier, this is based on feature importances. For others, it may use coefficients or weights.</a:t>
            </a:r>
            <a:endParaRPr/>
          </a:p>
          <a:p>
            <a:pPr indent="-76200" lvl="0" marL="0" rtl="0" algn="l">
              <a:spcBef>
                <a:spcPts val="0"/>
              </a:spcBef>
              <a:spcAft>
                <a:spcPts val="0"/>
              </a:spcAft>
              <a:buClr>
                <a:srgbClr val="0D0D0D"/>
              </a:buClr>
              <a:buSzPts val="1200"/>
              <a:buFont typeface="Calibri"/>
              <a:buAutoNum type="arabicPeriod"/>
            </a:pPr>
            <a:r>
              <a:rPr b="1" i="0" lang="en-US">
                <a:solidFill>
                  <a:srgbClr val="0D0D0D"/>
                </a:solidFill>
                <a:latin typeface="Arial"/>
                <a:ea typeface="Arial"/>
                <a:cs typeface="Arial"/>
                <a:sym typeface="Arial"/>
              </a:rPr>
              <a:t>Feature Elimination</a:t>
            </a:r>
            <a:r>
              <a:rPr b="0" i="0" lang="en-US">
                <a:solidFill>
                  <a:srgbClr val="0D0D0D"/>
                </a:solidFill>
                <a:latin typeface="Arial"/>
                <a:ea typeface="Arial"/>
                <a:cs typeface="Arial"/>
                <a:sym typeface="Arial"/>
              </a:rPr>
              <a:t>:</a:t>
            </a:r>
            <a:endParaRPr/>
          </a:p>
          <a:p>
            <a:pPr indent="-285750" lvl="1" marL="742950" rtl="0" algn="l">
              <a:spcBef>
                <a:spcPts val="0"/>
              </a:spcBef>
              <a:spcAft>
                <a:spcPts val="0"/>
              </a:spcAft>
              <a:buClr>
                <a:srgbClr val="0D0D0D"/>
              </a:buClr>
              <a:buSzPts val="1200"/>
              <a:buFont typeface="Calibri"/>
              <a:buAutoNum type="arabicPeriod"/>
            </a:pPr>
            <a:r>
              <a:rPr b="0" i="0" lang="en-US">
                <a:solidFill>
                  <a:srgbClr val="0D0D0D"/>
                </a:solidFill>
                <a:latin typeface="Arial"/>
                <a:ea typeface="Arial"/>
                <a:cs typeface="Arial"/>
                <a:sym typeface="Arial"/>
              </a:rPr>
              <a:t>Remove the least important feature(s) from the dataset.</a:t>
            </a:r>
            <a:endParaRPr/>
          </a:p>
          <a:p>
            <a:pPr indent="-285750" lvl="1" marL="742950" rtl="0" algn="l">
              <a:spcBef>
                <a:spcPts val="0"/>
              </a:spcBef>
              <a:spcAft>
                <a:spcPts val="0"/>
              </a:spcAft>
              <a:buClr>
                <a:srgbClr val="0D0D0D"/>
              </a:buClr>
              <a:buSzPts val="1200"/>
              <a:buFont typeface="Calibri"/>
              <a:buAutoNum type="arabicPeriod"/>
            </a:pPr>
            <a:r>
              <a:rPr b="0" i="0" lang="en-US">
                <a:solidFill>
                  <a:srgbClr val="0D0D0D"/>
                </a:solidFill>
                <a:latin typeface="Arial"/>
                <a:ea typeface="Arial"/>
                <a:cs typeface="Arial"/>
                <a:sym typeface="Arial"/>
              </a:rPr>
              <a:t>Create a new dataset with the remaining features.</a:t>
            </a:r>
            <a:endParaRPr/>
          </a:p>
          <a:p>
            <a:pPr indent="-76200" lvl="0" marL="0" rtl="0" algn="l">
              <a:spcBef>
                <a:spcPts val="0"/>
              </a:spcBef>
              <a:spcAft>
                <a:spcPts val="0"/>
              </a:spcAft>
              <a:buClr>
                <a:srgbClr val="0D0D0D"/>
              </a:buClr>
              <a:buSzPts val="1200"/>
              <a:buFont typeface="Calibri"/>
              <a:buAutoNum type="arabicPeriod"/>
            </a:pPr>
            <a:r>
              <a:rPr b="1" i="0" lang="en-US">
                <a:solidFill>
                  <a:srgbClr val="0D0D0D"/>
                </a:solidFill>
                <a:latin typeface="Arial"/>
                <a:ea typeface="Arial"/>
                <a:cs typeface="Arial"/>
                <a:sym typeface="Arial"/>
              </a:rPr>
              <a:t>Model Evaluation</a:t>
            </a:r>
            <a:r>
              <a:rPr b="0" i="0" lang="en-US">
                <a:solidFill>
                  <a:srgbClr val="0D0D0D"/>
                </a:solidFill>
                <a:latin typeface="Arial"/>
                <a:ea typeface="Arial"/>
                <a:cs typeface="Arial"/>
                <a:sym typeface="Arial"/>
              </a:rPr>
              <a:t>:</a:t>
            </a:r>
            <a:endParaRPr/>
          </a:p>
          <a:p>
            <a:pPr indent="-285750" lvl="1" marL="742950" rtl="0" algn="l">
              <a:spcBef>
                <a:spcPts val="0"/>
              </a:spcBef>
              <a:spcAft>
                <a:spcPts val="0"/>
              </a:spcAft>
              <a:buClr>
                <a:srgbClr val="0D0D0D"/>
              </a:buClr>
              <a:buSzPts val="1200"/>
              <a:buFont typeface="Calibri"/>
              <a:buAutoNum type="arabicPeriod"/>
            </a:pPr>
            <a:r>
              <a:rPr b="0" i="0" lang="en-US">
                <a:solidFill>
                  <a:srgbClr val="0D0D0D"/>
                </a:solidFill>
                <a:latin typeface="Arial"/>
                <a:ea typeface="Arial"/>
                <a:cs typeface="Arial"/>
                <a:sym typeface="Arial"/>
              </a:rPr>
              <a:t>Fit the model using the reduced feature set.</a:t>
            </a:r>
            <a:endParaRPr/>
          </a:p>
          <a:p>
            <a:pPr indent="-285750" lvl="1" marL="742950" rtl="0" algn="l">
              <a:spcBef>
                <a:spcPts val="0"/>
              </a:spcBef>
              <a:spcAft>
                <a:spcPts val="0"/>
              </a:spcAft>
              <a:buClr>
                <a:srgbClr val="0D0D0D"/>
              </a:buClr>
              <a:buSzPts val="1200"/>
              <a:buFont typeface="Calibri"/>
              <a:buAutoNum type="arabicPeriod"/>
            </a:pPr>
            <a:r>
              <a:rPr b="0" i="0" lang="en-US">
                <a:solidFill>
                  <a:srgbClr val="0D0D0D"/>
                </a:solidFill>
                <a:latin typeface="Arial"/>
                <a:ea typeface="Arial"/>
                <a:cs typeface="Arial"/>
                <a:sym typeface="Arial"/>
              </a:rPr>
              <a:t>Evaluate performance using cross-validation to see how the removal affects the model.</a:t>
            </a:r>
            <a:endParaRPr/>
          </a:p>
          <a:p>
            <a:pPr indent="-76200" lvl="0" marL="0" rtl="0" algn="l">
              <a:spcBef>
                <a:spcPts val="0"/>
              </a:spcBef>
              <a:spcAft>
                <a:spcPts val="0"/>
              </a:spcAft>
              <a:buClr>
                <a:srgbClr val="0D0D0D"/>
              </a:buClr>
              <a:buSzPts val="1200"/>
              <a:buFont typeface="Calibri"/>
              <a:buAutoNum type="arabicPeriod"/>
            </a:pPr>
            <a:r>
              <a:rPr b="1" i="0" lang="en-US">
                <a:solidFill>
                  <a:srgbClr val="0D0D0D"/>
                </a:solidFill>
                <a:latin typeface="Arial"/>
                <a:ea typeface="Arial"/>
                <a:cs typeface="Arial"/>
                <a:sym typeface="Arial"/>
              </a:rPr>
              <a:t>Termination Condition</a:t>
            </a:r>
            <a:r>
              <a:rPr b="0" i="0" lang="en-US">
                <a:solidFill>
                  <a:srgbClr val="0D0D0D"/>
                </a:solidFill>
                <a:latin typeface="Arial"/>
                <a:ea typeface="Arial"/>
                <a:cs typeface="Arial"/>
                <a:sym typeface="Arial"/>
              </a:rPr>
              <a:t>:</a:t>
            </a:r>
            <a:endParaRPr/>
          </a:p>
          <a:p>
            <a:pPr indent="-285750" lvl="1" marL="742950" rtl="0" algn="l">
              <a:spcBef>
                <a:spcPts val="0"/>
              </a:spcBef>
              <a:spcAft>
                <a:spcPts val="0"/>
              </a:spcAft>
              <a:buClr>
                <a:srgbClr val="0D0D0D"/>
              </a:buClr>
              <a:buSzPts val="1200"/>
              <a:buFont typeface="Calibri"/>
              <a:buAutoNum type="arabicPeriod"/>
            </a:pPr>
            <a:r>
              <a:rPr b="0" i="0" lang="en-US">
                <a:solidFill>
                  <a:srgbClr val="0D0D0D"/>
                </a:solidFill>
                <a:latin typeface="Arial"/>
                <a:ea typeface="Arial"/>
                <a:cs typeface="Arial"/>
                <a:sym typeface="Arial"/>
              </a:rPr>
              <a:t>Repeat the elimination and evaluation process until a predefined condition is met, such as a set number of features or no significant improvement in performance.</a:t>
            </a:r>
            <a:endParaRPr/>
          </a:p>
          <a:p>
            <a:pPr indent="-76200" lvl="0" marL="0" rtl="0" algn="l">
              <a:spcBef>
                <a:spcPts val="0"/>
              </a:spcBef>
              <a:spcAft>
                <a:spcPts val="0"/>
              </a:spcAft>
              <a:buClr>
                <a:srgbClr val="0D0D0D"/>
              </a:buClr>
              <a:buSzPts val="1200"/>
              <a:buFont typeface="Calibri"/>
              <a:buAutoNum type="arabicPeriod"/>
            </a:pPr>
            <a:r>
              <a:rPr b="1" i="0" lang="en-US">
                <a:solidFill>
                  <a:srgbClr val="0D0D0D"/>
                </a:solidFill>
                <a:latin typeface="Arial"/>
                <a:ea typeface="Arial"/>
                <a:cs typeface="Arial"/>
                <a:sym typeface="Arial"/>
              </a:rPr>
              <a:t>Final Feature Set Selection</a:t>
            </a:r>
            <a:r>
              <a:rPr b="0" i="0" lang="en-US">
                <a:solidFill>
                  <a:srgbClr val="0D0D0D"/>
                </a:solidFill>
                <a:latin typeface="Arial"/>
                <a:ea typeface="Arial"/>
                <a:cs typeface="Arial"/>
                <a:sym typeface="Arial"/>
              </a:rPr>
              <a:t>:</a:t>
            </a:r>
            <a:endParaRPr/>
          </a:p>
          <a:p>
            <a:pPr indent="-285750" lvl="1" marL="742950" rtl="0" algn="l">
              <a:spcBef>
                <a:spcPts val="0"/>
              </a:spcBef>
              <a:spcAft>
                <a:spcPts val="0"/>
              </a:spcAft>
              <a:buClr>
                <a:srgbClr val="0D0D0D"/>
              </a:buClr>
              <a:buSzPts val="1200"/>
              <a:buFont typeface="Calibri"/>
              <a:buAutoNum type="arabicPeriod"/>
            </a:pPr>
            <a:r>
              <a:rPr b="0" i="0" lang="en-US">
                <a:solidFill>
                  <a:srgbClr val="0D0D0D"/>
                </a:solidFill>
                <a:latin typeface="Arial"/>
                <a:ea typeface="Arial"/>
                <a:cs typeface="Arial"/>
                <a:sym typeface="Arial"/>
              </a:rPr>
              <a:t>Select the optimal set of features based on the best performance achieved during cross-validation.</a:t>
            </a:r>
            <a:endParaRPr/>
          </a:p>
          <a:p>
            <a:pPr indent="-76200" lvl="0" marL="0" rtl="0" algn="l">
              <a:spcBef>
                <a:spcPts val="0"/>
              </a:spcBef>
              <a:spcAft>
                <a:spcPts val="0"/>
              </a:spcAft>
              <a:buClr>
                <a:srgbClr val="0D0D0D"/>
              </a:buClr>
              <a:buSzPts val="1200"/>
              <a:buFont typeface="Calibri"/>
              <a:buAutoNum type="arabicPeriod"/>
            </a:pPr>
            <a:r>
              <a:rPr b="1" i="0" lang="en-US">
                <a:solidFill>
                  <a:srgbClr val="0D0D0D"/>
                </a:solidFill>
                <a:latin typeface="Arial"/>
                <a:ea typeface="Arial"/>
                <a:cs typeface="Arial"/>
                <a:sym typeface="Arial"/>
              </a:rPr>
              <a:t>Optional Post-processing</a:t>
            </a:r>
            <a:r>
              <a:rPr b="0" i="0" lang="en-US">
                <a:solidFill>
                  <a:srgbClr val="0D0D0D"/>
                </a:solidFill>
                <a:latin typeface="Arial"/>
                <a:ea typeface="Arial"/>
                <a:cs typeface="Arial"/>
                <a:sym typeface="Arial"/>
              </a:rPr>
              <a:t>:</a:t>
            </a:r>
            <a:endParaRPr/>
          </a:p>
          <a:p>
            <a:pPr indent="-285750" lvl="1" marL="742950" rtl="0" algn="l">
              <a:spcBef>
                <a:spcPts val="0"/>
              </a:spcBef>
              <a:spcAft>
                <a:spcPts val="0"/>
              </a:spcAft>
              <a:buClr>
                <a:srgbClr val="0D0D0D"/>
              </a:buClr>
              <a:buSzPts val="1200"/>
              <a:buFont typeface="Calibri"/>
              <a:buAutoNum type="arabicPeriod"/>
            </a:pPr>
            <a:r>
              <a:rPr b="0" i="0" lang="en-US">
                <a:solidFill>
                  <a:srgbClr val="0D0D0D"/>
                </a:solidFill>
                <a:latin typeface="Arial"/>
                <a:ea typeface="Arial"/>
                <a:cs typeface="Arial"/>
                <a:sym typeface="Arial"/>
              </a:rPr>
              <a:t>Optionally, fine-tune model hyperparameters or retrain the model on the entire dataset using the selected features.</a:t>
            </a:r>
            <a:endParaRPr/>
          </a:p>
          <a:p>
            <a:pPr indent="0" lvl="0" marL="0" rtl="0" algn="l">
              <a:spcBef>
                <a:spcPts val="0"/>
              </a:spcBef>
              <a:spcAft>
                <a:spcPts val="0"/>
              </a:spcAft>
              <a:buNone/>
            </a:pPr>
            <a:r>
              <a:rPr b="0" i="0" lang="en-US">
                <a:solidFill>
                  <a:srgbClr val="0D0D0D"/>
                </a:solidFill>
                <a:latin typeface="Arial"/>
                <a:ea typeface="Arial"/>
                <a:cs typeface="Arial"/>
                <a:sym typeface="Arial"/>
              </a:rPr>
              <a:t>RFECV helps in enhancing model performance, reducing overfitting, and improving interpretability by selecting the most relevant features through a systematic and validated approach.</a:t>
            </a:r>
            <a:endParaRPr/>
          </a:p>
          <a:p>
            <a:pPr indent="0" lvl="0" marL="0" rtl="0" algn="l">
              <a:spcBef>
                <a:spcPts val="0"/>
              </a:spcBef>
              <a:spcAft>
                <a:spcPts val="0"/>
              </a:spcAft>
              <a:buNone/>
            </a:pPr>
            <a:r>
              <a:t/>
            </a:r>
            <a:endParaRPr/>
          </a:p>
        </p:txBody>
      </p:sp>
      <p:sp>
        <p:nvSpPr>
          <p:cNvPr id="334" name="Google Shape;33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00a7101f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00a7101f1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2e00a7101f1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00a7101f1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e00a7101f1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2e00a7101f1_0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dfdf4f4934_0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dfdf4f4934_0_2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2dfdf4f4934_0_2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dfdf4f4934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dfdf4f4934_0_2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2dfdf4f4934_0_2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Lethal Outcome is a critical and clinically significant outcome in the context of myocardial infarction</a:t>
            </a:r>
            <a:endParaRPr/>
          </a:p>
        </p:txBody>
      </p:sp>
      <p:sp>
        <p:nvSpPr>
          <p:cNvPr id="88" name="Google Shape;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0D0D0D"/>
                </a:solidFill>
                <a:latin typeface="Arial"/>
                <a:ea typeface="Arial"/>
                <a:cs typeface="Arial"/>
                <a:sym typeface="Arial"/>
              </a:rPr>
              <a:t>Numerical: the mean (average value) is often used. It provides a central value that helps in maintaining the overall distribution and statistical properties of the data.</a:t>
            </a:r>
            <a:endParaRPr b="0" i="0">
              <a:solidFill>
                <a:srgbClr val="0D0D0D"/>
              </a:solidFill>
              <a:latin typeface="Arial"/>
              <a:ea typeface="Arial"/>
              <a:cs typeface="Arial"/>
              <a:sym typeface="Arial"/>
            </a:endParaRPr>
          </a:p>
          <a:p>
            <a:pPr indent="0" lvl="0" marL="0" rtl="0" algn="l">
              <a:spcBef>
                <a:spcPts val="0"/>
              </a:spcBef>
              <a:spcAft>
                <a:spcPts val="0"/>
              </a:spcAft>
              <a:buNone/>
            </a:pPr>
            <a:r>
              <a:rPr lang="en-US">
                <a:solidFill>
                  <a:srgbClr val="0D0D0D"/>
                </a:solidFill>
                <a:latin typeface="Arial"/>
                <a:ea typeface="Arial"/>
                <a:cs typeface="Arial"/>
                <a:sym typeface="Arial"/>
              </a:rPr>
              <a:t>mode ( most </a:t>
            </a:r>
            <a:r>
              <a:rPr lang="en-US">
                <a:solidFill>
                  <a:srgbClr val="0D0D0D"/>
                </a:solidFill>
                <a:latin typeface="Arial"/>
                <a:ea typeface="Arial"/>
                <a:cs typeface="Arial"/>
                <a:sym typeface="Arial"/>
              </a:rPr>
              <a:t>frequently</a:t>
            </a:r>
            <a:r>
              <a:rPr lang="en-US">
                <a:solidFill>
                  <a:srgbClr val="0D0D0D"/>
                </a:solidFill>
                <a:latin typeface="Arial"/>
                <a:ea typeface="Arial"/>
                <a:cs typeface="Arial"/>
                <a:sym typeface="Arial"/>
              </a:rPr>
              <a:t> value ) </a:t>
            </a:r>
            <a:endParaRPr>
              <a:solidFill>
                <a:srgbClr val="0D0D0D"/>
              </a:solidFill>
              <a:latin typeface="Arial"/>
              <a:ea typeface="Arial"/>
              <a:cs typeface="Arial"/>
              <a:sym typeface="Arial"/>
            </a:endParaRPr>
          </a:p>
          <a:p>
            <a:pPr indent="0" lvl="0" marL="0" rtl="0" algn="l">
              <a:spcBef>
                <a:spcPts val="0"/>
              </a:spcBef>
              <a:spcAft>
                <a:spcPts val="0"/>
              </a:spcAft>
              <a:buNone/>
            </a:pPr>
            <a:r>
              <a:rPr lang="en-US">
                <a:solidFill>
                  <a:srgbClr val="0D0D0D"/>
                </a:solidFill>
                <a:latin typeface="Arial"/>
                <a:ea typeface="Arial"/>
                <a:cs typeface="Arial"/>
                <a:sym typeface="Arial"/>
              </a:rPr>
              <a:t>KNN: </a:t>
            </a:r>
            <a:r>
              <a:rPr lang="en-US" sz="1100">
                <a:latin typeface="Arial"/>
                <a:ea typeface="Arial"/>
                <a:cs typeface="Arial"/>
                <a:sym typeface="Arial"/>
              </a:rPr>
              <a:t>replacing missing values with values from the k-nearest neighbors of the instance with the missing data. It leverages the similarity between data points to predict the missing values.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In the code, we </a:t>
            </a:r>
            <a:r>
              <a:rPr b="1" lang="en-US" sz="1100">
                <a:latin typeface="Arial"/>
                <a:ea typeface="Arial"/>
                <a:cs typeface="Arial"/>
                <a:sym typeface="Arial"/>
              </a:rPr>
              <a:t>choose k = 5</a:t>
            </a:r>
            <a:r>
              <a:rPr lang="en-US" sz="1100">
                <a:latin typeface="Arial"/>
                <a:ea typeface="Arial"/>
                <a:cs typeface="Arial"/>
                <a:sym typeface="Arial"/>
              </a:rPr>
              <a:t>, which means that the imputation of a missing value will be based on the average (or majority vote, in case of categorical data) of the 5 nearest neighbors' values</a:t>
            </a:r>
            <a:endParaRPr>
              <a:solidFill>
                <a:srgbClr val="0D0D0D"/>
              </a:solidFill>
              <a:latin typeface="Arial"/>
              <a:ea typeface="Arial"/>
              <a:cs typeface="Arial"/>
              <a:sym typeface="Arial"/>
            </a:endParaRPr>
          </a:p>
        </p:txBody>
      </p:sp>
      <p:sp>
        <p:nvSpPr>
          <p:cNvPr id="122" name="Google Shape;12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 the dataset is unbalanced since the class Unknown outnumbers the other classes. This can cause many problems since machine learning classifiers are sensitive to the proportions of classes and fail with unbalanced training datasets. The algorithms tend to favor the majority obtaining misleading accuracies: we are interested in the correct</a:t>
            </a:r>
            <a:endParaRPr/>
          </a:p>
          <a:p>
            <a:pPr indent="0" lvl="0" marL="0" rtl="0" algn="l">
              <a:spcBef>
                <a:spcPts val="0"/>
              </a:spcBef>
              <a:spcAft>
                <a:spcPts val="0"/>
              </a:spcAft>
              <a:buClr>
                <a:schemeClr val="dk1"/>
              </a:buClr>
              <a:buSzPts val="1100"/>
              <a:buFont typeface="Arial"/>
              <a:buNone/>
            </a:pPr>
            <a:r>
              <a:rPr lang="en-US"/>
              <a:t>classification of the minority class, but we find high accuracies which are the product of the correct classification of the majority class. To solve this problem we will rebalance data</a:t>
            </a:r>
            <a:endParaRPr/>
          </a:p>
          <a:p>
            <a:pPr indent="0" lvl="0" marL="0" rtl="0" algn="l">
              <a:spcBef>
                <a:spcPts val="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Helvetica Neue"/>
                <a:ea typeface="Helvetica Neue"/>
                <a:cs typeface="Helvetica Neue"/>
                <a:sym typeface="Helvetica Neue"/>
              </a:rPr>
              <a:t>We rebalance data in order</a:t>
            </a:r>
            <a:endParaRPr/>
          </a:p>
          <a:p>
            <a:pPr indent="0" lvl="0" marL="0" rtl="0" algn="l">
              <a:spcBef>
                <a:spcPts val="0"/>
              </a:spcBef>
              <a:spcAft>
                <a:spcPts val="0"/>
              </a:spcAft>
              <a:buNone/>
            </a:pPr>
            <a:r>
              <a:rPr lang="en-US">
                <a:latin typeface="Helvetica Neue"/>
                <a:ea typeface="Helvetica Neue"/>
                <a:cs typeface="Helvetica Neue"/>
                <a:sym typeface="Helvetica Neue"/>
              </a:rPr>
              <a:t>to avoid overfitting and wrong predictions, which are often taken considering the majority class</a:t>
            </a:r>
            <a:endParaRPr/>
          </a:p>
          <a:p>
            <a:pPr indent="0" lvl="0" marL="0" rtl="0" algn="l">
              <a:spcBef>
                <a:spcPts val="0"/>
              </a:spcBef>
              <a:spcAft>
                <a:spcPts val="0"/>
              </a:spcAft>
              <a:buNone/>
            </a:pPr>
            <a:r>
              <a:t/>
            </a:r>
            <a:endParaRPr/>
          </a:p>
        </p:txBody>
      </p:sp>
      <p:sp>
        <p:nvSpPr>
          <p:cNvPr id="168" name="Google Shape;16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7" name="Google Shape;5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65" name="Google Shape;65;p14"/>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66" name="Google Shape;66;p14"/>
          <p:cNvPicPr preferRelativeResize="0"/>
          <p:nvPr/>
        </p:nvPicPr>
        <p:blipFill rotWithShape="1">
          <a:blip r:embed="rId3">
            <a:alphaModFix/>
          </a:blip>
          <a:srcRect b="0" l="0" r="0" t="0"/>
          <a:stretch/>
        </p:blipFill>
        <p:spPr>
          <a:xfrm>
            <a:off x="-677333" y="0"/>
            <a:ext cx="12869333" cy="723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3"/>
          <p:cNvPicPr preferRelativeResize="0"/>
          <p:nvPr/>
        </p:nvPicPr>
        <p:blipFill>
          <a:blip r:embed="rId3">
            <a:alphaModFix/>
          </a:blip>
          <a:stretch>
            <a:fillRect/>
          </a:stretch>
        </p:blipFill>
        <p:spPr>
          <a:xfrm>
            <a:off x="4329750" y="1356876"/>
            <a:ext cx="7446601" cy="5203651"/>
          </a:xfrm>
          <a:prstGeom prst="rect">
            <a:avLst/>
          </a:prstGeom>
          <a:noFill/>
          <a:ln>
            <a:noFill/>
          </a:ln>
        </p:spPr>
      </p:pic>
      <p:sp>
        <p:nvSpPr>
          <p:cNvPr id="182" name="Google Shape;182;p23"/>
          <p:cNvSpPr txBox="1"/>
          <p:nvPr>
            <p:ph type="title"/>
          </p:nvPr>
        </p:nvSpPr>
        <p:spPr>
          <a:xfrm>
            <a:off x="415650" y="593367"/>
            <a:ext cx="113607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b="1" lang="en-US" sz="3100">
                <a:solidFill>
                  <a:srgbClr val="666666"/>
                </a:solidFill>
                <a:latin typeface="Arial"/>
                <a:ea typeface="Arial"/>
                <a:cs typeface="Arial"/>
                <a:sym typeface="Arial"/>
              </a:rPr>
              <a:t>EDA: LET</a:t>
            </a:r>
            <a:r>
              <a:rPr b="1" lang="en-US" sz="3100">
                <a:solidFill>
                  <a:srgbClr val="666666"/>
                </a:solidFill>
              </a:rPr>
              <a:t>_</a:t>
            </a:r>
            <a:r>
              <a:rPr b="1" lang="en-US" sz="3100">
                <a:solidFill>
                  <a:srgbClr val="666666"/>
                </a:solidFill>
                <a:latin typeface="Arial"/>
                <a:ea typeface="Arial"/>
                <a:cs typeface="Arial"/>
                <a:sym typeface="Arial"/>
              </a:rPr>
              <a:t>IS AND GENDER</a:t>
            </a:r>
            <a:endParaRPr b="1" sz="3100">
              <a:solidFill>
                <a:srgbClr val="666666"/>
              </a:solidFill>
              <a:latin typeface="Arial"/>
              <a:ea typeface="Arial"/>
              <a:cs typeface="Arial"/>
              <a:sym typeface="Arial"/>
            </a:endParaRPr>
          </a:p>
        </p:txBody>
      </p:sp>
      <p:sp>
        <p:nvSpPr>
          <p:cNvPr id="183" name="Google Shape;183;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23"/>
          <p:cNvSpPr txBox="1"/>
          <p:nvPr/>
        </p:nvSpPr>
        <p:spPr>
          <a:xfrm>
            <a:off x="580850" y="4093625"/>
            <a:ext cx="4179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Higher in males:</a:t>
            </a:r>
            <a:r>
              <a:rPr lang="en-US" sz="1800"/>
              <a:t> Alive, pulmonary edema, asystole, ventricular fibrillation.</a:t>
            </a:r>
            <a:endParaRPr sz="1800"/>
          </a:p>
          <a:p>
            <a:pPr indent="0" lvl="0" marL="0" rtl="0" algn="l">
              <a:spcBef>
                <a:spcPts val="0"/>
              </a:spcBef>
              <a:spcAft>
                <a:spcPts val="0"/>
              </a:spcAft>
              <a:buNone/>
            </a:pPr>
            <a:r>
              <a:rPr b="1" lang="en-US" sz="1800"/>
              <a:t>Higher in females:</a:t>
            </a:r>
            <a:r>
              <a:rPr lang="en-US" sz="1800"/>
              <a:t> Myocardial rupture, congestive heart failure, thromboembolism.</a:t>
            </a:r>
            <a:endParaRPr sz="1800"/>
          </a:p>
          <a:p>
            <a:pPr indent="0" lvl="0" marL="0" rtl="0" algn="l">
              <a:spcBef>
                <a:spcPts val="0"/>
              </a:spcBef>
              <a:spcAft>
                <a:spcPts val="0"/>
              </a:spcAft>
              <a:buNone/>
            </a:pPr>
            <a:r>
              <a:rPr b="1" lang="en-US" sz="1800"/>
              <a:t>Equal in both genders: </a:t>
            </a:r>
            <a:r>
              <a:rPr lang="en-US" sz="1800"/>
              <a:t>Cardiogenic shock.</a:t>
            </a:r>
            <a:endParaRPr sz="1800"/>
          </a:p>
        </p:txBody>
      </p:sp>
      <p:pic>
        <p:nvPicPr>
          <p:cNvPr id="185" name="Google Shape;185;p23"/>
          <p:cNvPicPr preferRelativeResize="0"/>
          <p:nvPr/>
        </p:nvPicPr>
        <p:blipFill>
          <a:blip r:embed="rId4">
            <a:alphaModFix/>
          </a:blip>
          <a:stretch>
            <a:fillRect/>
          </a:stretch>
        </p:blipFill>
        <p:spPr>
          <a:xfrm>
            <a:off x="518049" y="1356880"/>
            <a:ext cx="2968475" cy="270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4"/>
          <p:cNvPicPr preferRelativeResize="0"/>
          <p:nvPr/>
        </p:nvPicPr>
        <p:blipFill rotWithShape="1">
          <a:blip r:embed="rId3">
            <a:alphaModFix/>
          </a:blip>
          <a:srcRect b="0" l="0" r="0" t="0"/>
          <a:stretch/>
        </p:blipFill>
        <p:spPr>
          <a:xfrm>
            <a:off x="168750" y="2400912"/>
            <a:ext cx="6939375" cy="3557000"/>
          </a:xfrm>
          <a:prstGeom prst="rect">
            <a:avLst/>
          </a:prstGeom>
          <a:noFill/>
          <a:ln>
            <a:noFill/>
          </a:ln>
        </p:spPr>
      </p:pic>
      <p:sp>
        <p:nvSpPr>
          <p:cNvPr id="191" name="Google Shape;191;p24"/>
          <p:cNvSpPr txBox="1"/>
          <p:nvPr/>
        </p:nvSpPr>
        <p:spPr>
          <a:xfrm>
            <a:off x="415600" y="1200300"/>
            <a:ext cx="6183900" cy="1200600"/>
          </a:xfrm>
          <a:prstGeom prst="rect">
            <a:avLst/>
          </a:prstGeom>
          <a:noFill/>
          <a:ln>
            <a:noFill/>
          </a:ln>
        </p:spPr>
        <p:txBody>
          <a:bodyPr anchorCtr="0" anchor="t" bIns="45700" lIns="91425" spcFirstLastPara="1" rIns="91425" wrap="square" tIns="45700">
            <a:spAutoFit/>
          </a:bodyPr>
          <a:lstStyle/>
          <a:p>
            <a:pPr indent="-342900" lvl="0" marL="457200" rtl="0" algn="l">
              <a:spcBef>
                <a:spcPts val="0"/>
              </a:spcBef>
              <a:spcAft>
                <a:spcPts val="0"/>
              </a:spcAft>
              <a:buClr>
                <a:schemeClr val="dk1"/>
              </a:buClr>
              <a:buSzPts val="1800"/>
              <a:buChar char="●"/>
            </a:pPr>
            <a:r>
              <a:rPr lang="en-US" sz="1800">
                <a:solidFill>
                  <a:schemeClr val="dk1"/>
                </a:solidFill>
              </a:rPr>
              <a:t>As we can observe maximum Lethal Outcome cause is ranging between 50 to 80</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We can observe that myocardial rupture has high peak at the age range between 60 to 80 </a:t>
            </a:r>
            <a:endParaRPr b="1" sz="1800">
              <a:solidFill>
                <a:schemeClr val="dk1"/>
              </a:solidFill>
            </a:endParaRPr>
          </a:p>
        </p:txBody>
      </p:sp>
      <p:pic>
        <p:nvPicPr>
          <p:cNvPr id="192" name="Google Shape;192;p24"/>
          <p:cNvPicPr preferRelativeResize="0"/>
          <p:nvPr/>
        </p:nvPicPr>
        <p:blipFill>
          <a:blip r:embed="rId4">
            <a:alphaModFix/>
          </a:blip>
          <a:stretch>
            <a:fillRect/>
          </a:stretch>
        </p:blipFill>
        <p:spPr>
          <a:xfrm>
            <a:off x="7108125" y="2104725"/>
            <a:ext cx="4931474" cy="4364478"/>
          </a:xfrm>
          <a:prstGeom prst="rect">
            <a:avLst/>
          </a:prstGeom>
          <a:noFill/>
          <a:ln>
            <a:noFill/>
          </a:ln>
        </p:spPr>
      </p:pic>
      <p:sp>
        <p:nvSpPr>
          <p:cNvPr id="193" name="Google Shape;193;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2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p>
            <a:pPr indent="0" lvl="0" marL="0" rtl="0" algn="l">
              <a:lnSpc>
                <a:spcPct val="70000"/>
              </a:lnSpc>
              <a:spcBef>
                <a:spcPts val="0"/>
              </a:spcBef>
              <a:spcAft>
                <a:spcPts val="0"/>
              </a:spcAft>
              <a:buNone/>
            </a:pPr>
            <a:r>
              <a:rPr b="1" lang="en-US" sz="3100">
                <a:solidFill>
                  <a:srgbClr val="666666"/>
                </a:solidFill>
              </a:rPr>
              <a:t>EDA: LET_IS AND AGE</a:t>
            </a:r>
            <a:endParaRPr b="1" sz="31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 type="body"/>
          </p:nvPr>
        </p:nvSpPr>
        <p:spPr>
          <a:xfrm>
            <a:off x="415600" y="1536633"/>
            <a:ext cx="5333100" cy="455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Method:</a:t>
            </a:r>
            <a:endParaRPr/>
          </a:p>
          <a:p>
            <a:pPr indent="0" lvl="0" marL="0" rtl="0" algn="l">
              <a:lnSpc>
                <a:spcPct val="90000"/>
              </a:lnSpc>
              <a:spcBef>
                <a:spcPts val="1000"/>
              </a:spcBef>
              <a:spcAft>
                <a:spcPts val="0"/>
              </a:spcAft>
              <a:buClr>
                <a:schemeClr val="dk1"/>
              </a:buClr>
              <a:buSzPts val="2800"/>
              <a:buNone/>
            </a:pPr>
            <a:r>
              <a:rPr b="1" lang="en-US"/>
              <a:t> </a:t>
            </a:r>
            <a:endParaRPr/>
          </a:p>
          <a:p>
            <a:pPr indent="0" lvl="0" marL="0" rtl="0" algn="l">
              <a:lnSpc>
                <a:spcPct val="90000"/>
              </a:lnSpc>
              <a:spcBef>
                <a:spcPts val="1000"/>
              </a:spcBef>
              <a:spcAft>
                <a:spcPts val="1600"/>
              </a:spcAft>
              <a:buClr>
                <a:schemeClr val="dk1"/>
              </a:buClr>
              <a:buSzPts val="2800"/>
              <a:buNone/>
            </a:pPr>
            <a:r>
              <a:t/>
            </a:r>
            <a:endParaRPr/>
          </a:p>
        </p:txBody>
      </p:sp>
      <p:grpSp>
        <p:nvGrpSpPr>
          <p:cNvPr id="201" name="Google Shape;201;p25"/>
          <p:cNvGrpSpPr/>
          <p:nvPr/>
        </p:nvGrpSpPr>
        <p:grpSpPr>
          <a:xfrm>
            <a:off x="2600025" y="4625068"/>
            <a:ext cx="6882943" cy="1466710"/>
            <a:chOff x="1660" y="299147"/>
            <a:chExt cx="8482799" cy="2124435"/>
          </a:xfrm>
        </p:grpSpPr>
        <p:sp>
          <p:nvSpPr>
            <p:cNvPr id="202" name="Google Shape;202;p25"/>
            <p:cNvSpPr/>
            <p:nvPr/>
          </p:nvSpPr>
          <p:spPr>
            <a:xfrm>
              <a:off x="1660" y="299147"/>
              <a:ext cx="3540725" cy="212443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txBox="1"/>
            <p:nvPr/>
          </p:nvSpPr>
          <p:spPr>
            <a:xfrm>
              <a:off x="63707" y="361374"/>
              <a:ext cx="3416400" cy="2000100"/>
            </a:xfrm>
            <a:prstGeom prst="rect">
              <a:avLst/>
            </a:prstGeom>
            <a:noFill/>
            <a:ln>
              <a:noFill/>
            </a:ln>
          </p:spPr>
          <p:txBody>
            <a:bodyPr anchorCtr="0" anchor="ctr" bIns="129525" lIns="129525" spcFirstLastPara="1" rIns="129525" wrap="square" tIns="129525">
              <a:noAutofit/>
            </a:bodyPr>
            <a:lstStyle/>
            <a:p>
              <a:pPr indent="0" lvl="0" marL="0" marR="0" rtl="0" algn="ctr">
                <a:lnSpc>
                  <a:spcPct val="90000"/>
                </a:lnSpc>
                <a:spcBef>
                  <a:spcPts val="0"/>
                </a:spcBef>
                <a:spcAft>
                  <a:spcPts val="0"/>
                </a:spcAft>
                <a:buClr>
                  <a:schemeClr val="lt1"/>
                </a:buClr>
                <a:buSzPts val="3400"/>
                <a:buFont typeface="Calibri"/>
                <a:buNone/>
              </a:pPr>
              <a:r>
                <a:rPr b="0" i="0" lang="en-US" sz="3000">
                  <a:solidFill>
                    <a:schemeClr val="lt1"/>
                  </a:solidFill>
                  <a:latin typeface="Calibri"/>
                  <a:ea typeface="Calibri"/>
                  <a:cs typeface="Calibri"/>
                  <a:sym typeface="Calibri"/>
                </a:rPr>
                <a:t>Recur</a:t>
              </a:r>
              <a:r>
                <a:rPr b="0" i="0" lang="en-US" sz="3000">
                  <a:solidFill>
                    <a:schemeClr val="lt1"/>
                  </a:solidFill>
                  <a:latin typeface="Calibri"/>
                  <a:ea typeface="Calibri"/>
                  <a:cs typeface="Calibri"/>
                  <a:sym typeface="Calibri"/>
                </a:rPr>
                <a:t>sive Feature Elimination</a:t>
              </a:r>
              <a:endParaRPr b="0" sz="3000">
                <a:solidFill>
                  <a:schemeClr val="lt1"/>
                </a:solidFill>
                <a:latin typeface="Calibri"/>
                <a:ea typeface="Calibri"/>
                <a:cs typeface="Calibri"/>
                <a:sym typeface="Calibri"/>
              </a:endParaRPr>
            </a:p>
          </p:txBody>
        </p:sp>
        <p:sp>
          <p:nvSpPr>
            <p:cNvPr id="204" name="Google Shape;204;p25"/>
            <p:cNvSpPr/>
            <p:nvPr/>
          </p:nvSpPr>
          <p:spPr>
            <a:xfrm>
              <a:off x="3542377" y="922325"/>
              <a:ext cx="1401300" cy="878100"/>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4943734" y="299147"/>
              <a:ext cx="3540725" cy="212443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5005957" y="361370"/>
              <a:ext cx="3416400" cy="2000100"/>
            </a:xfrm>
            <a:prstGeom prst="rect">
              <a:avLst/>
            </a:prstGeom>
            <a:noFill/>
            <a:ln>
              <a:noFill/>
            </a:ln>
          </p:spPr>
          <p:txBody>
            <a:bodyPr anchorCtr="0" anchor="ctr" bIns="129525" lIns="129525" spcFirstLastPara="1" rIns="129525" wrap="square" tIns="129525">
              <a:noAutofit/>
            </a:bodyPr>
            <a:lstStyle/>
            <a:p>
              <a:pPr indent="0" lvl="0" marL="0" marR="0" rtl="0" algn="ctr">
                <a:lnSpc>
                  <a:spcPct val="90000"/>
                </a:lnSpc>
                <a:spcBef>
                  <a:spcPts val="0"/>
                </a:spcBef>
                <a:spcAft>
                  <a:spcPts val="0"/>
                </a:spcAft>
                <a:buClr>
                  <a:schemeClr val="lt1"/>
                </a:buClr>
                <a:buSzPts val="3400"/>
                <a:buFont typeface="Calibri"/>
                <a:buNone/>
              </a:pPr>
              <a:r>
                <a:rPr lang="en-US" sz="3000">
                  <a:solidFill>
                    <a:schemeClr val="lt1"/>
                  </a:solidFill>
                  <a:latin typeface="Calibri"/>
                  <a:ea typeface="Calibri"/>
                  <a:cs typeface="Calibri"/>
                  <a:sym typeface="Calibri"/>
                </a:rPr>
                <a:t>Correlation Heatmap</a:t>
              </a:r>
              <a:endParaRPr sz="1000"/>
            </a:p>
          </p:txBody>
        </p:sp>
      </p:grpSp>
      <p:sp>
        <p:nvSpPr>
          <p:cNvPr id="207" name="Google Shape;207;p25"/>
          <p:cNvSpPr/>
          <p:nvPr/>
        </p:nvSpPr>
        <p:spPr>
          <a:xfrm>
            <a:off x="516050" y="1536625"/>
            <a:ext cx="5232600" cy="2201400"/>
          </a:xfrm>
          <a:prstGeom prst="rect">
            <a:avLst/>
          </a:prstGeom>
          <a:solidFill>
            <a:srgbClr val="548135"/>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Calibri"/>
              <a:buNone/>
            </a:pPr>
            <a:r>
              <a:rPr b="1" lang="en-US" sz="2000">
                <a:solidFill>
                  <a:schemeClr val="lt1"/>
                </a:solidFill>
              </a:rPr>
              <a:t>Goal: </a:t>
            </a:r>
            <a:br>
              <a:rPr b="1" lang="en-US" sz="2000">
                <a:solidFill>
                  <a:schemeClr val="lt1"/>
                </a:solidFill>
              </a:rPr>
            </a:br>
            <a:endParaRPr sz="2000"/>
          </a:p>
          <a:p>
            <a:pPr indent="0" lvl="0" marL="0" marR="0" rtl="0" algn="l">
              <a:spcBef>
                <a:spcPts val="0"/>
              </a:spcBef>
              <a:spcAft>
                <a:spcPts val="0"/>
              </a:spcAft>
              <a:buClr>
                <a:schemeClr val="lt1"/>
              </a:buClr>
              <a:buSzPts val="2400"/>
              <a:buFont typeface="Calibri"/>
              <a:buNone/>
            </a:pPr>
            <a:r>
              <a:rPr lang="en-US" sz="2000">
                <a:solidFill>
                  <a:schemeClr val="lt1"/>
                </a:solidFill>
              </a:rPr>
              <a:t>Filter out the irrelevant or redundant variables given the ones already selected and select only the ones providing collectively unique information</a:t>
            </a:r>
            <a:endParaRPr sz="2000"/>
          </a:p>
        </p:txBody>
      </p:sp>
      <p:sp>
        <p:nvSpPr>
          <p:cNvPr id="208" name="Google Shape;208;p25"/>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4</a:t>
            </a:r>
            <a:r>
              <a:rPr b="1" lang="en-US"/>
              <a:t>. Feature Selection</a:t>
            </a:r>
            <a:endParaRPr b="1"/>
          </a:p>
        </p:txBody>
      </p:sp>
      <p:sp>
        <p:nvSpPr>
          <p:cNvPr id="209" name="Google Shape;209;p25"/>
          <p:cNvSpPr txBox="1"/>
          <p:nvPr/>
        </p:nvSpPr>
        <p:spPr>
          <a:xfrm>
            <a:off x="6443200" y="1528775"/>
            <a:ext cx="53331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Improves Model Performance: </a:t>
            </a:r>
            <a:r>
              <a:rPr lang="en-US" sz="2000"/>
              <a:t>Enhances accuracy and efficiency.</a:t>
            </a:r>
            <a:endParaRPr sz="2000"/>
          </a:p>
          <a:p>
            <a:pPr indent="0" lvl="0" marL="0" rtl="0" algn="l">
              <a:spcBef>
                <a:spcPts val="0"/>
              </a:spcBef>
              <a:spcAft>
                <a:spcPts val="0"/>
              </a:spcAft>
              <a:buNone/>
            </a:pPr>
            <a:r>
              <a:t/>
            </a:r>
            <a:endParaRPr sz="1000"/>
          </a:p>
          <a:p>
            <a:pPr indent="0" lvl="0" marL="0" rtl="0" algn="l">
              <a:spcBef>
                <a:spcPts val="0"/>
              </a:spcBef>
              <a:spcAft>
                <a:spcPts val="0"/>
              </a:spcAft>
              <a:buNone/>
            </a:pPr>
            <a:r>
              <a:rPr b="1" lang="en-US" sz="2000"/>
              <a:t>Reduces Overfitting:</a:t>
            </a:r>
            <a:r>
              <a:rPr lang="en-US" sz="2000"/>
              <a:t> Decreases the risk of capturing noise.</a:t>
            </a:r>
            <a:endParaRPr sz="2000"/>
          </a:p>
          <a:p>
            <a:pPr indent="0" lvl="0" marL="0" rtl="0" algn="l">
              <a:spcBef>
                <a:spcPts val="0"/>
              </a:spcBef>
              <a:spcAft>
                <a:spcPts val="0"/>
              </a:spcAft>
              <a:buNone/>
            </a:pPr>
            <a:r>
              <a:t/>
            </a:r>
            <a:endParaRPr sz="1000"/>
          </a:p>
          <a:p>
            <a:pPr indent="0" lvl="0" marL="0" rtl="0" algn="l">
              <a:spcBef>
                <a:spcPts val="0"/>
              </a:spcBef>
              <a:spcAft>
                <a:spcPts val="0"/>
              </a:spcAft>
              <a:buNone/>
            </a:pPr>
            <a:r>
              <a:rPr b="1" lang="en-US" sz="2000"/>
              <a:t>Reduces Computational Cost:</a:t>
            </a:r>
            <a:r>
              <a:rPr lang="en-US" sz="2000"/>
              <a:t> Lowers computational requirements.</a:t>
            </a:r>
            <a:endParaRPr sz="2000"/>
          </a:p>
          <a:p>
            <a:pPr indent="0" lvl="0" marL="0" rtl="0" algn="l">
              <a:spcBef>
                <a:spcPts val="0"/>
              </a:spcBef>
              <a:spcAft>
                <a:spcPts val="0"/>
              </a:spcAft>
              <a:buNone/>
            </a:pPr>
            <a:r>
              <a:t/>
            </a:r>
            <a:endParaRPr sz="1800"/>
          </a:p>
        </p:txBody>
      </p:sp>
      <p:sp>
        <p:nvSpPr>
          <p:cNvPr id="210" name="Google Shape;210;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100">
                <a:solidFill>
                  <a:srgbClr val="666666"/>
                </a:solidFill>
              </a:rPr>
              <a:t>Recursive Feature Elimination </a:t>
            </a:r>
            <a:endParaRPr b="1" sz="3100">
              <a:solidFill>
                <a:srgbClr val="666666"/>
              </a:solidFill>
            </a:endParaRPr>
          </a:p>
        </p:txBody>
      </p:sp>
      <p:sp>
        <p:nvSpPr>
          <p:cNvPr id="217" name="Google Shape;217;p26"/>
          <p:cNvSpPr txBox="1"/>
          <p:nvPr/>
        </p:nvSpPr>
        <p:spPr>
          <a:xfrm>
            <a:off x="584200" y="4107400"/>
            <a:ext cx="7428300" cy="213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solidFill>
                  <a:srgbClr val="222832"/>
                </a:solidFill>
                <a:highlight>
                  <a:srgbClr val="FFFFFF"/>
                </a:highlight>
                <a:latin typeface="Helvetica Neue"/>
                <a:ea typeface="Helvetica Neue"/>
                <a:cs typeface="Helvetica Neue"/>
                <a:sym typeface="Helvetica Neue"/>
              </a:rPr>
              <a:t>Initial Training and Ranking: </a:t>
            </a:r>
            <a:r>
              <a:rPr lang="en-US" sz="1800">
                <a:solidFill>
                  <a:srgbClr val="222832"/>
                </a:solidFill>
                <a:highlight>
                  <a:srgbClr val="FFFFFF"/>
                </a:highlight>
                <a:latin typeface="Helvetica Neue"/>
                <a:ea typeface="Helvetica Neue"/>
                <a:cs typeface="Helvetica Neue"/>
                <a:sym typeface="Helvetica Neue"/>
              </a:rPr>
              <a:t>Train the estimator on the initial set of features and obtain the importance of each feature using specific attributes or callable methods.</a:t>
            </a:r>
            <a:endParaRPr sz="1800">
              <a:solidFill>
                <a:srgbClr val="222832"/>
              </a:solidFill>
              <a:highlight>
                <a:srgbClr val="FFFFFF"/>
              </a:highlight>
              <a:latin typeface="Helvetica Neue"/>
              <a:ea typeface="Helvetica Neue"/>
              <a:cs typeface="Helvetica Neue"/>
              <a:sym typeface="Helvetica Neue"/>
            </a:endParaRPr>
          </a:p>
          <a:p>
            <a:pPr indent="0" lvl="0" marL="0" rtl="0" algn="l">
              <a:lnSpc>
                <a:spcPct val="115000"/>
              </a:lnSpc>
              <a:spcBef>
                <a:spcPts val="600"/>
              </a:spcBef>
              <a:spcAft>
                <a:spcPts val="600"/>
              </a:spcAft>
              <a:buNone/>
            </a:pPr>
            <a:r>
              <a:rPr b="1" lang="en-US" sz="1800">
                <a:solidFill>
                  <a:srgbClr val="222832"/>
                </a:solidFill>
                <a:highlight>
                  <a:srgbClr val="FFFFFF"/>
                </a:highlight>
                <a:latin typeface="Helvetica Neue"/>
                <a:ea typeface="Helvetica Neue"/>
                <a:cs typeface="Helvetica Neue"/>
                <a:sym typeface="Helvetica Neue"/>
              </a:rPr>
              <a:t>Recursive Elimination: </a:t>
            </a:r>
            <a:r>
              <a:rPr lang="en-US" sz="1800">
                <a:solidFill>
                  <a:srgbClr val="222832"/>
                </a:solidFill>
                <a:highlight>
                  <a:srgbClr val="FFFFFF"/>
                </a:highlight>
                <a:latin typeface="Helvetica Neue"/>
                <a:ea typeface="Helvetica Neue"/>
                <a:cs typeface="Helvetica Neue"/>
                <a:sym typeface="Helvetica Neue"/>
              </a:rPr>
              <a:t>Recursively prune the least important features from the current set and repeat the process until reaching the desired</a:t>
            </a:r>
            <a:r>
              <a:rPr lang="en-US" sz="1800">
                <a:solidFill>
                  <a:srgbClr val="980000"/>
                </a:solidFill>
                <a:highlight>
                  <a:srgbClr val="FFFFFF"/>
                </a:highlight>
                <a:latin typeface="Helvetica Neue"/>
                <a:ea typeface="Helvetica Neue"/>
                <a:cs typeface="Helvetica Neue"/>
                <a:sym typeface="Helvetica Neue"/>
              </a:rPr>
              <a:t> </a:t>
            </a:r>
            <a:r>
              <a:rPr lang="en-US" sz="1800" u="sng">
                <a:solidFill>
                  <a:srgbClr val="980000"/>
                </a:solidFill>
                <a:highlight>
                  <a:srgbClr val="FFFFFF"/>
                </a:highlight>
                <a:latin typeface="Helvetica Neue"/>
                <a:ea typeface="Helvetica Neue"/>
                <a:cs typeface="Helvetica Neue"/>
                <a:sym typeface="Helvetica Neue"/>
              </a:rPr>
              <a:t>number of selected features</a:t>
            </a:r>
            <a:r>
              <a:rPr lang="en-US" sz="1800">
                <a:solidFill>
                  <a:srgbClr val="222832"/>
                </a:solidFill>
                <a:highlight>
                  <a:srgbClr val="FFFFFF"/>
                </a:highlight>
                <a:latin typeface="Helvetica Neue"/>
                <a:ea typeface="Helvetica Neue"/>
                <a:cs typeface="Helvetica Neue"/>
                <a:sym typeface="Helvetica Neue"/>
              </a:rPr>
              <a:t>.</a:t>
            </a:r>
            <a:endParaRPr sz="1100">
              <a:solidFill>
                <a:schemeClr val="dk1"/>
              </a:solidFill>
            </a:endParaRPr>
          </a:p>
        </p:txBody>
      </p:sp>
      <p:sp>
        <p:nvSpPr>
          <p:cNvPr id="218" name="Google Shape;218;p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26"/>
          <p:cNvSpPr/>
          <p:nvPr/>
        </p:nvSpPr>
        <p:spPr>
          <a:xfrm>
            <a:off x="584200" y="1536625"/>
            <a:ext cx="1194300" cy="763500"/>
          </a:xfrm>
          <a:prstGeom prst="roundRect">
            <a:avLst>
              <a:gd fmla="val 16667" name="adj"/>
            </a:avLst>
          </a:prstGeom>
          <a:solidFill>
            <a:srgbClr val="4372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chemeClr val="lt1"/>
                </a:solidFill>
              </a:rPr>
              <a:t>Train model</a:t>
            </a:r>
            <a:endParaRPr sz="2000">
              <a:solidFill>
                <a:schemeClr val="lt1"/>
              </a:solidFill>
            </a:endParaRPr>
          </a:p>
        </p:txBody>
      </p:sp>
      <p:sp>
        <p:nvSpPr>
          <p:cNvPr id="220" name="Google Shape;220;p26"/>
          <p:cNvSpPr/>
          <p:nvPr/>
        </p:nvSpPr>
        <p:spPr>
          <a:xfrm>
            <a:off x="2694525" y="1511275"/>
            <a:ext cx="2200800" cy="763500"/>
          </a:xfrm>
          <a:prstGeom prst="roundRect">
            <a:avLst>
              <a:gd fmla="val 16667" name="adj"/>
            </a:avLst>
          </a:prstGeom>
          <a:solidFill>
            <a:srgbClr val="4372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lt1"/>
              </a:buClr>
              <a:buSzPts val="1800"/>
              <a:buFont typeface="Calibri"/>
              <a:buNone/>
            </a:pPr>
            <a:r>
              <a:rPr lang="en-US" sz="2100">
                <a:solidFill>
                  <a:schemeClr val="lt1"/>
                </a:solidFill>
                <a:latin typeface="Calibri"/>
                <a:ea typeface="Calibri"/>
                <a:cs typeface="Calibri"/>
                <a:sym typeface="Calibri"/>
              </a:rPr>
              <a:t>Calculate feature importance</a:t>
            </a:r>
            <a:endParaRPr sz="2000">
              <a:solidFill>
                <a:schemeClr val="lt1"/>
              </a:solidFill>
            </a:endParaRPr>
          </a:p>
        </p:txBody>
      </p:sp>
      <p:sp>
        <p:nvSpPr>
          <p:cNvPr id="221" name="Google Shape;221;p26"/>
          <p:cNvSpPr/>
          <p:nvPr/>
        </p:nvSpPr>
        <p:spPr>
          <a:xfrm>
            <a:off x="5811475" y="1536625"/>
            <a:ext cx="2200800" cy="763500"/>
          </a:xfrm>
          <a:prstGeom prst="roundRect">
            <a:avLst>
              <a:gd fmla="val 16667" name="adj"/>
            </a:avLst>
          </a:prstGeom>
          <a:solidFill>
            <a:srgbClr val="4372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lt1"/>
              </a:buClr>
              <a:buSzPts val="1800"/>
              <a:buFont typeface="Calibri"/>
              <a:buNone/>
            </a:pPr>
            <a:r>
              <a:rPr lang="en-US" sz="2100">
                <a:solidFill>
                  <a:schemeClr val="lt1"/>
                </a:solidFill>
                <a:latin typeface="Calibri"/>
                <a:ea typeface="Calibri"/>
                <a:cs typeface="Calibri"/>
                <a:sym typeface="Calibri"/>
              </a:rPr>
              <a:t>Remove feature least important </a:t>
            </a:r>
            <a:endParaRPr sz="2100">
              <a:solidFill>
                <a:schemeClr val="dk1"/>
              </a:solidFill>
            </a:endParaRPr>
          </a:p>
        </p:txBody>
      </p:sp>
      <p:sp>
        <p:nvSpPr>
          <p:cNvPr id="222" name="Google Shape;222;p26"/>
          <p:cNvSpPr/>
          <p:nvPr/>
        </p:nvSpPr>
        <p:spPr>
          <a:xfrm>
            <a:off x="9095950" y="1513675"/>
            <a:ext cx="2200800" cy="1308600"/>
          </a:xfrm>
          <a:prstGeom prst="roundRect">
            <a:avLst>
              <a:gd fmla="val 16667" name="adj"/>
            </a:avLst>
          </a:prstGeom>
          <a:solidFill>
            <a:srgbClr val="4372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US" sz="2100">
                <a:solidFill>
                  <a:schemeClr val="lt1"/>
                </a:solidFill>
                <a:latin typeface="Calibri"/>
                <a:ea typeface="Calibri"/>
                <a:cs typeface="Calibri"/>
                <a:sym typeface="Calibri"/>
              </a:rPr>
              <a:t>Compute accuracy of subset of features</a:t>
            </a:r>
            <a:endParaRPr sz="2100">
              <a:solidFill>
                <a:schemeClr val="lt1"/>
              </a:solidFill>
              <a:latin typeface="Calibri"/>
              <a:ea typeface="Calibri"/>
              <a:cs typeface="Calibri"/>
              <a:sym typeface="Calibri"/>
            </a:endParaRPr>
          </a:p>
        </p:txBody>
      </p:sp>
      <p:sp>
        <p:nvSpPr>
          <p:cNvPr id="223" name="Google Shape;223;p26"/>
          <p:cNvSpPr/>
          <p:nvPr/>
        </p:nvSpPr>
        <p:spPr>
          <a:xfrm>
            <a:off x="9095950" y="5531100"/>
            <a:ext cx="2200800" cy="554100"/>
          </a:xfrm>
          <a:prstGeom prst="roundRect">
            <a:avLst>
              <a:gd fmla="val 16667" name="adj"/>
            </a:avLst>
          </a:prstGeom>
          <a:solidFill>
            <a:srgbClr val="4372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chemeClr val="lt1"/>
                </a:solidFill>
              </a:rPr>
              <a:t>End</a:t>
            </a:r>
            <a:endParaRPr sz="2000">
              <a:solidFill>
                <a:schemeClr val="lt1"/>
              </a:solidFill>
            </a:endParaRPr>
          </a:p>
        </p:txBody>
      </p:sp>
      <p:sp>
        <p:nvSpPr>
          <p:cNvPr id="224" name="Google Shape;224;p26"/>
          <p:cNvSpPr/>
          <p:nvPr/>
        </p:nvSpPr>
        <p:spPr>
          <a:xfrm>
            <a:off x="1778500" y="1740475"/>
            <a:ext cx="915900" cy="305100"/>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4895450" y="1740450"/>
            <a:ext cx="915900" cy="305100"/>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8012400" y="1765825"/>
            <a:ext cx="1083300" cy="305100"/>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rot="5400000">
            <a:off x="9948100" y="2917975"/>
            <a:ext cx="496500" cy="305100"/>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rot="-5400000">
            <a:off x="5790400" y="3850"/>
            <a:ext cx="1511700" cy="6054000"/>
          </a:xfrm>
          <a:prstGeom prst="bentArrow">
            <a:avLst>
              <a:gd fmla="val 12240" name="adj1"/>
              <a:gd fmla="val 25000" name="adj2"/>
              <a:gd fmla="val 25000" name="adj3"/>
              <a:gd fmla="val 43750" name="adj4"/>
            </a:avLst>
          </a:prstGeom>
          <a:solidFill>
            <a:srgbClr val="ABBA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26"/>
          <p:cNvSpPr/>
          <p:nvPr/>
        </p:nvSpPr>
        <p:spPr>
          <a:xfrm rot="5400000">
            <a:off x="9757450" y="4943200"/>
            <a:ext cx="877800" cy="305100"/>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9095950" y="3348238"/>
            <a:ext cx="2200800" cy="1308600"/>
          </a:xfrm>
          <a:prstGeom prst="flowChartInputOutput">
            <a:avLst/>
          </a:prstGeom>
          <a:solidFill>
            <a:srgbClr val="4372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solidFill>
                  <a:schemeClr val="lt1"/>
                </a:solidFill>
              </a:rPr>
              <a:t>desired</a:t>
            </a:r>
            <a:r>
              <a:rPr lang="en-US" sz="1900">
                <a:solidFill>
                  <a:schemeClr val="lt1"/>
                </a:solidFill>
              </a:rPr>
              <a:t> number of features reached</a:t>
            </a:r>
            <a:endParaRPr/>
          </a:p>
        </p:txBody>
      </p:sp>
      <p:sp>
        <p:nvSpPr>
          <p:cNvPr id="231" name="Google Shape;231;p26"/>
          <p:cNvSpPr txBox="1"/>
          <p:nvPr/>
        </p:nvSpPr>
        <p:spPr>
          <a:xfrm>
            <a:off x="6513475" y="3167500"/>
            <a:ext cx="7968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2"/>
                </a:solidFill>
              </a:rPr>
              <a:t>No</a:t>
            </a:r>
            <a:endParaRPr sz="2000">
              <a:solidFill>
                <a:schemeClr val="dk2"/>
              </a:solidFill>
            </a:endParaRPr>
          </a:p>
        </p:txBody>
      </p:sp>
      <p:sp>
        <p:nvSpPr>
          <p:cNvPr id="232" name="Google Shape;232;p26"/>
          <p:cNvSpPr txBox="1"/>
          <p:nvPr/>
        </p:nvSpPr>
        <p:spPr>
          <a:xfrm>
            <a:off x="10348900" y="4877663"/>
            <a:ext cx="6030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2"/>
                </a:solidFill>
              </a:rPr>
              <a:t>Yes</a:t>
            </a:r>
            <a:endParaRPr sz="20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p:nvPr/>
        </p:nvSpPr>
        <p:spPr>
          <a:xfrm>
            <a:off x="3177850" y="2379075"/>
            <a:ext cx="6372000" cy="2724600"/>
          </a:xfrm>
          <a:prstGeom prst="rect">
            <a:avLst/>
          </a:prstGeom>
          <a:solidFill>
            <a:srgbClr val="548135"/>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rPr>
              <a:t>METHOD: </a:t>
            </a:r>
            <a:endParaRPr b="1" sz="2200">
              <a:solidFill>
                <a:schemeClr val="lt1"/>
              </a:solidFill>
            </a:endParaRPr>
          </a:p>
          <a:p>
            <a:pPr indent="0" lvl="0" marL="0" marR="0" rtl="0" algn="l">
              <a:spcBef>
                <a:spcPts val="0"/>
              </a:spcBef>
              <a:spcAft>
                <a:spcPts val="0"/>
              </a:spcAft>
              <a:buNone/>
            </a:pPr>
            <a:r>
              <a:t/>
            </a:r>
            <a:endParaRPr b="1" sz="2200">
              <a:solidFill>
                <a:schemeClr val="lt1"/>
              </a:solidFill>
            </a:endParaRPr>
          </a:p>
          <a:p>
            <a:pPr indent="0" lvl="0" marL="0" marR="0" rtl="0" algn="l">
              <a:spcBef>
                <a:spcPts val="0"/>
              </a:spcBef>
              <a:spcAft>
                <a:spcPts val="0"/>
              </a:spcAft>
              <a:buNone/>
            </a:pPr>
            <a:r>
              <a:rPr lang="en-US" sz="2200">
                <a:solidFill>
                  <a:schemeClr val="lt1"/>
                </a:solidFill>
              </a:rPr>
              <a:t>C</a:t>
            </a:r>
            <a:r>
              <a:rPr lang="en-US" sz="2200">
                <a:solidFill>
                  <a:schemeClr val="lt1"/>
                </a:solidFill>
              </a:rPr>
              <a:t>alculate correlation degree between any pair of features to cluster groups of correlated ones then keep only one feature and remove the remaining in each group. </a:t>
            </a:r>
            <a:r>
              <a:rPr lang="en-US" sz="2200">
                <a:solidFill>
                  <a:schemeClr val="lt1"/>
                </a:solidFill>
              </a:rPr>
              <a:t>0.85 </a:t>
            </a:r>
            <a:r>
              <a:rPr lang="en-US" sz="2200">
                <a:solidFill>
                  <a:schemeClr val="lt1"/>
                </a:solidFill>
              </a:rPr>
              <a:t>is used as a threshold</a:t>
            </a:r>
            <a:endParaRPr sz="2200"/>
          </a:p>
          <a:p>
            <a:pPr indent="0" lvl="0" marL="0" marR="0" rtl="0" algn="l">
              <a:spcBef>
                <a:spcPts val="0"/>
              </a:spcBef>
              <a:spcAft>
                <a:spcPts val="0"/>
              </a:spcAft>
              <a:buClr>
                <a:schemeClr val="dk1"/>
              </a:buClr>
              <a:buSzPts val="2400"/>
              <a:buFont typeface="Calibri"/>
              <a:buNone/>
            </a:pPr>
            <a:r>
              <a:t/>
            </a:r>
            <a:endParaRPr sz="2400">
              <a:solidFill>
                <a:schemeClr val="lt1"/>
              </a:solidFill>
              <a:latin typeface="Calibri"/>
              <a:ea typeface="Calibri"/>
              <a:cs typeface="Calibri"/>
              <a:sym typeface="Calibri"/>
            </a:endParaRPr>
          </a:p>
        </p:txBody>
      </p:sp>
      <p:sp>
        <p:nvSpPr>
          <p:cNvPr id="238" name="Google Shape;238;p27"/>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100">
                <a:solidFill>
                  <a:srgbClr val="666666"/>
                </a:solidFill>
              </a:rPr>
              <a:t>Correlation Heatmap</a:t>
            </a:r>
            <a:endParaRPr b="1" sz="3100">
              <a:solidFill>
                <a:srgbClr val="666666"/>
              </a:solidFill>
            </a:endParaRPr>
          </a:p>
        </p:txBody>
      </p:sp>
      <p:sp>
        <p:nvSpPr>
          <p:cNvPr id="239" name="Google Shape;239;p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240" name="Google Shape;240;p27"/>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41" name="Google Shape;241;p27"/>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415600" y="593375"/>
            <a:ext cx="3987900" cy="18735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sz="3100">
                <a:solidFill>
                  <a:srgbClr val="666666"/>
                </a:solidFill>
              </a:rPr>
              <a:t>Important Features</a:t>
            </a:r>
            <a:endParaRPr b="1" sz="3100">
              <a:solidFill>
                <a:srgbClr val="666666"/>
              </a:solidFill>
            </a:endParaRPr>
          </a:p>
        </p:txBody>
      </p:sp>
      <p:sp>
        <p:nvSpPr>
          <p:cNvPr id="248" name="Google Shape;248;p28"/>
          <p:cNvSpPr txBox="1"/>
          <p:nvPr>
            <p:ph idx="1" type="body"/>
          </p:nvPr>
        </p:nvSpPr>
        <p:spPr>
          <a:xfrm>
            <a:off x="415600" y="1536625"/>
            <a:ext cx="5011500" cy="4555200"/>
          </a:xfrm>
          <a:prstGeom prst="rect">
            <a:avLst/>
          </a:prstGeom>
        </p:spPr>
        <p:txBody>
          <a:bodyPr anchorCtr="0" anchor="t" bIns="121900" lIns="121900" spcFirstLastPara="1" rIns="121900" wrap="square" tIns="121900">
            <a:normAutofit/>
          </a:bodyPr>
          <a:lstStyle/>
          <a:p>
            <a:pPr indent="-349250" lvl="0" marL="457200" rtl="0" algn="l">
              <a:lnSpc>
                <a:spcPct val="115000"/>
              </a:lnSpc>
              <a:spcBef>
                <a:spcPts val="1000"/>
              </a:spcBef>
              <a:spcAft>
                <a:spcPts val="0"/>
              </a:spcAft>
              <a:buSzPts val="1900"/>
              <a:buChar char="●"/>
            </a:pPr>
            <a:r>
              <a:rPr lang="en-US"/>
              <a:t>Cardiogenic shock at the time of admission to intensive care unit</a:t>
            </a:r>
            <a:endParaRPr/>
          </a:p>
          <a:p>
            <a:pPr indent="-349250" lvl="0" marL="457200" rtl="0" algn="l">
              <a:lnSpc>
                <a:spcPct val="115000"/>
              </a:lnSpc>
              <a:spcBef>
                <a:spcPts val="1000"/>
              </a:spcBef>
              <a:spcAft>
                <a:spcPts val="0"/>
              </a:spcAft>
              <a:buSzPts val="1900"/>
              <a:buChar char="●"/>
            </a:pPr>
            <a:r>
              <a:rPr lang="en-US"/>
              <a:t>ECG rhythm at the time of admission to hospital – atrial fibrillation</a:t>
            </a:r>
            <a:endParaRPr/>
          </a:p>
          <a:p>
            <a:pPr indent="-349250" lvl="0" marL="457200" rtl="0" algn="l">
              <a:lnSpc>
                <a:spcPct val="115000"/>
              </a:lnSpc>
              <a:spcBef>
                <a:spcPts val="1000"/>
              </a:spcBef>
              <a:spcAft>
                <a:spcPts val="0"/>
              </a:spcAft>
              <a:buSzPts val="1900"/>
              <a:buChar char="●"/>
            </a:pPr>
            <a:r>
              <a:rPr lang="en-US"/>
              <a:t>Paroxysms of supraventricular tachycardia at the time of admission to intensive care unit, (or at a pre-hospital stage)</a:t>
            </a:r>
            <a:endParaRPr/>
          </a:p>
          <a:p>
            <a:pPr indent="-349250" lvl="0" marL="457200" rtl="0" algn="l">
              <a:lnSpc>
                <a:spcPct val="115000"/>
              </a:lnSpc>
              <a:spcBef>
                <a:spcPts val="1000"/>
              </a:spcBef>
              <a:spcAft>
                <a:spcPts val="0"/>
              </a:spcAft>
              <a:buSzPts val="1900"/>
              <a:buChar char="●"/>
            </a:pPr>
            <a:r>
              <a:rPr lang="en-US"/>
              <a:t>Fibrinolytic therapy by Сеliasum 3m IU</a:t>
            </a:r>
            <a:endParaRPr/>
          </a:p>
          <a:p>
            <a:pPr indent="-349250" lvl="0" marL="457200" rtl="0" algn="l">
              <a:lnSpc>
                <a:spcPct val="115000"/>
              </a:lnSpc>
              <a:spcBef>
                <a:spcPts val="1000"/>
              </a:spcBef>
              <a:spcAft>
                <a:spcPts val="1000"/>
              </a:spcAft>
              <a:buSzPts val="1900"/>
              <a:buChar char="●"/>
            </a:pPr>
            <a:r>
              <a:rPr lang="en-US"/>
              <a:t>Complete RBBB in the anamnesis</a:t>
            </a:r>
            <a:endParaRPr/>
          </a:p>
        </p:txBody>
      </p:sp>
      <p:sp>
        <p:nvSpPr>
          <p:cNvPr id="249" name="Google Shape;249;p28"/>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50" name="Google Shape;250;p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251" name="Google Shape;251;p28"/>
          <p:cNvPicPr preferRelativeResize="0"/>
          <p:nvPr/>
        </p:nvPicPr>
        <p:blipFill>
          <a:blip r:embed="rId3">
            <a:alphaModFix/>
          </a:blip>
          <a:stretch>
            <a:fillRect/>
          </a:stretch>
        </p:blipFill>
        <p:spPr>
          <a:xfrm>
            <a:off x="6326304" y="1536625"/>
            <a:ext cx="5387872" cy="455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5</a:t>
            </a:r>
            <a:r>
              <a:rPr b="1" lang="en-US" sz="4000"/>
              <a:t>. Model Training: Decision Tree</a:t>
            </a:r>
            <a:endParaRPr b="1"/>
          </a:p>
        </p:txBody>
      </p:sp>
      <p:pic>
        <p:nvPicPr>
          <p:cNvPr id="258" name="Google Shape;258;p29"/>
          <p:cNvPicPr preferRelativeResize="0"/>
          <p:nvPr/>
        </p:nvPicPr>
        <p:blipFill rotWithShape="1">
          <a:blip r:embed="rId3">
            <a:alphaModFix/>
          </a:blip>
          <a:srcRect b="0" l="0" r="11063" t="0"/>
          <a:stretch/>
        </p:blipFill>
        <p:spPr>
          <a:xfrm>
            <a:off x="415600" y="1536625"/>
            <a:ext cx="6666974" cy="4555200"/>
          </a:xfrm>
          <a:prstGeom prst="rect">
            <a:avLst/>
          </a:prstGeom>
          <a:noFill/>
          <a:ln>
            <a:noFill/>
          </a:ln>
        </p:spPr>
      </p:pic>
      <p:sp>
        <p:nvSpPr>
          <p:cNvPr id="259" name="Google Shape;259;p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p29"/>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61" name="Google Shape;261;p29"/>
          <p:cNvSpPr txBox="1"/>
          <p:nvPr>
            <p:ph idx="2" type="body"/>
          </p:nvPr>
        </p:nvSpPr>
        <p:spPr>
          <a:xfrm>
            <a:off x="7302050" y="1536625"/>
            <a:ext cx="4474200" cy="4555200"/>
          </a:xfrm>
          <a:prstGeom prst="rect">
            <a:avLst/>
          </a:prstGeom>
        </p:spPr>
        <p:txBody>
          <a:bodyPr anchorCtr="0" anchor="t" bIns="121900" lIns="121900" spcFirstLastPara="1" rIns="121900" wrap="square" tIns="121900">
            <a:normAutofit/>
          </a:bodyPr>
          <a:lstStyle/>
          <a:p>
            <a:pPr indent="-349250" lvl="0" marL="457200" rtl="0" algn="l">
              <a:spcBef>
                <a:spcPts val="0"/>
              </a:spcBef>
              <a:spcAft>
                <a:spcPts val="0"/>
              </a:spcAft>
              <a:buSzPts val="1900"/>
              <a:buChar char="-"/>
            </a:pPr>
            <a:r>
              <a:rPr lang="en-US"/>
              <a:t>select best attribute using ASM (Attribute Selection Measures) to split records.</a:t>
            </a:r>
            <a:endParaRPr/>
          </a:p>
          <a:p>
            <a:pPr indent="-330200" lvl="1" marL="914400" rtl="0" algn="l">
              <a:spcBef>
                <a:spcPts val="0"/>
              </a:spcBef>
              <a:spcAft>
                <a:spcPts val="0"/>
              </a:spcAft>
              <a:buSzPts val="1600"/>
              <a:buChar char="-"/>
            </a:pPr>
            <a:r>
              <a:rPr lang="en-US"/>
              <a:t>Information Gain</a:t>
            </a:r>
            <a:endParaRPr/>
          </a:p>
          <a:p>
            <a:pPr indent="-330200" lvl="1" marL="914400" rtl="0" algn="l">
              <a:spcBef>
                <a:spcPts val="0"/>
              </a:spcBef>
              <a:spcAft>
                <a:spcPts val="0"/>
              </a:spcAft>
              <a:buSzPts val="1600"/>
              <a:buChar char="-"/>
            </a:pPr>
            <a:r>
              <a:rPr lang="en-US"/>
              <a:t>Gain ratio</a:t>
            </a:r>
            <a:endParaRPr/>
          </a:p>
          <a:p>
            <a:pPr indent="-330200" lvl="1" marL="914400" rtl="0" algn="l">
              <a:spcBef>
                <a:spcPts val="0"/>
              </a:spcBef>
              <a:spcAft>
                <a:spcPts val="0"/>
              </a:spcAft>
              <a:buSzPts val="1600"/>
              <a:buChar char="-"/>
            </a:pPr>
            <a:r>
              <a:rPr lang="en-US"/>
              <a:t>Gini index</a:t>
            </a:r>
            <a:endParaRPr/>
          </a:p>
          <a:p>
            <a:pPr indent="-349250" lvl="0" marL="457200" rtl="0" algn="l">
              <a:spcBef>
                <a:spcPts val="1000"/>
              </a:spcBef>
              <a:spcAft>
                <a:spcPts val="0"/>
              </a:spcAft>
              <a:buSzPts val="1900"/>
              <a:buChar char="-"/>
            </a:pPr>
            <a:r>
              <a:rPr lang="en-US"/>
              <a:t>make the attribute a decision node and break datasets into smaller subsets.</a:t>
            </a:r>
            <a:endParaRPr/>
          </a:p>
          <a:p>
            <a:pPr indent="-349250" lvl="0" marL="457200" rtl="0" algn="l">
              <a:spcBef>
                <a:spcPts val="1000"/>
              </a:spcBef>
              <a:spcAft>
                <a:spcPts val="0"/>
              </a:spcAft>
              <a:buSzPts val="1900"/>
              <a:buChar char="-"/>
            </a:pPr>
            <a:r>
              <a:rPr lang="en-US"/>
              <a:t>repeat process recursively until:</a:t>
            </a:r>
            <a:endParaRPr/>
          </a:p>
          <a:p>
            <a:pPr indent="-330200" lvl="1" marL="914400" rtl="0" algn="l">
              <a:spcBef>
                <a:spcPts val="0"/>
              </a:spcBef>
              <a:spcAft>
                <a:spcPts val="0"/>
              </a:spcAft>
              <a:buSzPts val="1600"/>
              <a:buChar char="-"/>
            </a:pPr>
            <a:r>
              <a:rPr lang="en-US"/>
              <a:t>all tuples belong to same attribute</a:t>
            </a:r>
            <a:endParaRPr/>
          </a:p>
          <a:p>
            <a:pPr indent="-330200" lvl="1" marL="914400" rtl="0" algn="l">
              <a:spcBef>
                <a:spcPts val="0"/>
              </a:spcBef>
              <a:spcAft>
                <a:spcPts val="0"/>
              </a:spcAft>
              <a:buSzPts val="1600"/>
              <a:buChar char="-"/>
            </a:pPr>
            <a:r>
              <a:rPr lang="en-US"/>
              <a:t>no more attributes remaining</a:t>
            </a:r>
            <a:endParaRPr/>
          </a:p>
          <a:p>
            <a:pPr indent="-330200" lvl="1" marL="914400" rtl="0" algn="l">
              <a:spcBef>
                <a:spcPts val="0"/>
              </a:spcBef>
              <a:spcAft>
                <a:spcPts val="0"/>
              </a:spcAft>
              <a:buSzPts val="1600"/>
              <a:buChar char="-"/>
            </a:pPr>
            <a:r>
              <a:rPr lang="en-US"/>
              <a:t>no more instances.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SzPts val="990"/>
              <a:buNone/>
            </a:pPr>
            <a:r>
              <a:rPr b="1" lang="en-US" sz="3130">
                <a:solidFill>
                  <a:srgbClr val="666666"/>
                </a:solidFill>
              </a:rPr>
              <a:t>Feature Selection: RFE</a:t>
            </a:r>
            <a:endParaRPr b="1" sz="3130">
              <a:solidFill>
                <a:srgbClr val="666666"/>
              </a:solidFill>
            </a:endParaRPr>
          </a:p>
        </p:txBody>
      </p:sp>
      <p:sp>
        <p:nvSpPr>
          <p:cNvPr id="268" name="Google Shape;268;p30"/>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69" name="Google Shape;269;p30"/>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70" name="Google Shape;270;p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271" name="Google Shape;271;p30"/>
          <p:cNvPicPr preferRelativeResize="0"/>
          <p:nvPr/>
        </p:nvPicPr>
        <p:blipFill>
          <a:blip r:embed="rId3">
            <a:alphaModFix/>
          </a:blip>
          <a:stretch>
            <a:fillRect/>
          </a:stretch>
        </p:blipFill>
        <p:spPr>
          <a:xfrm>
            <a:off x="7228505" y="1536625"/>
            <a:ext cx="3658370" cy="4555200"/>
          </a:xfrm>
          <a:prstGeom prst="rect">
            <a:avLst/>
          </a:prstGeom>
          <a:noFill/>
          <a:ln>
            <a:noFill/>
          </a:ln>
        </p:spPr>
      </p:pic>
      <p:pic>
        <p:nvPicPr>
          <p:cNvPr id="272" name="Google Shape;272;p30"/>
          <p:cNvPicPr preferRelativeResize="0"/>
          <p:nvPr/>
        </p:nvPicPr>
        <p:blipFill>
          <a:blip r:embed="rId4">
            <a:alphaModFix/>
          </a:blip>
          <a:stretch>
            <a:fillRect/>
          </a:stretch>
        </p:blipFill>
        <p:spPr>
          <a:xfrm>
            <a:off x="415600" y="1536626"/>
            <a:ext cx="5742190" cy="4555200"/>
          </a:xfrm>
          <a:prstGeom prst="rect">
            <a:avLst/>
          </a:prstGeom>
          <a:noFill/>
          <a:ln>
            <a:noFill/>
          </a:ln>
        </p:spPr>
      </p:pic>
      <p:cxnSp>
        <p:nvCxnSpPr>
          <p:cNvPr id="273" name="Google Shape;273;p30"/>
          <p:cNvCxnSpPr/>
          <p:nvPr/>
        </p:nvCxnSpPr>
        <p:spPr>
          <a:xfrm rot="10800000">
            <a:off x="2408825" y="3628725"/>
            <a:ext cx="0" cy="1938000"/>
          </a:xfrm>
          <a:prstGeom prst="straightConnector1">
            <a:avLst/>
          </a:prstGeom>
          <a:noFill/>
          <a:ln cap="flat" cmpd="sng" w="28575">
            <a:solidFill>
              <a:srgbClr val="FF0000"/>
            </a:solidFill>
            <a:prstDash val="dash"/>
            <a:round/>
            <a:headEnd len="med" w="med" type="none"/>
            <a:tailEnd len="med" w="med" type="oval"/>
          </a:ln>
        </p:spPr>
      </p:cxnSp>
      <p:pic>
        <p:nvPicPr>
          <p:cNvPr id="274" name="Google Shape;274;p30"/>
          <p:cNvPicPr preferRelativeResize="0"/>
          <p:nvPr/>
        </p:nvPicPr>
        <p:blipFill>
          <a:blip r:embed="rId5">
            <a:alphaModFix/>
          </a:blip>
          <a:stretch>
            <a:fillRect/>
          </a:stretch>
        </p:blipFill>
        <p:spPr>
          <a:xfrm>
            <a:off x="6849600" y="1536625"/>
            <a:ext cx="4317773" cy="455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3130">
                <a:solidFill>
                  <a:srgbClr val="666666"/>
                </a:solidFill>
              </a:rPr>
              <a:t>Model Evaluation</a:t>
            </a:r>
            <a:endParaRPr b="1"/>
          </a:p>
        </p:txBody>
      </p:sp>
      <p:sp>
        <p:nvSpPr>
          <p:cNvPr id="281" name="Google Shape;281;p31"/>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lnSpcReduction="10000"/>
          </a:bodyPr>
          <a:lstStyle/>
          <a:p>
            <a:pPr indent="0" lvl="0" marL="0" rtl="0" algn="l">
              <a:lnSpc>
                <a:spcPct val="100000"/>
              </a:lnSpc>
              <a:spcBef>
                <a:spcPts val="400"/>
              </a:spcBef>
              <a:spcAft>
                <a:spcPts val="0"/>
              </a:spcAft>
              <a:buNone/>
            </a:pPr>
            <a:r>
              <a:rPr b="1" lang="en-US" sz="1200">
                <a:solidFill>
                  <a:schemeClr val="dk1"/>
                </a:solidFill>
                <a:latin typeface="Courier New"/>
                <a:ea typeface="Courier New"/>
                <a:cs typeface="Courier New"/>
                <a:sym typeface="Courier New"/>
              </a:rPr>
              <a:t>  </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precision    recall  f1-score   support</a:t>
            </a:r>
            <a:endParaRPr b="1" sz="1600">
              <a:solidFill>
                <a:schemeClr val="dk1"/>
              </a:solidFill>
            </a:endParaRPr>
          </a:p>
          <a:p>
            <a:pPr indent="0" lvl="0" marL="0" marR="0" rtl="0" algn="l">
              <a:lnSpc>
                <a:spcPct val="100000"/>
              </a:lnSpc>
              <a:spcBef>
                <a:spcPts val="400"/>
              </a:spcBef>
              <a:spcAft>
                <a:spcPts val="0"/>
              </a:spcAft>
              <a:buNone/>
            </a:pPr>
            <a:r>
              <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0       0.90      0.87      0.88      426</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1       0.37      0.41      0.39        34</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2       0.00      0.00      0.00         3</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3       0.18      0.31      0.23        16</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4       0.17      0.11      0.13         9</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5       0.00      0.00      0.00         4</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6       0.00      0.00      0.00         7</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7       0.00      0.00      0.00        11</a:t>
            </a:r>
            <a:endParaRPr b="1" sz="1600">
              <a:solidFill>
                <a:schemeClr val="dk1"/>
              </a:solidFill>
            </a:endParaRPr>
          </a:p>
          <a:p>
            <a:pPr indent="0" lvl="0" marL="0" marR="0" rtl="0" algn="l">
              <a:lnSpc>
                <a:spcPct val="100000"/>
              </a:lnSpc>
              <a:spcBef>
                <a:spcPts val="400"/>
              </a:spcBef>
              <a:spcAft>
                <a:spcPts val="0"/>
              </a:spcAft>
              <a:buNone/>
            </a:pPr>
            <a:r>
              <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accuracy                                   0.76       510</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macro avg        0.20      0.21      0.20       510</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weighted avg      0.79      0.76      0.77       510</a:t>
            </a:r>
            <a:endParaRPr b="1" sz="1600">
              <a:solidFill>
                <a:schemeClr val="dk1"/>
              </a:solidFill>
            </a:endParaRPr>
          </a:p>
          <a:p>
            <a:pPr indent="0" lvl="0" marL="0" marR="0" rtl="0" algn="l">
              <a:lnSpc>
                <a:spcPct val="100000"/>
              </a:lnSpc>
              <a:spcBef>
                <a:spcPts val="400"/>
              </a:spcBef>
              <a:spcAft>
                <a:spcPts val="0"/>
              </a:spcAft>
              <a:buNone/>
            </a:pPr>
            <a:r>
              <a:t/>
            </a:r>
            <a:endParaRPr b="1" sz="1600">
              <a:solidFill>
                <a:schemeClr val="dk1"/>
              </a:solidFill>
            </a:endParaRPr>
          </a:p>
        </p:txBody>
      </p:sp>
      <p:sp>
        <p:nvSpPr>
          <p:cNvPr id="282" name="Google Shape;282;p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283" name="Google Shape;283;p31"/>
          <p:cNvPicPr preferRelativeResize="0"/>
          <p:nvPr/>
        </p:nvPicPr>
        <p:blipFill>
          <a:blip r:embed="rId3">
            <a:alphaModFix/>
          </a:blip>
          <a:stretch>
            <a:fillRect/>
          </a:stretch>
        </p:blipFill>
        <p:spPr>
          <a:xfrm>
            <a:off x="415600" y="1536625"/>
            <a:ext cx="5818439" cy="468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6</a:t>
            </a:r>
            <a:r>
              <a:rPr b="1" lang="en-US" sz="4000"/>
              <a:t>. Model Training: XGBoost</a:t>
            </a:r>
            <a:endParaRPr b="1"/>
          </a:p>
        </p:txBody>
      </p:sp>
      <p:pic>
        <p:nvPicPr>
          <p:cNvPr id="290" name="Google Shape;290;p32"/>
          <p:cNvPicPr preferRelativeResize="0"/>
          <p:nvPr/>
        </p:nvPicPr>
        <p:blipFill>
          <a:blip r:embed="rId3">
            <a:alphaModFix/>
          </a:blip>
          <a:stretch>
            <a:fillRect/>
          </a:stretch>
        </p:blipFill>
        <p:spPr>
          <a:xfrm>
            <a:off x="415588" y="1536625"/>
            <a:ext cx="7485432" cy="4555201"/>
          </a:xfrm>
          <a:prstGeom prst="rect">
            <a:avLst/>
          </a:prstGeom>
          <a:noFill/>
          <a:ln>
            <a:noFill/>
          </a:ln>
        </p:spPr>
      </p:pic>
      <p:sp>
        <p:nvSpPr>
          <p:cNvPr id="291" name="Google Shape;291;p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32"/>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93" name="Google Shape;293;p32"/>
          <p:cNvSpPr txBox="1"/>
          <p:nvPr>
            <p:ph idx="2" type="body"/>
          </p:nvPr>
        </p:nvSpPr>
        <p:spPr>
          <a:xfrm>
            <a:off x="7968100" y="1536625"/>
            <a:ext cx="38082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       </a:t>
            </a:r>
            <a:r>
              <a:rPr b="1" lang="en-US"/>
              <a:t>Advantages</a:t>
            </a:r>
            <a:r>
              <a:rPr lang="en-US"/>
              <a:t>:</a:t>
            </a:r>
            <a:endParaRPr/>
          </a:p>
          <a:p>
            <a:pPr indent="-349250" lvl="0" marL="457200" rtl="0" algn="l">
              <a:spcBef>
                <a:spcPts val="1600"/>
              </a:spcBef>
              <a:spcAft>
                <a:spcPts val="0"/>
              </a:spcAft>
              <a:buSzPts val="1900"/>
              <a:buChar char="-"/>
            </a:pPr>
            <a:r>
              <a:rPr lang="en-US"/>
              <a:t>S</a:t>
            </a:r>
            <a:r>
              <a:rPr lang="en-US"/>
              <a:t>tructured, high dimensional data</a:t>
            </a:r>
            <a:endParaRPr/>
          </a:p>
          <a:p>
            <a:pPr indent="-349250" lvl="0" marL="457200" rtl="0" algn="l">
              <a:spcBef>
                <a:spcPts val="0"/>
              </a:spcBef>
              <a:spcAft>
                <a:spcPts val="0"/>
              </a:spcAft>
              <a:buSzPts val="1900"/>
              <a:buChar char="-"/>
            </a:pPr>
            <a:r>
              <a:rPr lang="en-US"/>
              <a:t>Supports parallel processing</a:t>
            </a:r>
            <a:endParaRPr/>
          </a:p>
          <a:p>
            <a:pPr indent="-349250" lvl="0" marL="457200" rtl="0" algn="l">
              <a:spcBef>
                <a:spcPts val="0"/>
              </a:spcBef>
              <a:spcAft>
                <a:spcPts val="0"/>
              </a:spcAft>
              <a:buSzPts val="1900"/>
              <a:buChar char="-"/>
            </a:pPr>
            <a:r>
              <a:rPr lang="en-US"/>
              <a:t>Can train on large datasets</a:t>
            </a:r>
            <a:endParaRPr/>
          </a:p>
          <a:p>
            <a:pPr indent="0" lvl="0" marL="0" rtl="0" algn="l">
              <a:spcBef>
                <a:spcPts val="1600"/>
              </a:spcBef>
              <a:spcAft>
                <a:spcPts val="0"/>
              </a:spcAft>
              <a:buNone/>
            </a:pPr>
            <a:r>
              <a:t/>
            </a:r>
            <a:endParaRPr/>
          </a:p>
          <a:p>
            <a:pPr indent="-349250" lvl="0" marL="457200" rtl="0" algn="l">
              <a:spcBef>
                <a:spcPts val="1600"/>
              </a:spcBef>
              <a:spcAft>
                <a:spcPts val="0"/>
              </a:spcAft>
              <a:buSzPts val="1900"/>
              <a:buChar char="-"/>
            </a:pPr>
            <a:r>
              <a:rPr lang="en-US"/>
              <a:t>Implementation of Gradient Boosting.</a:t>
            </a:r>
            <a:endParaRPr/>
          </a:p>
          <a:p>
            <a:pPr indent="-349250" lvl="0" marL="457200" rtl="0" algn="l">
              <a:spcBef>
                <a:spcPts val="0"/>
              </a:spcBef>
              <a:spcAft>
                <a:spcPts val="0"/>
              </a:spcAft>
              <a:buSzPts val="1900"/>
              <a:buChar char="-"/>
            </a:pPr>
            <a:r>
              <a:rPr lang="en-US"/>
              <a:t>Decision trees created sequentially to learn from previous model’s errors.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1</a:t>
            </a:r>
            <a:r>
              <a:rPr b="1" lang="en-US"/>
              <a:t>. Introduction </a:t>
            </a:r>
            <a:endParaRPr b="1"/>
          </a:p>
        </p:txBody>
      </p:sp>
      <p:pic>
        <p:nvPicPr>
          <p:cNvPr descr="A kinase identified as possible target to treat heart failure - News | UAB" id="73" name="Google Shape;73;p15"/>
          <p:cNvPicPr preferRelativeResize="0"/>
          <p:nvPr/>
        </p:nvPicPr>
        <p:blipFill rotWithShape="1">
          <a:blip r:embed="rId3">
            <a:alphaModFix/>
          </a:blip>
          <a:srcRect b="0" l="0" r="0" t="4287"/>
          <a:stretch/>
        </p:blipFill>
        <p:spPr>
          <a:xfrm>
            <a:off x="7399863" y="1612825"/>
            <a:ext cx="2912775" cy="2093925"/>
          </a:xfrm>
          <a:prstGeom prst="rect">
            <a:avLst/>
          </a:prstGeom>
          <a:noFill/>
          <a:ln>
            <a:noFill/>
          </a:ln>
        </p:spPr>
      </p:pic>
      <p:sp>
        <p:nvSpPr>
          <p:cNvPr id="74" name="Google Shape;74;p15"/>
          <p:cNvSpPr txBox="1"/>
          <p:nvPr/>
        </p:nvSpPr>
        <p:spPr>
          <a:xfrm>
            <a:off x="325450" y="1184100"/>
            <a:ext cx="6322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sp>
        <p:nvSpPr>
          <p:cNvPr id="75" name="Google Shape;75;p15"/>
          <p:cNvSpPr/>
          <p:nvPr/>
        </p:nvSpPr>
        <p:spPr>
          <a:xfrm>
            <a:off x="796600" y="1630500"/>
            <a:ext cx="5006400" cy="446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2100">
                <a:solidFill>
                  <a:schemeClr val="dk1"/>
                </a:solidFill>
              </a:rPr>
              <a:t>High Mortality and Incidence</a:t>
            </a:r>
            <a:endParaRPr sz="2100">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Over 1 million cases in the U.S. annually</a:t>
            </a:r>
            <a:endParaRPr sz="2000">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200,000-300,000 deaths before hospital arrival</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100">
                <a:solidFill>
                  <a:schemeClr val="dk1"/>
                </a:solidFill>
              </a:rPr>
              <a:t>Risk Factors</a:t>
            </a:r>
            <a:endParaRPr b="1" sz="2100">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Chronic stress</a:t>
            </a:r>
            <a:endParaRPr sz="2000">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Irregular and unbalanced nutrition</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100">
                <a:solidFill>
                  <a:schemeClr val="dk1"/>
                </a:solidFill>
              </a:rPr>
              <a:t>Prediction and Prevention</a:t>
            </a:r>
            <a:endParaRPr sz="2100">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Complications are often unpredictable</a:t>
            </a:r>
            <a:endParaRPr sz="2000">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Timely preventive measures are crucial</a:t>
            </a:r>
            <a:endParaRPr sz="2000">
              <a:solidFill>
                <a:schemeClr val="dk1"/>
              </a:solidFill>
            </a:endParaRPr>
          </a:p>
        </p:txBody>
      </p:sp>
      <p:sp>
        <p:nvSpPr>
          <p:cNvPr id="76" name="Google Shape;76;p15"/>
          <p:cNvSpPr/>
          <p:nvPr/>
        </p:nvSpPr>
        <p:spPr>
          <a:xfrm>
            <a:off x="6267250" y="3630550"/>
            <a:ext cx="5128200" cy="246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Times New Roman"/>
              <a:buNone/>
            </a:pPr>
            <a:r>
              <a:rPr b="1" lang="en-US" sz="2100">
                <a:solidFill>
                  <a:schemeClr val="dk1"/>
                </a:solidFill>
              </a:rPr>
              <a:t>Objective</a:t>
            </a:r>
            <a:r>
              <a:rPr b="1" lang="en-US" sz="1900">
                <a:solidFill>
                  <a:schemeClr val="dk1"/>
                </a:solidFill>
              </a:rPr>
              <a:t> </a:t>
            </a:r>
            <a:endParaRPr b="1" sz="1900">
              <a:solidFill>
                <a:schemeClr val="dk1"/>
              </a:solidFill>
            </a:endParaRPr>
          </a:p>
          <a:p>
            <a:pPr indent="0" lvl="0" marL="0" rtl="0" algn="l">
              <a:spcBef>
                <a:spcPts val="0"/>
              </a:spcBef>
              <a:spcAft>
                <a:spcPts val="0"/>
              </a:spcAft>
              <a:buClr>
                <a:schemeClr val="dk1"/>
              </a:buClr>
              <a:buSzPts val="1800"/>
              <a:buFont typeface="Times New Roman"/>
              <a:buNone/>
            </a:pPr>
            <a:r>
              <a:rPr lang="en-US" sz="2000">
                <a:solidFill>
                  <a:schemeClr val="dk1"/>
                </a:solidFill>
              </a:rPr>
              <a:t>The dataset has the potential to yield valuable insights into the complex factors that contribute to myocardial infarction, and could help inform more effective approaches to preventing and treating this challenging condition.</a:t>
            </a:r>
            <a:endParaRPr sz="2000"/>
          </a:p>
        </p:txBody>
      </p:sp>
      <p:sp>
        <p:nvSpPr>
          <p:cNvPr id="77" name="Google Shape;77;p15"/>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Clr>
                <a:srgbClr val="000000"/>
              </a:buClr>
              <a:buSzPts val="990"/>
              <a:buFont typeface="Arial"/>
              <a:buNone/>
            </a:pPr>
            <a:r>
              <a:rPr b="1" lang="en-US" sz="3130">
                <a:solidFill>
                  <a:srgbClr val="666666"/>
                </a:solidFill>
              </a:rPr>
              <a:t>Feature Selection: RFE</a:t>
            </a:r>
            <a:endParaRPr b="1" sz="3130">
              <a:solidFill>
                <a:srgbClr val="666666"/>
              </a:solidFill>
            </a:endParaRPr>
          </a:p>
        </p:txBody>
      </p:sp>
      <p:sp>
        <p:nvSpPr>
          <p:cNvPr id="300" name="Google Shape;300;p33"/>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301" name="Google Shape;301;p33"/>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302" name="Google Shape;302;p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303" name="Google Shape;303;p33"/>
          <p:cNvPicPr preferRelativeResize="0"/>
          <p:nvPr/>
        </p:nvPicPr>
        <p:blipFill>
          <a:blip r:embed="rId3">
            <a:alphaModFix/>
          </a:blip>
          <a:stretch>
            <a:fillRect/>
          </a:stretch>
        </p:blipFill>
        <p:spPr>
          <a:xfrm>
            <a:off x="7260813" y="1536625"/>
            <a:ext cx="3697863" cy="4555199"/>
          </a:xfrm>
          <a:prstGeom prst="rect">
            <a:avLst/>
          </a:prstGeom>
          <a:noFill/>
          <a:ln>
            <a:noFill/>
          </a:ln>
        </p:spPr>
      </p:pic>
      <p:pic>
        <p:nvPicPr>
          <p:cNvPr id="304" name="Google Shape;304;p33"/>
          <p:cNvPicPr preferRelativeResize="0"/>
          <p:nvPr/>
        </p:nvPicPr>
        <p:blipFill>
          <a:blip r:embed="rId4">
            <a:alphaModFix/>
          </a:blip>
          <a:stretch>
            <a:fillRect/>
          </a:stretch>
        </p:blipFill>
        <p:spPr>
          <a:xfrm>
            <a:off x="415600" y="1536626"/>
            <a:ext cx="5742190" cy="4555200"/>
          </a:xfrm>
          <a:prstGeom prst="rect">
            <a:avLst/>
          </a:prstGeom>
          <a:noFill/>
          <a:ln>
            <a:noFill/>
          </a:ln>
        </p:spPr>
      </p:pic>
      <p:cxnSp>
        <p:nvCxnSpPr>
          <p:cNvPr id="305" name="Google Shape;305;p33"/>
          <p:cNvCxnSpPr/>
          <p:nvPr/>
        </p:nvCxnSpPr>
        <p:spPr>
          <a:xfrm rot="10800000">
            <a:off x="1826875" y="2942725"/>
            <a:ext cx="0" cy="2671200"/>
          </a:xfrm>
          <a:prstGeom prst="straightConnector1">
            <a:avLst/>
          </a:prstGeom>
          <a:noFill/>
          <a:ln cap="flat" cmpd="sng" w="28575">
            <a:solidFill>
              <a:srgbClr val="FF0000"/>
            </a:solidFill>
            <a:prstDash val="dash"/>
            <a:round/>
            <a:headEnd len="med" w="med" type="none"/>
            <a:tailEnd len="med" w="med" type="oval"/>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100">
                <a:solidFill>
                  <a:srgbClr val="666666"/>
                </a:solidFill>
              </a:rPr>
              <a:t>Model Evaluation</a:t>
            </a:r>
            <a:endParaRPr b="1" sz="3100">
              <a:solidFill>
                <a:srgbClr val="666666"/>
              </a:solidFill>
            </a:endParaRPr>
          </a:p>
        </p:txBody>
      </p:sp>
      <p:sp>
        <p:nvSpPr>
          <p:cNvPr id="312" name="Google Shape;312;p34"/>
          <p:cNvSpPr txBox="1"/>
          <p:nvPr>
            <p:ph idx="2" type="body"/>
          </p:nvPr>
        </p:nvSpPr>
        <p:spPr>
          <a:xfrm>
            <a:off x="6443200" y="1536575"/>
            <a:ext cx="5333100" cy="4555200"/>
          </a:xfrm>
          <a:prstGeom prst="rect">
            <a:avLst/>
          </a:prstGeom>
        </p:spPr>
        <p:txBody>
          <a:bodyPr anchorCtr="0" anchor="t" bIns="121900" lIns="121900" spcFirstLastPara="1" rIns="121900" wrap="square" tIns="121900">
            <a:normAutofit lnSpcReduction="10000"/>
          </a:bodyPr>
          <a:lstStyle/>
          <a:p>
            <a:pPr indent="0" lvl="0" marL="0" rtl="0" algn="l">
              <a:lnSpc>
                <a:spcPct val="100000"/>
              </a:lnSpc>
              <a:spcBef>
                <a:spcPts val="400"/>
              </a:spcBef>
              <a:spcAft>
                <a:spcPts val="0"/>
              </a:spcAft>
              <a:buNone/>
            </a:pPr>
            <a:r>
              <a:rPr b="1" lang="en-US" sz="1600">
                <a:solidFill>
                  <a:schemeClr val="dk1"/>
                </a:solidFill>
              </a:rPr>
              <a:t>                    precision    recall  f1-score   support</a:t>
            </a:r>
            <a:endParaRPr b="1" sz="1600">
              <a:solidFill>
                <a:schemeClr val="dk1"/>
              </a:solidFill>
            </a:endParaRPr>
          </a:p>
          <a:p>
            <a:pPr indent="0" lvl="0" marL="0" rtl="0" algn="l">
              <a:lnSpc>
                <a:spcPct val="100000"/>
              </a:lnSpc>
              <a:spcBef>
                <a:spcPts val="400"/>
              </a:spcBef>
              <a:spcAft>
                <a:spcPts val="0"/>
              </a:spcAft>
              <a:buNone/>
            </a:pPr>
            <a:r>
              <a:t/>
            </a:r>
            <a:endParaRPr b="1" sz="1600">
              <a:solidFill>
                <a:schemeClr val="dk1"/>
              </a:solidFill>
            </a:endParaRPr>
          </a:p>
          <a:p>
            <a:pPr indent="0" lvl="0" marL="0" rtl="0" algn="l">
              <a:lnSpc>
                <a:spcPct val="100000"/>
              </a:lnSpc>
              <a:spcBef>
                <a:spcPts val="400"/>
              </a:spcBef>
              <a:spcAft>
                <a:spcPts val="0"/>
              </a:spcAft>
              <a:buNone/>
            </a:pPr>
            <a:r>
              <a:rPr b="1" lang="en-US" sz="1600">
                <a:solidFill>
                  <a:schemeClr val="dk1"/>
                </a:solidFill>
              </a:rPr>
              <a:t>                     0       0.88      0.97      0.93      426</a:t>
            </a:r>
            <a:endParaRPr b="1" sz="1600">
              <a:solidFill>
                <a:schemeClr val="dk1"/>
              </a:solidFill>
            </a:endParaRPr>
          </a:p>
          <a:p>
            <a:pPr indent="0" lvl="0" marL="0" rtl="0" algn="l">
              <a:lnSpc>
                <a:spcPct val="100000"/>
              </a:lnSpc>
              <a:spcBef>
                <a:spcPts val="400"/>
              </a:spcBef>
              <a:spcAft>
                <a:spcPts val="0"/>
              </a:spcAft>
              <a:buNone/>
            </a:pPr>
            <a:r>
              <a:rPr b="1" lang="en-US" sz="1600">
                <a:solidFill>
                  <a:schemeClr val="dk1"/>
                </a:solidFill>
              </a:rPr>
              <a:t>                     1       0.67      0.47      0.55       34</a:t>
            </a:r>
            <a:endParaRPr b="1" sz="1600">
              <a:solidFill>
                <a:schemeClr val="dk1"/>
              </a:solidFill>
            </a:endParaRPr>
          </a:p>
          <a:p>
            <a:pPr indent="0" lvl="0" marL="0" rtl="0" algn="l">
              <a:lnSpc>
                <a:spcPct val="100000"/>
              </a:lnSpc>
              <a:spcBef>
                <a:spcPts val="400"/>
              </a:spcBef>
              <a:spcAft>
                <a:spcPts val="0"/>
              </a:spcAft>
              <a:buNone/>
            </a:pPr>
            <a:r>
              <a:rPr b="1" lang="en-US" sz="1600">
                <a:solidFill>
                  <a:schemeClr val="dk1"/>
                </a:solidFill>
              </a:rPr>
              <a:t>                     2       0.00      0.00      0.00         3</a:t>
            </a:r>
            <a:endParaRPr b="1" sz="1600">
              <a:solidFill>
                <a:schemeClr val="dk1"/>
              </a:solidFill>
            </a:endParaRPr>
          </a:p>
          <a:p>
            <a:pPr indent="0" lvl="0" marL="0" rtl="0" algn="l">
              <a:lnSpc>
                <a:spcPct val="100000"/>
              </a:lnSpc>
              <a:spcBef>
                <a:spcPts val="400"/>
              </a:spcBef>
              <a:spcAft>
                <a:spcPts val="0"/>
              </a:spcAft>
              <a:buNone/>
            </a:pPr>
            <a:r>
              <a:rPr b="1" lang="en-US" sz="1600">
                <a:solidFill>
                  <a:schemeClr val="dk1"/>
                </a:solidFill>
              </a:rPr>
              <a:t>                     3       0.00      0.00      0.00       16</a:t>
            </a:r>
            <a:endParaRPr b="1" sz="1600">
              <a:solidFill>
                <a:schemeClr val="dk1"/>
              </a:solidFill>
            </a:endParaRPr>
          </a:p>
          <a:p>
            <a:pPr indent="0" lvl="0" marL="0" rtl="0" algn="l">
              <a:lnSpc>
                <a:spcPct val="100000"/>
              </a:lnSpc>
              <a:spcBef>
                <a:spcPts val="400"/>
              </a:spcBef>
              <a:spcAft>
                <a:spcPts val="0"/>
              </a:spcAft>
              <a:buNone/>
            </a:pPr>
            <a:r>
              <a:rPr b="1" lang="en-US" sz="1600">
                <a:solidFill>
                  <a:schemeClr val="dk1"/>
                </a:solidFill>
              </a:rPr>
              <a:t>                     4       0.20      0.11      0.14         9</a:t>
            </a:r>
            <a:endParaRPr b="1" sz="1600">
              <a:solidFill>
                <a:schemeClr val="dk1"/>
              </a:solidFill>
            </a:endParaRPr>
          </a:p>
          <a:p>
            <a:pPr indent="0" lvl="0" marL="0" rtl="0" algn="l">
              <a:lnSpc>
                <a:spcPct val="100000"/>
              </a:lnSpc>
              <a:spcBef>
                <a:spcPts val="400"/>
              </a:spcBef>
              <a:spcAft>
                <a:spcPts val="0"/>
              </a:spcAft>
              <a:buNone/>
            </a:pPr>
            <a:r>
              <a:rPr b="1" lang="en-US" sz="1600">
                <a:solidFill>
                  <a:schemeClr val="dk1"/>
                </a:solidFill>
              </a:rPr>
              <a:t>                     5       0.00      0.00      0.00         4</a:t>
            </a:r>
            <a:endParaRPr b="1" sz="1600">
              <a:solidFill>
                <a:schemeClr val="dk1"/>
              </a:solidFill>
            </a:endParaRPr>
          </a:p>
          <a:p>
            <a:pPr indent="0" lvl="0" marL="0" rtl="0" algn="l">
              <a:lnSpc>
                <a:spcPct val="100000"/>
              </a:lnSpc>
              <a:spcBef>
                <a:spcPts val="400"/>
              </a:spcBef>
              <a:spcAft>
                <a:spcPts val="0"/>
              </a:spcAft>
              <a:buNone/>
            </a:pPr>
            <a:r>
              <a:rPr b="1" lang="en-US" sz="1600">
                <a:solidFill>
                  <a:schemeClr val="dk1"/>
                </a:solidFill>
              </a:rPr>
              <a:t>                     6       0.00      0.00      0.00         7</a:t>
            </a:r>
            <a:endParaRPr b="1" sz="1600">
              <a:solidFill>
                <a:schemeClr val="dk1"/>
              </a:solidFill>
            </a:endParaRPr>
          </a:p>
          <a:p>
            <a:pPr indent="0" lvl="0" marL="0" rtl="0" algn="l">
              <a:lnSpc>
                <a:spcPct val="100000"/>
              </a:lnSpc>
              <a:spcBef>
                <a:spcPts val="400"/>
              </a:spcBef>
              <a:spcAft>
                <a:spcPts val="0"/>
              </a:spcAft>
              <a:buNone/>
            </a:pPr>
            <a:r>
              <a:rPr b="1" lang="en-US" sz="1600">
                <a:solidFill>
                  <a:schemeClr val="dk1"/>
                </a:solidFill>
              </a:rPr>
              <a:t>                     7       0.00      0.00      0.00        11</a:t>
            </a:r>
            <a:endParaRPr b="1" sz="1600">
              <a:solidFill>
                <a:schemeClr val="dk1"/>
              </a:solidFill>
            </a:endParaRPr>
          </a:p>
          <a:p>
            <a:pPr indent="0" lvl="0" marL="0" rtl="0" algn="l">
              <a:lnSpc>
                <a:spcPct val="100000"/>
              </a:lnSpc>
              <a:spcBef>
                <a:spcPts val="400"/>
              </a:spcBef>
              <a:spcAft>
                <a:spcPts val="0"/>
              </a:spcAft>
              <a:buNone/>
            </a:pPr>
            <a:r>
              <a:t/>
            </a:r>
            <a:endParaRPr b="1" sz="1600">
              <a:solidFill>
                <a:schemeClr val="dk1"/>
              </a:solidFill>
            </a:endParaRPr>
          </a:p>
          <a:p>
            <a:pPr indent="0" lvl="0" marL="0" rtl="0" algn="l">
              <a:lnSpc>
                <a:spcPct val="100000"/>
              </a:lnSpc>
              <a:spcBef>
                <a:spcPts val="400"/>
              </a:spcBef>
              <a:spcAft>
                <a:spcPts val="0"/>
              </a:spcAft>
              <a:buNone/>
            </a:pPr>
            <a:r>
              <a:rPr b="1" lang="en-US" sz="1600">
                <a:solidFill>
                  <a:schemeClr val="dk1"/>
                </a:solidFill>
              </a:rPr>
              <a:t>    accuracy                                    0.85       510</a:t>
            </a:r>
            <a:endParaRPr b="1" sz="1600">
              <a:solidFill>
                <a:schemeClr val="dk1"/>
              </a:solidFill>
            </a:endParaRPr>
          </a:p>
          <a:p>
            <a:pPr indent="0" lvl="0" marL="0" rtl="0" algn="l">
              <a:lnSpc>
                <a:spcPct val="100000"/>
              </a:lnSpc>
              <a:spcBef>
                <a:spcPts val="400"/>
              </a:spcBef>
              <a:spcAft>
                <a:spcPts val="0"/>
              </a:spcAft>
              <a:buNone/>
            </a:pPr>
            <a:r>
              <a:rPr b="1" lang="en-US" sz="1600">
                <a:solidFill>
                  <a:schemeClr val="dk1"/>
                </a:solidFill>
              </a:rPr>
              <a:t>   macro avg         0.22      0.19      0.20       510</a:t>
            </a:r>
            <a:endParaRPr b="1" sz="1600">
              <a:solidFill>
                <a:schemeClr val="dk1"/>
              </a:solidFill>
            </a:endParaRPr>
          </a:p>
          <a:p>
            <a:pPr indent="0" lvl="0" marL="0" rtl="0" algn="l">
              <a:lnSpc>
                <a:spcPct val="100000"/>
              </a:lnSpc>
              <a:spcBef>
                <a:spcPts val="400"/>
              </a:spcBef>
              <a:spcAft>
                <a:spcPts val="0"/>
              </a:spcAft>
              <a:buNone/>
            </a:pPr>
            <a:r>
              <a:rPr b="1" lang="en-US" sz="1600">
                <a:solidFill>
                  <a:schemeClr val="dk1"/>
                </a:solidFill>
              </a:rPr>
              <a:t>weighted avg       0.79      0.85      0.81       510</a:t>
            </a:r>
            <a:endParaRPr b="1" sz="1600">
              <a:solidFill>
                <a:schemeClr val="dk1"/>
              </a:solidFill>
            </a:endParaRPr>
          </a:p>
          <a:p>
            <a:pPr indent="0" lvl="0" marL="0" rtl="0" algn="l">
              <a:lnSpc>
                <a:spcPct val="100000"/>
              </a:lnSpc>
              <a:spcBef>
                <a:spcPts val="400"/>
              </a:spcBef>
              <a:spcAft>
                <a:spcPts val="0"/>
              </a:spcAft>
              <a:buNone/>
            </a:pPr>
            <a:r>
              <a:t/>
            </a:r>
            <a:endParaRPr b="1" sz="1600">
              <a:solidFill>
                <a:schemeClr val="dk1"/>
              </a:solidFill>
            </a:endParaRPr>
          </a:p>
        </p:txBody>
      </p:sp>
      <p:sp>
        <p:nvSpPr>
          <p:cNvPr id="313" name="Google Shape;313;p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314" name="Google Shape;314;p34"/>
          <p:cNvPicPr preferRelativeResize="0"/>
          <p:nvPr/>
        </p:nvPicPr>
        <p:blipFill>
          <a:blip r:embed="rId3">
            <a:alphaModFix/>
          </a:blip>
          <a:stretch>
            <a:fillRect/>
          </a:stretch>
        </p:blipFill>
        <p:spPr>
          <a:xfrm>
            <a:off x="415600" y="1536575"/>
            <a:ext cx="5818501" cy="4681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Conclusion</a:t>
            </a:r>
            <a:endParaRPr b="1"/>
          </a:p>
        </p:txBody>
      </p:sp>
      <p:sp>
        <p:nvSpPr>
          <p:cNvPr id="321" name="Google Shape;321;p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Lethal Outcome is highly associated with:</a:t>
            </a:r>
            <a:endParaRPr/>
          </a:p>
          <a:p>
            <a:pPr indent="-342900" lvl="0" marL="457200" rtl="0" algn="l">
              <a:spcBef>
                <a:spcPts val="1600"/>
              </a:spcBef>
              <a:spcAft>
                <a:spcPts val="0"/>
              </a:spcAft>
              <a:buSzPts val="1800"/>
              <a:buChar char="-"/>
            </a:pPr>
            <a:r>
              <a:rPr lang="en-US"/>
              <a:t>Cardiogenic shock, Atrial fibrillation, Paroxysmal SVT</a:t>
            </a:r>
            <a:endParaRPr/>
          </a:p>
          <a:p>
            <a:pPr indent="-342900" lvl="0" marL="457200" rtl="0" algn="l">
              <a:spcBef>
                <a:spcPts val="1600"/>
              </a:spcBef>
              <a:spcAft>
                <a:spcPts val="0"/>
              </a:spcAft>
              <a:buSzPts val="1800"/>
              <a:buChar char="-"/>
            </a:pPr>
            <a:r>
              <a:rPr lang="en-US"/>
              <a:t>Complete/Incomplete RBBB and LBBB</a:t>
            </a:r>
            <a:endParaRPr/>
          </a:p>
          <a:p>
            <a:pPr indent="-342900" lvl="0" marL="457200" rtl="0" algn="l">
              <a:spcBef>
                <a:spcPts val="1600"/>
              </a:spcBef>
              <a:spcAft>
                <a:spcPts val="0"/>
              </a:spcAft>
              <a:buSzPts val="1800"/>
              <a:buChar char="-"/>
            </a:pPr>
            <a:r>
              <a:rPr lang="en-US"/>
              <a:t>Fibrinolytic therapy</a:t>
            </a:r>
            <a:endParaRPr/>
          </a:p>
          <a:p>
            <a:pPr indent="-342900" lvl="0" marL="457200" rtl="0" algn="l">
              <a:spcBef>
                <a:spcPts val="1600"/>
              </a:spcBef>
              <a:spcAft>
                <a:spcPts val="0"/>
              </a:spcAft>
              <a:buSzPts val="1800"/>
              <a:buChar char="-"/>
            </a:pPr>
            <a:r>
              <a:rPr lang="en-US"/>
              <a:t>High sodium levels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US"/>
              <a:t>Using XGBoost, we can predict with 85% accuracy at the time of admission using the above variables of a lethal </a:t>
            </a:r>
            <a:r>
              <a:rPr lang="en-US"/>
              <a:t>outcome.</a:t>
            </a:r>
            <a:endParaRPr/>
          </a:p>
        </p:txBody>
      </p:sp>
      <p:sp>
        <p:nvSpPr>
          <p:cNvPr id="322" name="Google Shape;322;p35"/>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Next Steps</a:t>
            </a:r>
            <a:endParaRPr b="1"/>
          </a:p>
        </p:txBody>
      </p:sp>
      <p:sp>
        <p:nvSpPr>
          <p:cNvPr id="329" name="Google Shape;329;p3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Collaborate with medical professionals to understand the clinical significance of these features</a:t>
            </a:r>
            <a:br>
              <a:rPr lang="en-US"/>
            </a:br>
            <a:endParaRPr/>
          </a:p>
          <a:p>
            <a:pPr indent="-342900" lvl="0" marL="457200" rtl="0" algn="l">
              <a:spcBef>
                <a:spcPts val="1600"/>
              </a:spcBef>
              <a:spcAft>
                <a:spcPts val="0"/>
              </a:spcAft>
              <a:buSzPts val="1800"/>
              <a:buChar char="-"/>
            </a:pPr>
            <a:r>
              <a:rPr lang="en-US"/>
              <a:t>Try incorporating patient's medical history, lifestyle habits, and other diagnostic tests to see if it can be predicted before the patient reaches hospital.</a:t>
            </a:r>
            <a:br>
              <a:rPr lang="en-US"/>
            </a:br>
            <a:endParaRPr/>
          </a:p>
          <a:p>
            <a:pPr indent="-342900" lvl="0" marL="457200" rtl="0" algn="l">
              <a:spcBef>
                <a:spcPts val="1600"/>
              </a:spcBef>
              <a:spcAft>
                <a:spcPts val="0"/>
              </a:spcAft>
              <a:buSzPts val="1800"/>
              <a:buChar char="-"/>
            </a:pPr>
            <a:r>
              <a:rPr lang="en-US"/>
              <a:t>Improve feature selection - RFE-CV for XGBoost.</a:t>
            </a:r>
            <a:endParaRPr/>
          </a:p>
          <a:p>
            <a:pPr indent="0" lvl="0" marL="0" rtl="0" algn="l">
              <a:spcBef>
                <a:spcPts val="1600"/>
              </a:spcBef>
              <a:spcAft>
                <a:spcPts val="1600"/>
              </a:spcAft>
              <a:buNone/>
            </a:pPr>
            <a:r>
              <a:t/>
            </a:r>
            <a:endParaRPr/>
          </a:p>
        </p:txBody>
      </p:sp>
      <p:sp>
        <p:nvSpPr>
          <p:cNvPr id="330" name="Google Shape;330;p36"/>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descr="Recursive Feature Elimination with Cross-Validation(RFECV) flowchart... |  Download Scientific Diagram" id="336" name="Google Shape;336;p37"/>
          <p:cNvPicPr preferRelativeResize="0"/>
          <p:nvPr/>
        </p:nvPicPr>
        <p:blipFill rotWithShape="1">
          <a:blip r:embed="rId3">
            <a:alphaModFix/>
          </a:blip>
          <a:srcRect b="0" l="0" r="0" t="0"/>
          <a:stretch/>
        </p:blipFill>
        <p:spPr>
          <a:xfrm>
            <a:off x="115787" y="761836"/>
            <a:ext cx="6495866" cy="5594526"/>
          </a:xfrm>
          <a:prstGeom prst="rect">
            <a:avLst/>
          </a:prstGeom>
          <a:noFill/>
          <a:ln>
            <a:noFill/>
          </a:ln>
        </p:spPr>
      </p:pic>
      <p:sp>
        <p:nvSpPr>
          <p:cNvPr id="337" name="Google Shape;337;p37"/>
          <p:cNvSpPr txBox="1"/>
          <p:nvPr>
            <p:ph type="title"/>
          </p:nvPr>
        </p:nvSpPr>
        <p:spPr>
          <a:xfrm>
            <a:off x="115777" y="199710"/>
            <a:ext cx="10515600" cy="456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b="1" lang="en-US" sz="3130">
                <a:solidFill>
                  <a:srgbClr val="666666"/>
                </a:solidFill>
              </a:rPr>
              <a:t>Further Work: Feature Selection with RFE-CV</a:t>
            </a:r>
            <a:endParaRPr b="1" sz="3130">
              <a:solidFill>
                <a:srgbClr val="666666"/>
              </a:solidFill>
            </a:endParaRPr>
          </a:p>
        </p:txBody>
      </p:sp>
      <p:sp>
        <p:nvSpPr>
          <p:cNvPr id="338" name="Google Shape;338;p37"/>
          <p:cNvSpPr txBox="1"/>
          <p:nvPr/>
        </p:nvSpPr>
        <p:spPr>
          <a:xfrm>
            <a:off x="7429050" y="1936563"/>
            <a:ext cx="4360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Purpose:</a:t>
            </a:r>
            <a:r>
              <a:rPr lang="en-US" sz="2000"/>
              <a:t> Identifies the best subset of features for the model.</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Process:</a:t>
            </a:r>
            <a:r>
              <a:rPr lang="en-US" sz="2000"/>
              <a:t> Recursively removes features.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Evaluation: </a:t>
            </a:r>
            <a:r>
              <a:rPr lang="en-US" sz="2000"/>
              <a:t>Uses cross-validation to assess model performance.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Goal: </a:t>
            </a:r>
            <a:r>
              <a:rPr lang="en-US" sz="2000"/>
              <a:t>Finds the optimal set of features that maximizes predictive accuracy.</a:t>
            </a:r>
            <a:endParaRPr sz="2000"/>
          </a:p>
        </p:txBody>
      </p:sp>
      <p:sp>
        <p:nvSpPr>
          <p:cNvPr id="339" name="Google Shape;339;p37"/>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100">
                <a:solidFill>
                  <a:srgbClr val="666666"/>
                </a:solidFill>
              </a:rPr>
              <a:t>Feature Selection: RFE-</a:t>
            </a:r>
            <a:r>
              <a:rPr b="1" lang="en-US" sz="3100">
                <a:solidFill>
                  <a:srgbClr val="666666"/>
                </a:solidFill>
              </a:rPr>
              <a:t>CV</a:t>
            </a:r>
            <a:endParaRPr b="1" sz="3100">
              <a:solidFill>
                <a:srgbClr val="666666"/>
              </a:solidFill>
            </a:endParaRPr>
          </a:p>
        </p:txBody>
      </p:sp>
      <p:sp>
        <p:nvSpPr>
          <p:cNvPr id="346" name="Google Shape;346;p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47" name="Google Shape;347;p38"/>
          <p:cNvGraphicFramePr/>
          <p:nvPr/>
        </p:nvGraphicFramePr>
        <p:xfrm>
          <a:off x="7671750" y="1689375"/>
          <a:ext cx="3000000" cy="3000000"/>
        </p:xfrm>
        <a:graphic>
          <a:graphicData uri="http://schemas.openxmlformats.org/drawingml/2006/table">
            <a:tbl>
              <a:tblPr>
                <a:noFill/>
                <a:tableStyleId>{70F70915-0C4B-4912-840C-45A42E4D6D7F}</a:tableStyleId>
              </a:tblPr>
              <a:tblGrid>
                <a:gridCol w="1812425"/>
                <a:gridCol w="1812425"/>
              </a:tblGrid>
              <a:tr h="1025700">
                <a:tc>
                  <a:txBody>
                    <a:bodyPr/>
                    <a:lstStyle/>
                    <a:p>
                      <a:pPr indent="0" lvl="0" marL="0" rtl="0" algn="ctr">
                        <a:spcBef>
                          <a:spcPts val="0"/>
                        </a:spcBef>
                        <a:spcAft>
                          <a:spcPts val="0"/>
                        </a:spcAft>
                        <a:buNone/>
                      </a:pPr>
                      <a:r>
                        <a:rPr b="1" lang="en-US" sz="1900"/>
                        <a:t>CV</a:t>
                      </a:r>
                      <a:endParaRPr b="1" sz="1900"/>
                    </a:p>
                  </a:txBody>
                  <a:tcPr marT="91425" marB="91425" marR="91425" marL="91425"/>
                </a:tc>
                <a:tc>
                  <a:txBody>
                    <a:bodyPr/>
                    <a:lstStyle/>
                    <a:p>
                      <a:pPr indent="0" lvl="0" marL="0" rtl="0" algn="ctr">
                        <a:spcBef>
                          <a:spcPts val="0"/>
                        </a:spcBef>
                        <a:spcAft>
                          <a:spcPts val="0"/>
                        </a:spcAft>
                        <a:buNone/>
                      </a:pPr>
                      <a:r>
                        <a:rPr lang="en-US" sz="1900"/>
                        <a:t>Accuracy</a:t>
                      </a:r>
                      <a:endParaRPr sz="1900"/>
                    </a:p>
                  </a:txBody>
                  <a:tcPr marT="91425" marB="91425" marR="91425" marL="91425"/>
                </a:tc>
              </a:tr>
              <a:tr h="1025700">
                <a:tc>
                  <a:txBody>
                    <a:bodyPr/>
                    <a:lstStyle/>
                    <a:p>
                      <a:pPr indent="0" lvl="0" marL="0" rtl="0" algn="ctr">
                        <a:spcBef>
                          <a:spcPts val="0"/>
                        </a:spcBef>
                        <a:spcAft>
                          <a:spcPts val="0"/>
                        </a:spcAft>
                        <a:buNone/>
                      </a:pPr>
                      <a:r>
                        <a:rPr b="1" lang="en-US" sz="1900"/>
                        <a:t>5</a:t>
                      </a:r>
                      <a:endParaRPr b="1" sz="1900"/>
                    </a:p>
                  </a:txBody>
                  <a:tcPr marT="91425" marB="91425" marR="91425" marL="91425"/>
                </a:tc>
                <a:tc>
                  <a:txBody>
                    <a:bodyPr/>
                    <a:lstStyle/>
                    <a:p>
                      <a:pPr indent="0" lvl="0" marL="0" rtl="0" algn="ctr">
                        <a:spcBef>
                          <a:spcPts val="0"/>
                        </a:spcBef>
                        <a:spcAft>
                          <a:spcPts val="0"/>
                        </a:spcAft>
                        <a:buNone/>
                      </a:pPr>
                      <a:r>
                        <a:rPr lang="en-US" sz="1900"/>
                        <a:t>76%</a:t>
                      </a:r>
                      <a:endParaRPr sz="1900"/>
                    </a:p>
                  </a:txBody>
                  <a:tcPr marT="91425" marB="91425" marR="91425" marL="91425"/>
                </a:tc>
              </a:tr>
              <a:tr h="1025700">
                <a:tc>
                  <a:txBody>
                    <a:bodyPr/>
                    <a:lstStyle/>
                    <a:p>
                      <a:pPr indent="0" lvl="0" marL="0" rtl="0" algn="ctr">
                        <a:spcBef>
                          <a:spcPts val="0"/>
                        </a:spcBef>
                        <a:spcAft>
                          <a:spcPts val="0"/>
                        </a:spcAft>
                        <a:buNone/>
                      </a:pPr>
                      <a:r>
                        <a:rPr b="1" lang="en-US" sz="1900"/>
                        <a:t>10</a:t>
                      </a:r>
                      <a:endParaRPr b="1" sz="1900"/>
                    </a:p>
                  </a:txBody>
                  <a:tcPr marT="91425" marB="91425" marR="91425" marL="91425"/>
                </a:tc>
                <a:tc>
                  <a:txBody>
                    <a:bodyPr/>
                    <a:lstStyle/>
                    <a:p>
                      <a:pPr indent="0" lvl="0" marL="0" rtl="0" algn="ctr">
                        <a:spcBef>
                          <a:spcPts val="0"/>
                        </a:spcBef>
                        <a:spcAft>
                          <a:spcPts val="0"/>
                        </a:spcAft>
                        <a:buNone/>
                      </a:pPr>
                      <a:r>
                        <a:rPr lang="en-US" sz="1900"/>
                        <a:t>75%</a:t>
                      </a:r>
                      <a:endParaRPr sz="1900"/>
                    </a:p>
                  </a:txBody>
                  <a:tcPr marT="91425" marB="91425" marR="91425" marL="91425"/>
                </a:tc>
              </a:tr>
            </a:tbl>
          </a:graphicData>
        </a:graphic>
      </p:graphicFrame>
      <p:pic>
        <p:nvPicPr>
          <p:cNvPr id="348" name="Google Shape;348;p38"/>
          <p:cNvPicPr preferRelativeResize="0"/>
          <p:nvPr/>
        </p:nvPicPr>
        <p:blipFill>
          <a:blip r:embed="rId3">
            <a:alphaModFix/>
          </a:blip>
          <a:stretch>
            <a:fillRect/>
          </a:stretch>
        </p:blipFill>
        <p:spPr>
          <a:xfrm>
            <a:off x="415586" y="1689375"/>
            <a:ext cx="5956567" cy="4528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p>
            <a:pPr indent="0" lvl="0" marL="0" rtl="0" algn="l">
              <a:lnSpc>
                <a:spcPct val="90000"/>
              </a:lnSpc>
              <a:spcBef>
                <a:spcPts val="0"/>
              </a:spcBef>
              <a:spcAft>
                <a:spcPts val="0"/>
              </a:spcAft>
              <a:buNone/>
            </a:pPr>
            <a:r>
              <a:rPr b="1" lang="en-US" sz="3100">
                <a:solidFill>
                  <a:srgbClr val="666666"/>
                </a:solidFill>
              </a:rPr>
              <a:t>Model Evaluation</a:t>
            </a:r>
            <a:endParaRPr/>
          </a:p>
        </p:txBody>
      </p:sp>
      <p:sp>
        <p:nvSpPr>
          <p:cNvPr id="355" name="Google Shape;355;p39"/>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356" name="Google Shape;356;p39"/>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p>
            <a:pPr indent="0" lvl="0" marL="0" marR="0" rtl="0" algn="l">
              <a:lnSpc>
                <a:spcPct val="100000"/>
              </a:lnSpc>
              <a:spcBef>
                <a:spcPts val="400"/>
              </a:spcBef>
              <a:spcAft>
                <a:spcPts val="0"/>
              </a:spcAft>
              <a:buNone/>
            </a:pPr>
            <a:r>
              <a:rPr b="1" lang="en-US" sz="1600">
                <a:solidFill>
                  <a:schemeClr val="dk1"/>
                </a:solidFill>
              </a:rPr>
              <a:t>            precision    recall  f1-score   support</a:t>
            </a:r>
            <a:endParaRPr b="1" sz="1600">
              <a:solidFill>
                <a:schemeClr val="dk1"/>
              </a:solidFill>
            </a:endParaRPr>
          </a:p>
          <a:p>
            <a:pPr indent="0" lvl="0" marL="0" marR="0" rtl="0" algn="l">
              <a:lnSpc>
                <a:spcPct val="100000"/>
              </a:lnSpc>
              <a:spcBef>
                <a:spcPts val="400"/>
              </a:spcBef>
              <a:spcAft>
                <a:spcPts val="0"/>
              </a:spcAft>
              <a:buNone/>
            </a:pPr>
            <a:r>
              <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0       0.88      0.87      0.88       426</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1       0.37      0.38      0.38        34</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2       0.00      0.00      0.00         3</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3       0.17      0.19      0.18        16</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4       0.20      0.11      0.14         9</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5       0.00      0.00      0.00         4</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6       0.00      0.00      0.00         7</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7       0.00      0.00      0.00        11</a:t>
            </a:r>
            <a:endParaRPr b="1" sz="1600">
              <a:solidFill>
                <a:schemeClr val="dk1"/>
              </a:solidFill>
            </a:endParaRPr>
          </a:p>
          <a:p>
            <a:pPr indent="0" lvl="0" marL="0" marR="0" rtl="0" algn="l">
              <a:lnSpc>
                <a:spcPct val="100000"/>
              </a:lnSpc>
              <a:spcBef>
                <a:spcPts val="400"/>
              </a:spcBef>
              <a:spcAft>
                <a:spcPts val="0"/>
              </a:spcAft>
              <a:buNone/>
            </a:pPr>
            <a:r>
              <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accuracy                                    0.76       510</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   macro avg         0.20      0.19      0.20       510</a:t>
            </a:r>
            <a:endParaRPr b="1" sz="1600">
              <a:solidFill>
                <a:schemeClr val="dk1"/>
              </a:solidFill>
            </a:endParaRPr>
          </a:p>
          <a:p>
            <a:pPr indent="0" lvl="0" marL="0" marR="0" rtl="0" algn="l">
              <a:lnSpc>
                <a:spcPct val="100000"/>
              </a:lnSpc>
              <a:spcBef>
                <a:spcPts val="400"/>
              </a:spcBef>
              <a:spcAft>
                <a:spcPts val="0"/>
              </a:spcAft>
              <a:buNone/>
            </a:pPr>
            <a:r>
              <a:rPr b="1" lang="en-US" sz="1600">
                <a:solidFill>
                  <a:schemeClr val="dk1"/>
                </a:solidFill>
              </a:rPr>
              <a:t>weighted avg       0.77      0.76      0.76       510</a:t>
            </a:r>
            <a:endParaRPr b="1" sz="1600">
              <a:solidFill>
                <a:schemeClr val="dk1"/>
              </a:solidFill>
            </a:endParaRPr>
          </a:p>
        </p:txBody>
      </p:sp>
      <p:sp>
        <p:nvSpPr>
          <p:cNvPr id="357" name="Google Shape;357;p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358" name="Google Shape;358;p39"/>
          <p:cNvPicPr preferRelativeResize="0"/>
          <p:nvPr/>
        </p:nvPicPr>
        <p:blipFill>
          <a:blip r:embed="rId3">
            <a:alphaModFix/>
          </a:blip>
          <a:stretch>
            <a:fillRect/>
          </a:stretch>
        </p:blipFill>
        <p:spPr>
          <a:xfrm>
            <a:off x="415600" y="1536625"/>
            <a:ext cx="5662071" cy="455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0"/>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sz="5200"/>
              <a:t>T h a n k             o u</a:t>
            </a:r>
            <a:endParaRPr sz="5200"/>
          </a:p>
        </p:txBody>
      </p:sp>
      <p:sp>
        <p:nvSpPr>
          <p:cNvPr id="365" name="Google Shape;365;p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366" name="Google Shape;366;p40"/>
          <p:cNvPicPr preferRelativeResize="0"/>
          <p:nvPr/>
        </p:nvPicPr>
        <p:blipFill>
          <a:blip r:embed="rId3">
            <a:alphaModFix/>
          </a:blip>
          <a:stretch>
            <a:fillRect/>
          </a:stretch>
        </p:blipFill>
        <p:spPr>
          <a:xfrm>
            <a:off x="6823150" y="2437625"/>
            <a:ext cx="1073624" cy="1982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sz="6400"/>
              <a:t>Q   &amp;   A</a:t>
            </a:r>
            <a:endParaRPr sz="6400"/>
          </a:p>
        </p:txBody>
      </p:sp>
      <p:sp>
        <p:nvSpPr>
          <p:cNvPr id="373" name="Google Shape;373;p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2</a:t>
            </a:r>
            <a:r>
              <a:rPr b="1" lang="en-US"/>
              <a:t>. Dataset </a:t>
            </a:r>
            <a:endParaRPr b="1"/>
          </a:p>
        </p:txBody>
      </p:sp>
      <p:sp>
        <p:nvSpPr>
          <p:cNvPr id="83" name="Google Shape;83;p16"/>
          <p:cNvSpPr txBox="1"/>
          <p:nvPr/>
        </p:nvSpPr>
        <p:spPr>
          <a:xfrm>
            <a:off x="838200" y="1518375"/>
            <a:ext cx="10515600" cy="2001000"/>
          </a:xfrm>
          <a:prstGeom prst="rect">
            <a:avLst/>
          </a:prstGeom>
          <a:noFill/>
          <a:ln>
            <a:noFill/>
          </a:ln>
        </p:spPr>
        <p:txBody>
          <a:bodyPr anchorCtr="0" anchor="t" bIns="91425" lIns="91425" spcFirstLastPara="1" rIns="91425" wrap="square" tIns="91425">
            <a:spAutoFit/>
          </a:bodyPr>
          <a:lstStyle/>
          <a:p>
            <a:pPr indent="-368300" lvl="0" marL="457200" rtl="0" algn="l">
              <a:lnSpc>
                <a:spcPct val="100000"/>
              </a:lnSpc>
              <a:spcBef>
                <a:spcPts val="0"/>
              </a:spcBef>
              <a:spcAft>
                <a:spcPts val="0"/>
              </a:spcAft>
              <a:buSzPts val="2200"/>
              <a:buChar char="●"/>
            </a:pPr>
            <a:r>
              <a:rPr lang="en-US" sz="2200"/>
              <a:t>The dataset is composed of 1700 instances and 123 attributes</a:t>
            </a:r>
            <a:endParaRPr sz="2200"/>
          </a:p>
          <a:p>
            <a:pPr indent="-368300" lvl="0" marL="457200" rtl="0" algn="l">
              <a:lnSpc>
                <a:spcPct val="100000"/>
              </a:lnSpc>
              <a:spcBef>
                <a:spcPts val="1800"/>
              </a:spcBef>
              <a:spcAft>
                <a:spcPts val="0"/>
              </a:spcAft>
              <a:buSzPts val="2200"/>
              <a:buChar char="●"/>
            </a:pPr>
            <a:r>
              <a:rPr lang="en-US" sz="2200"/>
              <a:t>We can solve different classification problems: 12 features (columns 113-124) we can predict, each one associated with a particular complication.</a:t>
            </a:r>
            <a:endParaRPr sz="2200"/>
          </a:p>
          <a:p>
            <a:pPr indent="-368300" lvl="0" marL="457200" rtl="0" algn="l">
              <a:lnSpc>
                <a:spcPct val="100000"/>
              </a:lnSpc>
              <a:spcBef>
                <a:spcPts val="1800"/>
              </a:spcBef>
              <a:spcAft>
                <a:spcPts val="1800"/>
              </a:spcAft>
              <a:buSzPts val="2200"/>
              <a:buChar char="●"/>
            </a:pPr>
            <a:r>
              <a:rPr lang="en-US" sz="2200"/>
              <a:t>We can consider 4 possible moments for complication prediction:</a:t>
            </a:r>
            <a:endParaRPr sz="2200"/>
          </a:p>
        </p:txBody>
      </p:sp>
      <p:sp>
        <p:nvSpPr>
          <p:cNvPr id="84" name="Google Shape;84;p16"/>
          <p:cNvSpPr/>
          <p:nvPr/>
        </p:nvSpPr>
        <p:spPr>
          <a:xfrm>
            <a:off x="838275" y="4098975"/>
            <a:ext cx="10515600" cy="17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1000"/>
              </a:spcBef>
              <a:spcAft>
                <a:spcPts val="0"/>
              </a:spcAft>
              <a:buClr>
                <a:schemeClr val="dk1"/>
              </a:buClr>
              <a:buSzPts val="1100"/>
              <a:buFont typeface="Arial"/>
              <a:buNone/>
            </a:pPr>
            <a:r>
              <a:rPr b="1" lang="en-US" sz="1700">
                <a:solidFill>
                  <a:schemeClr val="dk1"/>
                </a:solidFill>
              </a:rPr>
              <a:t>Admission to Hospital     - </a:t>
            </a:r>
            <a:r>
              <a:rPr lang="en-US" sz="1700">
                <a:solidFill>
                  <a:schemeClr val="dk1"/>
                </a:solidFill>
              </a:rPr>
              <a:t>Usable Columns: 2-112 (except 93, 94, 95, 100, 101, 102, 103, 104, 105)</a:t>
            </a:r>
            <a:endParaRPr sz="1700">
              <a:solidFill>
                <a:schemeClr val="dk1"/>
              </a:solidFill>
            </a:endParaRPr>
          </a:p>
          <a:p>
            <a:pPr indent="0" lvl="0" marL="457200" rtl="0" algn="l">
              <a:spcBef>
                <a:spcPts val="1000"/>
              </a:spcBef>
              <a:spcAft>
                <a:spcPts val="0"/>
              </a:spcAft>
              <a:buClr>
                <a:schemeClr val="dk1"/>
              </a:buClr>
              <a:buSzPts val="1100"/>
              <a:buFont typeface="Arial"/>
              <a:buNone/>
            </a:pPr>
            <a:r>
              <a:rPr b="1" lang="en-US" sz="1700">
                <a:solidFill>
                  <a:schemeClr val="dk1"/>
                </a:solidFill>
              </a:rPr>
              <a:t>End of Day 1 (24 Hours)  - </a:t>
            </a:r>
            <a:r>
              <a:rPr lang="en-US" sz="1700">
                <a:solidFill>
                  <a:schemeClr val="dk1"/>
                </a:solidFill>
              </a:rPr>
              <a:t>Usable Columns: 2-112 (except 94, 95, 101, 102, 104, 105)</a:t>
            </a:r>
            <a:endParaRPr sz="1700">
              <a:solidFill>
                <a:schemeClr val="dk1"/>
              </a:solidFill>
            </a:endParaRPr>
          </a:p>
          <a:p>
            <a:pPr indent="0" lvl="0" marL="457200" rtl="0" algn="l">
              <a:spcBef>
                <a:spcPts val="1000"/>
              </a:spcBef>
              <a:spcAft>
                <a:spcPts val="0"/>
              </a:spcAft>
              <a:buClr>
                <a:schemeClr val="dk1"/>
              </a:buClr>
              <a:buSzPts val="1100"/>
              <a:buFont typeface="Arial"/>
              <a:buNone/>
            </a:pPr>
            <a:r>
              <a:rPr b="1" lang="en-US" sz="1700">
                <a:solidFill>
                  <a:schemeClr val="dk1"/>
                </a:solidFill>
              </a:rPr>
              <a:t>End of Day 2 (48 Hours)  - </a:t>
            </a:r>
            <a:r>
              <a:rPr lang="en-US" sz="1700">
                <a:solidFill>
                  <a:schemeClr val="dk1"/>
                </a:solidFill>
              </a:rPr>
              <a:t>Usable Columns: 2-112 (except 95, 102, 105)</a:t>
            </a:r>
            <a:endParaRPr sz="1700">
              <a:solidFill>
                <a:schemeClr val="dk1"/>
              </a:solidFill>
            </a:endParaRPr>
          </a:p>
          <a:p>
            <a:pPr indent="0" lvl="0" marL="457200" rtl="0" algn="l">
              <a:spcBef>
                <a:spcPts val="1000"/>
              </a:spcBef>
              <a:spcAft>
                <a:spcPts val="1000"/>
              </a:spcAft>
              <a:buClr>
                <a:schemeClr val="dk1"/>
              </a:buClr>
              <a:buSzPts val="1100"/>
              <a:buFont typeface="Arial"/>
              <a:buNone/>
            </a:pPr>
            <a:r>
              <a:rPr b="1" lang="en-US" sz="1700">
                <a:solidFill>
                  <a:schemeClr val="dk1"/>
                </a:solidFill>
              </a:rPr>
              <a:t>End of Day 3 (72 Hours)  - </a:t>
            </a:r>
            <a:r>
              <a:rPr lang="en-US" sz="1700">
                <a:solidFill>
                  <a:schemeClr val="dk1"/>
                </a:solidFill>
              </a:rPr>
              <a:t>Usable Columns: 2-112 (all columns)</a:t>
            </a:r>
            <a:endParaRPr sz="1700">
              <a:latin typeface="Calibri"/>
              <a:ea typeface="Calibri"/>
              <a:cs typeface="Calibri"/>
              <a:sym typeface="Calibri"/>
            </a:endParaRPr>
          </a:p>
        </p:txBody>
      </p:sp>
      <p:sp>
        <p:nvSpPr>
          <p:cNvPr id="85" name="Google Shape;85;p16"/>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rot="5422918">
            <a:off x="10298747" y="3693961"/>
            <a:ext cx="315007" cy="311128"/>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7"/>
          <p:cNvGrpSpPr/>
          <p:nvPr/>
        </p:nvGrpSpPr>
        <p:grpSpPr>
          <a:xfrm>
            <a:off x="5479104" y="1690825"/>
            <a:ext cx="3214990" cy="4418379"/>
            <a:chOff x="4949615" y="1230365"/>
            <a:chExt cx="4908381" cy="4066991"/>
          </a:xfrm>
        </p:grpSpPr>
        <p:sp>
          <p:nvSpPr>
            <p:cNvPr id="92" name="Google Shape;92;p17"/>
            <p:cNvSpPr/>
            <p:nvPr/>
          </p:nvSpPr>
          <p:spPr>
            <a:xfrm>
              <a:off x="5025525" y="1230365"/>
              <a:ext cx="4832100" cy="8253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5025897" y="1285616"/>
              <a:ext cx="4832100" cy="6648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US" sz="2100" u="none" cap="none" strike="noStrike">
                  <a:solidFill>
                    <a:schemeClr val="lt1"/>
                  </a:solidFill>
                  <a:latin typeface="Calibri"/>
                  <a:ea typeface="Calibri"/>
                  <a:cs typeface="Calibri"/>
                  <a:sym typeface="Calibri"/>
                </a:rPr>
                <a:t>Data Cleaning &amp; </a:t>
              </a:r>
              <a:endParaRPr sz="2100"/>
            </a:p>
            <a:p>
              <a:pPr indent="0" lvl="0" marL="0" marR="0" rtl="0" algn="ctr">
                <a:lnSpc>
                  <a:spcPct val="90000"/>
                </a:lnSpc>
                <a:spcBef>
                  <a:spcPts val="630"/>
                </a:spcBef>
                <a:spcAft>
                  <a:spcPts val="0"/>
                </a:spcAft>
                <a:buClr>
                  <a:schemeClr val="lt1"/>
                </a:buClr>
                <a:buSzPts val="1800"/>
                <a:buFont typeface="Calibri"/>
                <a:buNone/>
              </a:pPr>
              <a:r>
                <a:rPr b="0" i="0" lang="en-US" sz="2100" u="none" cap="none" strike="noStrike">
                  <a:solidFill>
                    <a:schemeClr val="lt1"/>
                  </a:solidFill>
                  <a:latin typeface="Calibri"/>
                  <a:ea typeface="Calibri"/>
                  <a:cs typeface="Calibri"/>
                  <a:sym typeface="Calibri"/>
                </a:rPr>
                <a:t>Exploratory Data Analysis </a:t>
              </a:r>
              <a:endParaRPr b="0" i="0" sz="2100" u="none" cap="none" strike="noStrike">
                <a:solidFill>
                  <a:schemeClr val="lt1"/>
                </a:solidFill>
                <a:latin typeface="Calibri"/>
                <a:ea typeface="Calibri"/>
                <a:cs typeface="Calibri"/>
                <a:sym typeface="Calibri"/>
              </a:endParaRPr>
            </a:p>
          </p:txBody>
        </p:sp>
        <p:sp>
          <p:nvSpPr>
            <p:cNvPr id="94" name="Google Shape;94;p17"/>
            <p:cNvSpPr/>
            <p:nvPr/>
          </p:nvSpPr>
          <p:spPr>
            <a:xfrm>
              <a:off x="5025859" y="2422981"/>
              <a:ext cx="4832100" cy="6648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5025521" y="2399456"/>
              <a:ext cx="4832100" cy="6648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US" sz="2100" u="none" cap="none" strike="noStrike">
                  <a:solidFill>
                    <a:schemeClr val="lt1"/>
                  </a:solidFill>
                  <a:latin typeface="Calibri"/>
                  <a:ea typeface="Calibri"/>
                  <a:cs typeface="Calibri"/>
                  <a:sym typeface="Calibri"/>
                </a:rPr>
                <a:t>Feature Selection</a:t>
              </a:r>
              <a:endParaRPr sz="2100"/>
            </a:p>
          </p:txBody>
        </p:sp>
        <p:sp>
          <p:nvSpPr>
            <p:cNvPr id="96" name="Google Shape;96;p17"/>
            <p:cNvSpPr/>
            <p:nvPr/>
          </p:nvSpPr>
          <p:spPr>
            <a:xfrm>
              <a:off x="5025821" y="3539206"/>
              <a:ext cx="4832100" cy="6648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nvSpPr>
          <p:spPr>
            <a:xfrm>
              <a:off x="5025821" y="3536831"/>
              <a:ext cx="4832100" cy="6648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US" sz="2100" u="none" cap="none" strike="noStrike">
                  <a:solidFill>
                    <a:schemeClr val="lt1"/>
                  </a:solidFill>
                  <a:latin typeface="Calibri"/>
                  <a:ea typeface="Calibri"/>
                  <a:cs typeface="Calibri"/>
                  <a:sym typeface="Calibri"/>
                </a:rPr>
                <a:t>Model Training </a:t>
              </a:r>
              <a:endParaRPr sz="2100"/>
            </a:p>
          </p:txBody>
        </p:sp>
        <p:sp>
          <p:nvSpPr>
            <p:cNvPr id="98" name="Google Shape;98;p17"/>
            <p:cNvSpPr/>
            <p:nvPr/>
          </p:nvSpPr>
          <p:spPr>
            <a:xfrm rot="5431427">
              <a:off x="7189406" y="4183321"/>
              <a:ext cx="426618" cy="46741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4949615" y="4632556"/>
              <a:ext cx="4908300" cy="6648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5818096" y="4574481"/>
              <a:ext cx="3134100" cy="6924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US" sz="2100" u="none" cap="none" strike="noStrike">
                  <a:solidFill>
                    <a:schemeClr val="lt1"/>
                  </a:solidFill>
                  <a:latin typeface="Calibri"/>
                  <a:ea typeface="Calibri"/>
                  <a:cs typeface="Calibri"/>
                  <a:sym typeface="Calibri"/>
                </a:rPr>
                <a:t>Model Evaluation</a:t>
              </a:r>
              <a:endParaRPr sz="2100"/>
            </a:p>
          </p:txBody>
        </p:sp>
      </p:grpSp>
      <p:sp>
        <p:nvSpPr>
          <p:cNvPr id="101" name="Google Shape;101;p17"/>
          <p:cNvSpPr/>
          <p:nvPr/>
        </p:nvSpPr>
        <p:spPr>
          <a:xfrm>
            <a:off x="838200" y="1690825"/>
            <a:ext cx="3733800" cy="2278200"/>
          </a:xfrm>
          <a:prstGeom prst="rect">
            <a:avLst/>
          </a:prstGeom>
          <a:solidFill>
            <a:srgbClr val="548135"/>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Calibri"/>
              <a:buNone/>
            </a:pPr>
            <a:r>
              <a:rPr b="1" lang="en-US" sz="1800">
                <a:solidFill>
                  <a:schemeClr val="lt1"/>
                </a:solidFill>
              </a:rPr>
              <a:t>Goal: </a:t>
            </a:r>
            <a:br>
              <a:rPr b="1" lang="en-US" sz="1800">
                <a:solidFill>
                  <a:schemeClr val="lt1"/>
                </a:solidFill>
              </a:rPr>
            </a:br>
            <a:endParaRPr b="1" sz="1800"/>
          </a:p>
          <a:p>
            <a:pPr indent="0" lvl="0" marL="0" marR="0" rtl="0" algn="l">
              <a:spcBef>
                <a:spcPts val="0"/>
              </a:spcBef>
              <a:spcAft>
                <a:spcPts val="0"/>
              </a:spcAft>
              <a:buClr>
                <a:schemeClr val="lt1"/>
              </a:buClr>
              <a:buSzPts val="2400"/>
              <a:buFont typeface="Calibri"/>
              <a:buNone/>
            </a:pPr>
            <a:r>
              <a:rPr lang="en-US" sz="1800">
                <a:solidFill>
                  <a:schemeClr val="lt1"/>
                </a:solidFill>
              </a:rPr>
              <a:t>To Classify the Lethal outcome (cause) (LET_IS) using the given dataset, at the end of third day which means that all input columns are available for the prediction</a:t>
            </a:r>
            <a:endParaRPr sz="1800"/>
          </a:p>
        </p:txBody>
      </p:sp>
      <p:sp>
        <p:nvSpPr>
          <p:cNvPr id="102" name="Google Shape;102;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Method</a:t>
            </a:r>
            <a:endParaRPr b="1"/>
          </a:p>
        </p:txBody>
      </p:sp>
      <p:sp>
        <p:nvSpPr>
          <p:cNvPr id="103" name="Google Shape;103;p17"/>
          <p:cNvSpPr/>
          <p:nvPr/>
        </p:nvSpPr>
        <p:spPr>
          <a:xfrm rot="5421758">
            <a:off x="6873296" y="2634160"/>
            <a:ext cx="426609" cy="311128"/>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rot="5422415">
            <a:off x="6833545" y="3802711"/>
            <a:ext cx="506111" cy="311128"/>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rot="-24372">
            <a:off x="8704366" y="1949096"/>
            <a:ext cx="804020" cy="311100"/>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9508300" y="1690825"/>
            <a:ext cx="1896600" cy="883500"/>
          </a:xfrm>
          <a:prstGeom prst="ellipse">
            <a:avLst/>
          </a:prstGeom>
          <a:solidFill>
            <a:srgbClr val="ABBA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t>I - Checking duplicates </a:t>
            </a:r>
            <a:endParaRPr b="1" sz="1500"/>
          </a:p>
        </p:txBody>
      </p:sp>
      <p:sp>
        <p:nvSpPr>
          <p:cNvPr id="107" name="Google Shape;107;p17"/>
          <p:cNvSpPr/>
          <p:nvPr/>
        </p:nvSpPr>
        <p:spPr>
          <a:xfrm>
            <a:off x="9508300" y="2852725"/>
            <a:ext cx="1896600" cy="883500"/>
          </a:xfrm>
          <a:prstGeom prst="ellipse">
            <a:avLst/>
          </a:prstGeom>
          <a:solidFill>
            <a:srgbClr val="ABBA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t>II - </a:t>
            </a:r>
            <a:r>
              <a:rPr b="1" lang="en-US" sz="1500">
                <a:solidFill>
                  <a:schemeClr val="dk1"/>
                </a:solidFill>
              </a:rPr>
              <a:t>Handling Missing Values</a:t>
            </a:r>
            <a:endParaRPr b="1" sz="1500"/>
          </a:p>
        </p:txBody>
      </p:sp>
      <p:sp>
        <p:nvSpPr>
          <p:cNvPr id="108" name="Google Shape;108;p17"/>
          <p:cNvSpPr/>
          <p:nvPr/>
        </p:nvSpPr>
        <p:spPr>
          <a:xfrm>
            <a:off x="9508300" y="4014625"/>
            <a:ext cx="1896600" cy="883500"/>
          </a:xfrm>
          <a:prstGeom prst="ellipse">
            <a:avLst/>
          </a:prstGeom>
          <a:solidFill>
            <a:srgbClr val="ABBA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t>III - Rebalancing Data</a:t>
            </a:r>
            <a:endParaRPr b="1" sz="1500"/>
          </a:p>
        </p:txBody>
      </p:sp>
      <p:sp>
        <p:nvSpPr>
          <p:cNvPr id="109" name="Google Shape;109;p17"/>
          <p:cNvSpPr/>
          <p:nvPr/>
        </p:nvSpPr>
        <p:spPr>
          <a:xfrm rot="5421758">
            <a:off x="10243296" y="2481760"/>
            <a:ext cx="426609" cy="311128"/>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b="1" lang="en-US" sz="3130">
                <a:solidFill>
                  <a:srgbClr val="666666"/>
                </a:solidFill>
              </a:rPr>
              <a:t>I &amp; II - Duplicates &amp; </a:t>
            </a:r>
            <a:r>
              <a:rPr b="1" lang="en-US" sz="3130">
                <a:solidFill>
                  <a:srgbClr val="666666"/>
                </a:solidFill>
              </a:rPr>
              <a:t>Missing Value</a:t>
            </a:r>
            <a:r>
              <a:rPr b="1" lang="en-US" sz="3130">
                <a:solidFill>
                  <a:srgbClr val="666666"/>
                </a:solidFill>
              </a:rPr>
              <a:t>s</a:t>
            </a:r>
            <a:endParaRPr b="1" sz="3130">
              <a:solidFill>
                <a:srgbClr val="666666"/>
              </a:solidFill>
            </a:endParaRPr>
          </a:p>
        </p:txBody>
      </p:sp>
      <p:sp>
        <p:nvSpPr>
          <p:cNvPr id="116" name="Google Shape;116;p18"/>
          <p:cNvSpPr txBox="1"/>
          <p:nvPr/>
        </p:nvSpPr>
        <p:spPr>
          <a:xfrm>
            <a:off x="8109475" y="1548875"/>
            <a:ext cx="3666900" cy="16317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Char char="●"/>
            </a:pPr>
            <a:r>
              <a:rPr lang="en-US" sz="2000">
                <a:solidFill>
                  <a:schemeClr val="dk1"/>
                </a:solidFill>
              </a:rPr>
              <a:t>No duplicate values</a:t>
            </a:r>
            <a:endParaRPr sz="2000">
              <a:solidFill>
                <a:schemeClr val="dk1"/>
              </a:solidFill>
            </a:endParaRPr>
          </a:p>
          <a:p>
            <a:pPr indent="0" lvl="0" marL="457200" marR="0" rtl="0" algn="l">
              <a:spcBef>
                <a:spcPts val="0"/>
              </a:spcBef>
              <a:spcAft>
                <a:spcPts val="0"/>
              </a:spcAft>
              <a:buNone/>
            </a:pPr>
            <a:r>
              <a:t/>
            </a:r>
            <a:endParaRPr sz="2000">
              <a:solidFill>
                <a:schemeClr val="dk1"/>
              </a:solidFill>
            </a:endParaRPr>
          </a:p>
          <a:p>
            <a:pPr indent="-355600" lvl="0" marL="457200" marR="0" rtl="0" algn="l">
              <a:spcBef>
                <a:spcPts val="0"/>
              </a:spcBef>
              <a:spcAft>
                <a:spcPts val="0"/>
              </a:spcAft>
              <a:buClr>
                <a:schemeClr val="dk1"/>
              </a:buClr>
              <a:buSzPts val="2000"/>
              <a:buChar char="●"/>
            </a:pPr>
            <a:r>
              <a:rPr i="0" lang="en-US" sz="2000" u="none" cap="none" strike="noStrike">
                <a:solidFill>
                  <a:schemeClr val="dk1"/>
                </a:solidFill>
              </a:rPr>
              <a:t>We have to deal with the presence of 15974 nan values</a:t>
            </a:r>
            <a:endParaRPr sz="2000">
              <a:solidFill>
                <a:schemeClr val="dk1"/>
              </a:solidFill>
            </a:endParaRPr>
          </a:p>
        </p:txBody>
      </p:sp>
      <p:sp>
        <p:nvSpPr>
          <p:cNvPr id="117" name="Google Shape;117;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118" name="Google Shape;118;p18"/>
          <p:cNvPicPr preferRelativeResize="0"/>
          <p:nvPr/>
        </p:nvPicPr>
        <p:blipFill>
          <a:blip r:embed="rId3">
            <a:alphaModFix/>
          </a:blip>
          <a:stretch>
            <a:fillRect/>
          </a:stretch>
        </p:blipFill>
        <p:spPr>
          <a:xfrm>
            <a:off x="73700" y="1356875"/>
            <a:ext cx="8035769" cy="529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9"/>
          <p:cNvGrpSpPr/>
          <p:nvPr/>
        </p:nvGrpSpPr>
        <p:grpSpPr>
          <a:xfrm>
            <a:off x="1640675" y="1116125"/>
            <a:ext cx="6911616" cy="3784488"/>
            <a:chOff x="77617" y="2140"/>
            <a:chExt cx="8012539" cy="4455483"/>
          </a:xfrm>
        </p:grpSpPr>
        <p:sp>
          <p:nvSpPr>
            <p:cNvPr id="125" name="Google Shape;125;p19"/>
            <p:cNvSpPr/>
            <p:nvPr/>
          </p:nvSpPr>
          <p:spPr>
            <a:xfrm>
              <a:off x="5450681" y="1196487"/>
              <a:ext cx="1445142" cy="501619"/>
            </a:xfrm>
            <a:custGeom>
              <a:rect b="b" l="l" r="r" t="t"/>
              <a:pathLst>
                <a:path extrusionOk="0" h="120000" w="120000">
                  <a:moveTo>
                    <a:pt x="0" y="0"/>
                  </a:moveTo>
                  <a:lnTo>
                    <a:pt x="0" y="60000"/>
                  </a:lnTo>
                  <a:lnTo>
                    <a:pt x="120000" y="60000"/>
                  </a:lnTo>
                  <a:lnTo>
                    <a:pt x="120000" y="120000"/>
                  </a:lnTo>
                </a:path>
              </a:pathLst>
            </a:custGeom>
            <a:noFill/>
            <a:ln cap="flat" cmpd="sng" w="12700">
              <a:solidFill>
                <a:srgbClr val="345A99"/>
              </a:solidFill>
              <a:prstDash val="solid"/>
              <a:miter lim="800000"/>
              <a:headEnd len="sm" w="sm" type="none"/>
              <a:tailEnd len="sm" w="sm" type="none"/>
            </a:ln>
          </p:spPr>
        </p:sp>
        <p:sp>
          <p:nvSpPr>
            <p:cNvPr id="126" name="Google Shape;126;p19"/>
            <p:cNvSpPr/>
            <p:nvPr/>
          </p:nvSpPr>
          <p:spPr>
            <a:xfrm>
              <a:off x="2466283" y="2892439"/>
              <a:ext cx="583789" cy="944836"/>
            </a:xfrm>
            <a:custGeom>
              <a:rect b="b" l="l" r="r" t="t"/>
              <a:pathLst>
                <a:path extrusionOk="0" h="120000" w="120000">
                  <a:moveTo>
                    <a:pt x="120000" y="0"/>
                  </a:moveTo>
                  <a:lnTo>
                    <a:pt x="120000" y="120000"/>
                  </a:lnTo>
                  <a:lnTo>
                    <a:pt x="0" y="120000"/>
                  </a:lnTo>
                </a:path>
              </a:pathLst>
            </a:custGeom>
            <a:noFill/>
            <a:ln cap="flat" cmpd="sng" w="12700">
              <a:solidFill>
                <a:srgbClr val="3A66B1"/>
              </a:solidFill>
              <a:prstDash val="solid"/>
              <a:miter lim="800000"/>
              <a:headEnd len="sm" w="sm" type="none"/>
              <a:tailEnd len="sm" w="sm" type="none"/>
            </a:ln>
          </p:spPr>
        </p:sp>
        <p:sp>
          <p:nvSpPr>
            <p:cNvPr id="127" name="Google Shape;127;p19"/>
            <p:cNvSpPr/>
            <p:nvPr/>
          </p:nvSpPr>
          <p:spPr>
            <a:xfrm>
              <a:off x="3050072" y="2892439"/>
              <a:ext cx="862475" cy="968018"/>
            </a:xfrm>
            <a:custGeom>
              <a:rect b="b" l="l" r="r" t="t"/>
              <a:pathLst>
                <a:path extrusionOk="0" h="120000" w="120000">
                  <a:moveTo>
                    <a:pt x="0" y="0"/>
                  </a:moveTo>
                  <a:lnTo>
                    <a:pt x="0" y="120000"/>
                  </a:lnTo>
                  <a:lnTo>
                    <a:pt x="120000" y="120000"/>
                  </a:lnTo>
                </a:path>
              </a:pathLst>
            </a:custGeom>
            <a:noFill/>
            <a:ln cap="flat" cmpd="sng" w="12700">
              <a:solidFill>
                <a:srgbClr val="3A66B1"/>
              </a:solidFill>
              <a:prstDash val="solid"/>
              <a:miter lim="800000"/>
              <a:headEnd len="sm" w="sm" type="none"/>
              <a:tailEnd len="sm" w="sm" type="none"/>
            </a:ln>
          </p:spPr>
        </p:sp>
        <p:sp>
          <p:nvSpPr>
            <p:cNvPr id="128" name="Google Shape;128;p19"/>
            <p:cNvSpPr/>
            <p:nvPr/>
          </p:nvSpPr>
          <p:spPr>
            <a:xfrm>
              <a:off x="4005538" y="1196487"/>
              <a:ext cx="1445142" cy="501619"/>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129" name="Google Shape;129;p19"/>
            <p:cNvSpPr/>
            <p:nvPr/>
          </p:nvSpPr>
          <p:spPr>
            <a:xfrm>
              <a:off x="4256348" y="2154"/>
              <a:ext cx="2388665" cy="119433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nvSpPr>
          <p:spPr>
            <a:xfrm>
              <a:off x="4005539" y="2140"/>
              <a:ext cx="2890200" cy="1194300"/>
            </a:xfrm>
            <a:prstGeom prst="rect">
              <a:avLst/>
            </a:prstGeom>
            <a:solidFill>
              <a:srgbClr val="4372C3"/>
            </a:solid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Calibri"/>
                <a:buNone/>
              </a:pPr>
              <a:r>
                <a:rPr lang="en-US" sz="2000">
                  <a:solidFill>
                    <a:schemeClr val="lt1"/>
                  </a:solidFill>
                  <a:latin typeface="Calibri"/>
                  <a:ea typeface="Calibri"/>
                  <a:cs typeface="Calibri"/>
                  <a:sym typeface="Calibri"/>
                </a:rPr>
                <a:t>Remove Columns with over 25% missing values</a:t>
              </a:r>
              <a:endParaRPr sz="2000">
                <a:latin typeface="Calibri"/>
                <a:ea typeface="Calibri"/>
                <a:cs typeface="Calibri"/>
                <a:sym typeface="Calibri"/>
              </a:endParaRPr>
            </a:p>
          </p:txBody>
        </p:sp>
        <p:sp>
          <p:nvSpPr>
            <p:cNvPr id="131" name="Google Shape;131;p19"/>
            <p:cNvSpPr/>
            <p:nvPr/>
          </p:nvSpPr>
          <p:spPr>
            <a:xfrm>
              <a:off x="2811206" y="1698106"/>
              <a:ext cx="2388665" cy="119433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nvSpPr>
          <p:spPr>
            <a:xfrm>
              <a:off x="2811206" y="1698106"/>
              <a:ext cx="2388665" cy="1194332"/>
            </a:xfrm>
            <a:prstGeom prst="rect">
              <a:avLst/>
            </a:prstGeom>
            <a:solidFill>
              <a:srgbClr val="4372C3"/>
            </a:solid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Calibri"/>
                <a:buNone/>
              </a:pPr>
              <a:r>
                <a:rPr lang="en-US" sz="2000">
                  <a:solidFill>
                    <a:schemeClr val="lt1"/>
                  </a:solidFill>
                  <a:latin typeface="Calibri"/>
                  <a:ea typeface="Calibri"/>
                  <a:cs typeface="Calibri"/>
                  <a:sym typeface="Calibri"/>
                </a:rPr>
                <a:t>Categorical</a:t>
              </a:r>
              <a:r>
                <a:rPr lang="en-US" sz="2000">
                  <a:solidFill>
                    <a:schemeClr val="lt1"/>
                  </a:solidFill>
                  <a:latin typeface="Calibri"/>
                  <a:ea typeface="Calibri"/>
                  <a:cs typeface="Calibri"/>
                  <a:sym typeface="Calibri"/>
                </a:rPr>
                <a:t> Data</a:t>
              </a:r>
              <a:endParaRPr sz="2000">
                <a:latin typeface="Calibri"/>
                <a:ea typeface="Calibri"/>
                <a:cs typeface="Calibri"/>
                <a:sym typeface="Calibri"/>
              </a:endParaRPr>
            </a:p>
          </p:txBody>
        </p:sp>
        <p:sp>
          <p:nvSpPr>
            <p:cNvPr id="133" name="Google Shape;133;p19"/>
            <p:cNvSpPr/>
            <p:nvPr/>
          </p:nvSpPr>
          <p:spPr>
            <a:xfrm>
              <a:off x="3912548" y="3263291"/>
              <a:ext cx="2388665" cy="119433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txBox="1"/>
            <p:nvPr/>
          </p:nvSpPr>
          <p:spPr>
            <a:xfrm>
              <a:off x="3912548" y="3263291"/>
              <a:ext cx="2388665" cy="1194332"/>
            </a:xfrm>
            <a:prstGeom prst="rect">
              <a:avLst/>
            </a:prstGeom>
            <a:solidFill>
              <a:srgbClr val="4372C3"/>
            </a:solid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Calibri"/>
                <a:buNone/>
              </a:pPr>
              <a:r>
                <a:rPr lang="en-US" sz="2000">
                  <a:solidFill>
                    <a:schemeClr val="lt1"/>
                  </a:solidFill>
                  <a:latin typeface="Calibri"/>
                  <a:ea typeface="Calibri"/>
                  <a:cs typeface="Calibri"/>
                  <a:sym typeface="Calibri"/>
                </a:rPr>
                <a:t>Binary</a:t>
              </a:r>
              <a:r>
                <a:rPr lang="en-US" sz="2200">
                  <a:solidFill>
                    <a:schemeClr val="lt1"/>
                  </a:solidFill>
                </a:rPr>
                <a:t> </a:t>
              </a:r>
              <a:endParaRPr sz="2200"/>
            </a:p>
          </p:txBody>
        </p:sp>
        <p:sp>
          <p:nvSpPr>
            <p:cNvPr id="135" name="Google Shape;135;p19"/>
            <p:cNvSpPr/>
            <p:nvPr/>
          </p:nvSpPr>
          <p:spPr>
            <a:xfrm>
              <a:off x="77617" y="3240109"/>
              <a:ext cx="2388665" cy="119433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nvSpPr>
          <p:spPr>
            <a:xfrm>
              <a:off x="77646" y="3263295"/>
              <a:ext cx="2388600" cy="1171200"/>
            </a:xfrm>
            <a:prstGeom prst="rect">
              <a:avLst/>
            </a:prstGeom>
            <a:noFill/>
            <a:ln cap="flat" cmpd="sng" w="9525">
              <a:solidFill>
                <a:srgbClr val="4372C3"/>
              </a:solidFill>
              <a:prstDash val="solid"/>
              <a:round/>
              <a:headEnd len="sm" w="sm" type="none"/>
              <a:tailEnd len="sm" w="sm" type="none"/>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Calibri"/>
                <a:buNone/>
              </a:pPr>
              <a:r>
                <a:rPr lang="en-US" sz="2000">
                  <a:solidFill>
                    <a:schemeClr val="lt1"/>
                  </a:solidFill>
                  <a:latin typeface="Calibri"/>
                  <a:ea typeface="Calibri"/>
                  <a:cs typeface="Calibri"/>
                  <a:sym typeface="Calibri"/>
                </a:rPr>
                <a:t>Ordinal</a:t>
              </a:r>
              <a:r>
                <a:rPr lang="en-US" sz="2200">
                  <a:solidFill>
                    <a:schemeClr val="lt1"/>
                  </a:solidFill>
                  <a:latin typeface="Calibri"/>
                  <a:ea typeface="Calibri"/>
                  <a:cs typeface="Calibri"/>
                  <a:sym typeface="Calibri"/>
                </a:rPr>
                <a:t> </a:t>
              </a:r>
              <a:endParaRPr sz="2200">
                <a:latin typeface="Calibri"/>
                <a:ea typeface="Calibri"/>
                <a:cs typeface="Calibri"/>
                <a:sym typeface="Calibri"/>
              </a:endParaRPr>
            </a:p>
          </p:txBody>
        </p:sp>
        <p:sp>
          <p:nvSpPr>
            <p:cNvPr id="137" name="Google Shape;137;p19"/>
            <p:cNvSpPr/>
            <p:nvPr/>
          </p:nvSpPr>
          <p:spPr>
            <a:xfrm>
              <a:off x="5701491" y="1698106"/>
              <a:ext cx="2388665" cy="119433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txBox="1"/>
            <p:nvPr/>
          </p:nvSpPr>
          <p:spPr>
            <a:xfrm>
              <a:off x="5701491" y="1698106"/>
              <a:ext cx="2388665" cy="1194332"/>
            </a:xfrm>
            <a:prstGeom prst="rect">
              <a:avLst/>
            </a:prstGeom>
            <a:solidFill>
              <a:srgbClr val="4372C3"/>
            </a:solid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Calibri"/>
                <a:buNone/>
              </a:pPr>
              <a:r>
                <a:rPr lang="en-US" sz="2000">
                  <a:solidFill>
                    <a:schemeClr val="lt1"/>
                  </a:solidFill>
                  <a:latin typeface="Calibri"/>
                  <a:ea typeface="Calibri"/>
                  <a:cs typeface="Calibri"/>
                  <a:sym typeface="Calibri"/>
                </a:rPr>
                <a:t>Numerical Data </a:t>
              </a:r>
              <a:endParaRPr sz="2000">
                <a:latin typeface="Calibri"/>
                <a:ea typeface="Calibri"/>
                <a:cs typeface="Calibri"/>
                <a:sym typeface="Calibri"/>
              </a:endParaRPr>
            </a:p>
          </p:txBody>
        </p:sp>
      </p:grpSp>
      <p:sp>
        <p:nvSpPr>
          <p:cNvPr id="139" name="Google Shape;139;p19"/>
          <p:cNvSpPr/>
          <p:nvPr/>
        </p:nvSpPr>
        <p:spPr>
          <a:xfrm>
            <a:off x="8552300" y="2808300"/>
            <a:ext cx="857400" cy="400200"/>
          </a:xfrm>
          <a:prstGeom prst="rightArrow">
            <a:avLst>
              <a:gd fmla="val 50000" name="adj1"/>
              <a:gd fmla="val 50000" name="adj2"/>
            </a:avLst>
          </a:prstGeom>
          <a:solidFill>
            <a:srgbClr val="ABBA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9"/>
          <p:cNvSpPr/>
          <p:nvPr/>
        </p:nvSpPr>
        <p:spPr>
          <a:xfrm>
            <a:off x="5907885" y="4900613"/>
            <a:ext cx="376200" cy="500100"/>
          </a:xfrm>
          <a:prstGeom prst="downArrow">
            <a:avLst>
              <a:gd fmla="val 50000" name="adj1"/>
              <a:gd fmla="val 50000" name="adj2"/>
            </a:avLst>
          </a:prstGeom>
          <a:solidFill>
            <a:srgbClr val="ABBA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9"/>
          <p:cNvSpPr/>
          <p:nvPr/>
        </p:nvSpPr>
        <p:spPr>
          <a:xfrm>
            <a:off x="9409706" y="2344031"/>
            <a:ext cx="1314300" cy="1328700"/>
          </a:xfrm>
          <a:prstGeom prst="ellipse">
            <a:avLst/>
          </a:prstGeom>
          <a:solidFill>
            <a:srgbClr val="ABBA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rPr>
              <a:t>Mean</a:t>
            </a:r>
            <a:endParaRPr b="1">
              <a:solidFill>
                <a:schemeClr val="dk1"/>
              </a:solidFill>
            </a:endParaRPr>
          </a:p>
        </p:txBody>
      </p:sp>
      <p:sp>
        <p:nvSpPr>
          <p:cNvPr id="142" name="Google Shape;142;p19"/>
          <p:cNvSpPr/>
          <p:nvPr/>
        </p:nvSpPr>
        <p:spPr>
          <a:xfrm>
            <a:off x="5510213" y="5400725"/>
            <a:ext cx="1171500" cy="1114500"/>
          </a:xfrm>
          <a:prstGeom prst="ellipse">
            <a:avLst/>
          </a:prstGeom>
          <a:solidFill>
            <a:srgbClr val="ABBA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rPr>
              <a:t>Mode</a:t>
            </a:r>
            <a:endParaRPr b="1">
              <a:solidFill>
                <a:schemeClr val="dk1"/>
              </a:solidFill>
            </a:endParaRPr>
          </a:p>
        </p:txBody>
      </p:sp>
      <p:sp>
        <p:nvSpPr>
          <p:cNvPr id="143" name="Google Shape;143;p19"/>
          <p:cNvSpPr/>
          <p:nvPr/>
        </p:nvSpPr>
        <p:spPr>
          <a:xfrm>
            <a:off x="2095483" y="5400725"/>
            <a:ext cx="1171500" cy="1114500"/>
          </a:xfrm>
          <a:prstGeom prst="ellipse">
            <a:avLst/>
          </a:prstGeom>
          <a:solidFill>
            <a:srgbClr val="ABBADE"/>
          </a:solidFill>
          <a:ln cap="flat" cmpd="sng" w="12700">
            <a:solidFill>
              <a:srgbClr val="ABBAD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rPr>
              <a:t>KNN</a:t>
            </a:r>
            <a:endParaRPr b="1">
              <a:solidFill>
                <a:schemeClr val="dk1"/>
              </a:solidFill>
            </a:endParaRPr>
          </a:p>
        </p:txBody>
      </p:sp>
      <p:sp>
        <p:nvSpPr>
          <p:cNvPr id="144" name="Google Shape;144;p19"/>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564"/>
              <a:buFont typeface="Calibri"/>
              <a:buNone/>
            </a:pPr>
            <a:r>
              <a:rPr b="1" lang="en-US" sz="3100">
                <a:solidFill>
                  <a:srgbClr val="666666"/>
                </a:solidFill>
              </a:rPr>
              <a:t>II - Missing Values</a:t>
            </a:r>
            <a:endParaRPr b="1" sz="3100"/>
          </a:p>
        </p:txBody>
      </p:sp>
      <p:sp>
        <p:nvSpPr>
          <p:cNvPr id="145" name="Google Shape;145;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19"/>
          <p:cNvSpPr/>
          <p:nvPr/>
        </p:nvSpPr>
        <p:spPr>
          <a:xfrm>
            <a:off x="2493135" y="4900613"/>
            <a:ext cx="376200" cy="500100"/>
          </a:xfrm>
          <a:prstGeom prst="downArrow">
            <a:avLst>
              <a:gd fmla="val 50000" name="adj1"/>
              <a:gd fmla="val 50000" name="adj2"/>
            </a:avLst>
          </a:prstGeom>
          <a:solidFill>
            <a:srgbClr val="ABBA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nvSpPr>
        <p:spPr>
          <a:xfrm>
            <a:off x="8264775" y="1758675"/>
            <a:ext cx="33912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Dataset has no NA value now.</a:t>
            </a:r>
            <a:endParaRPr sz="2000"/>
          </a:p>
        </p:txBody>
      </p:sp>
      <p:sp>
        <p:nvSpPr>
          <p:cNvPr id="152" name="Google Shape;152;p20"/>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b="1" lang="en-US" sz="3130">
                <a:solidFill>
                  <a:srgbClr val="666666"/>
                </a:solidFill>
              </a:rPr>
              <a:t>II -</a:t>
            </a:r>
            <a:r>
              <a:rPr b="1" lang="en-US" sz="3130">
                <a:solidFill>
                  <a:srgbClr val="666666"/>
                </a:solidFill>
              </a:rPr>
              <a:t> Missing Values</a:t>
            </a:r>
            <a:endParaRPr b="1" sz="3130">
              <a:solidFill>
                <a:srgbClr val="666666"/>
              </a:solidFill>
            </a:endParaRPr>
          </a:p>
        </p:txBody>
      </p:sp>
      <p:sp>
        <p:nvSpPr>
          <p:cNvPr id="153" name="Google Shape;153;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pic>
        <p:nvPicPr>
          <p:cNvPr id="154" name="Google Shape;154;p20"/>
          <p:cNvPicPr preferRelativeResize="0"/>
          <p:nvPr/>
        </p:nvPicPr>
        <p:blipFill>
          <a:blip r:embed="rId3">
            <a:alphaModFix/>
          </a:blip>
          <a:stretch>
            <a:fillRect/>
          </a:stretch>
        </p:blipFill>
        <p:spPr>
          <a:xfrm>
            <a:off x="415600" y="1484617"/>
            <a:ext cx="7349608" cy="51963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b="1" lang="en-US" sz="3130">
                <a:solidFill>
                  <a:srgbClr val="666666"/>
                </a:solidFill>
              </a:rPr>
              <a:t>Exploratory Data Analysis </a:t>
            </a:r>
            <a:endParaRPr b="1" sz="3130">
              <a:solidFill>
                <a:srgbClr val="666666"/>
              </a:solidFill>
            </a:endParaRPr>
          </a:p>
        </p:txBody>
      </p:sp>
      <p:sp>
        <p:nvSpPr>
          <p:cNvPr id="160" name="Google Shape;160;p21"/>
          <p:cNvSpPr txBox="1"/>
          <p:nvPr/>
        </p:nvSpPr>
        <p:spPr>
          <a:xfrm>
            <a:off x="8301825" y="1995988"/>
            <a:ext cx="32604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We will </a:t>
            </a:r>
            <a:r>
              <a:rPr b="1" lang="en-US" sz="1800"/>
              <a:t>re-balance </a:t>
            </a:r>
            <a:r>
              <a:rPr lang="en-US" sz="1800"/>
              <a:t>dataset since machine learning classifiers are sensitive to the proportions of classes and fail with imbalanced training datasets</a:t>
            </a:r>
            <a:endParaRPr sz="1800"/>
          </a:p>
          <a:p>
            <a:pPr indent="0" lvl="0" marL="0" rtl="0" algn="l">
              <a:spcBef>
                <a:spcPts val="0"/>
              </a:spcBef>
              <a:spcAft>
                <a:spcPts val="0"/>
              </a:spcAft>
              <a:buClr>
                <a:schemeClr val="dk1"/>
              </a:buClr>
              <a:buSzPts val="1100"/>
              <a:buFont typeface="Arial"/>
              <a:buNone/>
            </a:pPr>
            <a:r>
              <a:rPr lang="en-US" sz="1800"/>
              <a:t>The algorithms tend</a:t>
            </a:r>
            <a:endParaRPr sz="1800"/>
          </a:p>
          <a:p>
            <a:pPr indent="0" lvl="0" marL="0" rtl="0" algn="l">
              <a:spcBef>
                <a:spcPts val="0"/>
              </a:spcBef>
              <a:spcAft>
                <a:spcPts val="0"/>
              </a:spcAft>
              <a:buNone/>
            </a:pPr>
            <a:r>
              <a:rPr lang="en-US" sz="1800"/>
              <a:t>to favor the majority obtaining misleading accuracies</a:t>
            </a:r>
            <a:endParaRPr sz="1800"/>
          </a:p>
        </p:txBody>
      </p:sp>
      <p:sp>
        <p:nvSpPr>
          <p:cNvPr id="161" name="Google Shape;161;p21"/>
          <p:cNvSpPr/>
          <p:nvPr/>
        </p:nvSpPr>
        <p:spPr>
          <a:xfrm>
            <a:off x="9006975" y="5313200"/>
            <a:ext cx="1850100" cy="43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IMBALANCED </a:t>
            </a:r>
            <a:endParaRPr b="1" sz="1800">
              <a:latin typeface="Calibri"/>
              <a:ea typeface="Calibri"/>
              <a:cs typeface="Calibri"/>
              <a:sym typeface="Calibri"/>
            </a:endParaRPr>
          </a:p>
        </p:txBody>
      </p:sp>
      <p:sp>
        <p:nvSpPr>
          <p:cNvPr id="162" name="Google Shape;162;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21"/>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64" name="Google Shape;164;p21"/>
          <p:cNvPicPr preferRelativeResize="0"/>
          <p:nvPr/>
        </p:nvPicPr>
        <p:blipFill>
          <a:blip r:embed="rId3">
            <a:alphaModFix/>
          </a:blip>
          <a:stretch>
            <a:fillRect/>
          </a:stretch>
        </p:blipFill>
        <p:spPr>
          <a:xfrm>
            <a:off x="415600" y="1536625"/>
            <a:ext cx="6480075" cy="461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US" sz="3100">
                <a:solidFill>
                  <a:srgbClr val="666666"/>
                </a:solidFill>
              </a:rPr>
              <a:t>III -</a:t>
            </a:r>
            <a:r>
              <a:rPr b="1" lang="en-US" sz="3100">
                <a:solidFill>
                  <a:srgbClr val="666666"/>
                </a:solidFill>
                <a:latin typeface="Arial"/>
                <a:ea typeface="Arial"/>
                <a:cs typeface="Arial"/>
                <a:sym typeface="Arial"/>
              </a:rPr>
              <a:t> </a:t>
            </a:r>
            <a:r>
              <a:rPr b="1" lang="en-US" sz="3100">
                <a:solidFill>
                  <a:srgbClr val="666666"/>
                </a:solidFill>
                <a:latin typeface="Arial"/>
                <a:ea typeface="Arial"/>
                <a:cs typeface="Arial"/>
                <a:sym typeface="Arial"/>
              </a:rPr>
              <a:t>Rebalancing data</a:t>
            </a:r>
            <a:r>
              <a:rPr b="1" lang="en-US" sz="3100">
                <a:solidFill>
                  <a:srgbClr val="666666"/>
                </a:solidFill>
                <a:latin typeface="Arial"/>
                <a:ea typeface="Arial"/>
                <a:cs typeface="Arial"/>
                <a:sym typeface="Arial"/>
              </a:rPr>
              <a:t>: </a:t>
            </a:r>
            <a:r>
              <a:rPr b="1" lang="en-US" sz="3100">
                <a:solidFill>
                  <a:srgbClr val="666666"/>
                </a:solidFill>
                <a:latin typeface="Arial"/>
                <a:ea typeface="Arial"/>
                <a:cs typeface="Arial"/>
                <a:sym typeface="Arial"/>
              </a:rPr>
              <a:t>Synthetic</a:t>
            </a:r>
            <a:r>
              <a:rPr b="1" lang="en-US" sz="3100">
                <a:solidFill>
                  <a:srgbClr val="666666"/>
                </a:solidFill>
                <a:latin typeface="Arial"/>
                <a:ea typeface="Arial"/>
                <a:cs typeface="Arial"/>
                <a:sym typeface="Arial"/>
              </a:rPr>
              <a:t> Minority Oversampling Technique</a:t>
            </a:r>
            <a:br>
              <a:rPr b="1" lang="en-US" sz="3100">
                <a:latin typeface="Arial"/>
                <a:ea typeface="Arial"/>
                <a:cs typeface="Arial"/>
                <a:sym typeface="Arial"/>
              </a:rPr>
            </a:br>
            <a:endParaRPr b="1" sz="3100">
              <a:latin typeface="Arial"/>
              <a:ea typeface="Arial"/>
              <a:cs typeface="Arial"/>
              <a:sym typeface="Arial"/>
            </a:endParaRPr>
          </a:p>
        </p:txBody>
      </p:sp>
      <p:pic>
        <p:nvPicPr>
          <p:cNvPr id="171" name="Google Shape;171;p22"/>
          <p:cNvPicPr preferRelativeResize="0"/>
          <p:nvPr/>
        </p:nvPicPr>
        <p:blipFill>
          <a:blip r:embed="rId3">
            <a:alphaModFix/>
          </a:blip>
          <a:stretch>
            <a:fillRect/>
          </a:stretch>
        </p:blipFill>
        <p:spPr>
          <a:xfrm>
            <a:off x="381000" y="1497025"/>
            <a:ext cx="5635451" cy="2490300"/>
          </a:xfrm>
          <a:prstGeom prst="rect">
            <a:avLst/>
          </a:prstGeom>
          <a:noFill/>
          <a:ln>
            <a:noFill/>
          </a:ln>
        </p:spPr>
      </p:pic>
      <p:sp>
        <p:nvSpPr>
          <p:cNvPr id="172" name="Google Shape;172;p22"/>
          <p:cNvSpPr txBox="1"/>
          <p:nvPr/>
        </p:nvSpPr>
        <p:spPr>
          <a:xfrm>
            <a:off x="532175" y="4340475"/>
            <a:ext cx="5333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SMOTE is a technique to up-sample the minority classes while avoiding overfitting. It does this by generating new synthetic examples close to the other points (belonging to the minority class) in feature space.</a:t>
            </a:r>
            <a:endParaRPr sz="1800"/>
          </a:p>
        </p:txBody>
      </p:sp>
      <p:sp>
        <p:nvSpPr>
          <p:cNvPr id="173" name="Google Shape;173;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22"/>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75" name="Google Shape;175;p22"/>
          <p:cNvPicPr preferRelativeResize="0"/>
          <p:nvPr/>
        </p:nvPicPr>
        <p:blipFill>
          <a:blip r:embed="rId4">
            <a:alphaModFix/>
          </a:blip>
          <a:stretch>
            <a:fillRect/>
          </a:stretch>
        </p:blipFill>
        <p:spPr>
          <a:xfrm>
            <a:off x="5967952" y="1536625"/>
            <a:ext cx="5808349" cy="4555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