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6" r:id="rId6"/>
    <p:sldId id="277" r:id="rId7"/>
    <p:sldId id="280" r:id="rId8"/>
    <p:sldId id="283" r:id="rId9"/>
    <p:sldId id="288" r:id="rId10"/>
    <p:sldId id="291" r:id="rId11"/>
    <p:sldId id="298" r:id="rId12"/>
    <p:sldId id="303" r:id="rId13"/>
    <p:sldId id="306" r:id="rId14"/>
    <p:sldId id="307" r:id="rId15"/>
    <p:sldId id="312" r:id="rId16"/>
    <p:sldId id="313" r:id="rId17"/>
    <p:sldId id="314" r:id="rId18"/>
    <p:sldId id="308" r:id="rId19"/>
    <p:sldId id="309" r:id="rId20"/>
    <p:sldId id="305" r:id="rId21"/>
    <p:sldId id="310" r:id="rId22"/>
    <p:sldId id="311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F23"/>
    <a:srgbClr val="45C327"/>
    <a:srgbClr val="34BF13"/>
    <a:srgbClr val="A2B919"/>
    <a:srgbClr val="FCFCF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6" autoAdjust="0"/>
    <p:restoredTop sz="94652" autoAdjust="0"/>
  </p:normalViewPr>
  <p:slideViewPr>
    <p:cSldViewPr snapToGrid="0" showGuides="1">
      <p:cViewPr varScale="1">
        <p:scale>
          <a:sx n="83" d="100"/>
          <a:sy n="83" d="100"/>
        </p:scale>
        <p:origin x="101" y="77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77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15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7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8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0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2036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67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28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15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1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1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1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4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5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5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0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1703" y="865615"/>
            <a:ext cx="9144000" cy="830997"/>
          </a:xfrm>
        </p:spPr>
        <p:txBody>
          <a:bodyPr lIns="0" tIns="0" rIns="0" bIns="0" anchor="t">
            <a:spAutoFit/>
          </a:bodyPr>
          <a:lstStyle/>
          <a:p>
            <a:pPr marL="0" indent="0"/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CÔNG NGHIỆP TP HCM           </a:t>
            </a:r>
            <a:b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pic>
        <p:nvPicPr>
          <p:cNvPr id="11" name="Picture 4" descr="HÃ¬nh áº£nh cÃ³ liÃªn quan">
            <a:extLst>
              <a:ext uri="{FF2B5EF4-FFF2-40B4-BE49-F238E27FC236}">
                <a16:creationId xmlns:a16="http://schemas.microsoft.com/office/drawing/2014/main" id="{9E96EDF7-B3F8-4661-94DB-C81A21E0A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85630"/>
            <a:ext cx="2607364" cy="238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F90903-8FE1-4CB0-823E-6F73E69063EC}"/>
              </a:ext>
            </a:extLst>
          </p:cNvPr>
          <p:cNvSpPr txBox="1"/>
          <p:nvPr/>
        </p:nvSpPr>
        <p:spPr>
          <a:xfrm>
            <a:off x="807449" y="2926560"/>
            <a:ext cx="110317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 TÀI: HỆ THỐNG QUẢN LÝ BÁN LINH KIỆN MÁY TÍNH TRỰC TUYẾN</a:t>
            </a:r>
            <a:endParaRPr lang="en-US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5729F-57A1-4AF2-A02C-221EC301A1EC}"/>
              </a:ext>
            </a:extLst>
          </p:cNvPr>
          <p:cNvSpPr txBox="1"/>
          <p:nvPr/>
        </p:nvSpPr>
        <p:spPr>
          <a:xfrm>
            <a:off x="2178316" y="4535202"/>
            <a:ext cx="78353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500" dirty="0">
                <a:latin typeface="Arial" panose="020B0604020202020204" pitchFamily="34" charset="0"/>
                <a:cs typeface="Arial" panose="020B0604020202020204" pitchFamily="34" charset="0"/>
              </a:rPr>
              <a:t>ướn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: TS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Khánh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8AAFE0-A058-4A49-B315-423DDA23F2E2}"/>
              </a:ext>
            </a:extLst>
          </p:cNvPr>
          <p:cNvSpPr txBox="1"/>
          <p:nvPr/>
        </p:nvSpPr>
        <p:spPr>
          <a:xfrm>
            <a:off x="2305082" y="5582661"/>
            <a:ext cx="758183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:   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Khoa - 17019781</a:t>
            </a:r>
          </a:p>
          <a:p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	  				     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Gia Anh           - 17013891</a:t>
            </a:r>
          </a:p>
          <a:p>
            <a:r>
              <a:rPr lang="en-US" i="1" dirty="0"/>
              <a:t>	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AAFE45A-9802-02B1-95BB-71B35B060474}"/>
              </a:ext>
            </a:extLst>
          </p:cNvPr>
          <p:cNvSpPr txBox="1">
            <a:spLocks/>
          </p:cNvSpPr>
          <p:nvPr/>
        </p:nvSpPr>
        <p:spPr>
          <a:xfrm>
            <a:off x="1420521" y="2356155"/>
            <a:ext cx="9144000" cy="4154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TỐT NGHIỆP 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DB61E-4DED-4FCD-B26A-145A41E1511E}"/>
              </a:ext>
            </a:extLst>
          </p:cNvPr>
          <p:cNvSpPr txBox="1"/>
          <p:nvPr/>
        </p:nvSpPr>
        <p:spPr>
          <a:xfrm>
            <a:off x="304800" y="578451"/>
            <a:ext cx="426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D6D856-D4EE-47E7-988E-A9B0C1D29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635" y="578451"/>
            <a:ext cx="186733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25" descr="Diagram, table&#10;&#10;Description automatically generated">
            <a:extLst>
              <a:ext uri="{FF2B5EF4-FFF2-40B4-BE49-F238E27FC236}">
                <a16:creationId xmlns:a16="http://schemas.microsoft.com/office/drawing/2014/main" id="{B9910B2B-CE62-48E5-8C61-1D9C7A990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990" y="1006160"/>
            <a:ext cx="8548914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7D8523-F38D-96E4-4479-AFAC0C19073C}"/>
              </a:ext>
            </a:extLst>
          </p:cNvPr>
          <p:cNvSpPr txBox="1"/>
          <p:nvPr/>
        </p:nvSpPr>
        <p:spPr>
          <a:xfrm>
            <a:off x="-97638" y="1009338"/>
            <a:ext cx="6103256" cy="542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4.2 </a:t>
            </a:r>
            <a:r>
              <a:rPr lang="en-US" sz="25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Sơ</a:t>
            </a: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đồ</a:t>
            </a: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màn</a:t>
            </a: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hình</a:t>
            </a:r>
            <a:endParaRPr lang="en-US" sz="2500" b="1" dirty="0"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49A7D98-D417-66F6-748B-B4F38612271F}"/>
              </a:ext>
            </a:extLst>
          </p:cNvPr>
          <p:cNvSpPr txBox="1">
            <a:spLocks/>
          </p:cNvSpPr>
          <p:nvPr/>
        </p:nvSpPr>
        <p:spPr>
          <a:xfrm>
            <a:off x="228600" y="324408"/>
            <a:ext cx="11734800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</a:t>
            </a:r>
            <a:r>
              <a:rPr lang="vi-VN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SỞ LÍ THUYẾT 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17F00F-FB40-017D-73C8-17964CC2B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D4C718-E7C2-93D8-336F-692F70AF3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77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DB61E-4DED-4FCD-B26A-145A41E1511E}"/>
              </a:ext>
            </a:extLst>
          </p:cNvPr>
          <p:cNvSpPr txBox="1"/>
          <p:nvPr/>
        </p:nvSpPr>
        <p:spPr>
          <a:xfrm>
            <a:off x="304800" y="578451"/>
            <a:ext cx="426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D6D856-D4EE-47E7-988E-A9B0C1D29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635" y="578451"/>
            <a:ext cx="186733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D03A9-B70A-72EE-4CCF-0E9E31CFB23F}"/>
              </a:ext>
            </a:extLst>
          </p:cNvPr>
          <p:cNvSpPr txBox="1"/>
          <p:nvPr/>
        </p:nvSpPr>
        <p:spPr>
          <a:xfrm>
            <a:off x="-97638" y="1009338"/>
            <a:ext cx="6103256" cy="542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4.3 Class diagram</a:t>
            </a:r>
            <a:endParaRPr lang="en-US" sz="2500" b="1" dirty="0"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972EAC3-B805-25E2-8925-376CB6ED6238}"/>
              </a:ext>
            </a:extLst>
          </p:cNvPr>
          <p:cNvSpPr txBox="1">
            <a:spLocks/>
          </p:cNvSpPr>
          <p:nvPr/>
        </p:nvSpPr>
        <p:spPr>
          <a:xfrm>
            <a:off x="228600" y="324408"/>
            <a:ext cx="11734800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</a:t>
            </a:r>
            <a:r>
              <a:rPr lang="vi-VN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SỞ LÍ THUYẾT 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3C412B-4181-C9DB-E78E-3D05E214D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B64A7E-9B3B-AFB2-2240-8F9145D49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3CDD7618-EC30-C012-2C34-68BC4261F1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377" y="1091203"/>
            <a:ext cx="3992537" cy="5578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990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DB61E-4DED-4FCD-B26A-145A41E1511E}"/>
              </a:ext>
            </a:extLst>
          </p:cNvPr>
          <p:cNvSpPr txBox="1"/>
          <p:nvPr/>
        </p:nvSpPr>
        <p:spPr>
          <a:xfrm>
            <a:off x="304800" y="578451"/>
            <a:ext cx="426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D6D856-D4EE-47E7-988E-A9B0C1D29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635" y="578451"/>
            <a:ext cx="186733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972EAC3-B805-25E2-8925-376CB6ED6238}"/>
              </a:ext>
            </a:extLst>
          </p:cNvPr>
          <p:cNvSpPr txBox="1">
            <a:spLocks/>
          </p:cNvSpPr>
          <p:nvPr/>
        </p:nvSpPr>
        <p:spPr>
          <a:xfrm>
            <a:off x="228600" y="324408"/>
            <a:ext cx="11734800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</a:t>
            </a:r>
            <a:r>
              <a:rPr lang="vi-VN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SỞ LÍ THUYẾT 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3C412B-4181-C9DB-E78E-3D05E214D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B64A7E-9B3B-AFB2-2240-8F9145D49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7D5ED7-64CC-1887-C1BD-995055CD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037912"/>
              </p:ext>
            </p:extLst>
          </p:nvPr>
        </p:nvGraphicFramePr>
        <p:xfrm>
          <a:off x="73891" y="1551921"/>
          <a:ext cx="11889509" cy="519568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155153">
                  <a:extLst>
                    <a:ext uri="{9D8B030D-6E8A-4147-A177-3AD203B41FA5}">
                      <a16:colId xmlns:a16="http://schemas.microsoft.com/office/drawing/2014/main" val="187174955"/>
                    </a:ext>
                  </a:extLst>
                </a:gridCol>
                <a:gridCol w="5659953">
                  <a:extLst>
                    <a:ext uri="{9D8B030D-6E8A-4147-A177-3AD203B41FA5}">
                      <a16:colId xmlns:a16="http://schemas.microsoft.com/office/drawing/2014/main" val="875193688"/>
                    </a:ext>
                  </a:extLst>
                </a:gridCol>
                <a:gridCol w="4074403">
                  <a:extLst>
                    <a:ext uri="{9D8B030D-6E8A-4147-A177-3AD203B41FA5}">
                      <a16:colId xmlns:a16="http://schemas.microsoft.com/office/drawing/2014/main" val="711057258"/>
                    </a:ext>
                  </a:extLst>
                </a:gridCol>
              </a:tblGrid>
              <a:tr h="532752"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>
                          <a:effectLst/>
                        </a:rPr>
                        <a:t>Use case: UC007_Đặt </a:t>
                      </a:r>
                      <a:r>
                        <a:rPr lang="en-US" sz="1600" dirty="0" err="1">
                          <a:effectLst/>
                        </a:rPr>
                        <a:t>hàng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91" marR="17791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268865"/>
                  </a:ext>
                </a:extLst>
              </a:tr>
              <a:tr h="3225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 err="1">
                          <a:effectLst/>
                        </a:rPr>
                        <a:t>Mục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đích</a:t>
                      </a:r>
                      <a:r>
                        <a:rPr lang="en-US" sz="1600" dirty="0">
                          <a:effectLst/>
                        </a:rPr>
                        <a:t>: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91" marR="17791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</a:rPr>
                        <a:t>Đặt hàng trên website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91" marR="17791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37199"/>
                  </a:ext>
                </a:extLst>
              </a:tr>
              <a:tr h="3290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</a:rPr>
                        <a:t>Mô tả: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91" marR="17791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</a:rPr>
                        <a:t>Người dùng sử dụng chức năng này để tiến hàng đặt hàng những sản phẩm đã cho vào giỏ trước đó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91" marR="17791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920152"/>
                  </a:ext>
                </a:extLst>
              </a:tr>
              <a:tr h="3214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 err="1">
                          <a:effectLst/>
                        </a:rPr>
                        <a:t>Tác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nhân</a:t>
                      </a:r>
                      <a:r>
                        <a:rPr lang="en-US" sz="1600" dirty="0">
                          <a:effectLst/>
                        </a:rPr>
                        <a:t>: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91" marR="17791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</a:rPr>
                        <a:t>User, </a:t>
                      </a:r>
                      <a:r>
                        <a:rPr lang="en-US" sz="1600" dirty="0">
                          <a:effectLst/>
                        </a:rPr>
                        <a:t>Admin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91" marR="17791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018933"/>
                  </a:ext>
                </a:extLst>
              </a:tr>
              <a:tr h="3290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</a:rPr>
                        <a:t>Điều kiện trước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91" marR="17791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</a:rPr>
                        <a:t>Đã có sản phẩm trong giỏ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91" marR="17791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61837"/>
                  </a:ext>
                </a:extLst>
              </a:tr>
              <a:tr h="3286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</a:rPr>
                        <a:t>Điều kiện sau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91" marR="17791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</a:rPr>
                        <a:t>Đơn hàng được đặt thành công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91" marR="17791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826226"/>
                  </a:ext>
                </a:extLst>
              </a:tr>
              <a:tr h="321462">
                <a:tc rowSpan="5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</a:rPr>
                        <a:t>Luồng sự kiện chính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91" marR="1779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</a:rPr>
                        <a:t>Actor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91" marR="1779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</a:rPr>
                        <a:t>System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91" marR="17791" marT="0" marB="0" anchor="ctr"/>
                </a:tc>
                <a:extLst>
                  <a:ext uri="{0D108BD9-81ED-4DB2-BD59-A6C34878D82A}">
                    <a16:rowId xmlns:a16="http://schemas.microsoft.com/office/drawing/2014/main" val="2808380576"/>
                  </a:ext>
                </a:extLst>
              </a:tr>
              <a:tr h="3290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</a:rPr>
                        <a:t>        1. </a:t>
                      </a:r>
                      <a:r>
                        <a:rPr lang="en-US" sz="1600" dirty="0" err="1">
                          <a:effectLst/>
                        </a:rPr>
                        <a:t>Người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giỏ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hàng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nhấn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nút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đặt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hàng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91" marR="17791" marT="0" marB="0" anchor="ctr"/>
                </a:tc>
                <a:tc>
                  <a:txBody>
                    <a:bodyPr/>
                    <a:lstStyle/>
                    <a:p>
                      <a:pPr marL="233680" indent="-179705" algn="just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91" marR="17791" marT="0" marB="0" anchor="ctr"/>
                </a:tc>
                <a:extLst>
                  <a:ext uri="{0D108BD9-81ED-4DB2-BD59-A6C34878D82A}">
                    <a16:rowId xmlns:a16="http://schemas.microsoft.com/office/drawing/2014/main" val="131559318"/>
                  </a:ext>
                </a:extLst>
              </a:tr>
              <a:tr h="6763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4950" indent="-179705"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91" marR="17791" marT="0" marB="0" anchor="ctr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</a:rPr>
                        <a:t>         2. </a:t>
                      </a: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thị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báo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xác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nhận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đặt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hàng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91" marR="17791" marT="0" marB="0" anchor="ctr"/>
                </a:tc>
                <a:extLst>
                  <a:ext uri="{0D108BD9-81ED-4DB2-BD59-A6C34878D82A}">
                    <a16:rowId xmlns:a16="http://schemas.microsoft.com/office/drawing/2014/main" val="2579909722"/>
                  </a:ext>
                </a:extLst>
              </a:tr>
              <a:tr h="3225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</a:rPr>
                        <a:t>        3. </a:t>
                      </a:r>
                      <a:r>
                        <a:rPr lang="en-US" sz="1600" dirty="0" err="1">
                          <a:effectLst/>
                        </a:rPr>
                        <a:t>Người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nhấn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chọn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xác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nhận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91" marR="17791" marT="0" marB="0" anchor="ctr"/>
                </a:tc>
                <a:tc>
                  <a:txBody>
                    <a:bodyPr/>
                    <a:lstStyle/>
                    <a:p>
                      <a:pPr marL="53975" indent="0" algn="just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91" marR="17791" marT="0" marB="0" anchor="ctr"/>
                </a:tc>
                <a:extLst>
                  <a:ext uri="{0D108BD9-81ED-4DB2-BD59-A6C34878D82A}">
                    <a16:rowId xmlns:a16="http://schemas.microsoft.com/office/drawing/2014/main" val="3302840904"/>
                  </a:ext>
                </a:extLst>
              </a:tr>
              <a:tr h="6826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4950" indent="-179705"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91" marR="17791" marT="0" marB="0" anchor="ctr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</a:rPr>
                        <a:t>         4. </a:t>
                      </a:r>
                      <a:r>
                        <a:rPr lang="en-US" sz="1600" dirty="0" err="1">
                          <a:effectLst/>
                        </a:rPr>
                        <a:t>Hệ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thống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nhận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đơn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hàng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và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báo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chờ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xử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lý</a:t>
                      </a:r>
                      <a:r>
                        <a:rPr lang="en-US" sz="1600" dirty="0">
                          <a:effectLst/>
                        </a:rPr>
                        <a:t>.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thúc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91" marR="17791" marT="0" marB="0" anchor="ctr"/>
                </a:tc>
                <a:extLst>
                  <a:ext uri="{0D108BD9-81ED-4DB2-BD59-A6C34878D82A}">
                    <a16:rowId xmlns:a16="http://schemas.microsoft.com/office/drawing/2014/main" val="2726495596"/>
                  </a:ext>
                </a:extLst>
              </a:tr>
              <a:tr h="329031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</a:rPr>
                        <a:t>Luồng sự kiện phụ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91" marR="17791" marT="0" marB="0" anchor="ctr"/>
                </a:tc>
                <a:tc>
                  <a:txBody>
                    <a:bodyPr/>
                    <a:lstStyle/>
                    <a:p>
                      <a:pPr marL="457200" lvl="1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</a:rPr>
                        <a:t>3.1 </a:t>
                      </a:r>
                      <a:r>
                        <a:rPr lang="en-US" sz="1600" dirty="0" err="1">
                          <a:effectLst/>
                        </a:rPr>
                        <a:t>Người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dùng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hủy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đặt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hàng</a:t>
                      </a:r>
                      <a:r>
                        <a:rPr lang="en-US" sz="1600" dirty="0">
                          <a:effectLst/>
                        </a:rPr>
                        <a:t>. </a:t>
                      </a:r>
                      <a:r>
                        <a:rPr lang="en-US" sz="1600" dirty="0" err="1">
                          <a:effectLst/>
                        </a:rPr>
                        <a:t>Kết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thúc</a:t>
                      </a:r>
                      <a:r>
                        <a:rPr lang="en-US" sz="1600" dirty="0">
                          <a:effectLst/>
                        </a:rPr>
                        <a:t> UC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91" marR="17791" marT="0" marB="0" anchor="ctr"/>
                </a:tc>
                <a:tc>
                  <a:txBody>
                    <a:bodyPr/>
                    <a:lstStyle/>
                    <a:p>
                      <a:pPr marL="53975" indent="0" algn="just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91" marR="17791" marT="0" marB="0" anchor="ctr"/>
                </a:tc>
                <a:extLst>
                  <a:ext uri="{0D108BD9-81ED-4DB2-BD59-A6C34878D82A}">
                    <a16:rowId xmlns:a16="http://schemas.microsoft.com/office/drawing/2014/main" val="79442423"/>
                  </a:ext>
                </a:extLst>
              </a:tr>
              <a:tr h="3290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34950" indent="-179705"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91" marR="17791" marT="0" marB="0" anchor="ctr"/>
                </a:tc>
                <a:tc>
                  <a:txBody>
                    <a:bodyPr/>
                    <a:lstStyle/>
                    <a:p>
                      <a:pPr marL="457200" lvl="1" indent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buFont typeface="+mj-lt"/>
                        <a:buNone/>
                      </a:pPr>
                      <a:r>
                        <a:rPr lang="en-US" sz="1600" dirty="0">
                          <a:effectLst/>
                        </a:rPr>
                        <a:t>3.2 </a:t>
                      </a:r>
                      <a:r>
                        <a:rPr lang="en-US" sz="1600" dirty="0" err="1">
                          <a:effectLst/>
                        </a:rPr>
                        <a:t>Hủy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bỏ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tác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vụ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hiện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tại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7791" marR="17791" marT="0" marB="0" anchor="ctr"/>
                </a:tc>
                <a:extLst>
                  <a:ext uri="{0D108BD9-81ED-4DB2-BD59-A6C34878D82A}">
                    <a16:rowId xmlns:a16="http://schemas.microsoft.com/office/drawing/2014/main" val="242672627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E27DC9F-EE9C-C549-FEA6-A50C6F0BD435}"/>
              </a:ext>
            </a:extLst>
          </p:cNvPr>
          <p:cNvSpPr txBox="1"/>
          <p:nvPr/>
        </p:nvSpPr>
        <p:spPr>
          <a:xfrm>
            <a:off x="-328548" y="820968"/>
            <a:ext cx="6103256" cy="540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4.4 </a:t>
            </a:r>
            <a:r>
              <a:rPr lang="en-US" sz="25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Đặc</a:t>
            </a: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tả</a:t>
            </a: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chức</a:t>
            </a: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năng</a:t>
            </a: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đặt</a:t>
            </a: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hàng</a:t>
            </a: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2500" b="1" dirty="0"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82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DB61E-4DED-4FCD-B26A-145A41E1511E}"/>
              </a:ext>
            </a:extLst>
          </p:cNvPr>
          <p:cNvSpPr txBox="1"/>
          <p:nvPr/>
        </p:nvSpPr>
        <p:spPr>
          <a:xfrm>
            <a:off x="304800" y="578451"/>
            <a:ext cx="426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D6D856-D4EE-47E7-988E-A9B0C1D29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635" y="578451"/>
            <a:ext cx="186733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972EAC3-B805-25E2-8925-376CB6ED6238}"/>
              </a:ext>
            </a:extLst>
          </p:cNvPr>
          <p:cNvSpPr txBox="1">
            <a:spLocks/>
          </p:cNvSpPr>
          <p:nvPr/>
        </p:nvSpPr>
        <p:spPr>
          <a:xfrm>
            <a:off x="228600" y="324408"/>
            <a:ext cx="11734800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</a:t>
            </a:r>
            <a:r>
              <a:rPr lang="vi-VN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SỞ LÍ THUYẾT 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3C412B-4181-C9DB-E78E-3D05E214D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B64A7E-9B3B-AFB2-2240-8F9145D49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0A4CE1E6-350E-FB92-19BA-AAF389D55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45" y="1073088"/>
            <a:ext cx="6846455" cy="55805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0EBE83-001A-BF5B-B311-8360FA4BCE52}"/>
              </a:ext>
            </a:extLst>
          </p:cNvPr>
          <p:cNvSpPr txBox="1"/>
          <p:nvPr/>
        </p:nvSpPr>
        <p:spPr>
          <a:xfrm>
            <a:off x="175262" y="1862110"/>
            <a:ext cx="2754745" cy="414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Ơ ĐỒ ACTIVE</a:t>
            </a:r>
            <a:endParaRPr lang="en-US" b="1" dirty="0"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1666D7-6E0C-437A-1FCF-13321317077E}"/>
              </a:ext>
            </a:extLst>
          </p:cNvPr>
          <p:cNvSpPr txBox="1"/>
          <p:nvPr/>
        </p:nvSpPr>
        <p:spPr>
          <a:xfrm>
            <a:off x="-328548" y="820968"/>
            <a:ext cx="4798948" cy="1040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4.4 </a:t>
            </a:r>
            <a:r>
              <a:rPr lang="en-US" sz="25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Đặc</a:t>
            </a: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tả</a:t>
            </a: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chức</a:t>
            </a: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năng</a:t>
            </a: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đặt</a:t>
            </a: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hàng</a:t>
            </a: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2500" b="1" dirty="0"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361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D6D856-D4EE-47E7-988E-A9B0C1D29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635" y="578451"/>
            <a:ext cx="186733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972EAC3-B805-25E2-8925-376CB6ED6238}"/>
              </a:ext>
            </a:extLst>
          </p:cNvPr>
          <p:cNvSpPr txBox="1">
            <a:spLocks/>
          </p:cNvSpPr>
          <p:nvPr/>
        </p:nvSpPr>
        <p:spPr>
          <a:xfrm>
            <a:off x="228600" y="324408"/>
            <a:ext cx="11734800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</a:t>
            </a:r>
            <a:r>
              <a:rPr lang="vi-VN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SỞ LÍ THUYẾT 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3C412B-4181-C9DB-E78E-3D05E214D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B64A7E-9B3B-AFB2-2240-8F9145D49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E21EC4-2A16-BE51-8819-94C2E7282730}"/>
              </a:ext>
            </a:extLst>
          </p:cNvPr>
          <p:cNvSpPr txBox="1"/>
          <p:nvPr/>
        </p:nvSpPr>
        <p:spPr>
          <a:xfrm>
            <a:off x="138545" y="1861574"/>
            <a:ext cx="2558473" cy="775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Ơ ĐỒ SEQUENCE</a:t>
            </a:r>
            <a:endParaRPr lang="en-US" b="1" dirty="0"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C1F54A-CD87-5B45-62D8-5EA10E3303AF}"/>
              </a:ext>
            </a:extLst>
          </p:cNvPr>
          <p:cNvSpPr txBox="1"/>
          <p:nvPr/>
        </p:nvSpPr>
        <p:spPr>
          <a:xfrm>
            <a:off x="-328548" y="820968"/>
            <a:ext cx="4531093" cy="1040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4.4 </a:t>
            </a:r>
            <a:r>
              <a:rPr lang="en-US" sz="25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Đặc</a:t>
            </a: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tả</a:t>
            </a: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chức</a:t>
            </a: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năng</a:t>
            </a: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đặt</a:t>
            </a: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hàng</a:t>
            </a: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2500" b="1" dirty="0"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38E6E0F-F25C-7742-9AB3-F9E3D9FB2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508" y="1625600"/>
            <a:ext cx="9415892" cy="516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15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D6D856-D4EE-47E7-988E-A9B0C1D29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635" y="578451"/>
            <a:ext cx="186733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F4CB6DA-4270-9668-4592-5AEAAB4F3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1183867"/>
            <a:ext cx="7866417" cy="552191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275DBEE-D12D-6892-9F08-A9ADA3804CC7}"/>
              </a:ext>
            </a:extLst>
          </p:cNvPr>
          <p:cNvSpPr txBox="1">
            <a:spLocks/>
          </p:cNvSpPr>
          <p:nvPr/>
        </p:nvSpPr>
        <p:spPr>
          <a:xfrm>
            <a:off x="228600" y="324408"/>
            <a:ext cx="11734800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</a:t>
            </a:r>
            <a:r>
              <a:rPr lang="vi-VN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SỞ LÍ THUYẾT 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545DD2-7266-C2D4-B4A7-8CBFF2417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0B9B92-F299-89E9-5AB2-47803954A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1BD08BB-8166-6FB5-9D4C-954853143478}"/>
              </a:ext>
            </a:extLst>
          </p:cNvPr>
          <p:cNvSpPr txBox="1"/>
          <p:nvPr/>
        </p:nvSpPr>
        <p:spPr>
          <a:xfrm>
            <a:off x="-328548" y="820968"/>
            <a:ext cx="4798948" cy="540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4.4 Database Diagram</a:t>
            </a:r>
            <a:endParaRPr lang="en-US" sz="2500" b="1" dirty="0"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26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D6D856-D4EE-47E7-988E-A9B0C1D29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635" y="578451"/>
            <a:ext cx="186733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2A4F2-843B-14C1-BFBC-3BE6D5482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69" y="2346036"/>
            <a:ext cx="11620061" cy="328836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19B3593-1323-F4D6-B879-58DA3910F4C0}"/>
              </a:ext>
            </a:extLst>
          </p:cNvPr>
          <p:cNvSpPr txBox="1">
            <a:spLocks/>
          </p:cNvSpPr>
          <p:nvPr/>
        </p:nvSpPr>
        <p:spPr>
          <a:xfrm>
            <a:off x="228600" y="324408"/>
            <a:ext cx="11734800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</a:t>
            </a:r>
            <a:r>
              <a:rPr lang="vi-VN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SỞ LÍ THUYẾT 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AABE1E-076C-261C-F2FC-A42083421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F86A9D-5788-7AAA-8BCD-4F50538C9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220BB0-698D-05CA-1431-4CD8EBBB1FCB}"/>
              </a:ext>
            </a:extLst>
          </p:cNvPr>
          <p:cNvSpPr txBox="1"/>
          <p:nvPr/>
        </p:nvSpPr>
        <p:spPr>
          <a:xfrm>
            <a:off x="-328548" y="820968"/>
            <a:ext cx="4798948" cy="540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4.4 </a:t>
            </a:r>
            <a:r>
              <a:rPr lang="en-US" sz="25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Sơ</a:t>
            </a: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đồ</a:t>
            </a: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màn</a:t>
            </a: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hình</a:t>
            </a:r>
            <a:endParaRPr lang="en-US" sz="2500" b="1" dirty="0"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146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DB61E-4DED-4FCD-B26A-145A41E1511E}"/>
              </a:ext>
            </a:extLst>
          </p:cNvPr>
          <p:cNvSpPr txBox="1"/>
          <p:nvPr/>
        </p:nvSpPr>
        <p:spPr>
          <a:xfrm>
            <a:off x="304800" y="578451"/>
            <a:ext cx="426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60D0C50-EE66-8B09-9EBA-A560E2C787BA}"/>
              </a:ext>
            </a:extLst>
          </p:cNvPr>
          <p:cNvSpPr txBox="1">
            <a:spLocks/>
          </p:cNvSpPr>
          <p:nvPr/>
        </p:nvSpPr>
        <p:spPr>
          <a:xfrm>
            <a:off x="228600" y="324408"/>
            <a:ext cx="11734800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TRÌNH BÀY SẢN PHẨM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53CA73-CDAF-2D08-5507-3DAF8C4C4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49196" y="522898"/>
            <a:ext cx="364280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21566D-938A-E8C6-61C2-702134019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576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58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DB61E-4DED-4FCD-B26A-145A41E1511E}"/>
              </a:ext>
            </a:extLst>
          </p:cNvPr>
          <p:cNvSpPr txBox="1"/>
          <p:nvPr/>
        </p:nvSpPr>
        <p:spPr>
          <a:xfrm>
            <a:off x="304800" y="578451"/>
            <a:ext cx="426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C3F42-A2A8-E99B-9770-D76274E4C9E4}"/>
              </a:ext>
            </a:extLst>
          </p:cNvPr>
          <p:cNvSpPr txBox="1"/>
          <p:nvPr/>
        </p:nvSpPr>
        <p:spPr>
          <a:xfrm>
            <a:off x="408373" y="1064890"/>
            <a:ext cx="4435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Kết</a:t>
            </a:r>
            <a:r>
              <a:rPr lang="en-US" sz="3200" b="1" dirty="0"/>
              <a:t> </a:t>
            </a:r>
            <a:r>
              <a:rPr lang="en-US" sz="3200" b="1" dirty="0" err="1"/>
              <a:t>quả</a:t>
            </a:r>
            <a:r>
              <a:rPr lang="en-US" sz="3200" b="1" dirty="0"/>
              <a:t> </a:t>
            </a:r>
            <a:r>
              <a:rPr lang="en-US" sz="3200" b="1" dirty="0" err="1"/>
              <a:t>đặt</a:t>
            </a:r>
            <a:r>
              <a:rPr lang="en-US" sz="3200" b="1" dirty="0"/>
              <a:t> </a:t>
            </a:r>
            <a:r>
              <a:rPr lang="en-US" sz="3200" b="1" dirty="0" err="1"/>
              <a:t>được</a:t>
            </a:r>
            <a:endParaRPr lang="en-US" sz="32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0A1D2-BDDB-6D4A-6176-130D08512E0C}"/>
              </a:ext>
            </a:extLst>
          </p:cNvPr>
          <p:cNvSpPr txBox="1">
            <a:spLocks/>
          </p:cNvSpPr>
          <p:nvPr/>
        </p:nvSpPr>
        <p:spPr>
          <a:xfrm>
            <a:off x="228600" y="324408"/>
            <a:ext cx="11734800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KẾT LUẬN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02DF73-9CB9-3F77-5C55-85A502FB6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49196" y="522898"/>
            <a:ext cx="364280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417B53-312F-AE06-CB3F-F01816C8B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576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38917F-9390-DEED-2D1D-B7CBA644FB9E}"/>
              </a:ext>
            </a:extLst>
          </p:cNvPr>
          <p:cNvSpPr txBox="1"/>
          <p:nvPr/>
        </p:nvSpPr>
        <p:spPr>
          <a:xfrm>
            <a:off x="7347751" y="1055006"/>
            <a:ext cx="4435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Hạn</a:t>
            </a:r>
            <a:r>
              <a:rPr lang="en-US" sz="3200" b="1" dirty="0"/>
              <a:t> </a:t>
            </a:r>
            <a:r>
              <a:rPr lang="en-US" sz="3200" b="1" dirty="0" err="1"/>
              <a:t>chế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3BA22-EF2E-F18E-ED9F-B6340B13B9EB}"/>
              </a:ext>
            </a:extLst>
          </p:cNvPr>
          <p:cNvSpPr txBox="1"/>
          <p:nvPr/>
        </p:nvSpPr>
        <p:spPr>
          <a:xfrm>
            <a:off x="497150" y="1732381"/>
            <a:ext cx="6116714" cy="4619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/>
              <a:t>Hoàn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90%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/>
              <a:t>Đáp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website </a:t>
            </a:r>
            <a:r>
              <a:rPr lang="en-US" sz="2000" dirty="0" err="1"/>
              <a:t>bán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trực</a:t>
            </a:r>
            <a:r>
              <a:rPr lang="en-US" sz="2000" dirty="0"/>
              <a:t> </a:t>
            </a:r>
            <a:r>
              <a:rPr lang="en-US" sz="2000" dirty="0" err="1"/>
              <a:t>tuyến</a:t>
            </a:r>
            <a:r>
              <a:rPr lang="en-US" sz="2000" dirty="0"/>
              <a:t>,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thanh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trực</a:t>
            </a:r>
            <a:r>
              <a:rPr lang="en-US" sz="2000" dirty="0"/>
              <a:t> </a:t>
            </a:r>
            <a:r>
              <a:rPr lang="en-US" sz="2000" dirty="0" err="1"/>
              <a:t>tuyến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qua </a:t>
            </a:r>
            <a:r>
              <a:rPr lang="en-US" sz="2000" dirty="0" err="1"/>
              <a:t>paypal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,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nhanh</a:t>
            </a:r>
            <a:r>
              <a:rPr lang="en-US" sz="2000" dirty="0"/>
              <a:t> </a:t>
            </a:r>
            <a:r>
              <a:rPr lang="en-US" sz="2000" dirty="0" err="1"/>
              <a:t>chóng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giản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quyền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ràng</a:t>
            </a:r>
            <a:r>
              <a:rPr lang="en-US" sz="2000" dirty="0"/>
              <a:t> </a:t>
            </a:r>
            <a:r>
              <a:rPr lang="en-US" sz="2000" dirty="0" err="1"/>
              <a:t>buộc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6F7FC-3E70-C2F0-2725-0287CC27FA3C}"/>
              </a:ext>
            </a:extLst>
          </p:cNvPr>
          <p:cNvSpPr txBox="1"/>
          <p:nvPr/>
        </p:nvSpPr>
        <p:spPr>
          <a:xfrm>
            <a:off x="6522128" y="2632256"/>
            <a:ext cx="52614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Giao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chưa</a:t>
            </a:r>
            <a:r>
              <a:rPr lang="en-US" sz="2000" dirty="0"/>
              <a:t> </a:t>
            </a:r>
            <a:r>
              <a:rPr lang="en-US" sz="2000" dirty="0" err="1"/>
              <a:t>đẹp</a:t>
            </a:r>
            <a:r>
              <a:rPr lang="en-US" sz="2000" dirty="0"/>
              <a:t> </a:t>
            </a:r>
            <a:r>
              <a:rPr lang="en-US" sz="2000" dirty="0" err="1"/>
              <a:t>mắt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Code </a:t>
            </a:r>
            <a:r>
              <a:rPr lang="en-US" sz="2000" dirty="0" err="1"/>
              <a:t>chưa</a:t>
            </a:r>
            <a:r>
              <a:rPr lang="en-US" sz="2000" dirty="0"/>
              <a:t> </a:t>
            </a:r>
            <a:r>
              <a:rPr lang="en-US" sz="2000" dirty="0" err="1"/>
              <a:t>tối</a:t>
            </a:r>
            <a:r>
              <a:rPr lang="en-US" sz="2000" dirty="0"/>
              <a:t> </a:t>
            </a:r>
            <a:r>
              <a:rPr lang="en-US" sz="2000" dirty="0" err="1"/>
              <a:t>ưu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còn</a:t>
            </a:r>
            <a:r>
              <a:rPr lang="en-US" sz="2000" dirty="0"/>
              <a:t> </a:t>
            </a:r>
            <a:r>
              <a:rPr lang="en-US" sz="2000" dirty="0" err="1"/>
              <a:t>khá</a:t>
            </a:r>
            <a:r>
              <a:rPr lang="en-US" sz="2000" dirty="0"/>
              <a:t> </a:t>
            </a:r>
            <a:r>
              <a:rPr lang="en-US" sz="2000" dirty="0" err="1"/>
              <a:t>ít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</a:t>
            </a:r>
            <a:r>
              <a:rPr lang="en-US" sz="2000" dirty="0" err="1"/>
              <a:t>chế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mặt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64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DB61E-4DED-4FCD-B26A-145A41E1511E}"/>
              </a:ext>
            </a:extLst>
          </p:cNvPr>
          <p:cNvSpPr txBox="1"/>
          <p:nvPr/>
        </p:nvSpPr>
        <p:spPr>
          <a:xfrm>
            <a:off x="304800" y="578451"/>
            <a:ext cx="426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0A1D2-BDDB-6D4A-6176-130D08512E0C}"/>
              </a:ext>
            </a:extLst>
          </p:cNvPr>
          <p:cNvSpPr txBox="1">
            <a:spLocks/>
          </p:cNvSpPr>
          <p:nvPr/>
        </p:nvSpPr>
        <p:spPr>
          <a:xfrm>
            <a:off x="228600" y="324408"/>
            <a:ext cx="11734800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HƯỚNG PHÁT TRIỂN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02DF73-9CB9-3F77-5C55-85A502FB6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49196" y="522898"/>
            <a:ext cx="364280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417B53-312F-AE06-CB3F-F01816C8B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576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C3BA22-EF2E-F18E-ED9F-B6340B13B9EB}"/>
              </a:ext>
            </a:extLst>
          </p:cNvPr>
          <p:cNvSpPr txBox="1"/>
          <p:nvPr/>
        </p:nvSpPr>
        <p:spPr>
          <a:xfrm>
            <a:off x="986901" y="1676372"/>
            <a:ext cx="10218197" cy="350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đẹp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mắt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chạy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nền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tảng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lọc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có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hộp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hồi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gửi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ý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…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app mobile,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gửi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082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43822" y="338635"/>
            <a:ext cx="11734800" cy="6924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51426" y="2857500"/>
            <a:ext cx="2045707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12105" y="1613877"/>
            <a:ext cx="329239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4. C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12105" y="5154978"/>
            <a:ext cx="329239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38823" y="1551467"/>
            <a:ext cx="3820577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19780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6374862-5C1F-4060-923A-DB0F69F2D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760" y="1509935"/>
            <a:ext cx="1099362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C299E0-E997-49AD-AD2E-D3472E090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196" y="3235325"/>
            <a:ext cx="1030525" cy="99640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7E0A45-D1AE-403B-ADC5-4F28C37020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939" y="5062903"/>
            <a:ext cx="1017149" cy="9398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1F12F5-7BF9-4265-AC1F-EFA3D80E74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405" y="1493805"/>
            <a:ext cx="1041400" cy="98114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467AF44-BA69-4564-BDFE-505A6BF3F9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6" y="3163442"/>
            <a:ext cx="1041400" cy="101168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33DD6A9-A1E2-4827-BC10-71F738ABD2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290" y="5055576"/>
            <a:ext cx="1030526" cy="9398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134EDE-30BD-4B7D-56F2-7FA8F326317D}"/>
              </a:ext>
            </a:extLst>
          </p:cNvPr>
          <p:cNvSpPr txBox="1"/>
          <p:nvPr/>
        </p:nvSpPr>
        <p:spPr>
          <a:xfrm>
            <a:off x="1868816" y="1700504"/>
            <a:ext cx="2424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268" y="2706569"/>
            <a:ext cx="9966664" cy="1994392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accent3">
                    <a:lumMod val="50000"/>
                  </a:schemeClr>
                </a:solidFill>
              </a:rPr>
              <a:t>Thanks for your listening</a:t>
            </a:r>
            <a:endParaRPr lang="en-US" sz="7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AutoShape 8">
            <a:extLst>
              <a:ext uri="{FF2B5EF4-FFF2-40B4-BE49-F238E27FC236}">
                <a16:creationId xmlns:a16="http://schemas.microsoft.com/office/drawing/2014/main" id="{CDEE1C33-90E2-B2CB-6ED1-28EC4EDD34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0">
            <a:extLst>
              <a:ext uri="{FF2B5EF4-FFF2-40B4-BE49-F238E27FC236}">
                <a16:creationId xmlns:a16="http://schemas.microsoft.com/office/drawing/2014/main" id="{67234349-29F9-ADDE-CE26-E645CE4FB2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57518" y="522898"/>
            <a:ext cx="393448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1693" y="325261"/>
            <a:ext cx="11734800" cy="8032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LÍ DO CHỌN ĐỀ TÀI</a:t>
            </a:r>
            <a:b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2920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029834" y="2826040"/>
            <a:ext cx="4839607" cy="2133481"/>
          </a:xfrm>
          <a:prstGeom prst="trapezoid">
            <a:avLst>
              <a:gd name="adj" fmla="val 2554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448998" y="2907873"/>
            <a:ext cx="4764737" cy="2044685"/>
          </a:xfrm>
          <a:prstGeom prst="trapezoid">
            <a:avLst>
              <a:gd name="adj" fmla="val 2845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669289" y="2842897"/>
            <a:ext cx="4839607" cy="2099771"/>
          </a:xfrm>
          <a:prstGeom prst="trapezoid">
            <a:avLst>
              <a:gd name="adj" fmla="val 1898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R="0" lvl="0" algn="ctr" fontAlgn="base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kiệm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thời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gian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nhận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nhanh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chóng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164615" y="2921009"/>
            <a:ext cx="4526720" cy="1921129"/>
          </a:xfrm>
          <a:prstGeom prst="trapezoid">
            <a:avLst>
              <a:gd name="adj" fmla="val 1922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509364" y="3334660"/>
            <a:ext cx="1752042" cy="144712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Nhu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cầu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trao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đổi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tin,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sản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phẩm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diễn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mạnh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mẽ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trên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thị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trường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internet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2938006" y="3334660"/>
            <a:ext cx="1672073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Chi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phí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thiết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kế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website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bán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hàng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thấp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hơn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kinh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doanh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truyền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thống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036933" y="3499902"/>
            <a:ext cx="1752042" cy="22884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7553204" y="3014295"/>
            <a:ext cx="1752042" cy="24432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R="0" lvl="0" algn="ctr" fontAlgn="base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Thanh </a:t>
            </a:r>
            <a:r>
              <a:rPr lang="en-US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linh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hoạt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chủ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động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 </a:t>
            </a:r>
            <a:r>
              <a:rPr lang="en-US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toàn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đặc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biệt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tình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hình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dịch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bệnh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Covid </a:t>
            </a:r>
            <a:r>
              <a:rPr lang="en-US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hiện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F4F7E6-3162-4117-A669-90F8AB287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37" y="1651841"/>
            <a:ext cx="1147936" cy="11479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804AE5-A6D5-4DD6-84BD-778D35DE1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72" y="2124361"/>
            <a:ext cx="762199" cy="7621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C7A066-F44F-4FAE-984D-3CF8CADBA0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685" y="2242055"/>
            <a:ext cx="714816" cy="7676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36AF35-0968-4151-88FF-C6D53B1D84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284" y="1921312"/>
            <a:ext cx="1452467" cy="966551"/>
          </a:xfrm>
          <a:prstGeom prst="rect">
            <a:avLst/>
          </a:prstGeom>
        </p:spPr>
      </p:pic>
      <p:sp>
        <p:nvSpPr>
          <p:cNvPr id="73" name="Trapezoid 72">
            <a:extLst>
              <a:ext uri="{FF2B5EF4-FFF2-40B4-BE49-F238E27FC236}">
                <a16:creationId xmlns:a16="http://schemas.microsoft.com/office/drawing/2014/main" id="{11F8AA01-6CDC-4260-B74B-12138E92F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472952" y="2782312"/>
            <a:ext cx="4787257" cy="2318326"/>
          </a:xfrm>
          <a:prstGeom prst="trapezoid">
            <a:avLst>
              <a:gd name="adj" fmla="val 29115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R="0" lvl="0" algn="ctr" fontAlgn="base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70388AA-ABC6-46D8-B20C-8E34BF370F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600" y="2077462"/>
            <a:ext cx="938710" cy="93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225632-BDD4-2F1E-1F3B-053CC38C5C8C}"/>
              </a:ext>
            </a:extLst>
          </p:cNvPr>
          <p:cNvSpPr txBox="1"/>
          <p:nvPr/>
        </p:nvSpPr>
        <p:spPr>
          <a:xfrm>
            <a:off x="9816931" y="3063385"/>
            <a:ext cx="20992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5431" y="321337"/>
            <a:ext cx="11734800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MỤC TIÊU C</a:t>
            </a:r>
            <a:r>
              <a:rPr lang="vi-VN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BẢN</a:t>
            </a:r>
            <a:br>
              <a:rPr lang="en-US" sz="3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310140" y="2832288"/>
            <a:ext cx="242887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2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</a:t>
            </a:r>
            <a:r>
              <a:rPr lang="en-US" sz="2000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Đăng</a:t>
            </a:r>
            <a:r>
              <a:rPr lang="en-US" sz="2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ký</a:t>
            </a:r>
            <a:r>
              <a:rPr lang="en-US" sz="2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viên</a:t>
            </a:r>
            <a:endParaRPr lang="en-US" sz="2000" dirty="0">
              <a:solidFill>
                <a:schemeClr val="accent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ts val="1900"/>
              </a:lnSpc>
            </a:pPr>
            <a:endParaRPr lang="en-US" sz="20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1477050" y="1538614"/>
            <a:ext cx="242887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2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</a:t>
            </a:r>
            <a:r>
              <a:rPr lang="en-US" sz="2000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Tiếp</a:t>
            </a:r>
            <a:r>
              <a:rPr lang="en-US" sz="2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nhận</a:t>
            </a:r>
            <a:r>
              <a:rPr lang="en-US" sz="2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xử</a:t>
            </a:r>
            <a:r>
              <a:rPr lang="en-US" sz="2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đơn</a:t>
            </a:r>
            <a:r>
              <a:rPr lang="en-US" sz="2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đặt</a:t>
            </a:r>
            <a:r>
              <a:rPr lang="en-US" sz="2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hàng</a:t>
            </a:r>
            <a:endParaRPr lang="en-US" sz="2000" dirty="0">
              <a:solidFill>
                <a:schemeClr val="accent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ts val="1900"/>
              </a:lnSpc>
            </a:pPr>
            <a:endParaRPr lang="en-US" sz="20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874494" y="1318202"/>
            <a:ext cx="3134304" cy="86632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</a:t>
            </a:r>
            <a:r>
              <a:rPr lang="en-US" sz="2000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Đặt</a:t>
            </a:r>
            <a:r>
              <a:rPr lang="en-US" sz="2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thanh</a:t>
            </a:r>
            <a:r>
              <a:rPr lang="en-US" sz="2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trực</a:t>
            </a:r>
            <a:r>
              <a:rPr lang="en-US" sz="2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tiếp</a:t>
            </a:r>
            <a:r>
              <a:rPr lang="en-US" sz="2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qua </a:t>
            </a:r>
            <a:r>
              <a:rPr lang="en-US" sz="2000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paypal</a:t>
            </a:r>
            <a:endParaRPr lang="en-US" sz="2000" dirty="0">
              <a:solidFill>
                <a:schemeClr val="accent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-248574" y="4477695"/>
            <a:ext cx="2940062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en-US" sz="20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endParaRPr lang="en-US" sz="20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9089043" y="2819053"/>
            <a:ext cx="2428875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2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 </a:t>
            </a:r>
            <a:r>
              <a:rPr lang="en-US" sz="2000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</a:t>
            </a:r>
            <a:r>
              <a:rPr lang="en-US" sz="2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lý</a:t>
            </a:r>
            <a:r>
              <a:rPr lang="en-US" sz="2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giỏ</a:t>
            </a:r>
            <a:r>
              <a:rPr lang="en-US" sz="2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hàng</a:t>
            </a:r>
            <a:endParaRPr lang="en-US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9511021" y="4293759"/>
            <a:ext cx="242887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6. </a:t>
            </a:r>
            <a:r>
              <a:rPr lang="en-US" sz="2000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</a:t>
            </a:r>
            <a:r>
              <a:rPr lang="en-US" sz="2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lý</a:t>
            </a:r>
            <a:r>
              <a:rPr lang="en-US" sz="2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danh</a:t>
            </a:r>
            <a:r>
              <a:rPr lang="en-US" sz="2000" dirty="0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sách</a:t>
            </a:r>
            <a:r>
              <a:rPr lang="en-US" sz="2000" dirty="0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đơn</a:t>
            </a:r>
            <a:r>
              <a:rPr lang="en-US" sz="2000" dirty="0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hàng</a:t>
            </a:r>
            <a:endParaRPr lang="en-US" sz="2000" dirty="0">
              <a:solidFill>
                <a:schemeClr val="accent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ts val="1900"/>
              </a:lnSpc>
            </a:pPr>
            <a:endParaRPr lang="en-US" sz="20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94361C-1571-4650-A368-15F7591F61E2}"/>
              </a:ext>
            </a:extLst>
          </p:cNvPr>
          <p:cNvCxnSpPr>
            <a:cxnSpLocks/>
          </p:cNvCxnSpPr>
          <p:nvPr/>
        </p:nvCxnSpPr>
        <p:spPr>
          <a:xfrm>
            <a:off x="7874494" y="2940881"/>
            <a:ext cx="1214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B726708-59B0-406C-96CB-20C2BDE265DF}"/>
              </a:ext>
            </a:extLst>
          </p:cNvPr>
          <p:cNvCxnSpPr>
            <a:cxnSpLocks/>
          </p:cNvCxnSpPr>
          <p:nvPr/>
        </p:nvCxnSpPr>
        <p:spPr>
          <a:xfrm flipV="1">
            <a:off x="6543002" y="1674033"/>
            <a:ext cx="1029653" cy="595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475472D1-1B22-4B4A-B134-860483E1B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216" y="2294503"/>
            <a:ext cx="4643537" cy="270873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D7452CB-627C-4FE2-A42E-C8DD39F3B097}"/>
              </a:ext>
            </a:extLst>
          </p:cNvPr>
          <p:cNvCxnSpPr>
            <a:cxnSpLocks/>
          </p:cNvCxnSpPr>
          <p:nvPr/>
        </p:nvCxnSpPr>
        <p:spPr>
          <a:xfrm flipH="1">
            <a:off x="2692589" y="2979902"/>
            <a:ext cx="1393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8A8C20A-8DCD-4FA4-9D98-2EFA4A5F0B2A}"/>
              </a:ext>
            </a:extLst>
          </p:cNvPr>
          <p:cNvCxnSpPr>
            <a:cxnSpLocks/>
          </p:cNvCxnSpPr>
          <p:nvPr/>
        </p:nvCxnSpPr>
        <p:spPr>
          <a:xfrm rot="10800000">
            <a:off x="4086225" y="1674033"/>
            <a:ext cx="1151192" cy="6035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9CEABC8-329B-4D50-B75E-1019F1D629A6}"/>
              </a:ext>
            </a:extLst>
          </p:cNvPr>
          <p:cNvCxnSpPr>
            <a:cxnSpLocks/>
          </p:cNvCxnSpPr>
          <p:nvPr/>
        </p:nvCxnSpPr>
        <p:spPr>
          <a:xfrm flipH="1">
            <a:off x="2858610" y="4588417"/>
            <a:ext cx="1031219" cy="1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573261-3B1D-6BB6-CB7A-A70247436572}"/>
              </a:ext>
            </a:extLst>
          </p:cNvPr>
          <p:cNvCxnSpPr>
            <a:cxnSpLocks/>
          </p:cNvCxnSpPr>
          <p:nvPr/>
        </p:nvCxnSpPr>
        <p:spPr>
          <a:xfrm>
            <a:off x="7982506" y="4464889"/>
            <a:ext cx="1214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E8A3415-C1EA-51A3-22E5-5C617903931D}"/>
              </a:ext>
            </a:extLst>
          </p:cNvPr>
          <p:cNvSpPr/>
          <p:nvPr/>
        </p:nvSpPr>
        <p:spPr>
          <a:xfrm>
            <a:off x="7874494" y="5325954"/>
            <a:ext cx="3134304" cy="404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7. </a:t>
            </a:r>
            <a:r>
              <a:rPr lang="en-US" sz="2000" dirty="0" err="1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</a:t>
            </a:r>
            <a:r>
              <a:rPr lang="en-US" sz="2000" dirty="0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lý</a:t>
            </a:r>
            <a:r>
              <a:rPr lang="en-US" sz="2000" dirty="0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sản</a:t>
            </a:r>
            <a:r>
              <a:rPr lang="en-US" sz="2000" dirty="0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phẩm</a:t>
            </a:r>
            <a:endParaRPr lang="en-US" sz="2000" dirty="0">
              <a:solidFill>
                <a:schemeClr val="accent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E3EB94-3DD9-55D6-74F7-03F23DFEBC25}"/>
              </a:ext>
            </a:extLst>
          </p:cNvPr>
          <p:cNvSpPr/>
          <p:nvPr/>
        </p:nvSpPr>
        <p:spPr>
          <a:xfrm>
            <a:off x="4649651" y="5927950"/>
            <a:ext cx="2626665" cy="404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8. </a:t>
            </a:r>
            <a:r>
              <a:rPr lang="en-US" sz="2000" dirty="0" err="1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Xét</a:t>
            </a:r>
            <a:r>
              <a:rPr lang="en-US" sz="2000" dirty="0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duyệt</a:t>
            </a:r>
            <a:r>
              <a:rPr lang="en-US" sz="2000" dirty="0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đơn</a:t>
            </a:r>
            <a:r>
              <a:rPr lang="en-US" sz="2000" dirty="0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hàng</a:t>
            </a:r>
            <a:endParaRPr lang="en-US" sz="2000" dirty="0">
              <a:solidFill>
                <a:schemeClr val="accent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E9A8F6-1913-FBF0-0C50-F247195B61D1}"/>
              </a:ext>
            </a:extLst>
          </p:cNvPr>
          <p:cNvSpPr/>
          <p:nvPr/>
        </p:nvSpPr>
        <p:spPr>
          <a:xfrm>
            <a:off x="1214437" y="5635789"/>
            <a:ext cx="3134304" cy="86632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9. </a:t>
            </a:r>
            <a:r>
              <a:rPr lang="en-US" sz="2000" dirty="0" err="1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</a:t>
            </a:r>
            <a:r>
              <a:rPr lang="en-US" sz="2000" dirty="0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lý</a:t>
            </a:r>
            <a:r>
              <a:rPr lang="en-US" sz="2000" dirty="0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tin </a:t>
            </a:r>
            <a:r>
              <a:rPr lang="en-US" sz="2000" dirty="0" err="1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người</a:t>
            </a:r>
            <a:r>
              <a:rPr lang="en-US" sz="2000" dirty="0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dùng</a:t>
            </a:r>
            <a:r>
              <a:rPr lang="en-US" sz="2000" dirty="0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nhà</a:t>
            </a:r>
            <a:r>
              <a:rPr lang="en-US" sz="2000" dirty="0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cung</a:t>
            </a:r>
            <a:r>
              <a:rPr lang="en-US" sz="2000" dirty="0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cấp</a:t>
            </a:r>
            <a:endParaRPr lang="en-US" sz="2000" dirty="0">
              <a:solidFill>
                <a:schemeClr val="accent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F1ED89C-ECBB-684C-3468-D137306492E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89407" y="5000887"/>
            <a:ext cx="1812580" cy="5273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C89B88D-EF45-5412-CC47-0A008BFB2B16}"/>
              </a:ext>
            </a:extLst>
          </p:cNvPr>
          <p:cNvCxnSpPr>
            <a:cxnSpLocks/>
          </p:cNvCxnSpPr>
          <p:nvPr/>
        </p:nvCxnSpPr>
        <p:spPr>
          <a:xfrm>
            <a:off x="6543002" y="5028153"/>
            <a:ext cx="1136182" cy="5001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74326D-4761-CD28-1009-9BBC49C7BE00}"/>
              </a:ext>
            </a:extLst>
          </p:cNvPr>
          <p:cNvCxnSpPr>
            <a:cxnSpLocks/>
            <a:stCxn id="51" idx="2"/>
            <a:endCxn id="41" idx="0"/>
          </p:cNvCxnSpPr>
          <p:nvPr/>
        </p:nvCxnSpPr>
        <p:spPr>
          <a:xfrm flipH="1">
            <a:off x="5962984" y="5003233"/>
            <a:ext cx="1" cy="92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DBD4AA3-7343-AAC2-364F-D2DC3C425EE3}"/>
              </a:ext>
            </a:extLst>
          </p:cNvPr>
          <p:cNvSpPr/>
          <p:nvPr/>
        </p:nvSpPr>
        <p:spPr>
          <a:xfrm>
            <a:off x="4408515" y="1054579"/>
            <a:ext cx="3108935" cy="404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sz="2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Tìm</a:t>
            </a:r>
            <a:r>
              <a:rPr lang="en-US" sz="2000" dirty="0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kiếm</a:t>
            </a:r>
            <a:r>
              <a:rPr lang="en-US" sz="2000" dirty="0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lọc</a:t>
            </a:r>
            <a:r>
              <a:rPr lang="en-US" sz="2000" dirty="0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sản</a:t>
            </a:r>
            <a:r>
              <a:rPr lang="en-US" sz="2000" dirty="0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phẩm</a:t>
            </a:r>
            <a:endParaRPr lang="en-US" sz="2000" dirty="0">
              <a:solidFill>
                <a:schemeClr val="accent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3855740-57B0-AFBD-5B79-7C323F500365}"/>
              </a:ext>
            </a:extLst>
          </p:cNvPr>
          <p:cNvCxnSpPr>
            <a:cxnSpLocks/>
          </p:cNvCxnSpPr>
          <p:nvPr/>
        </p:nvCxnSpPr>
        <p:spPr>
          <a:xfrm flipV="1">
            <a:off x="5847123" y="1674033"/>
            <a:ext cx="0" cy="71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40" grpId="0"/>
      <p:bldP spid="41" grpId="0"/>
      <p:bldP spid="42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467728" y="1172616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Khách</a:t>
            </a: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hàng</a:t>
            </a: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chưa</a:t>
            </a: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tài</a:t>
            </a: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khoản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623152" y="118453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Khách</a:t>
            </a: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hàng</a:t>
            </a: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(user)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32141" y="2199434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467728" y="2495321"/>
            <a:ext cx="4967511" cy="363631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marR="0" lvl="0" indent="-28575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266700" algn="l"/>
                <a:tab pos="800100" algn="l"/>
              </a:tabLst>
            </a:pP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Đăng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ký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đăng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ký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tài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khoản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thanh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lưu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tin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lần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thanh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sau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266700" algn="l"/>
                <a:tab pos="800100" algn="l"/>
              </a:tabLst>
            </a:pP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Xem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tin,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danh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sách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sản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phẩm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xem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tin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về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kỹ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thuật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giá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cả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266700" algn="l"/>
                <a:tab pos="800100" algn="l"/>
              </a:tabLst>
            </a:pP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Xem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thêm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sản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phẩm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vào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giỏ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hàng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266700" algn="l"/>
                <a:tab pos="800100" algn="l"/>
              </a:tabLst>
            </a:pP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Tìm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kiếm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lọc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sản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phẩm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tìm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kiếm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sản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phẩm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theo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tên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623152" y="2359647"/>
            <a:ext cx="4162870" cy="27129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546481" y="1959537"/>
            <a:ext cx="4162870" cy="3077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vi-V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ebsite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hỗ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trợ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năng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chính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8AAABF-CD88-4561-A0E5-A85312B299EE}"/>
              </a:ext>
            </a:extLst>
          </p:cNvPr>
          <p:cNvSpPr txBox="1"/>
          <p:nvPr/>
        </p:nvSpPr>
        <p:spPr>
          <a:xfrm>
            <a:off x="6582985" y="1959537"/>
            <a:ext cx="61032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ebsite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hỗ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trợ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mở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rộng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thêm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chức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năng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ED4913-E8B8-26E0-6492-FB2A2F00B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00621" y="522898"/>
            <a:ext cx="38913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70048599-14BB-11F9-6070-A7568B917B57}"/>
              </a:ext>
            </a:extLst>
          </p:cNvPr>
          <p:cNvSpPr txBox="1">
            <a:spLocks/>
          </p:cNvSpPr>
          <p:nvPr/>
        </p:nvSpPr>
        <p:spPr>
          <a:xfrm>
            <a:off x="228600" y="338486"/>
            <a:ext cx="11734800" cy="72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CHỨC NĂNG CHÍNH</a:t>
            </a:r>
            <a:b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56765E-6DD0-9C53-093F-4568E1332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061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00621" y="522898"/>
            <a:ext cx="38913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38486"/>
            <a:ext cx="11734800" cy="72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CHỨC NĂNG CHÍNH</a:t>
            </a:r>
            <a:b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061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81569" y="1059263"/>
            <a:ext cx="5156203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Người</a:t>
            </a:r>
            <a:r>
              <a:rPr lang="en-US" sz="2200" b="1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b="1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</a:t>
            </a:r>
            <a:r>
              <a:rPr lang="en-US" sz="2200" b="1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b="1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en-US" sz="2200" b="1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(Admin) - </a:t>
            </a:r>
            <a:r>
              <a:rPr lang="en-US" sz="2200" b="1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2200" b="1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b="1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quyền</a:t>
            </a:r>
            <a:r>
              <a:rPr lang="en-US" sz="2200" b="1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b="1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hành</a:t>
            </a:r>
            <a:r>
              <a:rPr lang="en-US" sz="2200" b="1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b="1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cao</a:t>
            </a:r>
            <a:r>
              <a:rPr lang="en-US" sz="2200" b="1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b="1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nhất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827996" y="2017708"/>
            <a:ext cx="4709776" cy="399987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</a:t>
            </a:r>
            <a:r>
              <a:rPr lang="en-US" sz="22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lý</a:t>
            </a:r>
            <a:r>
              <a:rPr lang="en-US" sz="22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22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tin </a:t>
            </a: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sản</a:t>
            </a:r>
            <a:r>
              <a:rPr lang="en-US" sz="22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phẩm</a:t>
            </a:r>
            <a:r>
              <a:rPr lang="en-US" sz="2200" spc="-2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200" spc="-2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cập</a:t>
            </a:r>
            <a:r>
              <a:rPr lang="en-US" sz="2200" spc="-2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spc="-2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nhật</a:t>
            </a:r>
            <a:r>
              <a:rPr lang="en-US" sz="2200" spc="-2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spc="-2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giá</a:t>
            </a:r>
            <a:r>
              <a:rPr lang="en-US" sz="2200" spc="-2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2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</a:t>
            </a:r>
            <a:r>
              <a:rPr lang="en-US" sz="22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lý</a:t>
            </a:r>
            <a:r>
              <a:rPr lang="en-US" sz="22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</a:t>
            </a:r>
            <a:r>
              <a:rPr lang="en-US" sz="2200" spc="-2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</a:t>
            </a:r>
            <a:r>
              <a:rPr lang="en-US" sz="2200" spc="-2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tin</a:t>
            </a:r>
            <a:r>
              <a:rPr lang="en-US" sz="22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nhà</a:t>
            </a:r>
            <a:r>
              <a:rPr lang="en-US" sz="22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cung</a:t>
            </a:r>
            <a:r>
              <a:rPr lang="en-US" sz="22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cấp</a:t>
            </a:r>
            <a:endParaRPr lang="en-US" sz="2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Quản</a:t>
            </a:r>
            <a:r>
              <a:rPr lang="en-US" sz="22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lý</a:t>
            </a:r>
            <a:r>
              <a:rPr lang="en-US" sz="22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22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tin </a:t>
            </a: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khách</a:t>
            </a:r>
            <a:r>
              <a:rPr lang="en-US" sz="22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hàng</a:t>
            </a:r>
            <a:r>
              <a:rPr lang="en-US" sz="22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(user)</a:t>
            </a:r>
            <a:endParaRPr lang="en-US" sz="2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Xem</a:t>
            </a:r>
            <a:r>
              <a:rPr lang="en-US" sz="22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chi </a:t>
            </a: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tiết</a:t>
            </a:r>
            <a:r>
              <a:rPr lang="en-US" sz="22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đơn</a:t>
            </a:r>
            <a:r>
              <a:rPr lang="en-US" sz="22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hàng</a:t>
            </a:r>
            <a:r>
              <a:rPr lang="en-US" sz="22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2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xét</a:t>
            </a:r>
            <a:r>
              <a:rPr lang="en-US" sz="22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duyệt</a:t>
            </a:r>
            <a:endParaRPr lang="en-US" sz="2200" spc="-2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Thống</a:t>
            </a:r>
            <a:r>
              <a:rPr lang="en-US" sz="22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kê</a:t>
            </a:r>
            <a:r>
              <a:rPr lang="en-US" sz="22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số</a:t>
            </a:r>
            <a:r>
              <a:rPr lang="en-US" sz="22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lượng</a:t>
            </a:r>
            <a:r>
              <a:rPr lang="en-US" sz="22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khách</a:t>
            </a:r>
            <a:r>
              <a:rPr lang="en-US" sz="22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hàng</a:t>
            </a:r>
            <a:r>
              <a:rPr lang="en-US" sz="22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sản</a:t>
            </a:r>
            <a:r>
              <a:rPr lang="en-US" sz="22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spc="-2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phẩm</a:t>
            </a:r>
            <a:r>
              <a:rPr lang="en-US" sz="2200" spc="-2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bán</a:t>
            </a:r>
            <a:r>
              <a:rPr lang="en-US" sz="22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chạy</a:t>
            </a:r>
            <a:endParaRPr lang="en-US" sz="2200" spc="-2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Thống</a:t>
            </a:r>
            <a:r>
              <a:rPr lang="en-US" sz="22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kê</a:t>
            </a:r>
            <a:r>
              <a:rPr lang="en-US" sz="22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doanh</a:t>
            </a:r>
            <a:r>
              <a:rPr lang="en-US" sz="22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spc="-2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thu</a:t>
            </a:r>
            <a:endParaRPr lang="en-US" sz="2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228600" y="1483667"/>
            <a:ext cx="4162870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AE9BB-BFB1-47D6-A7A8-4E0277B76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77" y="1556847"/>
            <a:ext cx="3635627" cy="2606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C292F5-5DD1-490E-BB1F-E3E058A61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1" y="3429000"/>
            <a:ext cx="4077718" cy="227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6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4408"/>
            <a:ext cx="11734800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</a:t>
            </a:r>
            <a:r>
              <a:rPr lang="vi-VN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SỞ LÍ THUYẾT 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228600" y="1084850"/>
            <a:ext cx="4162870" cy="3385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NGHỆ SỬ DỤNG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3653B8-B84A-41F1-8327-D8EAA57523DC}"/>
              </a:ext>
            </a:extLst>
          </p:cNvPr>
          <p:cNvCxnSpPr>
            <a:cxnSpLocks/>
          </p:cNvCxnSpPr>
          <p:nvPr/>
        </p:nvCxnSpPr>
        <p:spPr>
          <a:xfrm>
            <a:off x="6096000" y="969287"/>
            <a:ext cx="0" cy="52709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Java logo and symbol, meaning, history, PNG">
            <a:extLst>
              <a:ext uri="{FF2B5EF4-FFF2-40B4-BE49-F238E27FC236}">
                <a16:creationId xmlns:a16="http://schemas.microsoft.com/office/drawing/2014/main" id="{499B4E06-F2C7-4B4E-720E-4127991B3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67" y="1768349"/>
            <a:ext cx="3428629" cy="193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ring Boot Tutorial">
            <a:extLst>
              <a:ext uri="{FF2B5EF4-FFF2-40B4-BE49-F238E27FC236}">
                <a16:creationId xmlns:a16="http://schemas.microsoft.com/office/drawing/2014/main" id="{378305B8-2B52-726F-FAFE-1340A4127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67" y="4207633"/>
            <a:ext cx="3871644" cy="203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Tìm hiểu Thymeleaf và sử dụng Thymeleaf với Spring">
            <a:extLst>
              <a:ext uri="{FF2B5EF4-FFF2-40B4-BE49-F238E27FC236}">
                <a16:creationId xmlns:a16="http://schemas.microsoft.com/office/drawing/2014/main" id="{118F0728-63E2-A1D7-78A8-4B57D1AB90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Spring Mail - Sending Email with Thymeleaf HTML Template Example -  Memorynotfound">
            <a:extLst>
              <a:ext uri="{FF2B5EF4-FFF2-40B4-BE49-F238E27FC236}">
                <a16:creationId xmlns:a16="http://schemas.microsoft.com/office/drawing/2014/main" id="{6B069701-9D71-6CB9-DED1-421142BD4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357" y="1254127"/>
            <a:ext cx="4703992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-sql-server-logo-96AF49E2B3-seeklogo.com - TeraBox">
            <a:extLst>
              <a:ext uri="{FF2B5EF4-FFF2-40B4-BE49-F238E27FC236}">
                <a16:creationId xmlns:a16="http://schemas.microsoft.com/office/drawing/2014/main" id="{132B35B7-81B8-FF53-4C9E-41CFFC489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083" y="3981233"/>
            <a:ext cx="4321266" cy="225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37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EE71EBE-1841-5F80-020C-6EC7821B0155}"/>
              </a:ext>
            </a:extLst>
          </p:cNvPr>
          <p:cNvSpPr txBox="1">
            <a:spLocks/>
          </p:cNvSpPr>
          <p:nvPr/>
        </p:nvSpPr>
        <p:spPr>
          <a:xfrm>
            <a:off x="228600" y="324408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</a:t>
            </a:r>
            <a:r>
              <a:rPr lang="vi-VN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SỞ LÍ THUYẾT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4928A7-ED41-3491-0B2F-B41E59230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FB4455-5135-569A-7939-45C67D588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20292B-359E-B875-EA97-AC53C272666E}"/>
              </a:ext>
            </a:extLst>
          </p:cNvPr>
          <p:cNvGrpSpPr/>
          <p:nvPr/>
        </p:nvGrpSpPr>
        <p:grpSpPr>
          <a:xfrm>
            <a:off x="1066094" y="2807026"/>
            <a:ext cx="2329941" cy="1015948"/>
            <a:chOff x="123399" y="2084484"/>
            <a:chExt cx="2329941" cy="1015948"/>
          </a:xfrm>
        </p:grpSpPr>
        <p:sp>
          <p:nvSpPr>
            <p:cNvPr id="44" name="Arrow: Chevron 43">
              <a:extLst>
                <a:ext uri="{FF2B5EF4-FFF2-40B4-BE49-F238E27FC236}">
                  <a16:creationId xmlns:a16="http://schemas.microsoft.com/office/drawing/2014/main" id="{E5E1C078-E8B1-A229-7D5E-815AE717F378}"/>
                </a:ext>
              </a:extLst>
            </p:cNvPr>
            <p:cNvSpPr/>
            <p:nvPr/>
          </p:nvSpPr>
          <p:spPr>
            <a:xfrm>
              <a:off x="123399" y="2108976"/>
              <a:ext cx="2329941" cy="99145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Arrow: Chevron 4">
              <a:extLst>
                <a:ext uri="{FF2B5EF4-FFF2-40B4-BE49-F238E27FC236}">
                  <a16:creationId xmlns:a16="http://schemas.microsoft.com/office/drawing/2014/main" id="{7AF8C749-E556-0B01-6592-C801EED7ED4B}"/>
                </a:ext>
              </a:extLst>
            </p:cNvPr>
            <p:cNvSpPr txBox="1"/>
            <p:nvPr/>
          </p:nvSpPr>
          <p:spPr>
            <a:xfrm>
              <a:off x="545026" y="2084484"/>
              <a:ext cx="1471276" cy="9914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sz="2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Use case </a:t>
              </a:r>
              <a:r>
                <a:rPr lang="en-US" sz="2000" b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tổng</a:t>
              </a:r>
              <a:r>
                <a:rPr lang="en-US" sz="2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quát</a:t>
              </a:r>
              <a:endParaRPr lang="en-US" sz="20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37C23D7-329D-5540-C64D-7E5CDB2EF0CD}"/>
              </a:ext>
            </a:extLst>
          </p:cNvPr>
          <p:cNvGrpSpPr/>
          <p:nvPr/>
        </p:nvGrpSpPr>
        <p:grpSpPr>
          <a:xfrm>
            <a:off x="2533471" y="3803862"/>
            <a:ext cx="2194807" cy="1061633"/>
            <a:chOff x="2157900" y="2064331"/>
            <a:chExt cx="1821744" cy="1061633"/>
          </a:xfrm>
        </p:grpSpPr>
        <p:sp>
          <p:nvSpPr>
            <p:cNvPr id="42" name="Arrow: Chevron 41">
              <a:extLst>
                <a:ext uri="{FF2B5EF4-FFF2-40B4-BE49-F238E27FC236}">
                  <a16:creationId xmlns:a16="http://schemas.microsoft.com/office/drawing/2014/main" id="{0D1E6E04-7B9F-6EC5-7FFA-B02DC58B5B01}"/>
                </a:ext>
              </a:extLst>
            </p:cNvPr>
            <p:cNvSpPr/>
            <p:nvPr/>
          </p:nvSpPr>
          <p:spPr>
            <a:xfrm>
              <a:off x="2157900" y="2083443"/>
              <a:ext cx="1821744" cy="104252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857445"/>
                <a:satOff val="5217"/>
                <a:lumOff val="0"/>
                <a:alphaOff val="0"/>
              </a:schemeClr>
            </a:fillRef>
            <a:effectRef idx="0">
              <a:schemeClr val="accent3">
                <a:hueOff val="-857445"/>
                <a:satOff val="5217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Arrow: Chevron 6">
              <a:extLst>
                <a:ext uri="{FF2B5EF4-FFF2-40B4-BE49-F238E27FC236}">
                  <a16:creationId xmlns:a16="http://schemas.microsoft.com/office/drawing/2014/main" id="{1FFAA2CF-692C-EC53-D876-64B6EB7D9E52}"/>
                </a:ext>
              </a:extLst>
            </p:cNvPr>
            <p:cNvSpPr txBox="1"/>
            <p:nvPr/>
          </p:nvSpPr>
          <p:spPr>
            <a:xfrm>
              <a:off x="2453339" y="2064331"/>
              <a:ext cx="1356261" cy="10425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000" dirty="0">
                  <a:solidFill>
                    <a:srgbClr val="FFFFFF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Sơ đồ chức năng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8E26D7-C314-3D43-7236-AA4C23B9DD7D}"/>
              </a:ext>
            </a:extLst>
          </p:cNvPr>
          <p:cNvGrpSpPr/>
          <p:nvPr/>
        </p:nvGrpSpPr>
        <p:grpSpPr>
          <a:xfrm>
            <a:off x="4099145" y="2820758"/>
            <a:ext cx="2431703" cy="1002216"/>
            <a:chOff x="3762762" y="2103595"/>
            <a:chExt cx="2675980" cy="1002216"/>
          </a:xfrm>
        </p:grpSpPr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E367B566-C71B-E504-04B6-89C684B6F65A}"/>
                </a:ext>
              </a:extLst>
            </p:cNvPr>
            <p:cNvSpPr/>
            <p:nvPr/>
          </p:nvSpPr>
          <p:spPr>
            <a:xfrm>
              <a:off x="3762762" y="2103595"/>
              <a:ext cx="2675980" cy="1002216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1714891"/>
                <a:satOff val="10435"/>
                <a:lumOff val="0"/>
                <a:alphaOff val="0"/>
              </a:schemeClr>
            </a:fillRef>
            <a:effectRef idx="0">
              <a:schemeClr val="accent3">
                <a:hueOff val="-1714891"/>
                <a:satOff val="10435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Arrow: Chevron 8">
              <a:extLst>
                <a:ext uri="{FF2B5EF4-FFF2-40B4-BE49-F238E27FC236}">
                  <a16:creationId xmlns:a16="http://schemas.microsoft.com/office/drawing/2014/main" id="{7F7998AC-AFAB-ECD2-276F-B29ADF1EA6B7}"/>
                </a:ext>
              </a:extLst>
            </p:cNvPr>
            <p:cNvSpPr txBox="1"/>
            <p:nvPr/>
          </p:nvSpPr>
          <p:spPr>
            <a:xfrm>
              <a:off x="4263870" y="2103595"/>
              <a:ext cx="1673764" cy="10022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000" dirty="0">
                  <a:solidFill>
                    <a:srgbClr val="FFFFFF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class diagram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2C2E26-52AD-11EF-5CEB-4F602DB5E3AD}"/>
              </a:ext>
            </a:extLst>
          </p:cNvPr>
          <p:cNvGrpSpPr/>
          <p:nvPr/>
        </p:nvGrpSpPr>
        <p:grpSpPr>
          <a:xfrm>
            <a:off x="5615764" y="3805001"/>
            <a:ext cx="2471946" cy="981630"/>
            <a:chOff x="6176953" y="2113888"/>
            <a:chExt cx="2471946" cy="981630"/>
          </a:xfrm>
        </p:grpSpPr>
        <p:sp>
          <p:nvSpPr>
            <p:cNvPr id="38" name="Arrow: Chevron 37">
              <a:extLst>
                <a:ext uri="{FF2B5EF4-FFF2-40B4-BE49-F238E27FC236}">
                  <a16:creationId xmlns:a16="http://schemas.microsoft.com/office/drawing/2014/main" id="{8BEB358B-98F4-A9F7-C91A-DC4ADB1DA0E7}"/>
                </a:ext>
              </a:extLst>
            </p:cNvPr>
            <p:cNvSpPr/>
            <p:nvPr/>
          </p:nvSpPr>
          <p:spPr>
            <a:xfrm>
              <a:off x="6176953" y="2113888"/>
              <a:ext cx="2471946" cy="981630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2572336"/>
                <a:satOff val="15652"/>
                <a:lumOff val="0"/>
                <a:alphaOff val="0"/>
              </a:schemeClr>
            </a:fillRef>
            <a:effectRef idx="0">
              <a:schemeClr val="accent3">
                <a:hueOff val="-2572336"/>
                <a:satOff val="15652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Arrow: Chevron 10">
              <a:extLst>
                <a:ext uri="{FF2B5EF4-FFF2-40B4-BE49-F238E27FC236}">
                  <a16:creationId xmlns:a16="http://schemas.microsoft.com/office/drawing/2014/main" id="{5515235B-7B9F-9E97-E50F-DF189AC7856F}"/>
                </a:ext>
              </a:extLst>
            </p:cNvPr>
            <p:cNvSpPr txBox="1"/>
            <p:nvPr/>
          </p:nvSpPr>
          <p:spPr>
            <a:xfrm>
              <a:off x="6522045" y="2113888"/>
              <a:ext cx="1981132" cy="9816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n-US" sz="2000" b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Đặc</a:t>
              </a:r>
              <a:r>
                <a:rPr lang="en-US" sz="2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tả</a:t>
              </a:r>
              <a:r>
                <a:rPr lang="en-US" sz="2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yêu</a:t>
              </a:r>
              <a:r>
                <a:rPr lang="en-US" sz="2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cầu</a:t>
              </a:r>
              <a:r>
                <a:rPr lang="en-US" sz="2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chức</a:t>
              </a:r>
              <a:r>
                <a:rPr lang="en-US" sz="2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năng</a:t>
              </a:r>
              <a:endParaRPr lang="en-US" sz="20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717F20-A1E3-2227-743E-05EBA50221F2}"/>
              </a:ext>
            </a:extLst>
          </p:cNvPr>
          <p:cNvGrpSpPr/>
          <p:nvPr/>
        </p:nvGrpSpPr>
        <p:grpSpPr>
          <a:xfrm>
            <a:off x="7255448" y="2750315"/>
            <a:ext cx="2552011" cy="1053547"/>
            <a:chOff x="8383593" y="2060296"/>
            <a:chExt cx="2194807" cy="1053547"/>
          </a:xfrm>
        </p:grpSpPr>
        <p:sp>
          <p:nvSpPr>
            <p:cNvPr id="36" name="Arrow: Chevron 35">
              <a:extLst>
                <a:ext uri="{FF2B5EF4-FFF2-40B4-BE49-F238E27FC236}">
                  <a16:creationId xmlns:a16="http://schemas.microsoft.com/office/drawing/2014/main" id="{577C1726-66A8-6A4B-026C-76DC3F3D0A5E}"/>
                </a:ext>
              </a:extLst>
            </p:cNvPr>
            <p:cNvSpPr/>
            <p:nvPr/>
          </p:nvSpPr>
          <p:spPr>
            <a:xfrm>
              <a:off x="8383593" y="2095562"/>
              <a:ext cx="2194807" cy="10182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429781"/>
                <a:satOff val="20869"/>
                <a:lumOff val="0"/>
                <a:alphaOff val="0"/>
              </a:schemeClr>
            </a:fillRef>
            <a:effectRef idx="0">
              <a:schemeClr val="accent3">
                <a:hueOff val="-3429781"/>
                <a:satOff val="20869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Arrow: Chevron 12">
              <a:extLst>
                <a:ext uri="{FF2B5EF4-FFF2-40B4-BE49-F238E27FC236}">
                  <a16:creationId xmlns:a16="http://schemas.microsoft.com/office/drawing/2014/main" id="{8FC1597D-A29A-C80E-219F-A1A8F75CFEB0}"/>
                </a:ext>
              </a:extLst>
            </p:cNvPr>
            <p:cNvSpPr txBox="1"/>
            <p:nvPr/>
          </p:nvSpPr>
          <p:spPr>
            <a:xfrm>
              <a:off x="8614165" y="2060296"/>
              <a:ext cx="1733660" cy="1018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000" dirty="0">
                  <a:solidFill>
                    <a:srgbClr val="FFFFFF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database diagram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A9258DA-0AEB-BB0B-9B32-C41DDDE2B966}"/>
              </a:ext>
            </a:extLst>
          </p:cNvPr>
          <p:cNvGrpSpPr/>
          <p:nvPr/>
        </p:nvGrpSpPr>
        <p:grpSpPr>
          <a:xfrm>
            <a:off x="8975197" y="3803862"/>
            <a:ext cx="2584140" cy="1018281"/>
            <a:chOff x="8383593" y="2095562"/>
            <a:chExt cx="2194807" cy="1018281"/>
          </a:xfrm>
        </p:grpSpPr>
        <p:sp>
          <p:nvSpPr>
            <p:cNvPr id="47" name="Arrow: Chevron 46">
              <a:extLst>
                <a:ext uri="{FF2B5EF4-FFF2-40B4-BE49-F238E27FC236}">
                  <a16:creationId xmlns:a16="http://schemas.microsoft.com/office/drawing/2014/main" id="{FF210CF5-A4E7-C3DF-2133-F33E7F7DEDB0}"/>
                </a:ext>
              </a:extLst>
            </p:cNvPr>
            <p:cNvSpPr/>
            <p:nvPr/>
          </p:nvSpPr>
          <p:spPr>
            <a:xfrm>
              <a:off x="8383593" y="2095562"/>
              <a:ext cx="2194807" cy="1018281"/>
            </a:xfrm>
            <a:prstGeom prst="chevron">
              <a:avLst/>
            </a:pr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429781"/>
                <a:satOff val="20869"/>
                <a:lumOff val="0"/>
                <a:alphaOff val="0"/>
              </a:schemeClr>
            </a:fillRef>
            <a:effectRef idx="0">
              <a:schemeClr val="accent3">
                <a:hueOff val="-3429781"/>
                <a:satOff val="20869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Arrow: Chevron 12">
              <a:extLst>
                <a:ext uri="{FF2B5EF4-FFF2-40B4-BE49-F238E27FC236}">
                  <a16:creationId xmlns:a16="http://schemas.microsoft.com/office/drawing/2014/main" id="{EF784E9E-A51C-2B5A-BDF8-C8E6611A9FE2}"/>
                </a:ext>
              </a:extLst>
            </p:cNvPr>
            <p:cNvSpPr txBox="1"/>
            <p:nvPr/>
          </p:nvSpPr>
          <p:spPr>
            <a:xfrm>
              <a:off x="8892734" y="2095562"/>
              <a:ext cx="1353380" cy="1018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rgbClr val="FFFFFF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Sơ</a:t>
              </a:r>
              <a:r>
                <a:rPr lang="en-US" sz="2000" dirty="0">
                  <a:solidFill>
                    <a:srgbClr val="FFFFFF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đồ</a:t>
              </a:r>
              <a:r>
                <a:rPr lang="en-US" sz="2000" dirty="0">
                  <a:solidFill>
                    <a:srgbClr val="FFFFFF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màn</a:t>
              </a:r>
              <a:r>
                <a:rPr lang="en-US" sz="2000" dirty="0">
                  <a:solidFill>
                    <a:srgbClr val="FFFFFF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hình</a:t>
              </a:r>
              <a:endParaRPr lang="vi-VN" sz="2000" dirty="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90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DB61E-4DED-4FCD-B26A-145A41E1511E}"/>
              </a:ext>
            </a:extLst>
          </p:cNvPr>
          <p:cNvSpPr txBox="1"/>
          <p:nvPr/>
        </p:nvSpPr>
        <p:spPr>
          <a:xfrm>
            <a:off x="304800" y="578451"/>
            <a:ext cx="426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49B371-E71C-4CF6-842C-DC584B4014D7}"/>
              </a:ext>
            </a:extLst>
          </p:cNvPr>
          <p:cNvSpPr txBox="1"/>
          <p:nvPr/>
        </p:nvSpPr>
        <p:spPr>
          <a:xfrm>
            <a:off x="-97638" y="1009338"/>
            <a:ext cx="6103256" cy="542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4.1 Use case </a:t>
            </a:r>
            <a:r>
              <a:rPr lang="en-US" sz="25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tổng</a:t>
            </a: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quát</a:t>
            </a:r>
            <a:endParaRPr lang="en-US" sz="2500" b="1" dirty="0"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D6D856-D4EE-47E7-988E-A9B0C1D29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635" y="578451"/>
            <a:ext cx="186733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D57363-8B06-8E26-8858-91A1DB45D706}"/>
              </a:ext>
            </a:extLst>
          </p:cNvPr>
          <p:cNvSpPr txBox="1">
            <a:spLocks/>
          </p:cNvSpPr>
          <p:nvPr/>
        </p:nvSpPr>
        <p:spPr>
          <a:xfrm>
            <a:off x="228600" y="324408"/>
            <a:ext cx="11734800" cy="4154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</a:t>
            </a:r>
            <a:r>
              <a:rPr lang="vi-VN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3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SỞ LÍ THUYẾT 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D98559-CFED-39FA-50E6-5C228DD9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83B368-C755-243A-0AED-7D115E61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40174CBF-E35B-68FA-EBDE-011FC02BC3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025" y="1226345"/>
            <a:ext cx="4145950" cy="54798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20604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1257</TotalTime>
  <Words>1033</Words>
  <Application>Microsoft Office PowerPoint</Application>
  <PresentationFormat>Widescreen</PresentationFormat>
  <Paragraphs>144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Tw Cen MT</vt:lpstr>
      <vt:lpstr>Wingdings</vt:lpstr>
      <vt:lpstr>Droplet</vt:lpstr>
      <vt:lpstr>TRƯỜNG ĐẠI HỌC CÔNG NGHIỆP TP HCM            KHOA CÔNG NGHỆ THÔNG TIN</vt:lpstr>
      <vt:lpstr>Project analysis slide 2</vt:lpstr>
      <vt:lpstr>Project analysis slide 3</vt:lpstr>
      <vt:lpstr>Project analysis slide 6</vt:lpstr>
      <vt:lpstr>Project analysis slide 8</vt:lpstr>
      <vt:lpstr>Project analysis slide 8</vt:lpstr>
      <vt:lpstr>Project analysis slide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your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NGHIỆP TP HCM            KHOA CÔNG NGHỆ THÔNG TIN</dc:title>
  <dc:creator>phamkimthoa09@gmail.com</dc:creator>
  <cp:lastModifiedBy>! Ban</cp:lastModifiedBy>
  <cp:revision>23</cp:revision>
  <dcterms:created xsi:type="dcterms:W3CDTF">2022-05-14T15:03:35Z</dcterms:created>
  <dcterms:modified xsi:type="dcterms:W3CDTF">2022-06-05T11:17:23Z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