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256" r:id="rId2"/>
    <p:sldId id="261" r:id="rId3"/>
    <p:sldId id="258" r:id="rId4"/>
    <p:sldId id="271" r:id="rId5"/>
    <p:sldId id="272" r:id="rId6"/>
    <p:sldId id="273" r:id="rId7"/>
    <p:sldId id="274" r:id="rId8"/>
    <p:sldId id="275" r:id="rId9"/>
    <p:sldId id="276" r:id="rId10"/>
    <p:sldId id="277" r:id="rId11"/>
    <p:sldId id="259" r:id="rId12"/>
    <p:sldId id="266" r:id="rId13"/>
    <p:sldId id="267" r:id="rId14"/>
    <p:sldId id="278" r:id="rId15"/>
    <p:sldId id="279" r:id="rId16"/>
    <p:sldId id="280" r:id="rId17"/>
    <p:sldId id="281" r:id="rId18"/>
    <p:sldId id="282" r:id="rId19"/>
    <p:sldId id="269" r:id="rId20"/>
    <p:sldId id="283" r:id="rId21"/>
    <p:sldId id="284" r:id="rId22"/>
    <p:sldId id="285" r:id="rId23"/>
    <p:sldId id="286" r:id="rId24"/>
    <p:sldId id="270" r:id="rId25"/>
    <p:sldId id="288" r:id="rId26"/>
    <p:sldId id="287" r:id="rId27"/>
    <p:sldId id="265" r:id="rId28"/>
  </p:sldIdLst>
  <p:sldSz cx="18288000" cy="10287000"/>
  <p:notesSz cx="6858000" cy="9144000"/>
  <p:embeddedFontLst>
    <p:embeddedFont>
      <p:font typeface="Consolas" panose="020B0609020204030204" pitchFamily="49" charset="0"/>
      <p:regular r:id="rId30"/>
      <p:bold r:id="rId31"/>
      <p:italic r:id="rId32"/>
      <p:boldItalic r:id="rId33"/>
    </p:embeddedFont>
    <p:embeddedFont>
      <p:font typeface="Montserrat Classic" panose="020B0604020202020204" charset="0"/>
      <p:regular r:id="rId34"/>
    </p:embeddedFont>
    <p:embeddedFont>
      <p:font typeface="Montserrat Classic Bold" panose="020B0604020202020204" charset="0"/>
      <p:regular r:id="rId35"/>
    </p:embeddedFont>
    <p:embeddedFont>
      <p:font typeface="Montserrat Light" panose="00000400000000000000" pitchFamily="2" charset="0"/>
      <p:regular r:id="rId36"/>
      <p:italic r:id="rId37"/>
    </p:embeddedFont>
    <p:embeddedFont>
      <p:font typeface="Palatino Linotype" panose="02040502050505030304" pitchFamily="18"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90D56E-2F89-48D2-A4E0-3DCBDC86A084}" v="34" dt="2024-12-25T15:11:38.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HANH KIÊN" userId="4f668105-734f-48b6-b10b-d423a9c5fa3b" providerId="ADAL" clId="{0C4E189E-FA2B-4140-8ED9-A2EFC21BDE55}"/>
    <pc:docChg chg="delSld modSld">
      <pc:chgData name="NGUYỄN THANH KIÊN" userId="4f668105-734f-48b6-b10b-d423a9c5fa3b" providerId="ADAL" clId="{0C4E189E-FA2B-4140-8ED9-A2EFC21BDE55}" dt="2024-12-25T15:22:01.307" v="10" actId="47"/>
      <pc:docMkLst>
        <pc:docMk/>
      </pc:docMkLst>
      <pc:sldChg chg="del">
        <pc:chgData name="NGUYỄN THANH KIÊN" userId="4f668105-734f-48b6-b10b-d423a9c5fa3b" providerId="ADAL" clId="{0C4E189E-FA2B-4140-8ED9-A2EFC21BDE55}" dt="2024-12-25T15:22:01.307" v="10" actId="47"/>
        <pc:sldMkLst>
          <pc:docMk/>
          <pc:sldMk cId="1989714488" sldId="268"/>
        </pc:sldMkLst>
      </pc:sldChg>
      <pc:sldChg chg="modSp mod">
        <pc:chgData name="NGUYỄN THANH KIÊN" userId="4f668105-734f-48b6-b10b-d423a9c5fa3b" providerId="ADAL" clId="{0C4E189E-FA2B-4140-8ED9-A2EFC21BDE55}" dt="2024-12-25T15:16:43.525" v="3" actId="20577"/>
        <pc:sldMkLst>
          <pc:docMk/>
          <pc:sldMk cId="3042828794" sldId="274"/>
        </pc:sldMkLst>
        <pc:spChg chg="mod">
          <ac:chgData name="NGUYỄN THANH KIÊN" userId="4f668105-734f-48b6-b10b-d423a9c5fa3b" providerId="ADAL" clId="{0C4E189E-FA2B-4140-8ED9-A2EFC21BDE55}" dt="2024-12-25T15:16:43.525" v="3" actId="20577"/>
          <ac:spMkLst>
            <pc:docMk/>
            <pc:sldMk cId="3042828794" sldId="274"/>
            <ac:spMk id="10" creationId="{B1C4CE0D-752D-4D3E-4766-155FBABB90A9}"/>
          </ac:spMkLst>
        </pc:spChg>
      </pc:sldChg>
      <pc:sldChg chg="modSp mod">
        <pc:chgData name="NGUYỄN THANH KIÊN" userId="4f668105-734f-48b6-b10b-d423a9c5fa3b" providerId="ADAL" clId="{0C4E189E-FA2B-4140-8ED9-A2EFC21BDE55}" dt="2024-12-25T15:16:52.125" v="9" actId="20577"/>
        <pc:sldMkLst>
          <pc:docMk/>
          <pc:sldMk cId="1699275659" sldId="275"/>
        </pc:sldMkLst>
        <pc:spChg chg="mod">
          <ac:chgData name="NGUYỄN THANH KIÊN" userId="4f668105-734f-48b6-b10b-d423a9c5fa3b" providerId="ADAL" clId="{0C4E189E-FA2B-4140-8ED9-A2EFC21BDE55}" dt="2024-12-25T15:16:52.125" v="9" actId="20577"/>
          <ac:spMkLst>
            <pc:docMk/>
            <pc:sldMk cId="1699275659" sldId="275"/>
            <ac:spMk id="4" creationId="{10B59842-4059-DB83-64B2-39CFF73EFD7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E3592-87E6-412C-A1C3-849F109F34F8}" type="datetimeFigureOut">
              <a:rPr lang="en-US" smtClean="0"/>
              <a:t>12/25/2024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A789F0-63B0-4208-9963-A8F5BCB29FE0}" type="slidenum">
              <a:rPr lang="en-US" smtClean="0"/>
              <a:t>‹#›</a:t>
            </a:fld>
            <a:endParaRPr lang="en-US"/>
          </a:p>
        </p:txBody>
      </p:sp>
    </p:spTree>
    <p:extLst>
      <p:ext uri="{BB962C8B-B14F-4D97-AF65-F5344CB8AC3E}">
        <p14:creationId xmlns:p14="http://schemas.microsoft.com/office/powerpoint/2010/main" val="573963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789F0-63B0-4208-9963-A8F5BCB29FE0}" type="slidenum">
              <a:rPr lang="en-US" smtClean="0"/>
              <a:t>1</a:t>
            </a:fld>
            <a:endParaRPr lang="en-US"/>
          </a:p>
        </p:txBody>
      </p:sp>
    </p:spTree>
    <p:extLst>
      <p:ext uri="{BB962C8B-B14F-4D97-AF65-F5344CB8AC3E}">
        <p14:creationId xmlns:p14="http://schemas.microsoft.com/office/powerpoint/2010/main" val="1911735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kaggle.com/datasets/abhishek14398/loan-dataset/data"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researchgate.net/publication/338286615_A_study_on_predicting_loan_default_based_on_the_random_forest_algorithm" TargetMode="External"/><Relationship Id="rId2" Type="http://schemas.openxmlformats.org/officeDocument/2006/relationships/hyperlink" Target="https://www.researchgate.net/publication/362565205_Online_Loan_Default_Prediction_Model_Based_on_Deep_Learning_Neural_Network" TargetMode="External"/><Relationship Id="rId1" Type="http://schemas.openxmlformats.org/officeDocument/2006/relationships/slideLayout" Target="../slideLayouts/slideLayout7.xml"/><Relationship Id="rId6" Type="http://schemas.openxmlformats.org/officeDocument/2006/relationships/hyperlink" Target="https://www.researchgate.net/publication/386993309_Loan_Forecasting_Based_on_Machine_Learning_and_Variable_Correlation_Analysis" TargetMode="External"/><Relationship Id="rId5" Type="http://schemas.openxmlformats.org/officeDocument/2006/relationships/hyperlink" Target="https://medium.com/@brendanng2666/interpreting-loan-default-prediction-models-using-shap-b38632d52a83" TargetMode="External"/><Relationship Id="rId4" Type="http://schemas.openxmlformats.org/officeDocument/2006/relationships/hyperlink" Target="https://www.researchgate.net/publication/385709676_Loan_Approval_Prediction_Improved_by_XGBoost_Model_Based_on_Four-Vector_Optimization_Algorith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2B808"/>
        </a:solidFill>
        <a:effectLst/>
      </p:bgPr>
    </p:bg>
    <p:spTree>
      <p:nvGrpSpPr>
        <p:cNvPr id="1" name=""/>
        <p:cNvGrpSpPr/>
        <p:nvPr/>
      </p:nvGrpSpPr>
      <p:grpSpPr>
        <a:xfrm>
          <a:off x="0" y="0"/>
          <a:ext cx="0" cy="0"/>
          <a:chOff x="0" y="0"/>
          <a:chExt cx="0" cy="0"/>
        </a:xfrm>
      </p:grpSpPr>
      <p:sp>
        <p:nvSpPr>
          <p:cNvPr id="2" name="AutoShape 2"/>
          <p:cNvSpPr/>
          <p:nvPr/>
        </p:nvSpPr>
        <p:spPr>
          <a:xfrm>
            <a:off x="218209" y="207818"/>
            <a:ext cx="17851582" cy="9871364"/>
          </a:xfrm>
          <a:prstGeom prst="rect">
            <a:avLst/>
          </a:prstGeom>
          <a:solidFill>
            <a:srgbClr val="910C00"/>
          </a:solidFill>
        </p:spPr>
        <p:txBody>
          <a:bodyPr/>
          <a:lstStyle/>
          <a:p>
            <a:endParaRPr lang="en-US" dirty="0"/>
          </a:p>
        </p:txBody>
      </p:sp>
      <p:grpSp>
        <p:nvGrpSpPr>
          <p:cNvPr id="5" name="Group 5"/>
          <p:cNvGrpSpPr/>
          <p:nvPr/>
        </p:nvGrpSpPr>
        <p:grpSpPr>
          <a:xfrm>
            <a:off x="1752600" y="1890255"/>
            <a:ext cx="15621001" cy="4459947"/>
            <a:chOff x="-7137643" y="-2296883"/>
            <a:chExt cx="20828003" cy="5946597"/>
          </a:xfrm>
        </p:grpSpPr>
        <p:sp>
          <p:nvSpPr>
            <p:cNvPr id="6" name="TextBox 6"/>
            <p:cNvSpPr txBox="1"/>
            <p:nvPr/>
          </p:nvSpPr>
          <p:spPr>
            <a:xfrm>
              <a:off x="-7137643" y="-2296883"/>
              <a:ext cx="19710401" cy="974626"/>
            </a:xfrm>
            <a:prstGeom prst="rect">
              <a:avLst/>
            </a:prstGeom>
          </p:spPr>
          <p:txBody>
            <a:bodyPr wrap="square" lIns="0" tIns="0" rIns="0" bIns="0" rtlCol="0" anchor="t">
              <a:spAutoFit/>
            </a:bodyPr>
            <a:lstStyle/>
            <a:p>
              <a:pPr algn="ctr">
                <a:lnSpc>
                  <a:spcPts val="5664"/>
                </a:lnSpc>
              </a:pPr>
              <a:r>
                <a:rPr lang="en-US" sz="5800" b="1" i="0" u="none" strike="noStrike" dirty="0">
                  <a:solidFill>
                    <a:schemeClr val="bg1"/>
                  </a:solidFill>
                  <a:effectLst/>
                  <a:latin typeface="Montserrat Classic Bold" panose="020B0604020202020204" charset="0"/>
                </a:rPr>
                <a:t>Loan Application Approval Prediction</a:t>
              </a:r>
              <a:endParaRPr lang="en-US" sz="5800" dirty="0">
                <a:solidFill>
                  <a:schemeClr val="bg1"/>
                </a:solidFill>
                <a:latin typeface="Montserrat Classic Bold" panose="020B0604020202020204" charset="0"/>
              </a:endParaRPr>
            </a:p>
          </p:txBody>
        </p:sp>
        <p:sp>
          <p:nvSpPr>
            <p:cNvPr id="7" name="TextBox 7"/>
            <p:cNvSpPr txBox="1"/>
            <p:nvPr/>
          </p:nvSpPr>
          <p:spPr>
            <a:xfrm>
              <a:off x="2239055" y="388392"/>
              <a:ext cx="11451305" cy="3261322"/>
            </a:xfrm>
            <a:prstGeom prst="rect">
              <a:avLst/>
            </a:prstGeom>
          </p:spPr>
          <p:txBody>
            <a:bodyPr wrap="square" lIns="0" tIns="0" rIns="0" bIns="0" rtlCol="0" anchor="t">
              <a:spAutoFit/>
            </a:bodyPr>
            <a:lstStyle/>
            <a:p>
              <a:pPr>
                <a:lnSpc>
                  <a:spcPts val="4900"/>
                </a:lnSpc>
              </a:pPr>
              <a:r>
                <a:rPr lang="en-US" sz="3600" dirty="0" err="1">
                  <a:solidFill>
                    <a:schemeClr val="accent6">
                      <a:lumMod val="60000"/>
                      <a:lumOff val="40000"/>
                    </a:schemeClr>
                  </a:solidFill>
                  <a:latin typeface="Montserrat Classic" panose="020B0604020202020204" charset="0"/>
                </a:rPr>
                <a:t>Xây</a:t>
              </a:r>
              <a:r>
                <a:rPr lang="en-US" sz="3600" dirty="0">
                  <a:solidFill>
                    <a:schemeClr val="accent6">
                      <a:lumMod val="60000"/>
                      <a:lumOff val="40000"/>
                    </a:schemeClr>
                  </a:solidFill>
                  <a:latin typeface="Montserrat Classic" panose="020B0604020202020204" charset="0"/>
                </a:rPr>
                <a:t> </a:t>
              </a:r>
              <a:r>
                <a:rPr lang="en-US" sz="3600" dirty="0" err="1">
                  <a:solidFill>
                    <a:schemeClr val="accent6">
                      <a:lumMod val="60000"/>
                      <a:lumOff val="40000"/>
                    </a:schemeClr>
                  </a:solidFill>
                  <a:latin typeface="Montserrat Classic" panose="020B0604020202020204" charset="0"/>
                </a:rPr>
                <a:t>dựng</a:t>
              </a:r>
              <a:r>
                <a:rPr lang="en-US" sz="3600" dirty="0">
                  <a:solidFill>
                    <a:schemeClr val="accent6">
                      <a:lumMod val="60000"/>
                      <a:lumOff val="40000"/>
                    </a:schemeClr>
                  </a:solidFill>
                  <a:latin typeface="Montserrat Classic" panose="020B0604020202020204" charset="0"/>
                </a:rPr>
                <a:t> </a:t>
              </a:r>
              <a:r>
                <a:rPr lang="en-US" sz="3600" dirty="0" err="1">
                  <a:solidFill>
                    <a:schemeClr val="accent6">
                      <a:lumMod val="60000"/>
                      <a:lumOff val="40000"/>
                    </a:schemeClr>
                  </a:solidFill>
                  <a:latin typeface="Montserrat Classic" panose="020B0604020202020204" charset="0"/>
                </a:rPr>
                <a:t>mô</a:t>
              </a:r>
              <a:r>
                <a:rPr lang="en-US" sz="3600" dirty="0">
                  <a:solidFill>
                    <a:schemeClr val="accent6">
                      <a:lumMod val="60000"/>
                      <a:lumOff val="40000"/>
                    </a:schemeClr>
                  </a:solidFill>
                  <a:latin typeface="Montserrat Classic" panose="020B0604020202020204" charset="0"/>
                </a:rPr>
                <a:t> </a:t>
              </a:r>
              <a:r>
                <a:rPr lang="en-US" sz="3600" dirty="0" err="1">
                  <a:solidFill>
                    <a:schemeClr val="accent6">
                      <a:lumMod val="60000"/>
                      <a:lumOff val="40000"/>
                    </a:schemeClr>
                  </a:solidFill>
                  <a:latin typeface="Montserrat Classic" panose="020B0604020202020204" charset="0"/>
                </a:rPr>
                <a:t>hình</a:t>
              </a:r>
              <a:r>
                <a:rPr lang="en-US" sz="3600" dirty="0">
                  <a:solidFill>
                    <a:schemeClr val="accent6">
                      <a:lumMod val="60000"/>
                      <a:lumOff val="40000"/>
                    </a:schemeClr>
                  </a:solidFill>
                  <a:latin typeface="Montserrat Classic" panose="020B0604020202020204" charset="0"/>
                </a:rPr>
                <a:t> ML </a:t>
              </a:r>
              <a:r>
                <a:rPr lang="en-US" sz="3600" dirty="0" err="1">
                  <a:solidFill>
                    <a:schemeClr val="accent6">
                      <a:lumMod val="60000"/>
                      <a:lumOff val="40000"/>
                    </a:schemeClr>
                  </a:solidFill>
                  <a:latin typeface="Montserrat Classic" panose="020B0604020202020204" charset="0"/>
                </a:rPr>
                <a:t>để</a:t>
              </a:r>
              <a:r>
                <a:rPr lang="en-US" sz="3600" dirty="0">
                  <a:solidFill>
                    <a:schemeClr val="accent6">
                      <a:lumMod val="60000"/>
                      <a:lumOff val="40000"/>
                    </a:schemeClr>
                  </a:solidFill>
                  <a:latin typeface="Montserrat Classic" panose="020B0604020202020204" charset="0"/>
                </a:rPr>
                <a:t> </a:t>
              </a:r>
              <a:r>
                <a:rPr lang="en-US" sz="3600" dirty="0" err="1">
                  <a:solidFill>
                    <a:schemeClr val="accent6">
                      <a:lumMod val="60000"/>
                      <a:lumOff val="40000"/>
                    </a:schemeClr>
                  </a:solidFill>
                  <a:latin typeface="Montserrat Classic" panose="020B0604020202020204" charset="0"/>
                </a:rPr>
                <a:t>dự</a:t>
              </a:r>
              <a:r>
                <a:rPr lang="en-US" sz="3600" dirty="0">
                  <a:solidFill>
                    <a:schemeClr val="accent6">
                      <a:lumMod val="60000"/>
                      <a:lumOff val="40000"/>
                    </a:schemeClr>
                  </a:solidFill>
                  <a:latin typeface="Montserrat Classic" panose="020B0604020202020204" charset="0"/>
                </a:rPr>
                <a:t> </a:t>
              </a:r>
              <a:r>
                <a:rPr lang="en-US" sz="3600" dirty="0" err="1">
                  <a:solidFill>
                    <a:schemeClr val="accent6">
                      <a:lumMod val="60000"/>
                      <a:lumOff val="40000"/>
                    </a:schemeClr>
                  </a:solidFill>
                  <a:latin typeface="Montserrat Classic" panose="020B0604020202020204" charset="0"/>
                </a:rPr>
                <a:t>đoán</a:t>
              </a:r>
              <a:r>
                <a:rPr lang="en-US" sz="3600" dirty="0">
                  <a:solidFill>
                    <a:schemeClr val="accent6">
                      <a:lumMod val="60000"/>
                      <a:lumOff val="40000"/>
                    </a:schemeClr>
                  </a:solidFill>
                  <a:latin typeface="Montserrat Classic" panose="020B0604020202020204" charset="0"/>
                </a:rPr>
                <a:t> </a:t>
              </a:r>
              <a:r>
                <a:rPr lang="en-US" sz="3600" dirty="0" err="1">
                  <a:solidFill>
                    <a:schemeClr val="accent6">
                      <a:lumMod val="60000"/>
                      <a:lumOff val="40000"/>
                    </a:schemeClr>
                  </a:solidFill>
                  <a:latin typeface="Montserrat Classic" panose="020B0604020202020204" charset="0"/>
                </a:rPr>
                <a:t>việc</a:t>
              </a:r>
              <a:r>
                <a:rPr lang="en-US" sz="3600" dirty="0">
                  <a:solidFill>
                    <a:schemeClr val="accent6">
                      <a:lumMod val="60000"/>
                      <a:lumOff val="40000"/>
                    </a:schemeClr>
                  </a:solidFill>
                  <a:latin typeface="Montserrat Classic" panose="020B0604020202020204" charset="0"/>
                </a:rPr>
                <a:t> </a:t>
              </a:r>
              <a:r>
                <a:rPr lang="en-US" sz="3600" dirty="0" err="1">
                  <a:solidFill>
                    <a:schemeClr val="accent6">
                      <a:lumMod val="60000"/>
                      <a:lumOff val="40000"/>
                    </a:schemeClr>
                  </a:solidFill>
                  <a:latin typeface="Montserrat Classic" panose="020B0604020202020204" charset="0"/>
                </a:rPr>
                <a:t>chấp</a:t>
              </a:r>
              <a:r>
                <a:rPr lang="en-US" sz="3600" dirty="0">
                  <a:solidFill>
                    <a:schemeClr val="accent6">
                      <a:lumMod val="60000"/>
                      <a:lumOff val="40000"/>
                    </a:schemeClr>
                  </a:solidFill>
                  <a:latin typeface="Montserrat Classic" panose="020B0604020202020204" charset="0"/>
                </a:rPr>
                <a:t> </a:t>
              </a:r>
              <a:r>
                <a:rPr lang="en-US" sz="3600" dirty="0" err="1">
                  <a:solidFill>
                    <a:schemeClr val="accent6">
                      <a:lumMod val="60000"/>
                      <a:lumOff val="40000"/>
                    </a:schemeClr>
                  </a:solidFill>
                  <a:latin typeface="Montserrat Classic" panose="020B0604020202020204" charset="0"/>
                </a:rPr>
                <a:t>nhận</a:t>
              </a:r>
              <a:r>
                <a:rPr lang="en-US" sz="3600" dirty="0">
                  <a:solidFill>
                    <a:schemeClr val="accent6">
                      <a:lumMod val="60000"/>
                      <a:lumOff val="40000"/>
                    </a:schemeClr>
                  </a:solidFill>
                  <a:latin typeface="Montserrat Classic" panose="020B0604020202020204" charset="0"/>
                </a:rPr>
                <a:t> </a:t>
              </a:r>
              <a:r>
                <a:rPr lang="en-US" sz="3600" dirty="0" err="1">
                  <a:solidFill>
                    <a:schemeClr val="accent6">
                      <a:lumMod val="60000"/>
                      <a:lumOff val="40000"/>
                    </a:schemeClr>
                  </a:solidFill>
                  <a:latin typeface="Montserrat Classic" panose="020B0604020202020204" charset="0"/>
                </a:rPr>
                <a:t>hoặc</a:t>
              </a:r>
              <a:r>
                <a:rPr lang="en-US" sz="3600" dirty="0">
                  <a:solidFill>
                    <a:schemeClr val="accent6">
                      <a:lumMod val="60000"/>
                      <a:lumOff val="40000"/>
                    </a:schemeClr>
                  </a:solidFill>
                  <a:latin typeface="Montserrat Classic" panose="020B0604020202020204" charset="0"/>
                </a:rPr>
                <a:t> </a:t>
              </a:r>
              <a:r>
                <a:rPr lang="en-US" sz="3600" dirty="0" err="1">
                  <a:solidFill>
                    <a:schemeClr val="accent6">
                      <a:lumMod val="60000"/>
                      <a:lumOff val="40000"/>
                    </a:schemeClr>
                  </a:solidFill>
                  <a:latin typeface="Montserrat Classic" panose="020B0604020202020204" charset="0"/>
                </a:rPr>
                <a:t>từ</a:t>
              </a:r>
              <a:r>
                <a:rPr lang="en-US" sz="3600" dirty="0">
                  <a:solidFill>
                    <a:schemeClr val="accent6">
                      <a:lumMod val="60000"/>
                      <a:lumOff val="40000"/>
                    </a:schemeClr>
                  </a:solidFill>
                  <a:latin typeface="Montserrat Classic" panose="020B0604020202020204" charset="0"/>
                </a:rPr>
                <a:t> </a:t>
              </a:r>
              <a:r>
                <a:rPr lang="en-US" sz="3600" dirty="0" err="1">
                  <a:solidFill>
                    <a:schemeClr val="accent6">
                      <a:lumMod val="60000"/>
                      <a:lumOff val="40000"/>
                    </a:schemeClr>
                  </a:solidFill>
                  <a:latin typeface="Montserrat Classic" panose="020B0604020202020204" charset="0"/>
                </a:rPr>
                <a:t>chối</a:t>
              </a:r>
              <a:r>
                <a:rPr lang="en-US" sz="3600" dirty="0">
                  <a:solidFill>
                    <a:schemeClr val="accent6">
                      <a:lumMod val="60000"/>
                      <a:lumOff val="40000"/>
                    </a:schemeClr>
                  </a:solidFill>
                  <a:latin typeface="Montserrat Classic" panose="020B0604020202020204" charset="0"/>
                </a:rPr>
                <a:t> </a:t>
              </a:r>
              <a:r>
                <a:rPr lang="en-US" sz="3600" dirty="0" err="1">
                  <a:solidFill>
                    <a:schemeClr val="accent6">
                      <a:lumMod val="60000"/>
                      <a:lumOff val="40000"/>
                    </a:schemeClr>
                  </a:solidFill>
                  <a:latin typeface="Montserrat Classic" panose="020B0604020202020204" charset="0"/>
                </a:rPr>
                <a:t>đơn</a:t>
              </a:r>
              <a:r>
                <a:rPr lang="en-US" sz="3600" dirty="0">
                  <a:solidFill>
                    <a:schemeClr val="accent6">
                      <a:lumMod val="60000"/>
                      <a:lumOff val="40000"/>
                    </a:schemeClr>
                  </a:solidFill>
                  <a:latin typeface="Montserrat Classic" panose="020B0604020202020204" charset="0"/>
                </a:rPr>
                <a:t> </a:t>
              </a:r>
              <a:r>
                <a:rPr lang="en-US" sz="3600" dirty="0" err="1">
                  <a:solidFill>
                    <a:schemeClr val="accent6">
                      <a:lumMod val="60000"/>
                      <a:lumOff val="40000"/>
                    </a:schemeClr>
                  </a:solidFill>
                  <a:latin typeface="Montserrat Classic" panose="020B0604020202020204" charset="0"/>
                </a:rPr>
                <a:t>xin</a:t>
              </a:r>
              <a:r>
                <a:rPr lang="en-US" sz="3600" dirty="0">
                  <a:solidFill>
                    <a:schemeClr val="accent6">
                      <a:lumMod val="60000"/>
                      <a:lumOff val="40000"/>
                    </a:schemeClr>
                  </a:solidFill>
                  <a:latin typeface="Montserrat Classic" panose="020B0604020202020204" charset="0"/>
                </a:rPr>
                <a:t> </a:t>
              </a:r>
              <a:r>
                <a:rPr lang="en-US" sz="3600" dirty="0" err="1">
                  <a:solidFill>
                    <a:schemeClr val="accent6">
                      <a:lumMod val="60000"/>
                      <a:lumOff val="40000"/>
                    </a:schemeClr>
                  </a:solidFill>
                  <a:latin typeface="Montserrat Classic" panose="020B0604020202020204" charset="0"/>
                </a:rPr>
                <a:t>vay</a:t>
              </a:r>
              <a:r>
                <a:rPr lang="en-US" sz="3600" dirty="0">
                  <a:solidFill>
                    <a:schemeClr val="accent6">
                      <a:lumMod val="60000"/>
                      <a:lumOff val="40000"/>
                    </a:schemeClr>
                  </a:solidFill>
                  <a:latin typeface="Montserrat Classic" panose="020B0604020202020204" charset="0"/>
                </a:rPr>
                <a:t> </a:t>
              </a:r>
              <a:r>
                <a:rPr lang="en-US" sz="3600" dirty="0" err="1">
                  <a:solidFill>
                    <a:schemeClr val="accent6">
                      <a:lumMod val="60000"/>
                      <a:lumOff val="40000"/>
                    </a:schemeClr>
                  </a:solidFill>
                  <a:latin typeface="Montserrat Classic" panose="020B0604020202020204" charset="0"/>
                </a:rPr>
                <a:t>dựa</a:t>
              </a:r>
              <a:r>
                <a:rPr lang="en-US" sz="3600" dirty="0">
                  <a:solidFill>
                    <a:schemeClr val="accent6">
                      <a:lumMod val="60000"/>
                      <a:lumOff val="40000"/>
                    </a:schemeClr>
                  </a:solidFill>
                  <a:latin typeface="Montserrat Classic" panose="020B0604020202020204" charset="0"/>
                </a:rPr>
                <a:t> </a:t>
              </a:r>
              <a:r>
                <a:rPr lang="en-US" sz="3600" dirty="0" err="1">
                  <a:solidFill>
                    <a:schemeClr val="accent6">
                      <a:lumMod val="60000"/>
                      <a:lumOff val="40000"/>
                    </a:schemeClr>
                  </a:solidFill>
                  <a:latin typeface="Montserrat Classic" panose="020B0604020202020204" charset="0"/>
                </a:rPr>
                <a:t>trên</a:t>
              </a:r>
              <a:r>
                <a:rPr lang="en-US" sz="3600" dirty="0">
                  <a:solidFill>
                    <a:schemeClr val="accent6">
                      <a:lumMod val="60000"/>
                      <a:lumOff val="40000"/>
                    </a:schemeClr>
                  </a:solidFill>
                  <a:latin typeface="Montserrat Classic" panose="020B0604020202020204" charset="0"/>
                </a:rPr>
                <a:t> </a:t>
              </a:r>
              <a:r>
                <a:rPr lang="en-US" sz="3600" dirty="0" err="1">
                  <a:solidFill>
                    <a:schemeClr val="accent6">
                      <a:lumMod val="60000"/>
                      <a:lumOff val="40000"/>
                    </a:schemeClr>
                  </a:solidFill>
                  <a:latin typeface="Montserrat Classic" panose="020B0604020202020204" charset="0"/>
                </a:rPr>
                <a:t>những</a:t>
              </a:r>
              <a:r>
                <a:rPr lang="en-US" sz="3600" dirty="0">
                  <a:solidFill>
                    <a:schemeClr val="accent6">
                      <a:lumMod val="60000"/>
                      <a:lumOff val="40000"/>
                    </a:schemeClr>
                  </a:solidFill>
                  <a:latin typeface="Montserrat Classic" panose="020B0604020202020204" charset="0"/>
                </a:rPr>
                <a:t> </a:t>
              </a:r>
              <a:r>
                <a:rPr lang="en-US" sz="3600" dirty="0" err="1">
                  <a:solidFill>
                    <a:schemeClr val="accent6">
                      <a:lumMod val="60000"/>
                      <a:lumOff val="40000"/>
                    </a:schemeClr>
                  </a:solidFill>
                  <a:latin typeface="Montserrat Classic" panose="020B0604020202020204" charset="0"/>
                </a:rPr>
                <a:t>thông</a:t>
              </a:r>
              <a:r>
                <a:rPr lang="en-US" sz="3600" dirty="0">
                  <a:solidFill>
                    <a:schemeClr val="accent6">
                      <a:lumMod val="60000"/>
                      <a:lumOff val="40000"/>
                    </a:schemeClr>
                  </a:solidFill>
                  <a:latin typeface="Montserrat Classic" panose="020B0604020202020204" charset="0"/>
                </a:rPr>
                <a:t> tin chi </a:t>
              </a:r>
              <a:r>
                <a:rPr lang="en-US" sz="3600" dirty="0" err="1">
                  <a:solidFill>
                    <a:schemeClr val="accent6">
                      <a:lumMod val="60000"/>
                      <a:lumOff val="40000"/>
                    </a:schemeClr>
                  </a:solidFill>
                  <a:latin typeface="Montserrat Classic" panose="020B0604020202020204" charset="0"/>
                </a:rPr>
                <a:t>tiết</a:t>
              </a:r>
              <a:r>
                <a:rPr lang="en-US" sz="3600" dirty="0">
                  <a:solidFill>
                    <a:schemeClr val="accent6">
                      <a:lumMod val="60000"/>
                      <a:lumOff val="40000"/>
                    </a:schemeClr>
                  </a:solidFill>
                  <a:latin typeface="Montserrat Classic" panose="020B0604020202020204" charset="0"/>
                </a:rPr>
                <a:t> </a:t>
              </a:r>
              <a:r>
                <a:rPr lang="en-US" sz="3600" dirty="0" err="1">
                  <a:solidFill>
                    <a:schemeClr val="accent6">
                      <a:lumMod val="60000"/>
                      <a:lumOff val="40000"/>
                    </a:schemeClr>
                  </a:solidFill>
                  <a:latin typeface="Montserrat Classic" panose="020B0604020202020204" charset="0"/>
                </a:rPr>
                <a:t>của</a:t>
              </a:r>
              <a:r>
                <a:rPr lang="en-US" sz="3600" dirty="0">
                  <a:solidFill>
                    <a:schemeClr val="accent6">
                      <a:lumMod val="60000"/>
                      <a:lumOff val="40000"/>
                    </a:schemeClr>
                  </a:solidFill>
                  <a:latin typeface="Montserrat Classic" panose="020B0604020202020204" charset="0"/>
                </a:rPr>
                <a:t> </a:t>
              </a:r>
              <a:r>
                <a:rPr lang="en-US" sz="3600" dirty="0" err="1">
                  <a:solidFill>
                    <a:schemeClr val="accent6">
                      <a:lumMod val="60000"/>
                      <a:lumOff val="40000"/>
                    </a:schemeClr>
                  </a:solidFill>
                  <a:latin typeface="Montserrat Classic" panose="020B0604020202020204" charset="0"/>
                </a:rPr>
                <a:t>khách</a:t>
              </a:r>
              <a:r>
                <a:rPr lang="en-US" sz="3600" dirty="0">
                  <a:solidFill>
                    <a:schemeClr val="accent6">
                      <a:lumMod val="60000"/>
                      <a:lumOff val="40000"/>
                    </a:schemeClr>
                  </a:solidFill>
                  <a:latin typeface="Montserrat Classic" panose="020B0604020202020204" charset="0"/>
                </a:rPr>
                <a:t> </a:t>
              </a:r>
              <a:r>
                <a:rPr lang="en-US" sz="3600" dirty="0" err="1">
                  <a:solidFill>
                    <a:schemeClr val="accent6">
                      <a:lumMod val="60000"/>
                      <a:lumOff val="40000"/>
                    </a:schemeClr>
                  </a:solidFill>
                  <a:latin typeface="Montserrat Classic" panose="020B0604020202020204" charset="0"/>
                </a:rPr>
                <a:t>hàng</a:t>
              </a:r>
              <a:endParaRPr lang="en-US" sz="4400" dirty="0">
                <a:solidFill>
                  <a:schemeClr val="accent6">
                    <a:lumMod val="60000"/>
                    <a:lumOff val="40000"/>
                  </a:schemeClr>
                </a:solidFill>
                <a:latin typeface="Montserrat Classic" panose="020B0604020202020204" charset="0"/>
              </a:endParaRPr>
            </a:p>
          </p:txBody>
        </p:sp>
      </p:grpSp>
      <p:pic>
        <p:nvPicPr>
          <p:cNvPr id="1028" name="Picture 4">
            <a:extLst>
              <a:ext uri="{FF2B5EF4-FFF2-40B4-BE49-F238E27FC236}">
                <a16:creationId xmlns:a16="http://schemas.microsoft.com/office/drawing/2014/main" id="{015BE886-BEB6-8F14-2DDB-73C260642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096" y="3017741"/>
            <a:ext cx="7438104" cy="5379004"/>
          </a:xfrm>
          <a:prstGeom prst="rect">
            <a:avLst/>
          </a:prstGeom>
          <a:noFill/>
          <a:extLst>
            <a:ext uri="{909E8E84-426E-40DD-AFC4-6F175D3DCCD1}">
              <a14:hiddenFill xmlns:a14="http://schemas.microsoft.com/office/drawing/2010/main">
                <a:solidFill>
                  <a:srgbClr val="FFFFFF"/>
                </a:solidFill>
              </a14:hiddenFill>
            </a:ext>
          </a:extLst>
        </p:spPr>
      </p:pic>
      <p:sp>
        <p:nvSpPr>
          <p:cNvPr id="9" name="Hộp Văn bản 8">
            <a:extLst>
              <a:ext uri="{FF2B5EF4-FFF2-40B4-BE49-F238E27FC236}">
                <a16:creationId xmlns:a16="http://schemas.microsoft.com/office/drawing/2014/main" id="{44463C45-4F67-BC97-96E9-67CE29D25A41}"/>
              </a:ext>
            </a:extLst>
          </p:cNvPr>
          <p:cNvSpPr txBox="1"/>
          <p:nvPr/>
        </p:nvSpPr>
        <p:spPr>
          <a:xfrm>
            <a:off x="5257799" y="324187"/>
            <a:ext cx="7010400" cy="1169551"/>
          </a:xfrm>
          <a:prstGeom prst="rect">
            <a:avLst/>
          </a:prstGeom>
          <a:noFill/>
        </p:spPr>
        <p:txBody>
          <a:bodyPr wrap="square" rtlCol="0">
            <a:spAutoFit/>
          </a:bodyPr>
          <a:lstStyle/>
          <a:p>
            <a:pPr algn="ctr"/>
            <a:r>
              <a:rPr lang="en-US" sz="7000" dirty="0">
                <a:solidFill>
                  <a:srgbClr val="FFFF00"/>
                </a:solidFill>
                <a:latin typeface="Montserrat Classic Bold" panose="020B0604020202020204" charset="0"/>
              </a:rPr>
              <a:t>GROUP 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a:extLst>
            <a:ext uri="{FF2B5EF4-FFF2-40B4-BE49-F238E27FC236}">
              <a16:creationId xmlns:a16="http://schemas.microsoft.com/office/drawing/2014/main" id="{4F3CA551-7276-8BF3-AE4A-4B94BE91309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FCC10B7-96EB-9DCC-5A09-3EF8E9361C54}"/>
              </a:ext>
            </a:extLst>
          </p:cNvPr>
          <p:cNvGrpSpPr/>
          <p:nvPr/>
        </p:nvGrpSpPr>
        <p:grpSpPr>
          <a:xfrm>
            <a:off x="228600" y="266700"/>
            <a:ext cx="17449799" cy="8765945"/>
            <a:chOff x="-11887200" y="355600"/>
            <a:chExt cx="23266400" cy="11687927"/>
          </a:xfrm>
        </p:grpSpPr>
        <p:sp>
          <p:nvSpPr>
            <p:cNvPr id="3" name="TextBox 3">
              <a:extLst>
                <a:ext uri="{FF2B5EF4-FFF2-40B4-BE49-F238E27FC236}">
                  <a16:creationId xmlns:a16="http://schemas.microsoft.com/office/drawing/2014/main" id="{74F23830-D751-CE3D-0EB8-46DC8126741F}"/>
                </a:ext>
              </a:extLst>
            </p:cNvPr>
            <p:cNvSpPr txBox="1"/>
            <p:nvPr/>
          </p:nvSpPr>
          <p:spPr>
            <a:xfrm>
              <a:off x="-11887200" y="355600"/>
              <a:ext cx="22792818" cy="1257609"/>
            </a:xfrm>
            <a:prstGeom prst="rect">
              <a:avLst/>
            </a:prstGeom>
          </p:spPr>
          <p:txBody>
            <a:bodyPr wrap="square" lIns="0" tIns="0" rIns="0" bIns="0" rtlCol="0" anchor="t">
              <a:spAutoFit/>
            </a:bodyPr>
            <a:lstStyle/>
            <a:p>
              <a:pPr algn="ctr">
                <a:lnSpc>
                  <a:spcPts val="8100"/>
                </a:lnSpc>
              </a:pPr>
              <a:r>
                <a:rPr lang="en-US" sz="5785" spc="52" dirty="0">
                  <a:solidFill>
                    <a:srgbClr val="FFFF00"/>
                  </a:solidFill>
                  <a:latin typeface="Montserrat Classic"/>
                </a:rPr>
                <a:t>EDA</a:t>
              </a:r>
            </a:p>
          </p:txBody>
        </p:sp>
        <p:sp>
          <p:nvSpPr>
            <p:cNvPr id="4" name="TextBox 4">
              <a:extLst>
                <a:ext uri="{FF2B5EF4-FFF2-40B4-BE49-F238E27FC236}">
                  <a16:creationId xmlns:a16="http://schemas.microsoft.com/office/drawing/2014/main" id="{21C3323C-3948-5669-CCBF-7ADAAA95880D}"/>
                </a:ext>
              </a:extLst>
            </p:cNvPr>
            <p:cNvSpPr txBox="1"/>
            <p:nvPr/>
          </p:nvSpPr>
          <p:spPr>
            <a:xfrm>
              <a:off x="1015999" y="1579124"/>
              <a:ext cx="10363201" cy="10464403"/>
            </a:xfrm>
            <a:prstGeom prst="rect">
              <a:avLst/>
            </a:prstGeom>
          </p:spPr>
          <p:txBody>
            <a:bodyPr wrap="square" lIns="0" tIns="0" rIns="0" bIns="0" rtlCol="0" anchor="t">
              <a:spAutoFit/>
            </a:bodyPr>
            <a:lstStyle/>
            <a:p>
              <a:r>
                <a:rPr lang="vi-VN" sz="3000" dirty="0">
                  <a:solidFill>
                    <a:schemeClr val="bg1"/>
                  </a:solidFill>
                  <a:latin typeface="Palatino Linotype" panose="02040502050505030304" pitchFamily="18" charset="0"/>
                </a:rPr>
                <a:t>Biểu đồ này hiển thị mối quan hệ giữa </a:t>
              </a:r>
              <a:r>
                <a:rPr lang="vi-VN" sz="3000" b="1" dirty="0">
                  <a:solidFill>
                    <a:schemeClr val="bg1"/>
                  </a:solidFill>
                  <a:latin typeface="Palatino Linotype" panose="02040502050505030304" pitchFamily="18" charset="0"/>
                </a:rPr>
                <a:t>thu nhập hàng năm (</a:t>
              </a:r>
              <a:r>
                <a:rPr lang="vi-VN" sz="3000" b="1" dirty="0" err="1">
                  <a:solidFill>
                    <a:schemeClr val="bg1"/>
                  </a:solidFill>
                  <a:latin typeface="Palatino Linotype" panose="02040502050505030304" pitchFamily="18" charset="0"/>
                </a:rPr>
                <a:t>Annual</a:t>
              </a:r>
              <a:r>
                <a:rPr lang="vi-VN" sz="3000" b="1" dirty="0">
                  <a:solidFill>
                    <a:schemeClr val="bg1"/>
                  </a:solidFill>
                  <a:latin typeface="Palatino Linotype" panose="02040502050505030304" pitchFamily="18" charset="0"/>
                </a:rPr>
                <a:t> </a:t>
              </a:r>
              <a:r>
                <a:rPr lang="vi-VN" sz="3000" b="1" dirty="0" err="1">
                  <a:solidFill>
                    <a:schemeClr val="bg1"/>
                  </a:solidFill>
                  <a:latin typeface="Palatino Linotype" panose="02040502050505030304" pitchFamily="18" charset="0"/>
                </a:rPr>
                <a:t>Income</a:t>
              </a:r>
              <a:r>
                <a:rPr lang="vi-VN" sz="3000" b="1" dirty="0">
                  <a:solidFill>
                    <a:schemeClr val="bg1"/>
                  </a:solidFill>
                  <a:latin typeface="Palatino Linotype" panose="02040502050505030304" pitchFamily="18" charset="0"/>
                </a:rPr>
                <a:t>)</a:t>
              </a:r>
              <a:r>
                <a:rPr lang="vi-VN" sz="3000" dirty="0">
                  <a:solidFill>
                    <a:schemeClr val="bg1"/>
                  </a:solidFill>
                  <a:latin typeface="Palatino Linotype" panose="02040502050505030304" pitchFamily="18" charset="0"/>
                </a:rPr>
                <a:t> và </a:t>
              </a:r>
              <a:r>
                <a:rPr lang="vi-VN" sz="3000" b="1" dirty="0">
                  <a:solidFill>
                    <a:schemeClr val="bg1"/>
                  </a:solidFill>
                  <a:latin typeface="Palatino Linotype" panose="02040502050505030304" pitchFamily="18" charset="0"/>
                </a:rPr>
                <a:t>khoản vay (Loan </a:t>
              </a:r>
              <a:r>
                <a:rPr lang="vi-VN" sz="3000" b="1" dirty="0" err="1">
                  <a:solidFill>
                    <a:schemeClr val="bg1"/>
                  </a:solidFill>
                  <a:latin typeface="Palatino Linotype" panose="02040502050505030304" pitchFamily="18" charset="0"/>
                </a:rPr>
                <a:t>Amount</a:t>
              </a:r>
              <a:r>
                <a:rPr lang="vi-VN" sz="3000" b="1" dirty="0">
                  <a:solidFill>
                    <a:schemeClr val="bg1"/>
                  </a:solidFill>
                  <a:latin typeface="Palatino Linotype" panose="02040502050505030304" pitchFamily="18" charset="0"/>
                </a:rPr>
                <a:t>)</a:t>
              </a:r>
              <a:r>
                <a:rPr lang="vi-VN" sz="3000" dirty="0">
                  <a:solidFill>
                    <a:schemeClr val="bg1"/>
                  </a:solidFill>
                  <a:latin typeface="Palatino Linotype" panose="02040502050505030304" pitchFamily="18" charset="0"/>
                </a:rPr>
                <a:t>, được phân loại dựa trên </a:t>
              </a:r>
              <a:r>
                <a:rPr lang="vi-VN" sz="3000" b="1" dirty="0">
                  <a:solidFill>
                    <a:schemeClr val="bg1"/>
                  </a:solidFill>
                  <a:latin typeface="Palatino Linotype" panose="02040502050505030304" pitchFamily="18" charset="0"/>
                </a:rPr>
                <a:t>trạng thái khoản vay (Loan </a:t>
              </a:r>
              <a:r>
                <a:rPr lang="vi-VN" sz="3000" b="1" dirty="0" err="1">
                  <a:solidFill>
                    <a:schemeClr val="bg1"/>
                  </a:solidFill>
                  <a:latin typeface="Palatino Linotype" panose="02040502050505030304" pitchFamily="18" charset="0"/>
                </a:rPr>
                <a:t>Status</a:t>
              </a:r>
              <a:r>
                <a:rPr lang="vi-VN" sz="3000" b="1" dirty="0">
                  <a:solidFill>
                    <a:schemeClr val="bg1"/>
                  </a:solidFill>
                  <a:latin typeface="Palatino Linotype" panose="02040502050505030304" pitchFamily="18" charset="0"/>
                </a:rPr>
                <a:t>)</a:t>
              </a:r>
              <a:r>
                <a:rPr lang="vi-VN" sz="3000" dirty="0">
                  <a:solidFill>
                    <a:schemeClr val="bg1"/>
                  </a:solidFill>
                  <a:latin typeface="Palatino Linotype" panose="02040502050505030304" pitchFamily="18" charset="0"/>
                </a:rPr>
                <a:t>: "</a:t>
              </a:r>
              <a:r>
                <a:rPr lang="vi-VN" sz="3000" dirty="0" err="1">
                  <a:solidFill>
                    <a:schemeClr val="bg1"/>
                  </a:solidFill>
                  <a:latin typeface="Palatino Linotype" panose="02040502050505030304" pitchFamily="18" charset="0"/>
                </a:rPr>
                <a:t>Charged</a:t>
              </a:r>
              <a:r>
                <a:rPr lang="vi-VN" sz="3000" dirty="0">
                  <a:solidFill>
                    <a:schemeClr val="bg1"/>
                  </a:solidFill>
                  <a:latin typeface="Palatino Linotype" panose="02040502050505030304" pitchFamily="18" charset="0"/>
                </a:rPr>
                <a:t> </a:t>
              </a:r>
              <a:r>
                <a:rPr lang="vi-VN" sz="3000" dirty="0" err="1">
                  <a:solidFill>
                    <a:schemeClr val="bg1"/>
                  </a:solidFill>
                  <a:latin typeface="Palatino Linotype" panose="02040502050505030304" pitchFamily="18" charset="0"/>
                </a:rPr>
                <a:t>Off</a:t>
              </a:r>
              <a:r>
                <a:rPr lang="vi-VN" sz="3000" dirty="0">
                  <a:solidFill>
                    <a:schemeClr val="bg1"/>
                  </a:solidFill>
                  <a:latin typeface="Palatino Linotype" panose="02040502050505030304" pitchFamily="18" charset="0"/>
                </a:rPr>
                <a:t>" (khoản vay không được trả) và "</a:t>
              </a:r>
              <a:r>
                <a:rPr lang="vi-VN" sz="3000" dirty="0" err="1">
                  <a:solidFill>
                    <a:schemeClr val="bg1"/>
                  </a:solidFill>
                  <a:latin typeface="Palatino Linotype" panose="02040502050505030304" pitchFamily="18" charset="0"/>
                </a:rPr>
                <a:t>Fully</a:t>
              </a:r>
              <a:r>
                <a:rPr lang="vi-VN" sz="3000" dirty="0">
                  <a:solidFill>
                    <a:schemeClr val="bg1"/>
                  </a:solidFill>
                  <a:latin typeface="Palatino Linotype" panose="02040502050505030304" pitchFamily="18" charset="0"/>
                </a:rPr>
                <a:t> </a:t>
              </a:r>
              <a:r>
                <a:rPr lang="vi-VN" sz="3000" dirty="0" err="1">
                  <a:solidFill>
                    <a:schemeClr val="bg1"/>
                  </a:solidFill>
                  <a:latin typeface="Palatino Linotype" panose="02040502050505030304" pitchFamily="18" charset="0"/>
                </a:rPr>
                <a:t>Paid</a:t>
              </a:r>
              <a:r>
                <a:rPr lang="vi-VN" sz="3000" dirty="0">
                  <a:solidFill>
                    <a:schemeClr val="bg1"/>
                  </a:solidFill>
                  <a:latin typeface="Palatino Linotype" panose="02040502050505030304" pitchFamily="18" charset="0"/>
                </a:rPr>
                <a:t>" (khoản vay đã được trả hết).</a:t>
              </a:r>
              <a:endParaRPr lang="en-US" sz="3000" dirty="0">
                <a:solidFill>
                  <a:schemeClr val="bg1"/>
                </a:solidFill>
                <a:latin typeface="Palatino Linotype" panose="02040502050505030304" pitchFamily="18" charset="0"/>
              </a:endParaRPr>
            </a:p>
            <a:p>
              <a:endParaRPr lang="en-US" sz="3000" b="0" dirty="0">
                <a:solidFill>
                  <a:schemeClr val="bg1"/>
                </a:solidFill>
                <a:effectLst/>
                <a:latin typeface="Palatino Linotype" panose="02040502050505030304" pitchFamily="18" charset="0"/>
              </a:endParaRPr>
            </a:p>
            <a:p>
              <a:r>
                <a:rPr lang="en-US" sz="3000" dirty="0" err="1">
                  <a:solidFill>
                    <a:schemeClr val="bg1"/>
                  </a:solidFill>
                  <a:latin typeface="Palatino Linotype" panose="02040502050505030304" pitchFamily="18" charset="0"/>
                </a:rPr>
                <a:t>Phần</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lớn</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các</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dữ</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liệu</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tập</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trung</a:t>
              </a:r>
              <a:r>
                <a:rPr lang="en-US" sz="3000" dirty="0">
                  <a:solidFill>
                    <a:schemeClr val="bg1"/>
                  </a:solidFill>
                  <a:latin typeface="Palatino Linotype" panose="02040502050505030304" pitchFamily="18" charset="0"/>
                </a:rPr>
                <a:t> ở </a:t>
              </a:r>
              <a:r>
                <a:rPr lang="en-US" sz="3000" dirty="0" err="1">
                  <a:solidFill>
                    <a:schemeClr val="bg1"/>
                  </a:solidFill>
                  <a:latin typeface="Palatino Linotype" panose="02040502050505030304" pitchFamily="18" charset="0"/>
                </a:rPr>
                <a:t>mức</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thu</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nhập</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thấp</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gần</a:t>
              </a:r>
              <a:r>
                <a:rPr lang="en-US" sz="3000" dirty="0">
                  <a:solidFill>
                    <a:schemeClr val="bg1"/>
                  </a:solidFill>
                  <a:latin typeface="Palatino Linotype" panose="02040502050505030304" pitchFamily="18" charset="0"/>
                </a:rPr>
                <a:t> 0) </a:t>
              </a:r>
              <a:r>
                <a:rPr lang="en-US" sz="3000" dirty="0" err="1">
                  <a:solidFill>
                    <a:schemeClr val="bg1"/>
                  </a:solidFill>
                  <a:latin typeface="Palatino Linotype" panose="02040502050505030304" pitchFamily="18" charset="0"/>
                </a:rPr>
                <a:t>và</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khoản</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vay</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nhỏ</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một</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số</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ít</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điểm</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dữ</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liệu</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nằm</a:t>
              </a:r>
              <a:r>
                <a:rPr lang="en-US" sz="3000" dirty="0">
                  <a:solidFill>
                    <a:schemeClr val="bg1"/>
                  </a:solidFill>
                  <a:latin typeface="Palatino Linotype" panose="02040502050505030304" pitchFamily="18" charset="0"/>
                </a:rPr>
                <a:t> ở </a:t>
              </a:r>
              <a:r>
                <a:rPr lang="en-US" sz="3000" dirty="0" err="1">
                  <a:solidFill>
                    <a:schemeClr val="bg1"/>
                  </a:solidFill>
                  <a:latin typeface="Palatino Linotype" panose="02040502050505030304" pitchFamily="18" charset="0"/>
                </a:rPr>
                <a:t>các</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khu</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vực</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thu</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nhập</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cao</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và</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khoản</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vay</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lớn</a:t>
              </a:r>
              <a:r>
                <a:rPr lang="en-US" sz="3000" dirty="0">
                  <a:solidFill>
                    <a:schemeClr val="bg1"/>
                  </a:solidFill>
                  <a:latin typeface="Palatino Linotype" panose="02040502050505030304" pitchFamily="18" charset="0"/>
                </a:rPr>
                <a:t>. Hai </a:t>
              </a:r>
              <a:r>
                <a:rPr lang="en-US" sz="3000" dirty="0" err="1">
                  <a:solidFill>
                    <a:schemeClr val="bg1"/>
                  </a:solidFill>
                  <a:latin typeface="Palatino Linotype" panose="02040502050505030304" pitchFamily="18" charset="0"/>
                </a:rPr>
                <a:t>trạng</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thái</a:t>
              </a:r>
              <a:r>
                <a:rPr lang="en-US" sz="3000" dirty="0">
                  <a:solidFill>
                    <a:schemeClr val="bg1"/>
                  </a:solidFill>
                  <a:latin typeface="Palatino Linotype" panose="02040502050505030304" pitchFamily="18" charset="0"/>
                </a:rPr>
                <a:t> "Charged Off" </a:t>
              </a:r>
              <a:r>
                <a:rPr lang="en-US" sz="3000" dirty="0" err="1">
                  <a:solidFill>
                    <a:schemeClr val="bg1"/>
                  </a:solidFill>
                  <a:latin typeface="Palatino Linotype" panose="02040502050505030304" pitchFamily="18" charset="0"/>
                </a:rPr>
                <a:t>và</a:t>
              </a:r>
              <a:r>
                <a:rPr lang="en-US" sz="3000" dirty="0">
                  <a:solidFill>
                    <a:schemeClr val="bg1"/>
                  </a:solidFill>
                  <a:latin typeface="Palatino Linotype" panose="02040502050505030304" pitchFamily="18" charset="0"/>
                </a:rPr>
                <a:t> "Fully Paid" </a:t>
              </a:r>
              <a:r>
                <a:rPr lang="en-US" sz="3000" dirty="0" err="1">
                  <a:solidFill>
                    <a:schemeClr val="bg1"/>
                  </a:solidFill>
                  <a:latin typeface="Palatino Linotype" panose="02040502050505030304" pitchFamily="18" charset="0"/>
                </a:rPr>
                <a:t>xuất</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hiện</a:t>
              </a:r>
              <a:r>
                <a:rPr lang="en-US" sz="3000" dirty="0">
                  <a:solidFill>
                    <a:schemeClr val="bg1"/>
                  </a:solidFill>
                  <a:latin typeface="Palatino Linotype" panose="02040502050505030304" pitchFamily="18" charset="0"/>
                </a:rPr>
                <a:t> xen </a:t>
              </a:r>
              <a:r>
                <a:rPr lang="en-US" sz="3000" dirty="0" err="1">
                  <a:solidFill>
                    <a:schemeClr val="bg1"/>
                  </a:solidFill>
                  <a:latin typeface="Palatino Linotype" panose="02040502050505030304" pitchFamily="18" charset="0"/>
                </a:rPr>
                <a:t>kẽ</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khó</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phân</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biệt</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rõ</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ràng</a:t>
              </a:r>
              <a:r>
                <a:rPr lang="en-US" sz="3000" dirty="0">
                  <a:solidFill>
                    <a:schemeClr val="bg1"/>
                  </a:solidFill>
                  <a:latin typeface="Palatino Linotype" panose="02040502050505030304" pitchFamily="18" charset="0"/>
                </a:rPr>
                <a:t> qua </a:t>
              </a:r>
              <a:r>
                <a:rPr lang="en-US" sz="3000" dirty="0" err="1">
                  <a:solidFill>
                    <a:schemeClr val="bg1"/>
                  </a:solidFill>
                  <a:latin typeface="Palatino Linotype" panose="02040502050505030304" pitchFamily="18" charset="0"/>
                </a:rPr>
                <a:t>chỉ</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hai</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thuộc</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tính</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này</a:t>
              </a:r>
              <a:r>
                <a:rPr lang="en-US" sz="3000" dirty="0">
                  <a:solidFill>
                    <a:schemeClr val="bg1"/>
                  </a:solidFill>
                  <a:latin typeface="Palatino Linotype" panose="02040502050505030304" pitchFamily="18" charset="0"/>
                </a:rPr>
                <a:t>.</a:t>
              </a:r>
              <a:r>
                <a:rPr lang="vi-VN" sz="3000" dirty="0">
                  <a:solidFill>
                    <a:schemeClr val="bg1"/>
                  </a:solidFill>
                  <a:latin typeface="Palatino Linotype" panose="02040502050505030304" pitchFamily="18" charset="0"/>
                </a:rPr>
                <a:t> Hai thuộc tính này có thể được sử dụng làm đầu vào cho các mô hình phân loại như </a:t>
              </a:r>
              <a:r>
                <a:rPr lang="vi-VN" sz="3000" b="1" dirty="0" err="1">
                  <a:solidFill>
                    <a:schemeClr val="bg1"/>
                  </a:solidFill>
                  <a:latin typeface="Palatino Linotype" panose="02040502050505030304" pitchFamily="18" charset="0"/>
                </a:rPr>
                <a:t>Logistic</a:t>
              </a:r>
              <a:r>
                <a:rPr lang="vi-VN" sz="3000" b="1" dirty="0">
                  <a:solidFill>
                    <a:schemeClr val="bg1"/>
                  </a:solidFill>
                  <a:latin typeface="Palatino Linotype" panose="02040502050505030304" pitchFamily="18" charset="0"/>
                </a:rPr>
                <a:t> </a:t>
              </a:r>
              <a:r>
                <a:rPr lang="vi-VN" sz="3000" b="1" dirty="0" err="1">
                  <a:solidFill>
                    <a:schemeClr val="bg1"/>
                  </a:solidFill>
                  <a:latin typeface="Palatino Linotype" panose="02040502050505030304" pitchFamily="18" charset="0"/>
                </a:rPr>
                <a:t>Regression</a:t>
              </a:r>
              <a:r>
                <a:rPr lang="vi-VN" sz="3000" dirty="0">
                  <a:solidFill>
                    <a:schemeClr val="bg1"/>
                  </a:solidFill>
                  <a:latin typeface="Palatino Linotype" panose="02040502050505030304" pitchFamily="18" charset="0"/>
                </a:rPr>
                <a:t>, </a:t>
              </a:r>
              <a:r>
                <a:rPr lang="vi-VN" sz="3000" b="1" dirty="0" err="1">
                  <a:solidFill>
                    <a:schemeClr val="bg1"/>
                  </a:solidFill>
                  <a:latin typeface="Palatino Linotype" panose="02040502050505030304" pitchFamily="18" charset="0"/>
                </a:rPr>
                <a:t>Random</a:t>
              </a:r>
              <a:r>
                <a:rPr lang="vi-VN" sz="3000" b="1" dirty="0">
                  <a:solidFill>
                    <a:schemeClr val="bg1"/>
                  </a:solidFill>
                  <a:latin typeface="Palatino Linotype" panose="02040502050505030304" pitchFamily="18" charset="0"/>
                </a:rPr>
                <a:t> </a:t>
              </a:r>
              <a:r>
                <a:rPr lang="vi-VN" sz="3000" b="1" dirty="0" err="1">
                  <a:solidFill>
                    <a:schemeClr val="bg1"/>
                  </a:solidFill>
                  <a:latin typeface="Palatino Linotype" panose="02040502050505030304" pitchFamily="18" charset="0"/>
                </a:rPr>
                <a:t>Forest</a:t>
              </a:r>
              <a:r>
                <a:rPr lang="vi-VN" sz="3000" dirty="0">
                  <a:solidFill>
                    <a:schemeClr val="bg1"/>
                  </a:solidFill>
                  <a:latin typeface="Palatino Linotype" panose="02040502050505030304" pitchFamily="18" charset="0"/>
                </a:rPr>
                <a:t>, hoặc </a:t>
              </a:r>
              <a:r>
                <a:rPr lang="vi-VN" sz="3000" b="1" dirty="0">
                  <a:solidFill>
                    <a:schemeClr val="bg1"/>
                  </a:solidFill>
                  <a:latin typeface="Palatino Linotype" panose="02040502050505030304" pitchFamily="18" charset="0"/>
                </a:rPr>
                <a:t>SVM</a:t>
              </a:r>
              <a:r>
                <a:rPr lang="vi-VN" sz="3000" dirty="0">
                  <a:solidFill>
                    <a:schemeClr val="bg1"/>
                  </a:solidFill>
                  <a:latin typeface="Palatino Linotype" panose="02040502050505030304" pitchFamily="18" charset="0"/>
                </a:rPr>
                <a:t>, nhằm dự đoán trạng thái khoản vay.</a:t>
              </a:r>
              <a:endParaRPr lang="vi-VN" sz="3000" b="0" dirty="0">
                <a:solidFill>
                  <a:schemeClr val="bg1"/>
                </a:solidFill>
                <a:effectLst/>
                <a:latin typeface="Palatino Linotype" panose="02040502050505030304" pitchFamily="18" charset="0"/>
              </a:endParaRPr>
            </a:p>
          </p:txBody>
        </p:sp>
      </p:grpSp>
      <p:pic>
        <p:nvPicPr>
          <p:cNvPr id="6" name="Picture 5">
            <a:extLst>
              <a:ext uri="{FF2B5EF4-FFF2-40B4-BE49-F238E27FC236}">
                <a16:creationId xmlns:a16="http://schemas.microsoft.com/office/drawing/2014/main" id="{26F3BAB2-C9A6-721B-A2DE-DE52766BEF0C}"/>
              </a:ext>
            </a:extLst>
          </p:cNvPr>
          <p:cNvPicPr>
            <a:picLocks noChangeAspect="1"/>
          </p:cNvPicPr>
          <p:nvPr/>
        </p:nvPicPr>
        <p:blipFill>
          <a:blip r:embed="rId2"/>
          <a:stretch>
            <a:fillRect/>
          </a:stretch>
        </p:blipFill>
        <p:spPr>
          <a:xfrm>
            <a:off x="0" y="1217527"/>
            <a:ext cx="9296399" cy="8650373"/>
          </a:xfrm>
          <a:prstGeom prst="rect">
            <a:avLst/>
          </a:prstGeom>
        </p:spPr>
      </p:pic>
    </p:spTree>
    <p:extLst>
      <p:ext uri="{BB962C8B-B14F-4D97-AF65-F5344CB8AC3E}">
        <p14:creationId xmlns:p14="http://schemas.microsoft.com/office/powerpoint/2010/main" val="672526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p:cNvGrpSpPr/>
        <p:nvPr/>
      </p:nvGrpSpPr>
      <p:grpSpPr>
        <a:xfrm>
          <a:off x="0" y="0"/>
          <a:ext cx="0" cy="0"/>
          <a:chOff x="0" y="0"/>
          <a:chExt cx="0" cy="0"/>
        </a:xfrm>
      </p:grpSpPr>
      <p:pic>
        <p:nvPicPr>
          <p:cNvPr id="6" name="Hình ảnh 5">
            <a:extLst>
              <a:ext uri="{FF2B5EF4-FFF2-40B4-BE49-F238E27FC236}">
                <a16:creationId xmlns:a16="http://schemas.microsoft.com/office/drawing/2014/main" id="{358E72EA-1E28-03E7-3F46-B4E2FA1A3F24}"/>
              </a:ext>
            </a:extLst>
          </p:cNvPr>
          <p:cNvPicPr>
            <a:picLocks noChangeAspect="1"/>
          </p:cNvPicPr>
          <p:nvPr/>
        </p:nvPicPr>
        <p:blipFill>
          <a:blip r:embed="rId2"/>
          <a:stretch>
            <a:fillRect/>
          </a:stretch>
        </p:blipFill>
        <p:spPr>
          <a:xfrm>
            <a:off x="3467100" y="1257300"/>
            <a:ext cx="11353800" cy="8572500"/>
          </a:xfrm>
          <a:prstGeom prst="rect">
            <a:avLst/>
          </a:prstGeom>
        </p:spPr>
      </p:pic>
      <p:sp>
        <p:nvSpPr>
          <p:cNvPr id="7" name="Hộp Văn bản 6">
            <a:extLst>
              <a:ext uri="{FF2B5EF4-FFF2-40B4-BE49-F238E27FC236}">
                <a16:creationId xmlns:a16="http://schemas.microsoft.com/office/drawing/2014/main" id="{7C4AD867-FD01-DC51-926B-26092A2C5075}"/>
              </a:ext>
            </a:extLst>
          </p:cNvPr>
          <p:cNvSpPr txBox="1"/>
          <p:nvPr/>
        </p:nvSpPr>
        <p:spPr>
          <a:xfrm>
            <a:off x="3086100" y="209550"/>
            <a:ext cx="12115800" cy="938719"/>
          </a:xfrm>
          <a:prstGeom prst="rect">
            <a:avLst/>
          </a:prstGeom>
          <a:noFill/>
        </p:spPr>
        <p:txBody>
          <a:bodyPr wrap="square" rtlCol="0">
            <a:spAutoFit/>
          </a:bodyPr>
          <a:lstStyle/>
          <a:p>
            <a:pPr algn="ctr"/>
            <a:r>
              <a:rPr lang="en-US" sz="5500" dirty="0">
                <a:solidFill>
                  <a:srgbClr val="FFFF00"/>
                </a:solidFill>
                <a:latin typeface="Montserrat Classic" panose="020B0604020202020204" charset="0"/>
              </a:rPr>
              <a:t>EDA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p:cNvGrpSpPr/>
        <p:nvPr/>
      </p:nvGrpSpPr>
      <p:grpSpPr>
        <a:xfrm>
          <a:off x="0" y="0"/>
          <a:ext cx="0" cy="0"/>
          <a:chOff x="0" y="0"/>
          <a:chExt cx="0" cy="0"/>
        </a:xfrm>
      </p:grpSpPr>
      <p:grpSp>
        <p:nvGrpSpPr>
          <p:cNvPr id="2" name="Group 2"/>
          <p:cNvGrpSpPr/>
          <p:nvPr/>
        </p:nvGrpSpPr>
        <p:grpSpPr>
          <a:xfrm>
            <a:off x="152400" y="-85725"/>
            <a:ext cx="17667001" cy="2613124"/>
            <a:chOff x="-11988800" y="-114300"/>
            <a:chExt cx="23556003" cy="3484165"/>
          </a:xfrm>
        </p:grpSpPr>
        <p:sp>
          <p:nvSpPr>
            <p:cNvPr id="3" name="TextBox 3"/>
            <p:cNvSpPr txBox="1"/>
            <p:nvPr/>
          </p:nvSpPr>
          <p:spPr>
            <a:xfrm>
              <a:off x="-11988800" y="-114300"/>
              <a:ext cx="22792818" cy="1257609"/>
            </a:xfrm>
            <a:prstGeom prst="rect">
              <a:avLst/>
            </a:prstGeom>
          </p:spPr>
          <p:txBody>
            <a:bodyPr wrap="square" lIns="0" tIns="0" rIns="0" bIns="0" rtlCol="0" anchor="t">
              <a:spAutoFit/>
            </a:bodyPr>
            <a:lstStyle/>
            <a:p>
              <a:pPr algn="ctr">
                <a:lnSpc>
                  <a:spcPts val="8100"/>
                </a:lnSpc>
              </a:pPr>
              <a:r>
                <a:rPr lang="en-US" sz="5785" spc="52" dirty="0">
                  <a:solidFill>
                    <a:srgbClr val="FFFF00"/>
                  </a:solidFill>
                  <a:latin typeface="Montserrat Classic"/>
                </a:rPr>
                <a:t>EDA</a:t>
              </a:r>
            </a:p>
          </p:txBody>
        </p:sp>
        <p:sp>
          <p:nvSpPr>
            <p:cNvPr id="4" name="TextBox 4"/>
            <p:cNvSpPr txBox="1"/>
            <p:nvPr/>
          </p:nvSpPr>
          <p:spPr>
            <a:xfrm>
              <a:off x="-10871200" y="2549128"/>
              <a:ext cx="22438403" cy="820737"/>
            </a:xfrm>
            <a:prstGeom prst="rect">
              <a:avLst/>
            </a:prstGeom>
          </p:spPr>
          <p:txBody>
            <a:bodyPr wrap="square" lIns="0" tIns="0" rIns="0" bIns="0" rtlCol="0" anchor="t">
              <a:spAutoFit/>
            </a:bodyPr>
            <a:lstStyle/>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  </a:t>
              </a:r>
            </a:p>
          </p:txBody>
        </p:sp>
      </p:grpSp>
      <p:sp>
        <p:nvSpPr>
          <p:cNvPr id="7" name="Hộp Văn bản 6">
            <a:extLst>
              <a:ext uri="{FF2B5EF4-FFF2-40B4-BE49-F238E27FC236}">
                <a16:creationId xmlns:a16="http://schemas.microsoft.com/office/drawing/2014/main" id="{EB69F2FD-9FC9-6413-46FA-5185F470B7BE}"/>
              </a:ext>
            </a:extLst>
          </p:cNvPr>
          <p:cNvSpPr txBox="1"/>
          <p:nvPr/>
        </p:nvSpPr>
        <p:spPr>
          <a:xfrm>
            <a:off x="304800" y="1181100"/>
            <a:ext cx="17678399" cy="8956298"/>
          </a:xfrm>
          <a:prstGeom prst="rect">
            <a:avLst/>
          </a:prstGeom>
          <a:noFill/>
        </p:spPr>
        <p:txBody>
          <a:bodyPr wrap="square" rtlCol="0">
            <a:spAutoFit/>
          </a:bodyPr>
          <a:lstStyle/>
          <a:p>
            <a:r>
              <a:rPr lang="en-US" sz="2500" b="1" dirty="0">
                <a:solidFill>
                  <a:schemeClr val="bg1">
                    <a:lumMod val="95000"/>
                  </a:schemeClr>
                </a:solidFill>
                <a:latin typeface="Palatino Linotype" panose="02040502050505030304" pitchFamily="18" charset="0"/>
              </a:rPr>
              <a:t>1. </a:t>
            </a:r>
            <a:r>
              <a:rPr lang="vi-VN" sz="2500" b="1" dirty="0">
                <a:solidFill>
                  <a:schemeClr val="bg1">
                    <a:lumMod val="95000"/>
                  </a:schemeClr>
                </a:solidFill>
                <a:latin typeface="Palatino Linotype" panose="02040502050505030304" pitchFamily="18" charset="0"/>
              </a:rPr>
              <a:t>Mối tương quan giữa các đặc trưng và kết quả </a:t>
            </a:r>
            <a:r>
              <a:rPr lang="vi-VN" sz="2500" b="1" dirty="0" err="1">
                <a:solidFill>
                  <a:schemeClr val="bg1">
                    <a:lumMod val="95000"/>
                  </a:schemeClr>
                </a:solidFill>
                <a:latin typeface="Palatino Linotype" panose="02040502050505030304" pitchFamily="18" charset="0"/>
              </a:rPr>
              <a:t>loan_status</a:t>
            </a:r>
            <a:r>
              <a:rPr lang="vi-VN" sz="2500" b="1" dirty="0">
                <a:solidFill>
                  <a:schemeClr val="bg1">
                    <a:lumMod val="95000"/>
                  </a:schemeClr>
                </a:solidFill>
                <a:latin typeface="Palatino Linotype" panose="02040502050505030304" pitchFamily="18" charset="0"/>
              </a:rPr>
              <a:t>:</a:t>
            </a:r>
            <a:endParaRPr lang="en-US" sz="2500" b="1" dirty="0">
              <a:solidFill>
                <a:schemeClr val="bg1">
                  <a:lumMod val="95000"/>
                </a:schemeClr>
              </a:solidFill>
              <a:latin typeface="Palatino Linotype" panose="02040502050505030304" pitchFamily="18" charset="0"/>
            </a:endParaRPr>
          </a:p>
          <a:p>
            <a:endParaRPr lang="vi-VN" sz="2500" b="1" dirty="0">
              <a:solidFill>
                <a:schemeClr val="bg1">
                  <a:lumMod val="95000"/>
                </a:schemeClr>
              </a:solidFill>
              <a:latin typeface="Palatino Linotype" panose="02040502050505030304" pitchFamily="18" charset="0"/>
            </a:endParaRPr>
          </a:p>
          <a:p>
            <a:pPr>
              <a:buFont typeface="Arial" panose="020B0604020202020204" pitchFamily="34" charset="0"/>
              <a:buChar char="•"/>
            </a:pPr>
            <a:r>
              <a:rPr lang="vi-VN" sz="2500" b="1" dirty="0" err="1">
                <a:solidFill>
                  <a:schemeClr val="accent6">
                    <a:lumMod val="40000"/>
                    <a:lumOff val="60000"/>
                  </a:schemeClr>
                </a:solidFill>
                <a:latin typeface="Palatino Linotype" panose="02040502050505030304" pitchFamily="18" charset="0"/>
              </a:rPr>
              <a:t>Loan_status</a:t>
            </a:r>
            <a:r>
              <a:rPr lang="vi-VN" sz="2500" dirty="0">
                <a:solidFill>
                  <a:schemeClr val="accent6">
                    <a:lumMod val="40000"/>
                    <a:lumOff val="60000"/>
                  </a:schemeClr>
                </a:solidFill>
                <a:latin typeface="Palatino Linotype" panose="02040502050505030304" pitchFamily="18" charset="0"/>
              </a:rPr>
              <a:t> có mối tương quan tích cực nhỏ </a:t>
            </a:r>
            <a:r>
              <a:rPr lang="vi-VN" sz="2500" i="1" dirty="0">
                <a:solidFill>
                  <a:schemeClr val="accent6">
                    <a:lumMod val="40000"/>
                    <a:lumOff val="60000"/>
                  </a:schemeClr>
                </a:solidFill>
                <a:latin typeface="Palatino Linotype" panose="02040502050505030304" pitchFamily="18" charset="0"/>
              </a:rPr>
              <a:t>(</a:t>
            </a:r>
            <a:r>
              <a:rPr lang="vi-VN" sz="2500" b="1" i="1" dirty="0">
                <a:solidFill>
                  <a:schemeClr val="accent6">
                    <a:lumMod val="40000"/>
                    <a:lumOff val="60000"/>
                  </a:schemeClr>
                </a:solidFill>
                <a:latin typeface="Palatino Linotype" panose="02040502050505030304" pitchFamily="18" charset="0"/>
              </a:rPr>
              <a:t>0.21</a:t>
            </a:r>
            <a:r>
              <a:rPr lang="vi-VN" sz="2500" i="1" dirty="0">
                <a:solidFill>
                  <a:schemeClr val="accent6">
                    <a:lumMod val="40000"/>
                    <a:lumOff val="60000"/>
                  </a:schemeClr>
                </a:solidFill>
                <a:latin typeface="Palatino Linotype" panose="02040502050505030304" pitchFamily="18" charset="0"/>
              </a:rPr>
              <a:t>) </a:t>
            </a:r>
            <a:r>
              <a:rPr lang="vi-VN" sz="2500" dirty="0">
                <a:solidFill>
                  <a:schemeClr val="accent6">
                    <a:lumMod val="40000"/>
                    <a:lumOff val="60000"/>
                  </a:schemeClr>
                </a:solidFill>
                <a:latin typeface="Palatino Linotype" panose="02040502050505030304" pitchFamily="18" charset="0"/>
              </a:rPr>
              <a:t>với </a:t>
            </a:r>
            <a:r>
              <a:rPr lang="vi-VN" sz="2500" b="1" dirty="0" err="1">
                <a:solidFill>
                  <a:schemeClr val="accent6">
                    <a:lumMod val="40000"/>
                    <a:lumOff val="60000"/>
                  </a:schemeClr>
                </a:solidFill>
                <a:latin typeface="Palatino Linotype" panose="02040502050505030304" pitchFamily="18" charset="0"/>
              </a:rPr>
              <a:t>int_rate</a:t>
            </a:r>
            <a:r>
              <a:rPr lang="vi-VN" sz="2500" dirty="0">
                <a:solidFill>
                  <a:schemeClr val="accent6">
                    <a:lumMod val="40000"/>
                    <a:lumOff val="60000"/>
                  </a:schemeClr>
                </a:solidFill>
                <a:latin typeface="Palatino Linotype" panose="02040502050505030304" pitchFamily="18" charset="0"/>
              </a:rPr>
              <a:t> (lãi suất):</a:t>
            </a:r>
            <a:br>
              <a:rPr lang="vi-VN" sz="2500" dirty="0">
                <a:solidFill>
                  <a:schemeClr val="accent6">
                    <a:lumMod val="40000"/>
                    <a:lumOff val="60000"/>
                  </a:schemeClr>
                </a:solidFill>
                <a:latin typeface="Palatino Linotype" panose="02040502050505030304" pitchFamily="18" charset="0"/>
              </a:rPr>
            </a:br>
            <a:r>
              <a:rPr lang="vi-VN" sz="2500" dirty="0">
                <a:solidFill>
                  <a:schemeClr val="accent6">
                    <a:lumMod val="40000"/>
                    <a:lumOff val="60000"/>
                  </a:schemeClr>
                </a:solidFill>
                <a:latin typeface="Palatino Linotype" panose="02040502050505030304" pitchFamily="18" charset="0"/>
              </a:rPr>
              <a:t>    → Lãi suất cao hơn có khả năng ảnh hưởng đến quyết định từ chối khoản vay.</a:t>
            </a:r>
            <a:endParaRPr lang="en-US" sz="2500" dirty="0">
              <a:solidFill>
                <a:schemeClr val="accent6">
                  <a:lumMod val="40000"/>
                  <a:lumOff val="60000"/>
                </a:schemeClr>
              </a:solidFill>
              <a:latin typeface="Palatino Linotype" panose="02040502050505030304" pitchFamily="18" charset="0"/>
            </a:endParaRPr>
          </a:p>
          <a:p>
            <a:pPr>
              <a:buFont typeface="Arial" panose="020B0604020202020204" pitchFamily="34" charset="0"/>
              <a:buChar char="•"/>
            </a:pPr>
            <a:endParaRPr lang="vi-VN" sz="2500" dirty="0">
              <a:solidFill>
                <a:schemeClr val="accent6">
                  <a:lumMod val="40000"/>
                  <a:lumOff val="60000"/>
                </a:schemeClr>
              </a:solidFill>
              <a:latin typeface="Palatino Linotype" panose="02040502050505030304" pitchFamily="18" charset="0"/>
            </a:endParaRPr>
          </a:p>
          <a:p>
            <a:pPr>
              <a:buFont typeface="Arial" panose="020B0604020202020204" pitchFamily="34" charset="0"/>
              <a:buChar char="•"/>
            </a:pPr>
            <a:r>
              <a:rPr lang="vi-VN" sz="2500" b="1" dirty="0" err="1">
                <a:solidFill>
                  <a:schemeClr val="accent6">
                    <a:lumMod val="40000"/>
                    <a:lumOff val="60000"/>
                  </a:schemeClr>
                </a:solidFill>
                <a:latin typeface="Palatino Linotype" panose="02040502050505030304" pitchFamily="18" charset="0"/>
              </a:rPr>
              <a:t>Term</a:t>
            </a:r>
            <a:r>
              <a:rPr lang="vi-VN" sz="2500" dirty="0">
                <a:solidFill>
                  <a:schemeClr val="accent6">
                    <a:lumMod val="40000"/>
                    <a:lumOff val="60000"/>
                  </a:schemeClr>
                </a:solidFill>
                <a:latin typeface="Palatino Linotype" panose="02040502050505030304" pitchFamily="18" charset="0"/>
              </a:rPr>
              <a:t> (thời hạn vay) có tương quan thấp </a:t>
            </a:r>
            <a:r>
              <a:rPr lang="vi-VN" sz="2500" i="1" dirty="0">
                <a:solidFill>
                  <a:schemeClr val="accent6">
                    <a:lumMod val="40000"/>
                    <a:lumOff val="60000"/>
                  </a:schemeClr>
                </a:solidFill>
                <a:latin typeface="Palatino Linotype" panose="02040502050505030304" pitchFamily="18" charset="0"/>
              </a:rPr>
              <a:t>(</a:t>
            </a:r>
            <a:r>
              <a:rPr lang="vi-VN" sz="2500" b="1" i="1" dirty="0">
                <a:solidFill>
                  <a:schemeClr val="accent6">
                    <a:lumMod val="40000"/>
                    <a:lumOff val="60000"/>
                  </a:schemeClr>
                </a:solidFill>
                <a:latin typeface="Palatino Linotype" panose="02040502050505030304" pitchFamily="18" charset="0"/>
              </a:rPr>
              <a:t>0.18</a:t>
            </a:r>
            <a:r>
              <a:rPr lang="vi-VN" sz="2500" i="1" dirty="0">
                <a:solidFill>
                  <a:schemeClr val="accent6">
                    <a:lumMod val="40000"/>
                    <a:lumOff val="60000"/>
                  </a:schemeClr>
                </a:solidFill>
                <a:latin typeface="Palatino Linotype" panose="02040502050505030304" pitchFamily="18" charset="0"/>
              </a:rPr>
              <a:t>) </a:t>
            </a:r>
            <a:r>
              <a:rPr lang="vi-VN" sz="2500" dirty="0">
                <a:solidFill>
                  <a:schemeClr val="accent6">
                    <a:lumMod val="40000"/>
                    <a:lumOff val="60000"/>
                  </a:schemeClr>
                </a:solidFill>
                <a:latin typeface="Palatino Linotype" panose="02040502050505030304" pitchFamily="18" charset="0"/>
              </a:rPr>
              <a:t>với </a:t>
            </a:r>
            <a:r>
              <a:rPr lang="vi-VN" sz="2500" b="1" dirty="0" err="1">
                <a:solidFill>
                  <a:schemeClr val="accent6">
                    <a:lumMod val="40000"/>
                    <a:lumOff val="60000"/>
                  </a:schemeClr>
                </a:solidFill>
                <a:latin typeface="Palatino Linotype" panose="02040502050505030304" pitchFamily="18" charset="0"/>
              </a:rPr>
              <a:t>loan_status</a:t>
            </a:r>
            <a:r>
              <a:rPr lang="vi-VN" sz="2500" dirty="0">
                <a:solidFill>
                  <a:schemeClr val="accent6">
                    <a:lumMod val="40000"/>
                    <a:lumOff val="60000"/>
                  </a:schemeClr>
                </a:solidFill>
                <a:latin typeface="Palatino Linotype" panose="02040502050505030304" pitchFamily="18" charset="0"/>
              </a:rPr>
              <a:t>:</a:t>
            </a:r>
            <a:br>
              <a:rPr lang="vi-VN" sz="2500" dirty="0">
                <a:solidFill>
                  <a:schemeClr val="accent6">
                    <a:lumMod val="40000"/>
                    <a:lumOff val="60000"/>
                  </a:schemeClr>
                </a:solidFill>
                <a:latin typeface="Palatino Linotype" panose="02040502050505030304" pitchFamily="18" charset="0"/>
              </a:rPr>
            </a:br>
            <a:r>
              <a:rPr lang="vi-VN" sz="2500" dirty="0">
                <a:solidFill>
                  <a:schemeClr val="accent6">
                    <a:lumMod val="40000"/>
                    <a:lumOff val="60000"/>
                  </a:schemeClr>
                </a:solidFill>
                <a:latin typeface="Palatino Linotype" panose="02040502050505030304" pitchFamily="18" charset="0"/>
              </a:rPr>
              <a:t>    → Thời hạn vay dài hơn có xu hướng tác động nhẹ đến quyết định từ chối.</a:t>
            </a:r>
            <a:endParaRPr lang="en-US" sz="2500" dirty="0">
              <a:solidFill>
                <a:schemeClr val="accent6">
                  <a:lumMod val="40000"/>
                  <a:lumOff val="60000"/>
                </a:schemeClr>
              </a:solidFill>
              <a:latin typeface="Palatino Linotype" panose="02040502050505030304" pitchFamily="18" charset="0"/>
            </a:endParaRPr>
          </a:p>
          <a:p>
            <a:pPr>
              <a:buFont typeface="Arial" panose="020B0604020202020204" pitchFamily="34" charset="0"/>
              <a:buChar char="•"/>
            </a:pPr>
            <a:endParaRPr lang="vi-VN" sz="2500" dirty="0">
              <a:solidFill>
                <a:schemeClr val="accent6">
                  <a:lumMod val="40000"/>
                  <a:lumOff val="60000"/>
                </a:schemeClr>
              </a:solidFill>
              <a:latin typeface="Palatino Linotype" panose="02040502050505030304" pitchFamily="18" charset="0"/>
            </a:endParaRPr>
          </a:p>
          <a:p>
            <a:pPr>
              <a:buFont typeface="Arial" panose="020B0604020202020204" pitchFamily="34" charset="0"/>
              <a:buChar char="•"/>
            </a:pPr>
            <a:r>
              <a:rPr lang="vi-VN" sz="2500" b="1" dirty="0" err="1">
                <a:solidFill>
                  <a:schemeClr val="accent6">
                    <a:lumMod val="40000"/>
                    <a:lumOff val="60000"/>
                  </a:schemeClr>
                </a:solidFill>
                <a:latin typeface="Palatino Linotype" panose="02040502050505030304" pitchFamily="18" charset="0"/>
              </a:rPr>
              <a:t>Revol_util</a:t>
            </a:r>
            <a:r>
              <a:rPr lang="vi-VN" sz="2500" dirty="0">
                <a:solidFill>
                  <a:schemeClr val="accent6">
                    <a:lumMod val="40000"/>
                    <a:lumOff val="60000"/>
                  </a:schemeClr>
                </a:solidFill>
                <a:latin typeface="Palatino Linotype" panose="02040502050505030304" pitchFamily="18" charset="0"/>
              </a:rPr>
              <a:t> (sử dụng tín dụng quay vòng) có tương quan thấp (</a:t>
            </a:r>
            <a:r>
              <a:rPr lang="vi-VN" sz="2500" b="1" dirty="0">
                <a:solidFill>
                  <a:schemeClr val="accent6">
                    <a:lumMod val="40000"/>
                    <a:lumOff val="60000"/>
                  </a:schemeClr>
                </a:solidFill>
                <a:latin typeface="Palatino Linotype" panose="02040502050505030304" pitchFamily="18" charset="0"/>
              </a:rPr>
              <a:t>0.08</a:t>
            </a:r>
            <a:r>
              <a:rPr lang="vi-VN" sz="2500" dirty="0">
                <a:solidFill>
                  <a:schemeClr val="accent6">
                    <a:lumMod val="40000"/>
                    <a:lumOff val="60000"/>
                  </a:schemeClr>
                </a:solidFill>
                <a:latin typeface="Palatino Linotype" panose="02040502050505030304" pitchFamily="18" charset="0"/>
              </a:rPr>
              <a:t>) với </a:t>
            </a:r>
            <a:r>
              <a:rPr lang="vi-VN" sz="2500" b="1" dirty="0" err="1">
                <a:solidFill>
                  <a:schemeClr val="accent6">
                    <a:lumMod val="40000"/>
                    <a:lumOff val="60000"/>
                  </a:schemeClr>
                </a:solidFill>
                <a:latin typeface="Palatino Linotype" panose="02040502050505030304" pitchFamily="18" charset="0"/>
              </a:rPr>
              <a:t>loan_status</a:t>
            </a:r>
            <a:r>
              <a:rPr lang="vi-VN" sz="2500" dirty="0">
                <a:solidFill>
                  <a:schemeClr val="accent6">
                    <a:lumMod val="40000"/>
                    <a:lumOff val="60000"/>
                  </a:schemeClr>
                </a:solidFill>
                <a:latin typeface="Palatino Linotype" panose="02040502050505030304" pitchFamily="18" charset="0"/>
              </a:rPr>
              <a:t>:</a:t>
            </a:r>
            <a:br>
              <a:rPr lang="vi-VN" sz="2500" dirty="0">
                <a:solidFill>
                  <a:schemeClr val="accent6">
                    <a:lumMod val="40000"/>
                    <a:lumOff val="60000"/>
                  </a:schemeClr>
                </a:solidFill>
                <a:latin typeface="Palatino Linotype" panose="02040502050505030304" pitchFamily="18" charset="0"/>
              </a:rPr>
            </a:br>
            <a:r>
              <a:rPr lang="vi-VN" sz="2500" dirty="0">
                <a:solidFill>
                  <a:schemeClr val="accent6">
                    <a:lumMod val="40000"/>
                    <a:lumOff val="60000"/>
                  </a:schemeClr>
                </a:solidFill>
                <a:latin typeface="Palatino Linotype" panose="02040502050505030304" pitchFamily="18" charset="0"/>
              </a:rPr>
              <a:t>    → Cho thấy ít ảnh hưởng đến kết quả so với các yếu tố khác.</a:t>
            </a:r>
            <a:endParaRPr lang="en-US" sz="2500" dirty="0">
              <a:solidFill>
                <a:schemeClr val="accent6">
                  <a:lumMod val="40000"/>
                  <a:lumOff val="60000"/>
                </a:schemeClr>
              </a:solidFill>
              <a:latin typeface="Palatino Linotype" panose="02040502050505030304" pitchFamily="18" charset="0"/>
            </a:endParaRPr>
          </a:p>
          <a:p>
            <a:endParaRPr lang="en-US" sz="2500" dirty="0">
              <a:solidFill>
                <a:schemeClr val="bg1">
                  <a:lumMod val="95000"/>
                </a:schemeClr>
              </a:solidFill>
              <a:latin typeface="Palatino Linotype" panose="02040502050505030304" pitchFamily="18" charset="0"/>
            </a:endParaRPr>
          </a:p>
          <a:p>
            <a:r>
              <a:rPr lang="en-US" sz="2500" b="1" dirty="0">
                <a:solidFill>
                  <a:schemeClr val="bg1">
                    <a:lumMod val="95000"/>
                  </a:schemeClr>
                </a:solidFill>
                <a:latin typeface="Palatino Linotype" panose="02040502050505030304" pitchFamily="18" charset="0"/>
              </a:rPr>
              <a:t>2. </a:t>
            </a:r>
            <a:r>
              <a:rPr lang="vi-VN" sz="2500" b="1" dirty="0">
                <a:solidFill>
                  <a:schemeClr val="bg1">
                    <a:lumMod val="95000"/>
                  </a:schemeClr>
                </a:solidFill>
                <a:latin typeface="Palatino Linotype" panose="02040502050505030304" pitchFamily="18" charset="0"/>
              </a:rPr>
              <a:t>Mối tương quan giữa các đặc trưng:</a:t>
            </a:r>
            <a:endParaRPr lang="en-US" sz="2500" b="1" dirty="0">
              <a:solidFill>
                <a:schemeClr val="bg1">
                  <a:lumMod val="95000"/>
                </a:schemeClr>
              </a:solidFill>
              <a:latin typeface="Palatino Linotype" panose="02040502050505030304" pitchFamily="18" charset="0"/>
            </a:endParaRPr>
          </a:p>
          <a:p>
            <a:endParaRPr lang="vi-VN" sz="2500" b="1" dirty="0">
              <a:solidFill>
                <a:schemeClr val="bg1">
                  <a:lumMod val="95000"/>
                </a:schemeClr>
              </a:solidFill>
              <a:latin typeface="Palatino Linotype" panose="02040502050505030304" pitchFamily="18" charset="0"/>
            </a:endParaRPr>
          </a:p>
          <a:p>
            <a:pPr>
              <a:buFont typeface="Arial" panose="020B0604020202020204" pitchFamily="34" charset="0"/>
              <a:buChar char="•"/>
            </a:pPr>
            <a:r>
              <a:rPr lang="vi-VN" sz="2500" b="1" dirty="0" err="1">
                <a:solidFill>
                  <a:schemeClr val="accent6">
                    <a:lumMod val="40000"/>
                    <a:lumOff val="60000"/>
                  </a:schemeClr>
                </a:solidFill>
                <a:latin typeface="Palatino Linotype" panose="02040502050505030304" pitchFamily="18" charset="0"/>
              </a:rPr>
              <a:t>Int_rate</a:t>
            </a:r>
            <a:r>
              <a:rPr lang="vi-VN" sz="2500" dirty="0">
                <a:solidFill>
                  <a:schemeClr val="accent6">
                    <a:lumMod val="40000"/>
                    <a:lumOff val="60000"/>
                  </a:schemeClr>
                </a:solidFill>
                <a:latin typeface="Palatino Linotype" panose="02040502050505030304" pitchFamily="18" charset="0"/>
              </a:rPr>
              <a:t> và </a:t>
            </a:r>
            <a:r>
              <a:rPr lang="vi-VN" sz="2500" b="1" dirty="0" err="1">
                <a:solidFill>
                  <a:schemeClr val="accent6">
                    <a:lumMod val="40000"/>
                    <a:lumOff val="60000"/>
                  </a:schemeClr>
                </a:solidFill>
                <a:latin typeface="Palatino Linotype" panose="02040502050505030304" pitchFamily="18" charset="0"/>
              </a:rPr>
              <a:t>revol_util</a:t>
            </a:r>
            <a:r>
              <a:rPr lang="vi-VN" sz="2500" dirty="0">
                <a:solidFill>
                  <a:schemeClr val="accent6">
                    <a:lumMod val="40000"/>
                    <a:lumOff val="60000"/>
                  </a:schemeClr>
                </a:solidFill>
                <a:latin typeface="Palatino Linotype" panose="02040502050505030304" pitchFamily="18" charset="0"/>
              </a:rPr>
              <a:t> có mối tương quan tương đối cao </a:t>
            </a:r>
            <a:r>
              <a:rPr lang="vi-VN" sz="2500" i="1" dirty="0">
                <a:solidFill>
                  <a:schemeClr val="accent6">
                    <a:lumMod val="40000"/>
                    <a:lumOff val="60000"/>
                  </a:schemeClr>
                </a:solidFill>
                <a:latin typeface="Palatino Linotype" panose="02040502050505030304" pitchFamily="18" charset="0"/>
              </a:rPr>
              <a:t>(</a:t>
            </a:r>
            <a:r>
              <a:rPr lang="vi-VN" sz="2500" b="1" i="1" dirty="0">
                <a:solidFill>
                  <a:schemeClr val="accent6">
                    <a:lumMod val="40000"/>
                    <a:lumOff val="60000"/>
                  </a:schemeClr>
                </a:solidFill>
                <a:latin typeface="Palatino Linotype" panose="02040502050505030304" pitchFamily="18" charset="0"/>
              </a:rPr>
              <a:t>0.47</a:t>
            </a:r>
            <a:r>
              <a:rPr lang="vi-VN" sz="2500" i="1" dirty="0">
                <a:solidFill>
                  <a:schemeClr val="accent6">
                    <a:lumMod val="40000"/>
                    <a:lumOff val="60000"/>
                  </a:schemeClr>
                </a:solidFill>
                <a:latin typeface="Palatino Linotype" panose="02040502050505030304" pitchFamily="18" charset="0"/>
              </a:rPr>
              <a:t>):</a:t>
            </a:r>
            <a:br>
              <a:rPr lang="vi-VN" sz="2500" dirty="0">
                <a:solidFill>
                  <a:schemeClr val="accent6">
                    <a:lumMod val="40000"/>
                    <a:lumOff val="60000"/>
                  </a:schemeClr>
                </a:solidFill>
                <a:latin typeface="Palatino Linotype" panose="02040502050505030304" pitchFamily="18" charset="0"/>
              </a:rPr>
            </a:br>
            <a:r>
              <a:rPr lang="vi-VN" sz="2500" dirty="0">
                <a:solidFill>
                  <a:schemeClr val="accent6">
                    <a:lumMod val="40000"/>
                    <a:lumOff val="60000"/>
                  </a:schemeClr>
                </a:solidFill>
                <a:latin typeface="Palatino Linotype" panose="02040502050505030304" pitchFamily="18" charset="0"/>
              </a:rPr>
              <a:t>    → Gợi ý rằng khách hàng với lãi suất cao có thể cũng có tỷ lệ sử dụng tín dụng quay vòng cao.</a:t>
            </a:r>
            <a:endParaRPr lang="en-US" sz="2500" dirty="0">
              <a:solidFill>
                <a:schemeClr val="accent6">
                  <a:lumMod val="40000"/>
                  <a:lumOff val="60000"/>
                </a:schemeClr>
              </a:solidFill>
              <a:latin typeface="Palatino Linotype" panose="02040502050505030304" pitchFamily="18" charset="0"/>
            </a:endParaRPr>
          </a:p>
          <a:p>
            <a:pPr>
              <a:buFont typeface="Arial" panose="020B0604020202020204" pitchFamily="34" charset="0"/>
              <a:buChar char="•"/>
            </a:pPr>
            <a:endParaRPr lang="vi-VN" sz="2500" dirty="0">
              <a:solidFill>
                <a:schemeClr val="accent6">
                  <a:lumMod val="40000"/>
                  <a:lumOff val="60000"/>
                </a:schemeClr>
              </a:solidFill>
              <a:latin typeface="Palatino Linotype" panose="02040502050505030304" pitchFamily="18" charset="0"/>
            </a:endParaRPr>
          </a:p>
          <a:p>
            <a:pPr>
              <a:buFont typeface="Arial" panose="020B0604020202020204" pitchFamily="34" charset="0"/>
              <a:buChar char="•"/>
            </a:pPr>
            <a:r>
              <a:rPr lang="vi-VN" sz="2500" dirty="0" err="1">
                <a:solidFill>
                  <a:schemeClr val="accent6">
                    <a:lumMod val="40000"/>
                    <a:lumOff val="60000"/>
                  </a:schemeClr>
                </a:solidFill>
                <a:latin typeface="Palatino Linotype" panose="02040502050505030304" pitchFamily="18" charset="0"/>
              </a:rPr>
              <a:t>Loan_amnt</a:t>
            </a:r>
            <a:r>
              <a:rPr lang="vi-VN" sz="2500" dirty="0">
                <a:solidFill>
                  <a:schemeClr val="accent6">
                    <a:lumMod val="40000"/>
                    <a:lumOff val="60000"/>
                  </a:schemeClr>
                </a:solidFill>
                <a:latin typeface="Palatino Linotype" panose="02040502050505030304" pitchFamily="18" charset="0"/>
              </a:rPr>
              <a:t> (số tiền vay) và sub_grade_A4 (hạng con của điểm tín dụng) có tương quan trung bình </a:t>
            </a:r>
            <a:r>
              <a:rPr lang="vi-VN" sz="2500" i="1" dirty="0">
                <a:solidFill>
                  <a:schemeClr val="accent6">
                    <a:lumMod val="40000"/>
                    <a:lumOff val="60000"/>
                  </a:schemeClr>
                </a:solidFill>
                <a:latin typeface="Palatino Linotype" panose="02040502050505030304" pitchFamily="18" charset="0"/>
              </a:rPr>
              <a:t>(0.35</a:t>
            </a:r>
            <a:r>
              <a:rPr lang="en-US" sz="2500" i="1" dirty="0">
                <a:solidFill>
                  <a:schemeClr val="accent6">
                    <a:lumMod val="40000"/>
                    <a:lumOff val="60000"/>
                  </a:schemeClr>
                </a:solidFill>
                <a:latin typeface="Palatino Linotype" panose="02040502050505030304" pitchFamily="18" charset="0"/>
              </a:rPr>
              <a:t>)</a:t>
            </a:r>
          </a:p>
          <a:p>
            <a:r>
              <a:rPr lang="en-US" sz="2500" dirty="0">
                <a:solidFill>
                  <a:schemeClr val="accent6">
                    <a:lumMod val="40000"/>
                    <a:lumOff val="60000"/>
                  </a:schemeClr>
                </a:solidFill>
                <a:latin typeface="Palatino Linotype" panose="02040502050505030304" pitchFamily="18" charset="0"/>
              </a:rPr>
              <a:t>     </a:t>
            </a:r>
            <a:r>
              <a:rPr lang="vi-VN" sz="2500" dirty="0">
                <a:solidFill>
                  <a:schemeClr val="accent6">
                    <a:lumMod val="40000"/>
                    <a:lumOff val="60000"/>
                  </a:schemeClr>
                </a:solidFill>
                <a:latin typeface="Palatino Linotype" panose="02040502050505030304" pitchFamily="18" charset="0"/>
              </a:rPr>
              <a:t>→ các khoản vay lớn hơn thường được liên kết với hạng con tín dụng cụ thể. </a:t>
            </a:r>
            <a:endParaRPr lang="en-US" sz="2500" dirty="0">
              <a:solidFill>
                <a:schemeClr val="accent6">
                  <a:lumMod val="40000"/>
                  <a:lumOff val="60000"/>
                </a:schemeClr>
              </a:solidFill>
              <a:latin typeface="Palatino Linotype" panose="02040502050505030304" pitchFamily="18" charset="0"/>
            </a:endParaRPr>
          </a:p>
          <a:p>
            <a:endParaRPr lang="en-US" sz="2500" dirty="0">
              <a:solidFill>
                <a:schemeClr val="accent6">
                  <a:lumMod val="40000"/>
                  <a:lumOff val="60000"/>
                </a:schemeClr>
              </a:solidFill>
              <a:latin typeface="Palatino Linotype" panose="02040502050505030304" pitchFamily="18" charset="0"/>
            </a:endParaRPr>
          </a:p>
          <a:p>
            <a:pPr>
              <a:buFont typeface="Arial" panose="020B0604020202020204" pitchFamily="34" charset="0"/>
              <a:buChar char="•"/>
            </a:pPr>
            <a:r>
              <a:rPr lang="vi-VN" sz="2500" dirty="0">
                <a:solidFill>
                  <a:schemeClr val="accent6">
                    <a:lumMod val="40000"/>
                    <a:lumOff val="60000"/>
                  </a:schemeClr>
                </a:solidFill>
                <a:latin typeface="Palatino Linotype" panose="02040502050505030304" pitchFamily="18" charset="0"/>
              </a:rPr>
              <a:t> </a:t>
            </a:r>
            <a:r>
              <a:rPr lang="vi-VN" sz="2500" dirty="0" err="1">
                <a:solidFill>
                  <a:schemeClr val="accent6">
                    <a:lumMod val="40000"/>
                    <a:lumOff val="60000"/>
                  </a:schemeClr>
                </a:solidFill>
                <a:latin typeface="Palatino Linotype" panose="02040502050505030304" pitchFamily="18" charset="0"/>
              </a:rPr>
              <a:t>Pub_rec_bankruptcies</a:t>
            </a:r>
            <a:r>
              <a:rPr lang="vi-VN" sz="2500" dirty="0">
                <a:solidFill>
                  <a:schemeClr val="accent6">
                    <a:lumMod val="40000"/>
                    <a:lumOff val="60000"/>
                  </a:schemeClr>
                </a:solidFill>
                <a:latin typeface="Palatino Linotype" panose="02040502050505030304" pitchFamily="18" charset="0"/>
              </a:rPr>
              <a:t> (số lần phá sản) và </a:t>
            </a:r>
            <a:r>
              <a:rPr lang="vi-VN" sz="2500" dirty="0" err="1">
                <a:solidFill>
                  <a:schemeClr val="accent6">
                    <a:lumMod val="40000"/>
                    <a:lumOff val="60000"/>
                  </a:schemeClr>
                </a:solidFill>
                <a:latin typeface="Palatino Linotype" panose="02040502050505030304" pitchFamily="18" charset="0"/>
              </a:rPr>
              <a:t>pub_rec</a:t>
            </a:r>
            <a:r>
              <a:rPr lang="vi-VN" sz="2500" dirty="0">
                <a:solidFill>
                  <a:schemeClr val="accent6">
                    <a:lumMod val="40000"/>
                    <a:lumOff val="60000"/>
                  </a:schemeClr>
                </a:solidFill>
                <a:latin typeface="Palatino Linotype" panose="02040502050505030304" pitchFamily="18" charset="0"/>
              </a:rPr>
              <a:t> (số bản ghi công khai) có tương quan rất cao </a:t>
            </a:r>
            <a:r>
              <a:rPr lang="vi-VN" sz="2500" i="1" dirty="0">
                <a:solidFill>
                  <a:schemeClr val="accent6">
                    <a:lumMod val="40000"/>
                    <a:lumOff val="60000"/>
                  </a:schemeClr>
                </a:solidFill>
                <a:latin typeface="Palatino Linotype" panose="02040502050505030304" pitchFamily="18" charset="0"/>
              </a:rPr>
              <a:t>(0.85). </a:t>
            </a:r>
            <a:r>
              <a:rPr lang="vi-VN" sz="2500" dirty="0">
                <a:solidFill>
                  <a:schemeClr val="accent6">
                    <a:lumMod val="40000"/>
                    <a:lumOff val="60000"/>
                  </a:schemeClr>
                </a:solidFill>
                <a:latin typeface="Palatino Linotype" panose="02040502050505030304" pitchFamily="18" charset="0"/>
              </a:rPr>
              <a:t>Đây là một yếu tố quan trọng khi phân tích rủi ro tín dụng. </a:t>
            </a:r>
            <a:r>
              <a:rPr lang="vi-VN" sz="2800" dirty="0">
                <a:solidFill>
                  <a:srgbClr val="FFFF00"/>
                </a:solidFill>
                <a:latin typeface="Palatino Linotype" panose="02040502050505030304" pitchFamily="18" charset="0"/>
              </a:rPr>
              <a:t>Khi một cá nhân có nhiều bản ghi công khai, điều đó cho thấy họ có xu hướng gặp khó khăn tài chính kéo dài, và điều này có thể làm tăng khả năng phá sản trong tương lai</a:t>
            </a:r>
            <a:r>
              <a:rPr lang="vi-VN" sz="2800" dirty="0">
                <a:solidFill>
                  <a:schemeClr val="bg1"/>
                </a:solidFill>
                <a:latin typeface="Palatino Linotype" panose="02040502050505030304" pitchFamily="18" charset="0"/>
              </a:rPr>
              <a:t>.</a:t>
            </a:r>
            <a:endParaRPr lang="en-US" sz="2500" dirty="0">
              <a:solidFill>
                <a:schemeClr val="bg1"/>
              </a:solidFill>
              <a:latin typeface="Palatino Linotype" panose="02040502050505030304" pitchFamily="18" charset="0"/>
            </a:endParaRPr>
          </a:p>
          <a:p>
            <a:endParaRPr lang="en-US" sz="2000" dirty="0">
              <a:solidFill>
                <a:schemeClr val="bg1">
                  <a:lumMod val="95000"/>
                </a:schemeClr>
              </a:solidFill>
            </a:endParaRPr>
          </a:p>
        </p:txBody>
      </p:sp>
    </p:spTree>
    <p:extLst>
      <p:ext uri="{BB962C8B-B14F-4D97-AF65-F5344CB8AC3E}">
        <p14:creationId xmlns:p14="http://schemas.microsoft.com/office/powerpoint/2010/main" val="1548566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p:cNvGrpSpPr/>
        <p:nvPr/>
      </p:nvGrpSpPr>
      <p:grpSpPr>
        <a:xfrm>
          <a:off x="0" y="0"/>
          <a:ext cx="0" cy="0"/>
          <a:chOff x="0" y="0"/>
          <a:chExt cx="0" cy="0"/>
        </a:xfrm>
      </p:grpSpPr>
      <p:grpSp>
        <p:nvGrpSpPr>
          <p:cNvPr id="2" name="Group 2"/>
          <p:cNvGrpSpPr/>
          <p:nvPr/>
        </p:nvGrpSpPr>
        <p:grpSpPr>
          <a:xfrm>
            <a:off x="152400" y="-85725"/>
            <a:ext cx="17667001" cy="2613124"/>
            <a:chOff x="-11988800" y="-114300"/>
            <a:chExt cx="23556003" cy="3484165"/>
          </a:xfrm>
        </p:grpSpPr>
        <p:sp>
          <p:nvSpPr>
            <p:cNvPr id="3" name="TextBox 3"/>
            <p:cNvSpPr txBox="1"/>
            <p:nvPr/>
          </p:nvSpPr>
          <p:spPr>
            <a:xfrm>
              <a:off x="-11988800" y="-114300"/>
              <a:ext cx="22792818" cy="1257609"/>
            </a:xfrm>
            <a:prstGeom prst="rect">
              <a:avLst/>
            </a:prstGeom>
          </p:spPr>
          <p:txBody>
            <a:bodyPr wrap="square" lIns="0" tIns="0" rIns="0" bIns="0" rtlCol="0" anchor="t">
              <a:spAutoFit/>
            </a:bodyPr>
            <a:lstStyle/>
            <a:p>
              <a:pPr algn="ctr">
                <a:lnSpc>
                  <a:spcPts val="8100"/>
                </a:lnSpc>
              </a:pPr>
              <a:r>
                <a:rPr lang="en-US" sz="5785" spc="52" dirty="0">
                  <a:solidFill>
                    <a:srgbClr val="FFFF00"/>
                  </a:solidFill>
                  <a:latin typeface="Montserrat Classic"/>
                </a:rPr>
                <a:t>EDA</a:t>
              </a:r>
            </a:p>
          </p:txBody>
        </p:sp>
        <p:sp>
          <p:nvSpPr>
            <p:cNvPr id="4" name="TextBox 4"/>
            <p:cNvSpPr txBox="1"/>
            <p:nvPr/>
          </p:nvSpPr>
          <p:spPr>
            <a:xfrm>
              <a:off x="-10871200" y="2549128"/>
              <a:ext cx="22438403" cy="820737"/>
            </a:xfrm>
            <a:prstGeom prst="rect">
              <a:avLst/>
            </a:prstGeom>
          </p:spPr>
          <p:txBody>
            <a:bodyPr wrap="square" lIns="0" tIns="0" rIns="0" bIns="0" rtlCol="0" anchor="t">
              <a:spAutoFit/>
            </a:bodyPr>
            <a:lstStyle/>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  </a:t>
              </a:r>
            </a:p>
          </p:txBody>
        </p:sp>
      </p:grpSp>
      <p:sp>
        <p:nvSpPr>
          <p:cNvPr id="7" name="Hộp Văn bản 6">
            <a:extLst>
              <a:ext uri="{FF2B5EF4-FFF2-40B4-BE49-F238E27FC236}">
                <a16:creationId xmlns:a16="http://schemas.microsoft.com/office/drawing/2014/main" id="{EB69F2FD-9FC9-6413-46FA-5185F470B7BE}"/>
              </a:ext>
            </a:extLst>
          </p:cNvPr>
          <p:cNvSpPr txBox="1"/>
          <p:nvPr/>
        </p:nvSpPr>
        <p:spPr>
          <a:xfrm>
            <a:off x="973394" y="857482"/>
            <a:ext cx="13868400" cy="9633406"/>
          </a:xfrm>
          <a:prstGeom prst="rect">
            <a:avLst/>
          </a:prstGeom>
          <a:noFill/>
        </p:spPr>
        <p:txBody>
          <a:bodyPr wrap="square" rtlCol="0">
            <a:spAutoFit/>
          </a:bodyPr>
          <a:lstStyle/>
          <a:p>
            <a:r>
              <a:rPr lang="vi-VN" sz="2500" b="1" dirty="0">
                <a:solidFill>
                  <a:schemeClr val="bg1">
                    <a:lumMod val="95000"/>
                  </a:schemeClr>
                </a:solidFill>
                <a:latin typeface="Palatino Linotype" panose="02040502050505030304" pitchFamily="18" charset="0"/>
              </a:rPr>
              <a:t>3. Phân tích chi tiết một số đặc trưng cụ thể:</a:t>
            </a:r>
            <a:endParaRPr lang="en-US" sz="2500" b="1" dirty="0">
              <a:solidFill>
                <a:schemeClr val="bg1">
                  <a:lumMod val="95000"/>
                </a:schemeClr>
              </a:solidFill>
              <a:latin typeface="Palatino Linotype" panose="02040502050505030304" pitchFamily="18" charset="0"/>
            </a:endParaRPr>
          </a:p>
          <a:p>
            <a:endParaRPr lang="vi-VN" sz="2500" b="1" dirty="0">
              <a:solidFill>
                <a:schemeClr val="bg1">
                  <a:lumMod val="95000"/>
                </a:schemeClr>
              </a:solidFill>
              <a:latin typeface="Palatino Linotype" panose="02040502050505030304" pitchFamily="18" charset="0"/>
            </a:endParaRPr>
          </a:p>
          <a:p>
            <a:pPr>
              <a:buFont typeface="Arial" panose="020B0604020202020204" pitchFamily="34" charset="0"/>
              <a:buChar char="•"/>
            </a:pPr>
            <a:r>
              <a:rPr lang="vi-VN" sz="2500" b="1" dirty="0" err="1">
                <a:solidFill>
                  <a:schemeClr val="accent6">
                    <a:lumMod val="40000"/>
                    <a:lumOff val="60000"/>
                  </a:schemeClr>
                </a:solidFill>
                <a:latin typeface="Palatino Linotype" panose="02040502050505030304" pitchFamily="18" charset="0"/>
              </a:rPr>
              <a:t>Purpose_small_business</a:t>
            </a:r>
            <a:r>
              <a:rPr lang="vi-VN" sz="2500" dirty="0">
                <a:solidFill>
                  <a:schemeClr val="accent6">
                    <a:lumMod val="40000"/>
                    <a:lumOff val="60000"/>
                  </a:schemeClr>
                </a:solidFill>
                <a:latin typeface="Palatino Linotype" panose="02040502050505030304" pitchFamily="18" charset="0"/>
              </a:rPr>
              <a:t> có mối tương quan rất thấp </a:t>
            </a:r>
            <a:r>
              <a:rPr lang="vi-VN" sz="2500" i="1" dirty="0">
                <a:solidFill>
                  <a:schemeClr val="accent6">
                    <a:lumMod val="40000"/>
                    <a:lumOff val="60000"/>
                  </a:schemeClr>
                </a:solidFill>
                <a:latin typeface="Palatino Linotype" panose="02040502050505030304" pitchFamily="18" charset="0"/>
              </a:rPr>
              <a:t>(</a:t>
            </a:r>
            <a:r>
              <a:rPr lang="vi-VN" sz="2500" b="1" i="1" dirty="0">
                <a:solidFill>
                  <a:schemeClr val="accent6">
                    <a:lumMod val="40000"/>
                    <a:lumOff val="60000"/>
                  </a:schemeClr>
                </a:solidFill>
                <a:latin typeface="Palatino Linotype" panose="02040502050505030304" pitchFamily="18" charset="0"/>
              </a:rPr>
              <a:t>-0.01</a:t>
            </a:r>
            <a:r>
              <a:rPr lang="vi-VN" sz="2500" i="1" dirty="0">
                <a:solidFill>
                  <a:schemeClr val="accent6">
                    <a:lumMod val="40000"/>
                    <a:lumOff val="60000"/>
                  </a:schemeClr>
                </a:solidFill>
                <a:latin typeface="Palatino Linotype" panose="02040502050505030304" pitchFamily="18" charset="0"/>
              </a:rPr>
              <a:t>) </a:t>
            </a:r>
            <a:r>
              <a:rPr lang="vi-VN" sz="2500" dirty="0">
                <a:solidFill>
                  <a:schemeClr val="accent6">
                    <a:lumMod val="40000"/>
                    <a:lumOff val="60000"/>
                  </a:schemeClr>
                </a:solidFill>
                <a:latin typeface="Palatino Linotype" panose="02040502050505030304" pitchFamily="18" charset="0"/>
              </a:rPr>
              <a:t>với </a:t>
            </a:r>
            <a:r>
              <a:rPr lang="vi-VN" sz="2500" b="1" dirty="0" err="1">
                <a:solidFill>
                  <a:schemeClr val="accent6">
                    <a:lumMod val="40000"/>
                    <a:lumOff val="60000"/>
                  </a:schemeClr>
                </a:solidFill>
                <a:latin typeface="Palatino Linotype" panose="02040502050505030304" pitchFamily="18" charset="0"/>
              </a:rPr>
              <a:t>loan_status</a:t>
            </a:r>
            <a:r>
              <a:rPr lang="vi-VN" sz="2500" dirty="0">
                <a:solidFill>
                  <a:schemeClr val="accent6">
                    <a:lumMod val="40000"/>
                    <a:lumOff val="60000"/>
                  </a:schemeClr>
                </a:solidFill>
                <a:latin typeface="Palatino Linotype" panose="02040502050505030304" pitchFamily="18" charset="0"/>
              </a:rPr>
              <a:t>:</a:t>
            </a:r>
            <a:br>
              <a:rPr lang="vi-VN" sz="2500" dirty="0">
                <a:solidFill>
                  <a:schemeClr val="accent6">
                    <a:lumMod val="40000"/>
                    <a:lumOff val="60000"/>
                  </a:schemeClr>
                </a:solidFill>
                <a:latin typeface="Palatino Linotype" panose="02040502050505030304" pitchFamily="18" charset="0"/>
              </a:rPr>
            </a:br>
            <a:r>
              <a:rPr lang="vi-VN" sz="2500" dirty="0">
                <a:solidFill>
                  <a:schemeClr val="accent6">
                    <a:lumMod val="40000"/>
                    <a:lumOff val="60000"/>
                  </a:schemeClr>
                </a:solidFill>
                <a:latin typeface="Palatino Linotype" panose="02040502050505030304" pitchFamily="18" charset="0"/>
              </a:rPr>
              <a:t>    → Lý do vay vì mục đích kinh doanh nhỏ không có ảnh hưởng đáng kể đến kết quả cho vay.</a:t>
            </a:r>
            <a:endParaRPr lang="en-US" sz="2500" dirty="0">
              <a:solidFill>
                <a:schemeClr val="accent6">
                  <a:lumMod val="40000"/>
                  <a:lumOff val="60000"/>
                </a:schemeClr>
              </a:solidFill>
              <a:latin typeface="Palatino Linotype" panose="02040502050505030304" pitchFamily="18" charset="0"/>
            </a:endParaRPr>
          </a:p>
          <a:p>
            <a:endParaRPr lang="vi-VN" sz="2500" dirty="0">
              <a:solidFill>
                <a:schemeClr val="accent6">
                  <a:lumMod val="40000"/>
                  <a:lumOff val="60000"/>
                </a:schemeClr>
              </a:solidFill>
              <a:latin typeface="Palatino Linotype" panose="02040502050505030304" pitchFamily="18" charset="0"/>
            </a:endParaRPr>
          </a:p>
          <a:p>
            <a:pPr>
              <a:buFont typeface="Arial" panose="020B0604020202020204" pitchFamily="34" charset="0"/>
              <a:buChar char="•"/>
            </a:pPr>
            <a:r>
              <a:rPr lang="vi-VN" sz="2500" b="1" dirty="0">
                <a:solidFill>
                  <a:schemeClr val="accent6">
                    <a:lumMod val="40000"/>
                    <a:lumOff val="60000"/>
                  </a:schemeClr>
                </a:solidFill>
                <a:latin typeface="Palatino Linotype" panose="02040502050505030304" pitchFamily="18" charset="0"/>
              </a:rPr>
              <a:t>Sub_grade_F5</a:t>
            </a:r>
            <a:r>
              <a:rPr lang="vi-VN" sz="2500" dirty="0">
                <a:solidFill>
                  <a:schemeClr val="accent6">
                    <a:lumMod val="40000"/>
                    <a:lumOff val="60000"/>
                  </a:schemeClr>
                </a:solidFill>
                <a:latin typeface="Palatino Linotype" panose="02040502050505030304" pitchFamily="18" charset="0"/>
              </a:rPr>
              <a:t> và </a:t>
            </a:r>
            <a:r>
              <a:rPr lang="vi-VN" sz="2500" b="1" dirty="0">
                <a:solidFill>
                  <a:schemeClr val="accent6">
                    <a:lumMod val="40000"/>
                    <a:lumOff val="60000"/>
                  </a:schemeClr>
                </a:solidFill>
                <a:latin typeface="Palatino Linotype" panose="02040502050505030304" pitchFamily="18" charset="0"/>
              </a:rPr>
              <a:t>Sub_grade_E1</a:t>
            </a:r>
            <a:r>
              <a:rPr lang="vi-VN" sz="2500" dirty="0">
                <a:solidFill>
                  <a:schemeClr val="accent6">
                    <a:lumMod val="40000"/>
                    <a:lumOff val="60000"/>
                  </a:schemeClr>
                </a:solidFill>
                <a:latin typeface="Palatino Linotype" panose="02040502050505030304" pitchFamily="18" charset="0"/>
              </a:rPr>
              <a:t> thể hiện mối tương quan thấp với </a:t>
            </a:r>
            <a:r>
              <a:rPr lang="vi-VN" sz="2500" b="1" dirty="0" err="1">
                <a:solidFill>
                  <a:schemeClr val="accent6">
                    <a:lumMod val="40000"/>
                    <a:lumOff val="60000"/>
                  </a:schemeClr>
                </a:solidFill>
                <a:latin typeface="Palatino Linotype" panose="02040502050505030304" pitchFamily="18" charset="0"/>
              </a:rPr>
              <a:t>loan_status</a:t>
            </a:r>
            <a:r>
              <a:rPr lang="vi-VN" sz="2500" dirty="0">
                <a:solidFill>
                  <a:schemeClr val="accent6">
                    <a:lumMod val="40000"/>
                    <a:lumOff val="60000"/>
                  </a:schemeClr>
                </a:solidFill>
                <a:latin typeface="Palatino Linotype" panose="02040502050505030304" pitchFamily="18" charset="0"/>
              </a:rPr>
              <a:t>:</a:t>
            </a:r>
            <a:br>
              <a:rPr lang="vi-VN" sz="2500" dirty="0">
                <a:solidFill>
                  <a:schemeClr val="accent6">
                    <a:lumMod val="40000"/>
                    <a:lumOff val="60000"/>
                  </a:schemeClr>
                </a:solidFill>
                <a:latin typeface="Palatino Linotype" panose="02040502050505030304" pitchFamily="18" charset="0"/>
              </a:rPr>
            </a:br>
            <a:r>
              <a:rPr lang="vi-VN" sz="2500" dirty="0">
                <a:solidFill>
                  <a:schemeClr val="accent6">
                    <a:lumMod val="40000"/>
                    <a:lumOff val="60000"/>
                  </a:schemeClr>
                </a:solidFill>
                <a:latin typeface="Palatino Linotype" panose="02040502050505030304" pitchFamily="18" charset="0"/>
              </a:rPr>
              <a:t>    → Các hạng tín dụng con ở mức thấp không đóng vai trò quan trọng trong quyết định từ chối hoặc chấp nhận khoản vay.</a:t>
            </a:r>
            <a:endParaRPr lang="en-US" sz="2500" dirty="0">
              <a:solidFill>
                <a:schemeClr val="accent6">
                  <a:lumMod val="40000"/>
                  <a:lumOff val="60000"/>
                </a:schemeClr>
              </a:solidFill>
              <a:latin typeface="Palatino Linotype" panose="02040502050505030304" pitchFamily="18" charset="0"/>
            </a:endParaRPr>
          </a:p>
          <a:p>
            <a:endParaRPr lang="vi-VN" sz="2500" dirty="0">
              <a:solidFill>
                <a:schemeClr val="accent6">
                  <a:lumMod val="40000"/>
                  <a:lumOff val="60000"/>
                </a:schemeClr>
              </a:solidFill>
              <a:latin typeface="Palatino Linotype" panose="02040502050505030304" pitchFamily="18" charset="0"/>
            </a:endParaRPr>
          </a:p>
          <a:p>
            <a:pPr>
              <a:buFont typeface="Arial" panose="020B0604020202020204" pitchFamily="34" charset="0"/>
              <a:buChar char="•"/>
            </a:pPr>
            <a:r>
              <a:rPr lang="vi-VN" sz="2500" b="1" dirty="0">
                <a:solidFill>
                  <a:schemeClr val="accent6">
                    <a:lumMod val="40000"/>
                    <a:lumOff val="60000"/>
                  </a:schemeClr>
                </a:solidFill>
                <a:latin typeface="Palatino Linotype" panose="02040502050505030304" pitchFamily="18" charset="0"/>
              </a:rPr>
              <a:t>Sub_grade_A2</a:t>
            </a:r>
            <a:r>
              <a:rPr lang="vi-VN" sz="2500" dirty="0">
                <a:solidFill>
                  <a:schemeClr val="accent6">
                    <a:lumMod val="40000"/>
                    <a:lumOff val="60000"/>
                  </a:schemeClr>
                </a:solidFill>
                <a:latin typeface="Palatino Linotype" panose="02040502050505030304" pitchFamily="18" charset="0"/>
              </a:rPr>
              <a:t>, </a:t>
            </a:r>
            <a:r>
              <a:rPr lang="vi-VN" sz="2500" b="1" dirty="0">
                <a:solidFill>
                  <a:schemeClr val="accent6">
                    <a:lumMod val="40000"/>
                    <a:lumOff val="60000"/>
                  </a:schemeClr>
                </a:solidFill>
                <a:latin typeface="Palatino Linotype" panose="02040502050505030304" pitchFamily="18" charset="0"/>
              </a:rPr>
              <a:t>Sub_grade_A3</a:t>
            </a:r>
            <a:r>
              <a:rPr lang="vi-VN" sz="2500" dirty="0">
                <a:solidFill>
                  <a:schemeClr val="accent6">
                    <a:lumMod val="40000"/>
                    <a:lumOff val="60000"/>
                  </a:schemeClr>
                </a:solidFill>
                <a:latin typeface="Palatino Linotype" panose="02040502050505030304" pitchFamily="18" charset="0"/>
              </a:rPr>
              <a:t>, và </a:t>
            </a:r>
            <a:r>
              <a:rPr lang="vi-VN" sz="2500" b="1" dirty="0">
                <a:solidFill>
                  <a:schemeClr val="accent6">
                    <a:lumMod val="40000"/>
                    <a:lumOff val="60000"/>
                  </a:schemeClr>
                </a:solidFill>
                <a:latin typeface="Palatino Linotype" panose="02040502050505030304" pitchFamily="18" charset="0"/>
              </a:rPr>
              <a:t>Sub_grade_A4</a:t>
            </a:r>
            <a:r>
              <a:rPr lang="vi-VN" sz="2500" dirty="0">
                <a:solidFill>
                  <a:schemeClr val="accent6">
                    <a:lumMod val="40000"/>
                    <a:lumOff val="60000"/>
                  </a:schemeClr>
                </a:solidFill>
                <a:latin typeface="Palatino Linotype" panose="02040502050505030304" pitchFamily="18" charset="0"/>
              </a:rPr>
              <a:t> có mối tương quan âm </a:t>
            </a:r>
            <a:r>
              <a:rPr lang="vi-VN" sz="2500" i="1" dirty="0">
                <a:solidFill>
                  <a:schemeClr val="accent6">
                    <a:lumMod val="40000"/>
                    <a:lumOff val="60000"/>
                  </a:schemeClr>
                </a:solidFill>
                <a:latin typeface="Palatino Linotype" panose="02040502050505030304" pitchFamily="18" charset="0"/>
              </a:rPr>
              <a:t>(</a:t>
            </a:r>
            <a:r>
              <a:rPr lang="vi-VN" sz="2500" b="1" i="1" dirty="0">
                <a:solidFill>
                  <a:schemeClr val="accent6">
                    <a:lumMod val="40000"/>
                    <a:lumOff val="60000"/>
                  </a:schemeClr>
                </a:solidFill>
                <a:latin typeface="Palatino Linotype" panose="02040502050505030304" pitchFamily="18" charset="0"/>
              </a:rPr>
              <a:t>-0.33 đến -0.34</a:t>
            </a:r>
            <a:r>
              <a:rPr lang="vi-VN" sz="2500" i="1" dirty="0">
                <a:solidFill>
                  <a:schemeClr val="accent6">
                    <a:lumMod val="40000"/>
                    <a:lumOff val="60000"/>
                  </a:schemeClr>
                </a:solidFill>
                <a:latin typeface="Palatino Linotype" panose="02040502050505030304" pitchFamily="18" charset="0"/>
              </a:rPr>
              <a:t>) </a:t>
            </a:r>
            <a:r>
              <a:rPr lang="vi-VN" sz="2500" dirty="0">
                <a:solidFill>
                  <a:schemeClr val="accent6">
                    <a:lumMod val="40000"/>
                    <a:lumOff val="60000"/>
                  </a:schemeClr>
                </a:solidFill>
                <a:latin typeface="Palatino Linotype" panose="02040502050505030304" pitchFamily="18" charset="0"/>
              </a:rPr>
              <a:t>với </a:t>
            </a:r>
            <a:r>
              <a:rPr lang="vi-VN" sz="2500" b="1" dirty="0" err="1">
                <a:solidFill>
                  <a:schemeClr val="accent6">
                    <a:lumMod val="40000"/>
                    <a:lumOff val="60000"/>
                  </a:schemeClr>
                </a:solidFill>
                <a:latin typeface="Palatino Linotype" panose="02040502050505030304" pitchFamily="18" charset="0"/>
              </a:rPr>
              <a:t>loan_status</a:t>
            </a:r>
            <a:r>
              <a:rPr lang="vi-VN" sz="2500" dirty="0">
                <a:solidFill>
                  <a:schemeClr val="accent6">
                    <a:lumMod val="40000"/>
                    <a:lumOff val="60000"/>
                  </a:schemeClr>
                </a:solidFill>
                <a:latin typeface="Palatino Linotype" panose="02040502050505030304" pitchFamily="18" charset="0"/>
              </a:rPr>
              <a:t>:</a:t>
            </a:r>
            <a:br>
              <a:rPr lang="vi-VN" sz="2500" dirty="0">
                <a:solidFill>
                  <a:schemeClr val="accent6">
                    <a:lumMod val="40000"/>
                    <a:lumOff val="60000"/>
                  </a:schemeClr>
                </a:solidFill>
                <a:latin typeface="Palatino Linotype" panose="02040502050505030304" pitchFamily="18" charset="0"/>
              </a:rPr>
            </a:br>
            <a:r>
              <a:rPr lang="vi-VN" sz="2500" dirty="0">
                <a:solidFill>
                  <a:schemeClr val="accent6">
                    <a:lumMod val="40000"/>
                    <a:lumOff val="60000"/>
                  </a:schemeClr>
                </a:solidFill>
                <a:latin typeface="Palatino Linotype" panose="02040502050505030304" pitchFamily="18" charset="0"/>
              </a:rPr>
              <a:t>    → Các khách hàng có điểm tín dụng cao (hạng A) ít bị từ chối hơn.</a:t>
            </a:r>
          </a:p>
          <a:p>
            <a:endParaRPr lang="en-US" sz="2500" dirty="0">
              <a:solidFill>
                <a:schemeClr val="bg1">
                  <a:lumMod val="95000"/>
                </a:schemeClr>
              </a:solidFill>
              <a:latin typeface="Palatino Linotype" panose="02040502050505030304" pitchFamily="18" charset="0"/>
            </a:endParaRPr>
          </a:p>
          <a:p>
            <a:r>
              <a:rPr lang="en-US" sz="2500" b="1" dirty="0">
                <a:solidFill>
                  <a:schemeClr val="bg1">
                    <a:lumMod val="95000"/>
                  </a:schemeClr>
                </a:solidFill>
                <a:latin typeface="Palatino Linotype" panose="02040502050505030304" pitchFamily="18" charset="0"/>
              </a:rPr>
              <a:t>4. </a:t>
            </a:r>
            <a:r>
              <a:rPr lang="vi-VN" sz="2500" b="1" dirty="0">
                <a:solidFill>
                  <a:schemeClr val="bg1">
                    <a:lumMod val="95000"/>
                  </a:schemeClr>
                </a:solidFill>
                <a:latin typeface="Palatino Linotype" panose="02040502050505030304" pitchFamily="18" charset="0"/>
              </a:rPr>
              <a:t>Kết luận:</a:t>
            </a:r>
          </a:p>
          <a:p>
            <a:pPr>
              <a:buFont typeface="Arial" panose="020B0604020202020204" pitchFamily="34" charset="0"/>
              <a:buChar char="•"/>
            </a:pPr>
            <a:r>
              <a:rPr lang="vi-VN" sz="2500" b="1" dirty="0">
                <a:solidFill>
                  <a:schemeClr val="accent6">
                    <a:lumMod val="40000"/>
                    <a:lumOff val="60000"/>
                  </a:schemeClr>
                </a:solidFill>
                <a:latin typeface="Palatino Linotype" panose="02040502050505030304" pitchFamily="18" charset="0"/>
              </a:rPr>
              <a:t>Dữ liệu cho thấy không có đặc trưng nào có mối tương quan cao với </a:t>
            </a:r>
            <a:r>
              <a:rPr lang="vi-VN" sz="2500" b="1" dirty="0" err="1">
                <a:solidFill>
                  <a:schemeClr val="accent6">
                    <a:lumMod val="40000"/>
                    <a:lumOff val="60000"/>
                  </a:schemeClr>
                </a:solidFill>
                <a:latin typeface="Palatino Linotype" panose="02040502050505030304" pitchFamily="18" charset="0"/>
              </a:rPr>
              <a:t>loan_status</a:t>
            </a:r>
            <a:r>
              <a:rPr lang="vi-VN" sz="2500" dirty="0">
                <a:solidFill>
                  <a:schemeClr val="accent6">
                    <a:lumMod val="40000"/>
                    <a:lumOff val="60000"/>
                  </a:schemeClr>
                </a:solidFill>
                <a:latin typeface="Palatino Linotype" panose="02040502050505030304" pitchFamily="18" charset="0"/>
              </a:rPr>
              <a:t>:</a:t>
            </a:r>
            <a:endParaRPr lang="en-US" sz="2500" dirty="0">
              <a:solidFill>
                <a:schemeClr val="accent6">
                  <a:lumMod val="40000"/>
                  <a:lumOff val="60000"/>
                </a:schemeClr>
              </a:solidFill>
              <a:latin typeface="Palatino Linotype" panose="02040502050505030304" pitchFamily="18" charset="0"/>
            </a:endParaRPr>
          </a:p>
          <a:p>
            <a:br>
              <a:rPr lang="vi-VN" sz="2500" dirty="0">
                <a:solidFill>
                  <a:schemeClr val="accent6">
                    <a:lumMod val="40000"/>
                    <a:lumOff val="60000"/>
                  </a:schemeClr>
                </a:solidFill>
                <a:latin typeface="Palatino Linotype" panose="02040502050505030304" pitchFamily="18" charset="0"/>
              </a:rPr>
            </a:br>
            <a:r>
              <a:rPr lang="vi-VN" sz="2500" dirty="0">
                <a:solidFill>
                  <a:schemeClr val="accent6">
                    <a:lumMod val="40000"/>
                    <a:lumOff val="60000"/>
                  </a:schemeClr>
                </a:solidFill>
                <a:latin typeface="Palatino Linotype" panose="02040502050505030304" pitchFamily="18" charset="0"/>
              </a:rPr>
              <a:t>    → Kết quả khoản vay phụ thuộc vào nhiều yếu tố kết hợp thay vì một yếu tố đơn lẻ.</a:t>
            </a:r>
          </a:p>
          <a:p>
            <a:pPr>
              <a:buFont typeface="Arial" panose="020B0604020202020204" pitchFamily="34" charset="0"/>
              <a:buChar char="•"/>
            </a:pPr>
            <a:r>
              <a:rPr lang="vi-VN" sz="2500" b="1" dirty="0">
                <a:solidFill>
                  <a:schemeClr val="accent6">
                    <a:lumMod val="40000"/>
                    <a:lumOff val="60000"/>
                  </a:schemeClr>
                </a:solidFill>
                <a:latin typeface="Palatino Linotype" panose="02040502050505030304" pitchFamily="18" charset="0"/>
              </a:rPr>
              <a:t>Các đặc trưng như </a:t>
            </a:r>
            <a:r>
              <a:rPr lang="vi-VN" sz="2500" b="1" dirty="0" err="1">
                <a:solidFill>
                  <a:schemeClr val="accent6">
                    <a:lumMod val="40000"/>
                    <a:lumOff val="60000"/>
                  </a:schemeClr>
                </a:solidFill>
                <a:latin typeface="Palatino Linotype" panose="02040502050505030304" pitchFamily="18" charset="0"/>
              </a:rPr>
              <a:t>int_rate</a:t>
            </a:r>
            <a:r>
              <a:rPr lang="vi-VN" sz="2500" b="1" dirty="0">
                <a:solidFill>
                  <a:schemeClr val="accent6">
                    <a:lumMod val="40000"/>
                    <a:lumOff val="60000"/>
                  </a:schemeClr>
                </a:solidFill>
                <a:latin typeface="Palatino Linotype" panose="02040502050505030304" pitchFamily="18" charset="0"/>
              </a:rPr>
              <a:t>, </a:t>
            </a:r>
            <a:r>
              <a:rPr lang="vi-VN" sz="2500" b="1" dirty="0" err="1">
                <a:solidFill>
                  <a:schemeClr val="accent6">
                    <a:lumMod val="40000"/>
                    <a:lumOff val="60000"/>
                  </a:schemeClr>
                </a:solidFill>
                <a:latin typeface="Palatino Linotype" panose="02040502050505030304" pitchFamily="18" charset="0"/>
              </a:rPr>
              <a:t>term</a:t>
            </a:r>
            <a:r>
              <a:rPr lang="vi-VN" sz="2500" b="1" dirty="0">
                <a:solidFill>
                  <a:schemeClr val="accent6">
                    <a:lumMod val="40000"/>
                    <a:lumOff val="60000"/>
                  </a:schemeClr>
                </a:solidFill>
                <a:latin typeface="Palatino Linotype" panose="02040502050505030304" pitchFamily="18" charset="0"/>
              </a:rPr>
              <a:t>, và </a:t>
            </a:r>
            <a:r>
              <a:rPr lang="vi-VN" sz="2500" b="1" dirty="0" err="1">
                <a:solidFill>
                  <a:schemeClr val="accent6">
                    <a:lumMod val="40000"/>
                    <a:lumOff val="60000"/>
                  </a:schemeClr>
                </a:solidFill>
                <a:latin typeface="Palatino Linotype" panose="02040502050505030304" pitchFamily="18" charset="0"/>
              </a:rPr>
              <a:t>revol_util</a:t>
            </a:r>
            <a:r>
              <a:rPr lang="vi-VN" sz="2500" b="1" dirty="0">
                <a:solidFill>
                  <a:schemeClr val="accent6">
                    <a:lumMod val="40000"/>
                    <a:lumOff val="60000"/>
                  </a:schemeClr>
                </a:solidFill>
                <a:latin typeface="Palatino Linotype" panose="02040502050505030304" pitchFamily="18" charset="0"/>
              </a:rPr>
              <a:t> có mối tương quan tích cực nhưng thấp với </a:t>
            </a:r>
            <a:r>
              <a:rPr lang="vi-VN" sz="2500" b="1" dirty="0" err="1">
                <a:solidFill>
                  <a:schemeClr val="accent6">
                    <a:lumMod val="40000"/>
                    <a:lumOff val="60000"/>
                  </a:schemeClr>
                </a:solidFill>
                <a:latin typeface="Palatino Linotype" panose="02040502050505030304" pitchFamily="18" charset="0"/>
              </a:rPr>
              <a:t>loan_status</a:t>
            </a:r>
            <a:r>
              <a:rPr lang="vi-VN" sz="2500" dirty="0">
                <a:solidFill>
                  <a:schemeClr val="accent6">
                    <a:lumMod val="40000"/>
                    <a:lumOff val="60000"/>
                  </a:schemeClr>
                </a:solidFill>
                <a:latin typeface="Palatino Linotype" panose="02040502050505030304" pitchFamily="18" charset="0"/>
              </a:rPr>
              <a:t>:</a:t>
            </a:r>
            <a:endParaRPr lang="en-US" sz="2500" dirty="0">
              <a:solidFill>
                <a:schemeClr val="accent6">
                  <a:lumMod val="40000"/>
                  <a:lumOff val="60000"/>
                </a:schemeClr>
              </a:solidFill>
              <a:latin typeface="Palatino Linotype" panose="02040502050505030304" pitchFamily="18" charset="0"/>
            </a:endParaRPr>
          </a:p>
          <a:p>
            <a:br>
              <a:rPr lang="vi-VN" sz="2500" dirty="0">
                <a:solidFill>
                  <a:schemeClr val="accent6">
                    <a:lumMod val="40000"/>
                    <a:lumOff val="60000"/>
                  </a:schemeClr>
                </a:solidFill>
                <a:latin typeface="Palatino Linotype" panose="02040502050505030304" pitchFamily="18" charset="0"/>
              </a:rPr>
            </a:br>
            <a:r>
              <a:rPr lang="vi-VN" sz="2500" dirty="0">
                <a:solidFill>
                  <a:schemeClr val="accent6">
                    <a:lumMod val="40000"/>
                    <a:lumOff val="60000"/>
                  </a:schemeClr>
                </a:solidFill>
                <a:latin typeface="Palatino Linotype" panose="02040502050505030304" pitchFamily="18" charset="0"/>
              </a:rPr>
              <a:t>    → Cho thấy sự ảnh hưởng nhỏ nhưng đáng lưu ý.</a:t>
            </a:r>
          </a:p>
          <a:p>
            <a:pPr>
              <a:buFont typeface="Arial" panose="020B0604020202020204" pitchFamily="34" charset="0"/>
              <a:buChar char="•"/>
            </a:pPr>
            <a:r>
              <a:rPr lang="vi-VN" sz="2500" b="1" dirty="0">
                <a:solidFill>
                  <a:schemeClr val="accent6">
                    <a:lumMod val="40000"/>
                    <a:lumOff val="60000"/>
                  </a:schemeClr>
                </a:solidFill>
                <a:latin typeface="Palatino Linotype" panose="02040502050505030304" pitchFamily="18" charset="0"/>
              </a:rPr>
              <a:t>Những đặc trưng có mối tương quan cao với nhau, như </a:t>
            </a:r>
            <a:r>
              <a:rPr lang="vi-VN" sz="2500" b="1" dirty="0" err="1">
                <a:solidFill>
                  <a:schemeClr val="accent6">
                    <a:lumMod val="40000"/>
                    <a:lumOff val="60000"/>
                  </a:schemeClr>
                </a:solidFill>
                <a:latin typeface="Palatino Linotype" panose="02040502050505030304" pitchFamily="18" charset="0"/>
              </a:rPr>
              <a:t>pub_rec</a:t>
            </a:r>
            <a:r>
              <a:rPr lang="vi-VN" sz="2500" b="1" dirty="0">
                <a:solidFill>
                  <a:schemeClr val="accent6">
                    <a:lumMod val="40000"/>
                    <a:lumOff val="60000"/>
                  </a:schemeClr>
                </a:solidFill>
                <a:latin typeface="Palatino Linotype" panose="02040502050505030304" pitchFamily="18" charset="0"/>
              </a:rPr>
              <a:t> và </a:t>
            </a:r>
            <a:r>
              <a:rPr lang="vi-VN" sz="2500" b="1" dirty="0" err="1">
                <a:solidFill>
                  <a:schemeClr val="accent6">
                    <a:lumMod val="40000"/>
                    <a:lumOff val="60000"/>
                  </a:schemeClr>
                </a:solidFill>
                <a:latin typeface="Palatino Linotype" panose="02040502050505030304" pitchFamily="18" charset="0"/>
              </a:rPr>
              <a:t>pub_rec_bankruptcies</a:t>
            </a:r>
            <a:r>
              <a:rPr lang="vi-VN" sz="2500" dirty="0">
                <a:solidFill>
                  <a:schemeClr val="accent6">
                    <a:lumMod val="40000"/>
                    <a:lumOff val="60000"/>
                  </a:schemeClr>
                </a:solidFill>
                <a:latin typeface="Palatino Linotype" panose="02040502050505030304" pitchFamily="18" charset="0"/>
              </a:rPr>
              <a:t>:</a:t>
            </a:r>
            <a:endParaRPr lang="en-US" sz="2500" dirty="0">
              <a:solidFill>
                <a:schemeClr val="accent6">
                  <a:lumMod val="40000"/>
                  <a:lumOff val="60000"/>
                </a:schemeClr>
              </a:solidFill>
              <a:latin typeface="Palatino Linotype" panose="02040502050505030304" pitchFamily="18" charset="0"/>
            </a:endParaRPr>
          </a:p>
          <a:p>
            <a:br>
              <a:rPr lang="vi-VN" sz="2500" dirty="0">
                <a:solidFill>
                  <a:schemeClr val="accent6">
                    <a:lumMod val="40000"/>
                    <a:lumOff val="60000"/>
                  </a:schemeClr>
                </a:solidFill>
                <a:latin typeface="Palatino Linotype" panose="02040502050505030304" pitchFamily="18" charset="0"/>
              </a:rPr>
            </a:br>
            <a:r>
              <a:rPr lang="vi-VN" sz="2500" dirty="0">
                <a:solidFill>
                  <a:schemeClr val="accent6">
                    <a:lumMod val="40000"/>
                    <a:lumOff val="60000"/>
                  </a:schemeClr>
                </a:solidFill>
                <a:latin typeface="Palatino Linotype" panose="02040502050505030304" pitchFamily="18" charset="0"/>
              </a:rPr>
              <a:t>    → Cần được xử lý cẩn thận để tránh dư thừa thông tin trong mô hình học máy</a:t>
            </a:r>
            <a:r>
              <a:rPr lang="vi-VN" sz="2500" dirty="0">
                <a:latin typeface="Palatino Linotype" panose="02040502050505030304" pitchFamily="18" charset="0"/>
              </a:rPr>
              <a:t>.</a:t>
            </a:r>
          </a:p>
          <a:p>
            <a:endParaRPr lang="en-US" sz="2000" dirty="0">
              <a:solidFill>
                <a:schemeClr val="bg1">
                  <a:lumMod val="95000"/>
                </a:schemeClr>
              </a:solidFill>
            </a:endParaRPr>
          </a:p>
        </p:txBody>
      </p:sp>
    </p:spTree>
    <p:extLst>
      <p:ext uri="{BB962C8B-B14F-4D97-AF65-F5344CB8AC3E}">
        <p14:creationId xmlns:p14="http://schemas.microsoft.com/office/powerpoint/2010/main" val="1511262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a:extLst>
            <a:ext uri="{FF2B5EF4-FFF2-40B4-BE49-F238E27FC236}">
              <a16:creationId xmlns:a16="http://schemas.microsoft.com/office/drawing/2014/main" id="{7F927F9F-0B26-367D-28E0-D98206AA2BD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604D192-3A96-3AD1-9B2F-6AD9A8480F1B}"/>
              </a:ext>
            </a:extLst>
          </p:cNvPr>
          <p:cNvGrpSpPr/>
          <p:nvPr/>
        </p:nvGrpSpPr>
        <p:grpSpPr>
          <a:xfrm>
            <a:off x="152400" y="-85725"/>
            <a:ext cx="17667001" cy="2613124"/>
            <a:chOff x="-11988800" y="-114300"/>
            <a:chExt cx="23556003" cy="3484165"/>
          </a:xfrm>
        </p:grpSpPr>
        <p:sp>
          <p:nvSpPr>
            <p:cNvPr id="3" name="TextBox 3">
              <a:extLst>
                <a:ext uri="{FF2B5EF4-FFF2-40B4-BE49-F238E27FC236}">
                  <a16:creationId xmlns:a16="http://schemas.microsoft.com/office/drawing/2014/main" id="{6D11CB3D-8DD1-FFFD-7813-96B3A36C0E3F}"/>
                </a:ext>
              </a:extLst>
            </p:cNvPr>
            <p:cNvSpPr txBox="1"/>
            <p:nvPr/>
          </p:nvSpPr>
          <p:spPr>
            <a:xfrm>
              <a:off x="-11988800" y="-114300"/>
              <a:ext cx="22792818" cy="1257609"/>
            </a:xfrm>
            <a:prstGeom prst="rect">
              <a:avLst/>
            </a:prstGeom>
          </p:spPr>
          <p:txBody>
            <a:bodyPr wrap="square" lIns="0" tIns="0" rIns="0" bIns="0" rtlCol="0" anchor="t">
              <a:spAutoFit/>
            </a:bodyPr>
            <a:lstStyle/>
            <a:p>
              <a:pPr algn="ctr">
                <a:lnSpc>
                  <a:spcPts val="8100"/>
                </a:lnSpc>
              </a:pPr>
              <a:r>
                <a:rPr lang="en-US" sz="5785" spc="52" dirty="0" err="1">
                  <a:solidFill>
                    <a:srgbClr val="FFFF00"/>
                  </a:solidFill>
                  <a:latin typeface="Montserrat Classic"/>
                </a:rPr>
                <a:t>Xây</a:t>
              </a:r>
              <a:r>
                <a:rPr lang="en-US" sz="5785" spc="52" dirty="0">
                  <a:solidFill>
                    <a:srgbClr val="FFFF00"/>
                  </a:solidFill>
                  <a:latin typeface="Montserrat Classic"/>
                </a:rPr>
                <a:t> </a:t>
              </a:r>
              <a:r>
                <a:rPr lang="en-US" sz="5785" spc="52" dirty="0" err="1">
                  <a:solidFill>
                    <a:srgbClr val="FFFF00"/>
                  </a:solidFill>
                  <a:latin typeface="Montserrat Classic"/>
                </a:rPr>
                <a:t>dựng</a:t>
              </a:r>
              <a:r>
                <a:rPr lang="en-US" sz="5785" spc="52" dirty="0">
                  <a:solidFill>
                    <a:srgbClr val="FFFF00"/>
                  </a:solidFill>
                  <a:latin typeface="Montserrat Classic"/>
                </a:rPr>
                <a:t> </a:t>
              </a:r>
              <a:r>
                <a:rPr lang="en-US" sz="5785" spc="52" dirty="0" err="1">
                  <a:solidFill>
                    <a:srgbClr val="FFFF00"/>
                  </a:solidFill>
                  <a:latin typeface="Montserrat Classic"/>
                </a:rPr>
                <a:t>mô</a:t>
              </a:r>
              <a:r>
                <a:rPr lang="en-US" sz="5785" spc="52" dirty="0">
                  <a:solidFill>
                    <a:srgbClr val="FFFF00"/>
                  </a:solidFill>
                  <a:latin typeface="Montserrat Classic"/>
                </a:rPr>
                <a:t> </a:t>
              </a:r>
              <a:r>
                <a:rPr lang="en-US" sz="5785" spc="52" dirty="0" err="1">
                  <a:solidFill>
                    <a:srgbClr val="FFFF00"/>
                  </a:solidFill>
                  <a:latin typeface="Montserrat Classic"/>
                </a:rPr>
                <a:t>hình</a:t>
              </a:r>
              <a:endParaRPr lang="en-US" sz="5785" spc="52" dirty="0">
                <a:solidFill>
                  <a:srgbClr val="FFFF00"/>
                </a:solidFill>
                <a:latin typeface="Montserrat Classic"/>
              </a:endParaRPr>
            </a:p>
          </p:txBody>
        </p:sp>
        <p:sp>
          <p:nvSpPr>
            <p:cNvPr id="4" name="TextBox 4">
              <a:extLst>
                <a:ext uri="{FF2B5EF4-FFF2-40B4-BE49-F238E27FC236}">
                  <a16:creationId xmlns:a16="http://schemas.microsoft.com/office/drawing/2014/main" id="{57DA96FD-6A10-CB62-F7E1-CF77CC6CC2CB}"/>
                </a:ext>
              </a:extLst>
            </p:cNvPr>
            <p:cNvSpPr txBox="1"/>
            <p:nvPr/>
          </p:nvSpPr>
          <p:spPr>
            <a:xfrm>
              <a:off x="-10871200" y="2549128"/>
              <a:ext cx="22438403" cy="820737"/>
            </a:xfrm>
            <a:prstGeom prst="rect">
              <a:avLst/>
            </a:prstGeom>
          </p:spPr>
          <p:txBody>
            <a:bodyPr wrap="square" lIns="0" tIns="0" rIns="0" bIns="0" rtlCol="0" anchor="t">
              <a:spAutoFit/>
            </a:bodyPr>
            <a:lstStyle/>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  </a:t>
              </a:r>
            </a:p>
          </p:txBody>
        </p:sp>
      </p:grpSp>
      <p:pic>
        <p:nvPicPr>
          <p:cNvPr id="6" name="Picture 5">
            <a:extLst>
              <a:ext uri="{FF2B5EF4-FFF2-40B4-BE49-F238E27FC236}">
                <a16:creationId xmlns:a16="http://schemas.microsoft.com/office/drawing/2014/main" id="{16392100-5556-3E99-2144-0A366AAA480A}"/>
              </a:ext>
            </a:extLst>
          </p:cNvPr>
          <p:cNvPicPr>
            <a:picLocks noChangeAspect="1"/>
          </p:cNvPicPr>
          <p:nvPr/>
        </p:nvPicPr>
        <p:blipFill>
          <a:blip r:embed="rId2"/>
          <a:stretch>
            <a:fillRect/>
          </a:stretch>
        </p:blipFill>
        <p:spPr>
          <a:xfrm>
            <a:off x="304800" y="1033749"/>
            <a:ext cx="8215072" cy="2987299"/>
          </a:xfrm>
          <a:prstGeom prst="rect">
            <a:avLst/>
          </a:prstGeom>
        </p:spPr>
      </p:pic>
      <p:sp>
        <p:nvSpPr>
          <p:cNvPr id="8" name="Hộp Văn bản 4">
            <a:extLst>
              <a:ext uri="{FF2B5EF4-FFF2-40B4-BE49-F238E27FC236}">
                <a16:creationId xmlns:a16="http://schemas.microsoft.com/office/drawing/2014/main" id="{D5445F05-A822-0DD2-A609-E2F23DFAFABF}"/>
              </a:ext>
            </a:extLst>
          </p:cNvPr>
          <p:cNvSpPr txBox="1"/>
          <p:nvPr/>
        </p:nvSpPr>
        <p:spPr>
          <a:xfrm>
            <a:off x="9205672" y="1396788"/>
            <a:ext cx="7315200" cy="1569660"/>
          </a:xfrm>
          <a:prstGeom prst="rect">
            <a:avLst/>
          </a:prstGeom>
          <a:noFill/>
        </p:spPr>
        <p:txBody>
          <a:bodyPr wrap="square" rtlCol="0">
            <a:spAutoFit/>
          </a:bodyPr>
          <a:lstStyle/>
          <a:p>
            <a:r>
              <a:rPr lang="en-US" sz="3200" dirty="0" err="1">
                <a:solidFill>
                  <a:schemeClr val="bg1">
                    <a:lumMod val="95000"/>
                  </a:schemeClr>
                </a:solidFill>
                <a:latin typeface="Palatino Linotype" panose="02040502050505030304" pitchFamily="18" charset="0"/>
              </a:rPr>
              <a:t>Xây</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dựng</a:t>
            </a:r>
            <a:r>
              <a:rPr lang="en-US" sz="3200" dirty="0">
                <a:solidFill>
                  <a:schemeClr val="bg1">
                    <a:lumMod val="95000"/>
                  </a:schemeClr>
                </a:solidFill>
                <a:latin typeface="Palatino Linotype" panose="02040502050505030304" pitchFamily="18" charset="0"/>
              </a:rPr>
              <a:t> AUC Score </a:t>
            </a:r>
            <a:r>
              <a:rPr lang="en-US" sz="3200" dirty="0" err="1">
                <a:solidFill>
                  <a:schemeClr val="bg1">
                    <a:lumMod val="95000"/>
                  </a:schemeClr>
                </a:solidFill>
                <a:latin typeface="Palatino Linotype" panose="02040502050505030304" pitchFamily="18" charset="0"/>
              </a:rPr>
              <a:t>để</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đánh</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giá</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các</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mô</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hình</a:t>
            </a:r>
            <a:r>
              <a:rPr lang="en-US" sz="3200" dirty="0">
                <a:solidFill>
                  <a:schemeClr val="bg1">
                    <a:lumMod val="95000"/>
                  </a:schemeClr>
                </a:solidFill>
                <a:latin typeface="Palatino Linotype" panose="02040502050505030304" pitchFamily="18" charset="0"/>
              </a:rPr>
              <a:t>, ở </a:t>
            </a:r>
            <a:r>
              <a:rPr lang="en-US" sz="3200" dirty="0" err="1">
                <a:solidFill>
                  <a:schemeClr val="bg1">
                    <a:lumMod val="95000"/>
                  </a:schemeClr>
                </a:solidFill>
                <a:latin typeface="Palatino Linotype" panose="02040502050505030304" pitchFamily="18" charset="0"/>
              </a:rPr>
              <a:t>hình</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bên</a:t>
            </a:r>
            <a:r>
              <a:rPr lang="en-US" sz="3200" dirty="0">
                <a:solidFill>
                  <a:schemeClr val="bg1">
                    <a:lumMod val="95000"/>
                  </a:schemeClr>
                </a:solidFill>
                <a:latin typeface="Palatino Linotype" panose="02040502050505030304" pitchFamily="18" charset="0"/>
              </a:rPr>
              <a:t> ta </a:t>
            </a:r>
            <a:r>
              <a:rPr lang="en-US" sz="3200" dirty="0" err="1">
                <a:solidFill>
                  <a:schemeClr val="bg1">
                    <a:lumMod val="95000"/>
                  </a:schemeClr>
                </a:solidFill>
                <a:latin typeface="Palatino Linotype" panose="02040502050505030304" pitchFamily="18" charset="0"/>
              </a:rPr>
              <a:t>có</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thể</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thấy</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đường</a:t>
            </a:r>
            <a:r>
              <a:rPr lang="en-US" sz="3200" dirty="0">
                <a:solidFill>
                  <a:schemeClr val="bg1">
                    <a:lumMod val="95000"/>
                  </a:schemeClr>
                </a:solidFill>
                <a:latin typeface="Palatino Linotype" panose="02040502050505030304" pitchFamily="18" charset="0"/>
              </a:rPr>
              <a:t> AUC </a:t>
            </a:r>
            <a:r>
              <a:rPr lang="en-US" sz="3200" dirty="0" err="1">
                <a:solidFill>
                  <a:schemeClr val="bg1">
                    <a:lumMod val="95000"/>
                  </a:schemeClr>
                </a:solidFill>
                <a:latin typeface="Palatino Linotype" panose="02040502050505030304" pitchFamily="18" charset="0"/>
              </a:rPr>
              <a:t>của</a:t>
            </a:r>
            <a:r>
              <a:rPr lang="en-US" sz="3200" dirty="0">
                <a:solidFill>
                  <a:schemeClr val="bg1">
                    <a:lumMod val="95000"/>
                  </a:schemeClr>
                </a:solidFill>
                <a:latin typeface="Palatino Linotype" panose="02040502050505030304" pitchFamily="18" charset="0"/>
              </a:rPr>
              <a:t> Neural Network.</a:t>
            </a:r>
          </a:p>
        </p:txBody>
      </p:sp>
      <p:pic>
        <p:nvPicPr>
          <p:cNvPr id="10" name="Picture 9">
            <a:extLst>
              <a:ext uri="{FF2B5EF4-FFF2-40B4-BE49-F238E27FC236}">
                <a16:creationId xmlns:a16="http://schemas.microsoft.com/office/drawing/2014/main" id="{AA221A19-2289-321E-464C-DD67BFB1CCB8}"/>
              </a:ext>
            </a:extLst>
          </p:cNvPr>
          <p:cNvPicPr>
            <a:picLocks noChangeAspect="1"/>
          </p:cNvPicPr>
          <p:nvPr/>
        </p:nvPicPr>
        <p:blipFill>
          <a:blip r:embed="rId3"/>
          <a:stretch>
            <a:fillRect/>
          </a:stretch>
        </p:blipFill>
        <p:spPr>
          <a:xfrm>
            <a:off x="10515600" y="3405496"/>
            <a:ext cx="7467600" cy="6691004"/>
          </a:xfrm>
          <a:prstGeom prst="rect">
            <a:avLst/>
          </a:prstGeom>
        </p:spPr>
      </p:pic>
      <p:sp>
        <p:nvSpPr>
          <p:cNvPr id="11" name="Hộp Văn bản 4">
            <a:extLst>
              <a:ext uri="{FF2B5EF4-FFF2-40B4-BE49-F238E27FC236}">
                <a16:creationId xmlns:a16="http://schemas.microsoft.com/office/drawing/2014/main" id="{65811A04-E04A-DBCA-8983-0AB11391198A}"/>
              </a:ext>
            </a:extLst>
          </p:cNvPr>
          <p:cNvSpPr txBox="1"/>
          <p:nvPr/>
        </p:nvSpPr>
        <p:spPr>
          <a:xfrm>
            <a:off x="754736" y="6366277"/>
            <a:ext cx="7315200" cy="2585323"/>
          </a:xfrm>
          <a:prstGeom prst="rect">
            <a:avLst/>
          </a:prstGeom>
          <a:noFill/>
        </p:spPr>
        <p:txBody>
          <a:bodyPr wrap="square" rtlCol="0">
            <a:spAutoFit/>
          </a:bodyPr>
          <a:lstStyle/>
          <a:p>
            <a:r>
              <a:rPr lang="en-US" sz="5400" dirty="0">
                <a:solidFill>
                  <a:schemeClr val="bg1">
                    <a:lumMod val="95000"/>
                  </a:schemeClr>
                </a:solidFill>
                <a:latin typeface="Palatino Linotype" panose="02040502050505030304" pitchFamily="18" charset="0"/>
              </a:rPr>
              <a:t>Ma </a:t>
            </a:r>
            <a:r>
              <a:rPr lang="en-US" sz="5400" dirty="0" err="1">
                <a:solidFill>
                  <a:schemeClr val="bg1">
                    <a:lumMod val="95000"/>
                  </a:schemeClr>
                </a:solidFill>
                <a:latin typeface="Palatino Linotype" panose="02040502050505030304" pitchFamily="18" charset="0"/>
              </a:rPr>
              <a:t>trận</a:t>
            </a:r>
            <a:r>
              <a:rPr lang="en-US" sz="5400" dirty="0">
                <a:solidFill>
                  <a:schemeClr val="bg1">
                    <a:lumMod val="95000"/>
                  </a:schemeClr>
                </a:solidFill>
                <a:latin typeface="Palatino Linotype" panose="02040502050505030304" pitchFamily="18" charset="0"/>
              </a:rPr>
              <a:t> </a:t>
            </a:r>
            <a:r>
              <a:rPr lang="en-US" sz="5400" dirty="0" err="1">
                <a:solidFill>
                  <a:schemeClr val="bg1">
                    <a:lumMod val="95000"/>
                  </a:schemeClr>
                </a:solidFill>
                <a:latin typeface="Palatino Linotype" panose="02040502050505030304" pitchFamily="18" charset="0"/>
              </a:rPr>
              <a:t>tương</a:t>
            </a:r>
            <a:r>
              <a:rPr lang="en-US" sz="5400" dirty="0">
                <a:solidFill>
                  <a:schemeClr val="bg1">
                    <a:lumMod val="95000"/>
                  </a:schemeClr>
                </a:solidFill>
                <a:latin typeface="Palatino Linotype" panose="02040502050505030304" pitchFamily="18" charset="0"/>
              </a:rPr>
              <a:t> </a:t>
            </a:r>
            <a:r>
              <a:rPr lang="en-US" sz="5400" dirty="0" err="1">
                <a:solidFill>
                  <a:schemeClr val="bg1">
                    <a:lumMod val="95000"/>
                  </a:schemeClr>
                </a:solidFill>
                <a:latin typeface="Palatino Linotype" panose="02040502050505030304" pitchFamily="18" charset="0"/>
              </a:rPr>
              <a:t>quan</a:t>
            </a:r>
            <a:r>
              <a:rPr lang="en-US" sz="5400" dirty="0">
                <a:solidFill>
                  <a:schemeClr val="bg1">
                    <a:lumMod val="95000"/>
                  </a:schemeClr>
                </a:solidFill>
                <a:latin typeface="Palatino Linotype" panose="02040502050505030304" pitchFamily="18" charset="0"/>
              </a:rPr>
              <a:t> </a:t>
            </a:r>
            <a:r>
              <a:rPr lang="en-US" sz="5400" dirty="0" err="1">
                <a:solidFill>
                  <a:schemeClr val="bg1">
                    <a:lumMod val="95000"/>
                  </a:schemeClr>
                </a:solidFill>
                <a:latin typeface="Palatino Linotype" panose="02040502050505030304" pitchFamily="18" charset="0"/>
              </a:rPr>
              <a:t>và</a:t>
            </a:r>
            <a:r>
              <a:rPr lang="en-US" sz="5400" dirty="0">
                <a:solidFill>
                  <a:schemeClr val="bg1">
                    <a:lumMod val="95000"/>
                  </a:schemeClr>
                </a:solidFill>
                <a:latin typeface="Palatino Linotype" panose="02040502050505030304" pitchFamily="18" charset="0"/>
              </a:rPr>
              <a:t> </a:t>
            </a:r>
            <a:r>
              <a:rPr lang="en-US" sz="5400" dirty="0" err="1">
                <a:solidFill>
                  <a:schemeClr val="bg1">
                    <a:lumMod val="95000"/>
                  </a:schemeClr>
                </a:solidFill>
                <a:latin typeface="Palatino Linotype" panose="02040502050505030304" pitchFamily="18" charset="0"/>
              </a:rPr>
              <a:t>đường</a:t>
            </a:r>
            <a:r>
              <a:rPr lang="en-US" sz="5400" dirty="0">
                <a:solidFill>
                  <a:schemeClr val="bg1">
                    <a:lumMod val="95000"/>
                  </a:schemeClr>
                </a:solidFill>
                <a:latin typeface="Palatino Linotype" panose="02040502050505030304" pitchFamily="18" charset="0"/>
              </a:rPr>
              <a:t> AUC </a:t>
            </a:r>
            <a:r>
              <a:rPr lang="en-US" sz="5400" dirty="0" err="1">
                <a:solidFill>
                  <a:schemeClr val="bg1">
                    <a:lumMod val="95000"/>
                  </a:schemeClr>
                </a:solidFill>
                <a:latin typeface="Palatino Linotype" panose="02040502050505030304" pitchFamily="18" charset="0"/>
              </a:rPr>
              <a:t>của</a:t>
            </a:r>
            <a:r>
              <a:rPr lang="en-US" sz="5400" dirty="0">
                <a:solidFill>
                  <a:schemeClr val="bg1">
                    <a:lumMod val="95000"/>
                  </a:schemeClr>
                </a:solidFill>
                <a:latin typeface="Palatino Linotype" panose="02040502050505030304" pitchFamily="18" charset="0"/>
              </a:rPr>
              <a:t> </a:t>
            </a:r>
            <a:r>
              <a:rPr lang="en-US" sz="5400" dirty="0" err="1">
                <a:solidFill>
                  <a:schemeClr val="bg1">
                    <a:lumMod val="95000"/>
                  </a:schemeClr>
                </a:solidFill>
                <a:latin typeface="Palatino Linotype" panose="02040502050505030304" pitchFamily="18" charset="0"/>
              </a:rPr>
              <a:t>mô</a:t>
            </a:r>
            <a:r>
              <a:rPr lang="en-US" sz="5400" dirty="0">
                <a:solidFill>
                  <a:schemeClr val="bg1">
                    <a:lumMod val="95000"/>
                  </a:schemeClr>
                </a:solidFill>
                <a:latin typeface="Palatino Linotype" panose="02040502050505030304" pitchFamily="18" charset="0"/>
              </a:rPr>
              <a:t> </a:t>
            </a:r>
            <a:r>
              <a:rPr lang="en-US" sz="5400" dirty="0" err="1">
                <a:solidFill>
                  <a:schemeClr val="bg1">
                    <a:lumMod val="95000"/>
                  </a:schemeClr>
                </a:solidFill>
                <a:latin typeface="Palatino Linotype" panose="02040502050505030304" pitchFamily="18" charset="0"/>
              </a:rPr>
              <a:t>hình</a:t>
            </a:r>
            <a:r>
              <a:rPr lang="en-US" sz="5400" dirty="0">
                <a:solidFill>
                  <a:schemeClr val="bg1">
                    <a:lumMod val="95000"/>
                  </a:schemeClr>
                </a:solidFill>
                <a:latin typeface="Palatino Linotype" panose="02040502050505030304" pitchFamily="18" charset="0"/>
              </a:rPr>
              <a:t> XGB</a:t>
            </a:r>
          </a:p>
        </p:txBody>
      </p:sp>
    </p:spTree>
    <p:extLst>
      <p:ext uri="{BB962C8B-B14F-4D97-AF65-F5344CB8AC3E}">
        <p14:creationId xmlns:p14="http://schemas.microsoft.com/office/powerpoint/2010/main" val="1152385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a:extLst>
            <a:ext uri="{FF2B5EF4-FFF2-40B4-BE49-F238E27FC236}">
              <a16:creationId xmlns:a16="http://schemas.microsoft.com/office/drawing/2014/main" id="{F58D09A1-AF09-BDD7-26A0-B907F7960B1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3211750-24D4-3EF8-0919-6480B154A3A4}"/>
              </a:ext>
            </a:extLst>
          </p:cNvPr>
          <p:cNvGrpSpPr/>
          <p:nvPr/>
        </p:nvGrpSpPr>
        <p:grpSpPr>
          <a:xfrm>
            <a:off x="152400" y="-85725"/>
            <a:ext cx="17667001" cy="2613124"/>
            <a:chOff x="-11988800" y="-114300"/>
            <a:chExt cx="23556003" cy="3484165"/>
          </a:xfrm>
        </p:grpSpPr>
        <p:sp>
          <p:nvSpPr>
            <p:cNvPr id="3" name="TextBox 3">
              <a:extLst>
                <a:ext uri="{FF2B5EF4-FFF2-40B4-BE49-F238E27FC236}">
                  <a16:creationId xmlns:a16="http://schemas.microsoft.com/office/drawing/2014/main" id="{6C0B130A-AD20-4960-9168-FBBDDD427A14}"/>
                </a:ext>
              </a:extLst>
            </p:cNvPr>
            <p:cNvSpPr txBox="1"/>
            <p:nvPr/>
          </p:nvSpPr>
          <p:spPr>
            <a:xfrm>
              <a:off x="-11988800" y="-114300"/>
              <a:ext cx="22792818" cy="1257609"/>
            </a:xfrm>
            <a:prstGeom prst="rect">
              <a:avLst/>
            </a:prstGeom>
          </p:spPr>
          <p:txBody>
            <a:bodyPr wrap="square" lIns="0" tIns="0" rIns="0" bIns="0" rtlCol="0" anchor="t">
              <a:spAutoFit/>
            </a:bodyPr>
            <a:lstStyle/>
            <a:p>
              <a:pPr algn="ctr">
                <a:lnSpc>
                  <a:spcPts val="8100"/>
                </a:lnSpc>
              </a:pPr>
              <a:r>
                <a:rPr lang="en-US" sz="5785" spc="52" dirty="0" err="1">
                  <a:solidFill>
                    <a:srgbClr val="FFFF00"/>
                  </a:solidFill>
                  <a:latin typeface="Montserrat Classic"/>
                </a:rPr>
                <a:t>Xây</a:t>
              </a:r>
              <a:r>
                <a:rPr lang="en-US" sz="5785" spc="52" dirty="0">
                  <a:solidFill>
                    <a:srgbClr val="FFFF00"/>
                  </a:solidFill>
                  <a:latin typeface="Montserrat Classic"/>
                </a:rPr>
                <a:t> </a:t>
              </a:r>
              <a:r>
                <a:rPr lang="en-US" sz="5785" spc="52" dirty="0" err="1">
                  <a:solidFill>
                    <a:srgbClr val="FFFF00"/>
                  </a:solidFill>
                  <a:latin typeface="Montserrat Classic"/>
                </a:rPr>
                <a:t>dựng</a:t>
              </a:r>
              <a:r>
                <a:rPr lang="en-US" sz="5785" spc="52" dirty="0">
                  <a:solidFill>
                    <a:srgbClr val="FFFF00"/>
                  </a:solidFill>
                  <a:latin typeface="Montserrat Classic"/>
                </a:rPr>
                <a:t> </a:t>
              </a:r>
              <a:r>
                <a:rPr lang="en-US" sz="5785" spc="52" dirty="0" err="1">
                  <a:solidFill>
                    <a:srgbClr val="FFFF00"/>
                  </a:solidFill>
                  <a:latin typeface="Montserrat Classic"/>
                </a:rPr>
                <a:t>mô</a:t>
              </a:r>
              <a:r>
                <a:rPr lang="en-US" sz="5785" spc="52" dirty="0">
                  <a:solidFill>
                    <a:srgbClr val="FFFF00"/>
                  </a:solidFill>
                  <a:latin typeface="Montserrat Classic"/>
                </a:rPr>
                <a:t> </a:t>
              </a:r>
              <a:r>
                <a:rPr lang="en-US" sz="5785" spc="52" dirty="0" err="1">
                  <a:solidFill>
                    <a:srgbClr val="FFFF00"/>
                  </a:solidFill>
                  <a:latin typeface="Montserrat Classic"/>
                </a:rPr>
                <a:t>hình</a:t>
              </a:r>
              <a:endParaRPr lang="en-US" sz="5785" spc="52" dirty="0">
                <a:solidFill>
                  <a:srgbClr val="FFFF00"/>
                </a:solidFill>
                <a:latin typeface="Montserrat Classic"/>
              </a:endParaRPr>
            </a:p>
          </p:txBody>
        </p:sp>
        <p:sp>
          <p:nvSpPr>
            <p:cNvPr id="4" name="TextBox 4">
              <a:extLst>
                <a:ext uri="{FF2B5EF4-FFF2-40B4-BE49-F238E27FC236}">
                  <a16:creationId xmlns:a16="http://schemas.microsoft.com/office/drawing/2014/main" id="{45D59F94-0B52-1E14-2DE8-33AB3896F625}"/>
                </a:ext>
              </a:extLst>
            </p:cNvPr>
            <p:cNvSpPr txBox="1"/>
            <p:nvPr/>
          </p:nvSpPr>
          <p:spPr>
            <a:xfrm>
              <a:off x="-10871200" y="2549128"/>
              <a:ext cx="22438403" cy="820737"/>
            </a:xfrm>
            <a:prstGeom prst="rect">
              <a:avLst/>
            </a:prstGeom>
          </p:spPr>
          <p:txBody>
            <a:bodyPr wrap="square" lIns="0" tIns="0" rIns="0" bIns="0" rtlCol="0" anchor="t">
              <a:spAutoFit/>
            </a:bodyPr>
            <a:lstStyle/>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  </a:t>
              </a:r>
            </a:p>
          </p:txBody>
        </p:sp>
      </p:grpSp>
      <p:sp>
        <p:nvSpPr>
          <p:cNvPr id="8" name="Hộp Văn bản 4">
            <a:extLst>
              <a:ext uri="{FF2B5EF4-FFF2-40B4-BE49-F238E27FC236}">
                <a16:creationId xmlns:a16="http://schemas.microsoft.com/office/drawing/2014/main" id="{0567695E-095E-06AC-D2F1-D6D2C4D1E30F}"/>
              </a:ext>
            </a:extLst>
          </p:cNvPr>
          <p:cNvSpPr txBox="1"/>
          <p:nvPr/>
        </p:nvSpPr>
        <p:spPr>
          <a:xfrm>
            <a:off x="10373032" y="4124622"/>
            <a:ext cx="7315200" cy="1077218"/>
          </a:xfrm>
          <a:prstGeom prst="rect">
            <a:avLst/>
          </a:prstGeom>
          <a:noFill/>
        </p:spPr>
        <p:txBody>
          <a:bodyPr wrap="square" rtlCol="0">
            <a:spAutoFit/>
          </a:bodyPr>
          <a:lstStyle/>
          <a:p>
            <a:r>
              <a:rPr lang="en-US" sz="3200" dirty="0" err="1">
                <a:solidFill>
                  <a:schemeClr val="bg1">
                    <a:lumMod val="95000"/>
                  </a:schemeClr>
                </a:solidFill>
                <a:latin typeface="Palatino Linotype" panose="02040502050505030304" pitchFamily="18" charset="0"/>
              </a:rPr>
              <a:t>Tương</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tự</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cho</a:t>
            </a:r>
            <a:r>
              <a:rPr lang="en-US" sz="3200" dirty="0">
                <a:solidFill>
                  <a:schemeClr val="bg1">
                    <a:lumMod val="95000"/>
                  </a:schemeClr>
                </a:solidFill>
                <a:latin typeface="Palatino Linotype" panose="02040502050505030304" pitchFamily="18" charset="0"/>
              </a:rPr>
              <a:t> Random Forest </a:t>
            </a:r>
            <a:r>
              <a:rPr lang="en-US" sz="3200" dirty="0" err="1">
                <a:solidFill>
                  <a:schemeClr val="bg1">
                    <a:lumMod val="95000"/>
                  </a:schemeClr>
                </a:solidFill>
                <a:latin typeface="Palatino Linotype" panose="02040502050505030304" pitchFamily="18" charset="0"/>
              </a:rPr>
              <a:t>khi</a:t>
            </a:r>
            <a:r>
              <a:rPr lang="en-US" sz="3200" dirty="0">
                <a:solidFill>
                  <a:schemeClr val="bg1">
                    <a:lumMod val="95000"/>
                  </a:schemeClr>
                </a:solidFill>
                <a:latin typeface="Palatino Linotype" panose="02040502050505030304" pitchFamily="18" charset="0"/>
              </a:rPr>
              <a:t> so </a:t>
            </a:r>
            <a:r>
              <a:rPr lang="en-US" sz="3200" dirty="0" err="1">
                <a:solidFill>
                  <a:schemeClr val="bg1">
                    <a:lumMod val="95000"/>
                  </a:schemeClr>
                </a:solidFill>
                <a:latin typeface="Palatino Linotype" panose="02040502050505030304" pitchFamily="18" charset="0"/>
              </a:rPr>
              <a:t>sánh</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với</a:t>
            </a:r>
            <a:r>
              <a:rPr lang="en-US" sz="3200" dirty="0">
                <a:solidFill>
                  <a:schemeClr val="bg1">
                    <a:lumMod val="95000"/>
                  </a:schemeClr>
                </a:solidFill>
                <a:latin typeface="Palatino Linotype" panose="02040502050505030304" pitchFamily="18" charset="0"/>
              </a:rPr>
              <a:t> XGB</a:t>
            </a:r>
          </a:p>
        </p:txBody>
      </p:sp>
      <p:pic>
        <p:nvPicPr>
          <p:cNvPr id="7" name="Picture 6">
            <a:extLst>
              <a:ext uri="{FF2B5EF4-FFF2-40B4-BE49-F238E27FC236}">
                <a16:creationId xmlns:a16="http://schemas.microsoft.com/office/drawing/2014/main" id="{568028D6-91DD-B7F8-C139-7B255EC32984}"/>
              </a:ext>
            </a:extLst>
          </p:cNvPr>
          <p:cNvPicPr>
            <a:picLocks noChangeAspect="1"/>
          </p:cNvPicPr>
          <p:nvPr/>
        </p:nvPicPr>
        <p:blipFill>
          <a:blip r:embed="rId2"/>
          <a:stretch>
            <a:fillRect/>
          </a:stretch>
        </p:blipFill>
        <p:spPr>
          <a:xfrm>
            <a:off x="1295400" y="1131017"/>
            <a:ext cx="7772400" cy="8141645"/>
          </a:xfrm>
          <a:prstGeom prst="rect">
            <a:avLst/>
          </a:prstGeom>
        </p:spPr>
      </p:pic>
    </p:spTree>
    <p:extLst>
      <p:ext uri="{BB962C8B-B14F-4D97-AF65-F5344CB8AC3E}">
        <p14:creationId xmlns:p14="http://schemas.microsoft.com/office/powerpoint/2010/main" val="1068873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a:extLst>
            <a:ext uri="{FF2B5EF4-FFF2-40B4-BE49-F238E27FC236}">
              <a16:creationId xmlns:a16="http://schemas.microsoft.com/office/drawing/2014/main" id="{95865AE8-F62D-58C0-4737-6212E914549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72EC866-77E9-916D-FC6E-6B3FA319DC35}"/>
              </a:ext>
            </a:extLst>
          </p:cNvPr>
          <p:cNvGrpSpPr/>
          <p:nvPr/>
        </p:nvGrpSpPr>
        <p:grpSpPr>
          <a:xfrm>
            <a:off x="152400" y="-85725"/>
            <a:ext cx="17667001" cy="2613124"/>
            <a:chOff x="-11988800" y="-114300"/>
            <a:chExt cx="23556003" cy="3484165"/>
          </a:xfrm>
        </p:grpSpPr>
        <p:sp>
          <p:nvSpPr>
            <p:cNvPr id="3" name="TextBox 3">
              <a:extLst>
                <a:ext uri="{FF2B5EF4-FFF2-40B4-BE49-F238E27FC236}">
                  <a16:creationId xmlns:a16="http://schemas.microsoft.com/office/drawing/2014/main" id="{8C71CDBE-767E-FD4D-AA99-DB72E7506590}"/>
                </a:ext>
              </a:extLst>
            </p:cNvPr>
            <p:cNvSpPr txBox="1"/>
            <p:nvPr/>
          </p:nvSpPr>
          <p:spPr>
            <a:xfrm>
              <a:off x="-11988800" y="-114300"/>
              <a:ext cx="22792818" cy="1302065"/>
            </a:xfrm>
            <a:prstGeom prst="rect">
              <a:avLst/>
            </a:prstGeom>
          </p:spPr>
          <p:txBody>
            <a:bodyPr wrap="square" lIns="0" tIns="0" rIns="0" bIns="0" rtlCol="0" anchor="t">
              <a:spAutoFit/>
            </a:bodyPr>
            <a:lstStyle/>
            <a:p>
              <a:pPr algn="ctr">
                <a:lnSpc>
                  <a:spcPts val="8100"/>
                </a:lnSpc>
              </a:pPr>
              <a:r>
                <a:rPr lang="en-US" sz="5785" spc="52" dirty="0" err="1">
                  <a:solidFill>
                    <a:srgbClr val="FFFF00"/>
                  </a:solidFill>
                  <a:latin typeface="Palatino Linotype" panose="02040502050505030304" pitchFamily="18" charset="0"/>
                </a:rPr>
                <a:t>Đánh</a:t>
              </a:r>
              <a:r>
                <a:rPr lang="en-US" sz="5785" spc="52" dirty="0">
                  <a:solidFill>
                    <a:srgbClr val="FFFF00"/>
                  </a:solidFill>
                  <a:latin typeface="Palatino Linotype" panose="02040502050505030304" pitchFamily="18" charset="0"/>
                </a:rPr>
                <a:t> </a:t>
              </a:r>
              <a:r>
                <a:rPr lang="en-US" sz="5785" spc="52" dirty="0" err="1">
                  <a:solidFill>
                    <a:srgbClr val="FFFF00"/>
                  </a:solidFill>
                  <a:latin typeface="Palatino Linotype" panose="02040502050505030304" pitchFamily="18" charset="0"/>
                </a:rPr>
                <a:t>giá</a:t>
              </a:r>
              <a:r>
                <a:rPr lang="en-US" sz="5785" spc="52" dirty="0">
                  <a:solidFill>
                    <a:srgbClr val="FFFF00"/>
                  </a:solidFill>
                  <a:latin typeface="Palatino Linotype" panose="02040502050505030304" pitchFamily="18" charset="0"/>
                </a:rPr>
                <a:t> </a:t>
              </a:r>
              <a:r>
                <a:rPr lang="en-US" sz="5785" spc="52" dirty="0" err="1">
                  <a:solidFill>
                    <a:srgbClr val="FFFF00"/>
                  </a:solidFill>
                  <a:latin typeface="Palatino Linotype" panose="02040502050505030304" pitchFamily="18" charset="0"/>
                </a:rPr>
                <a:t>mô</a:t>
              </a:r>
              <a:r>
                <a:rPr lang="en-US" sz="5785" spc="52" dirty="0">
                  <a:solidFill>
                    <a:srgbClr val="FFFF00"/>
                  </a:solidFill>
                  <a:latin typeface="Palatino Linotype" panose="02040502050505030304" pitchFamily="18" charset="0"/>
                </a:rPr>
                <a:t> </a:t>
              </a:r>
              <a:r>
                <a:rPr lang="en-US" sz="5785" spc="52" dirty="0" err="1">
                  <a:solidFill>
                    <a:srgbClr val="FFFF00"/>
                  </a:solidFill>
                  <a:latin typeface="Palatino Linotype" panose="02040502050505030304" pitchFamily="18" charset="0"/>
                </a:rPr>
                <a:t>hình</a:t>
              </a:r>
              <a:endParaRPr lang="en-US" sz="5785" spc="52" dirty="0">
                <a:solidFill>
                  <a:srgbClr val="FFFF00"/>
                </a:solidFill>
                <a:latin typeface="Palatino Linotype" panose="02040502050505030304" pitchFamily="18" charset="0"/>
              </a:endParaRPr>
            </a:p>
          </p:txBody>
        </p:sp>
        <p:sp>
          <p:nvSpPr>
            <p:cNvPr id="4" name="TextBox 4">
              <a:extLst>
                <a:ext uri="{FF2B5EF4-FFF2-40B4-BE49-F238E27FC236}">
                  <a16:creationId xmlns:a16="http://schemas.microsoft.com/office/drawing/2014/main" id="{B331B2FA-AF19-F948-1D1D-B843CDC004B2}"/>
                </a:ext>
              </a:extLst>
            </p:cNvPr>
            <p:cNvSpPr txBox="1"/>
            <p:nvPr/>
          </p:nvSpPr>
          <p:spPr>
            <a:xfrm>
              <a:off x="-10871200" y="2549128"/>
              <a:ext cx="22438403" cy="820737"/>
            </a:xfrm>
            <a:prstGeom prst="rect">
              <a:avLst/>
            </a:prstGeom>
          </p:spPr>
          <p:txBody>
            <a:bodyPr wrap="square" lIns="0" tIns="0" rIns="0" bIns="0" rtlCol="0" anchor="t">
              <a:spAutoFit/>
            </a:bodyPr>
            <a:lstStyle/>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  </a:t>
              </a:r>
            </a:p>
          </p:txBody>
        </p:sp>
      </p:grpSp>
      <p:pic>
        <p:nvPicPr>
          <p:cNvPr id="6" name="Picture 5">
            <a:extLst>
              <a:ext uri="{FF2B5EF4-FFF2-40B4-BE49-F238E27FC236}">
                <a16:creationId xmlns:a16="http://schemas.microsoft.com/office/drawing/2014/main" id="{DD8A26AE-6831-000A-11F9-8C54F0385B4F}"/>
              </a:ext>
            </a:extLst>
          </p:cNvPr>
          <p:cNvPicPr>
            <a:picLocks noChangeAspect="1"/>
          </p:cNvPicPr>
          <p:nvPr/>
        </p:nvPicPr>
        <p:blipFill>
          <a:blip r:embed="rId2"/>
          <a:stretch>
            <a:fillRect/>
          </a:stretch>
        </p:blipFill>
        <p:spPr>
          <a:xfrm>
            <a:off x="762000" y="1092027"/>
            <a:ext cx="7239000" cy="3324982"/>
          </a:xfrm>
          <a:prstGeom prst="rect">
            <a:avLst/>
          </a:prstGeom>
        </p:spPr>
      </p:pic>
      <p:pic>
        <p:nvPicPr>
          <p:cNvPr id="10" name="Picture 9">
            <a:extLst>
              <a:ext uri="{FF2B5EF4-FFF2-40B4-BE49-F238E27FC236}">
                <a16:creationId xmlns:a16="http://schemas.microsoft.com/office/drawing/2014/main" id="{0D7EB5BE-5F1C-E8BE-96E4-EF6AD5388CB8}"/>
              </a:ext>
            </a:extLst>
          </p:cNvPr>
          <p:cNvPicPr>
            <a:picLocks noChangeAspect="1"/>
          </p:cNvPicPr>
          <p:nvPr/>
        </p:nvPicPr>
        <p:blipFill>
          <a:blip r:embed="rId3"/>
          <a:stretch>
            <a:fillRect/>
          </a:stretch>
        </p:blipFill>
        <p:spPr>
          <a:xfrm>
            <a:off x="9301316" y="1092026"/>
            <a:ext cx="7538884" cy="3351325"/>
          </a:xfrm>
          <a:prstGeom prst="rect">
            <a:avLst/>
          </a:prstGeom>
        </p:spPr>
      </p:pic>
      <p:pic>
        <p:nvPicPr>
          <p:cNvPr id="12" name="Picture 11">
            <a:extLst>
              <a:ext uri="{FF2B5EF4-FFF2-40B4-BE49-F238E27FC236}">
                <a16:creationId xmlns:a16="http://schemas.microsoft.com/office/drawing/2014/main" id="{0B465A2B-A8AC-3E2C-2222-B9A790DDAB25}"/>
              </a:ext>
            </a:extLst>
          </p:cNvPr>
          <p:cNvPicPr>
            <a:picLocks noChangeAspect="1"/>
          </p:cNvPicPr>
          <p:nvPr/>
        </p:nvPicPr>
        <p:blipFill>
          <a:blip r:embed="rId4"/>
          <a:stretch>
            <a:fillRect/>
          </a:stretch>
        </p:blipFill>
        <p:spPr>
          <a:xfrm>
            <a:off x="762000" y="4991100"/>
            <a:ext cx="7315200" cy="4953000"/>
          </a:xfrm>
          <a:prstGeom prst="rect">
            <a:avLst/>
          </a:prstGeom>
        </p:spPr>
      </p:pic>
      <p:pic>
        <p:nvPicPr>
          <p:cNvPr id="14" name="Picture 13">
            <a:extLst>
              <a:ext uri="{FF2B5EF4-FFF2-40B4-BE49-F238E27FC236}">
                <a16:creationId xmlns:a16="http://schemas.microsoft.com/office/drawing/2014/main" id="{60C25FAA-0084-DA51-5CB6-E65D18BF0450}"/>
              </a:ext>
            </a:extLst>
          </p:cNvPr>
          <p:cNvPicPr>
            <a:picLocks noChangeAspect="1"/>
          </p:cNvPicPr>
          <p:nvPr/>
        </p:nvPicPr>
        <p:blipFill>
          <a:blip r:embed="rId5"/>
          <a:stretch>
            <a:fillRect/>
          </a:stretch>
        </p:blipFill>
        <p:spPr>
          <a:xfrm>
            <a:off x="9301316" y="4991100"/>
            <a:ext cx="7538884" cy="4876800"/>
          </a:xfrm>
          <a:prstGeom prst="rect">
            <a:avLst/>
          </a:prstGeom>
        </p:spPr>
      </p:pic>
    </p:spTree>
    <p:extLst>
      <p:ext uri="{BB962C8B-B14F-4D97-AF65-F5344CB8AC3E}">
        <p14:creationId xmlns:p14="http://schemas.microsoft.com/office/powerpoint/2010/main" val="2376154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a:extLst>
            <a:ext uri="{FF2B5EF4-FFF2-40B4-BE49-F238E27FC236}">
              <a16:creationId xmlns:a16="http://schemas.microsoft.com/office/drawing/2014/main" id="{BDFB21F5-BD34-4895-9A88-20FA9171F30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90A4C0A-A39E-1F7C-5980-21E083EF18DB}"/>
              </a:ext>
            </a:extLst>
          </p:cNvPr>
          <p:cNvGrpSpPr/>
          <p:nvPr/>
        </p:nvGrpSpPr>
        <p:grpSpPr>
          <a:xfrm>
            <a:off x="152400" y="-85725"/>
            <a:ext cx="17667001" cy="2613124"/>
            <a:chOff x="-11988800" y="-114300"/>
            <a:chExt cx="23556003" cy="3484165"/>
          </a:xfrm>
        </p:grpSpPr>
        <p:sp>
          <p:nvSpPr>
            <p:cNvPr id="3" name="TextBox 3">
              <a:extLst>
                <a:ext uri="{FF2B5EF4-FFF2-40B4-BE49-F238E27FC236}">
                  <a16:creationId xmlns:a16="http://schemas.microsoft.com/office/drawing/2014/main" id="{00C9376F-58FE-25C8-31E0-CB668170E8A1}"/>
                </a:ext>
              </a:extLst>
            </p:cNvPr>
            <p:cNvSpPr txBox="1"/>
            <p:nvPr/>
          </p:nvSpPr>
          <p:spPr>
            <a:xfrm>
              <a:off x="-11988800" y="-114300"/>
              <a:ext cx="22792818" cy="1302065"/>
            </a:xfrm>
            <a:prstGeom prst="rect">
              <a:avLst/>
            </a:prstGeom>
          </p:spPr>
          <p:txBody>
            <a:bodyPr wrap="square" lIns="0" tIns="0" rIns="0" bIns="0" rtlCol="0" anchor="t">
              <a:spAutoFit/>
            </a:bodyPr>
            <a:lstStyle/>
            <a:p>
              <a:pPr algn="ctr">
                <a:lnSpc>
                  <a:spcPts val="8100"/>
                </a:lnSpc>
              </a:pPr>
              <a:r>
                <a:rPr lang="en-US" sz="5785" spc="52" dirty="0" err="1">
                  <a:solidFill>
                    <a:srgbClr val="FFFF00"/>
                  </a:solidFill>
                  <a:latin typeface="Palatino Linotype" panose="02040502050505030304" pitchFamily="18" charset="0"/>
                </a:rPr>
                <a:t>Đánh</a:t>
              </a:r>
              <a:r>
                <a:rPr lang="en-US" sz="5785" spc="52" dirty="0">
                  <a:solidFill>
                    <a:srgbClr val="FFFF00"/>
                  </a:solidFill>
                  <a:latin typeface="Palatino Linotype" panose="02040502050505030304" pitchFamily="18" charset="0"/>
                </a:rPr>
                <a:t> </a:t>
              </a:r>
              <a:r>
                <a:rPr lang="en-US" sz="5785" spc="52" dirty="0" err="1">
                  <a:solidFill>
                    <a:srgbClr val="FFFF00"/>
                  </a:solidFill>
                  <a:latin typeface="Palatino Linotype" panose="02040502050505030304" pitchFamily="18" charset="0"/>
                </a:rPr>
                <a:t>giá</a:t>
              </a:r>
              <a:r>
                <a:rPr lang="en-US" sz="5785" spc="52" dirty="0">
                  <a:solidFill>
                    <a:srgbClr val="FFFF00"/>
                  </a:solidFill>
                  <a:latin typeface="Palatino Linotype" panose="02040502050505030304" pitchFamily="18" charset="0"/>
                </a:rPr>
                <a:t> </a:t>
              </a:r>
              <a:r>
                <a:rPr lang="en-US" sz="5785" spc="52" dirty="0" err="1">
                  <a:solidFill>
                    <a:srgbClr val="FFFF00"/>
                  </a:solidFill>
                  <a:latin typeface="Palatino Linotype" panose="02040502050505030304" pitchFamily="18" charset="0"/>
                </a:rPr>
                <a:t>mô</a:t>
              </a:r>
              <a:r>
                <a:rPr lang="en-US" sz="5785" spc="52" dirty="0">
                  <a:solidFill>
                    <a:srgbClr val="FFFF00"/>
                  </a:solidFill>
                  <a:latin typeface="Palatino Linotype" panose="02040502050505030304" pitchFamily="18" charset="0"/>
                </a:rPr>
                <a:t> </a:t>
              </a:r>
              <a:r>
                <a:rPr lang="en-US" sz="5785" spc="52" dirty="0" err="1">
                  <a:solidFill>
                    <a:srgbClr val="FFFF00"/>
                  </a:solidFill>
                  <a:latin typeface="Palatino Linotype" panose="02040502050505030304" pitchFamily="18" charset="0"/>
                </a:rPr>
                <a:t>hình</a:t>
              </a:r>
              <a:endParaRPr lang="en-US" sz="5785" spc="52" dirty="0">
                <a:solidFill>
                  <a:srgbClr val="FFFF00"/>
                </a:solidFill>
                <a:latin typeface="Palatino Linotype" panose="02040502050505030304" pitchFamily="18" charset="0"/>
              </a:endParaRPr>
            </a:p>
          </p:txBody>
        </p:sp>
        <p:sp>
          <p:nvSpPr>
            <p:cNvPr id="4" name="TextBox 4">
              <a:extLst>
                <a:ext uri="{FF2B5EF4-FFF2-40B4-BE49-F238E27FC236}">
                  <a16:creationId xmlns:a16="http://schemas.microsoft.com/office/drawing/2014/main" id="{27545139-A9F3-E1E4-B462-B2DB10195556}"/>
                </a:ext>
              </a:extLst>
            </p:cNvPr>
            <p:cNvSpPr txBox="1"/>
            <p:nvPr/>
          </p:nvSpPr>
          <p:spPr>
            <a:xfrm>
              <a:off x="-10871200" y="2549128"/>
              <a:ext cx="22438403" cy="820737"/>
            </a:xfrm>
            <a:prstGeom prst="rect">
              <a:avLst/>
            </a:prstGeom>
          </p:spPr>
          <p:txBody>
            <a:bodyPr wrap="square" lIns="0" tIns="0" rIns="0" bIns="0" rtlCol="0" anchor="t">
              <a:spAutoFit/>
            </a:bodyPr>
            <a:lstStyle/>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  </a:t>
              </a:r>
            </a:p>
          </p:txBody>
        </p:sp>
      </p:grpSp>
      <p:sp>
        <p:nvSpPr>
          <p:cNvPr id="8" name="Hộp Văn bản 4">
            <a:extLst>
              <a:ext uri="{FF2B5EF4-FFF2-40B4-BE49-F238E27FC236}">
                <a16:creationId xmlns:a16="http://schemas.microsoft.com/office/drawing/2014/main" id="{25402E87-4A7A-6440-BF3C-1AD5C5DBC65E}"/>
              </a:ext>
            </a:extLst>
          </p:cNvPr>
          <p:cNvSpPr txBox="1"/>
          <p:nvPr/>
        </p:nvSpPr>
        <p:spPr>
          <a:xfrm>
            <a:off x="1027470" y="1320926"/>
            <a:ext cx="15507929" cy="1077218"/>
          </a:xfrm>
          <a:prstGeom prst="rect">
            <a:avLst/>
          </a:prstGeom>
          <a:noFill/>
        </p:spPr>
        <p:txBody>
          <a:bodyPr wrap="square" rtlCol="0">
            <a:spAutoFit/>
          </a:bodyPr>
          <a:lstStyle/>
          <a:p>
            <a:r>
              <a:rPr lang="en-US" sz="3200" dirty="0" err="1">
                <a:solidFill>
                  <a:schemeClr val="bg1">
                    <a:lumMod val="95000"/>
                  </a:schemeClr>
                </a:solidFill>
                <a:latin typeface="Palatino Linotype" panose="02040502050505030304" pitchFamily="18" charset="0"/>
              </a:rPr>
              <a:t>Dựa</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trên</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các</a:t>
            </a:r>
            <a:r>
              <a:rPr lang="en-US" sz="3200" dirty="0">
                <a:solidFill>
                  <a:schemeClr val="bg1">
                    <a:lumMod val="95000"/>
                  </a:schemeClr>
                </a:solidFill>
                <a:latin typeface="Palatino Linotype" panose="02040502050505030304" pitchFamily="18" charset="0"/>
              </a:rPr>
              <a:t> Classification report </a:t>
            </a:r>
            <a:r>
              <a:rPr lang="en-US" sz="3200" dirty="0" err="1">
                <a:solidFill>
                  <a:schemeClr val="bg1">
                    <a:lumMod val="95000"/>
                  </a:schemeClr>
                </a:solidFill>
                <a:latin typeface="Palatino Linotype" panose="02040502050505030304" pitchFamily="18" charset="0"/>
              </a:rPr>
              <a:t>và</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các</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đường</a:t>
            </a:r>
            <a:r>
              <a:rPr lang="en-US" sz="3200" dirty="0">
                <a:solidFill>
                  <a:schemeClr val="bg1">
                    <a:lumMod val="95000"/>
                  </a:schemeClr>
                </a:solidFill>
                <a:latin typeface="Palatino Linotype" panose="02040502050505030304" pitchFamily="18" charset="0"/>
              </a:rPr>
              <a:t> ROC – AUC, ta </a:t>
            </a:r>
            <a:r>
              <a:rPr lang="en-US" sz="3200" dirty="0" err="1">
                <a:solidFill>
                  <a:schemeClr val="bg1">
                    <a:lumMod val="95000"/>
                  </a:schemeClr>
                </a:solidFill>
                <a:latin typeface="Palatino Linotype" panose="02040502050505030304" pitchFamily="18" charset="0"/>
              </a:rPr>
              <a:t>có</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bảng</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hiệu</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năng</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của</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các</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mô</a:t>
            </a:r>
            <a:r>
              <a:rPr lang="en-US" sz="3200" dirty="0">
                <a:solidFill>
                  <a:schemeClr val="bg1">
                    <a:lumMod val="95000"/>
                  </a:schemeClr>
                </a:solidFill>
                <a:latin typeface="Palatino Linotype" panose="02040502050505030304" pitchFamily="18" charset="0"/>
              </a:rPr>
              <a:t> </a:t>
            </a:r>
            <a:r>
              <a:rPr lang="en-US" sz="3200" dirty="0" err="1">
                <a:solidFill>
                  <a:schemeClr val="bg1">
                    <a:lumMod val="95000"/>
                  </a:schemeClr>
                </a:solidFill>
                <a:latin typeface="Palatino Linotype" panose="02040502050505030304" pitchFamily="18" charset="0"/>
              </a:rPr>
              <a:t>hình</a:t>
            </a:r>
            <a:r>
              <a:rPr lang="en-US" sz="3200" dirty="0">
                <a:solidFill>
                  <a:schemeClr val="bg1">
                    <a:lumMod val="95000"/>
                  </a:schemeClr>
                </a:solidFill>
                <a:latin typeface="Palatino Linotype" panose="02040502050505030304" pitchFamily="18" charset="0"/>
              </a:rPr>
              <a:t> (ROC – AUC, Accuracy, Precision, Recall, F1 – Score)</a:t>
            </a:r>
          </a:p>
        </p:txBody>
      </p:sp>
      <p:pic>
        <p:nvPicPr>
          <p:cNvPr id="6" name="Picture 5">
            <a:extLst>
              <a:ext uri="{FF2B5EF4-FFF2-40B4-BE49-F238E27FC236}">
                <a16:creationId xmlns:a16="http://schemas.microsoft.com/office/drawing/2014/main" id="{8228B003-0F66-430B-452A-CB6221CFEFAE}"/>
              </a:ext>
            </a:extLst>
          </p:cNvPr>
          <p:cNvPicPr>
            <a:picLocks noChangeAspect="1"/>
          </p:cNvPicPr>
          <p:nvPr/>
        </p:nvPicPr>
        <p:blipFill>
          <a:blip r:embed="rId2"/>
          <a:stretch>
            <a:fillRect/>
          </a:stretch>
        </p:blipFill>
        <p:spPr>
          <a:xfrm>
            <a:off x="381000" y="4457544"/>
            <a:ext cx="8252079" cy="3917610"/>
          </a:xfrm>
          <a:prstGeom prst="rect">
            <a:avLst/>
          </a:prstGeom>
        </p:spPr>
      </p:pic>
      <p:pic>
        <p:nvPicPr>
          <p:cNvPr id="10" name="Picture 9">
            <a:extLst>
              <a:ext uri="{FF2B5EF4-FFF2-40B4-BE49-F238E27FC236}">
                <a16:creationId xmlns:a16="http://schemas.microsoft.com/office/drawing/2014/main" id="{8455C33B-5229-F3CE-B7E1-8C1572959B03}"/>
              </a:ext>
            </a:extLst>
          </p:cNvPr>
          <p:cNvPicPr>
            <a:picLocks noChangeAspect="1"/>
          </p:cNvPicPr>
          <p:nvPr/>
        </p:nvPicPr>
        <p:blipFill>
          <a:blip r:embed="rId3"/>
          <a:stretch>
            <a:fillRect/>
          </a:stretch>
        </p:blipFill>
        <p:spPr>
          <a:xfrm>
            <a:off x="9525000" y="2989064"/>
            <a:ext cx="8534400" cy="6269236"/>
          </a:xfrm>
          <a:prstGeom prst="rect">
            <a:avLst/>
          </a:prstGeom>
        </p:spPr>
      </p:pic>
    </p:spTree>
    <p:extLst>
      <p:ext uri="{BB962C8B-B14F-4D97-AF65-F5344CB8AC3E}">
        <p14:creationId xmlns:p14="http://schemas.microsoft.com/office/powerpoint/2010/main" val="1602628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a:extLst>
            <a:ext uri="{FF2B5EF4-FFF2-40B4-BE49-F238E27FC236}">
              <a16:creationId xmlns:a16="http://schemas.microsoft.com/office/drawing/2014/main" id="{3796039A-915C-7ED3-A8E5-2F734F17864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ECE0512-CA59-B79F-7306-490333DA3E1B}"/>
              </a:ext>
            </a:extLst>
          </p:cNvPr>
          <p:cNvGrpSpPr/>
          <p:nvPr/>
        </p:nvGrpSpPr>
        <p:grpSpPr>
          <a:xfrm>
            <a:off x="152400" y="-85725"/>
            <a:ext cx="17667001" cy="2613124"/>
            <a:chOff x="-11988800" y="-114300"/>
            <a:chExt cx="23556003" cy="3484165"/>
          </a:xfrm>
        </p:grpSpPr>
        <p:sp>
          <p:nvSpPr>
            <p:cNvPr id="3" name="TextBox 3">
              <a:extLst>
                <a:ext uri="{FF2B5EF4-FFF2-40B4-BE49-F238E27FC236}">
                  <a16:creationId xmlns:a16="http://schemas.microsoft.com/office/drawing/2014/main" id="{0937A478-B631-750F-0434-AF8E7854169E}"/>
                </a:ext>
              </a:extLst>
            </p:cNvPr>
            <p:cNvSpPr txBox="1"/>
            <p:nvPr/>
          </p:nvSpPr>
          <p:spPr>
            <a:xfrm>
              <a:off x="-11988800" y="-114300"/>
              <a:ext cx="22792818" cy="1302065"/>
            </a:xfrm>
            <a:prstGeom prst="rect">
              <a:avLst/>
            </a:prstGeom>
          </p:spPr>
          <p:txBody>
            <a:bodyPr wrap="square" lIns="0" tIns="0" rIns="0" bIns="0" rtlCol="0" anchor="t">
              <a:spAutoFit/>
            </a:bodyPr>
            <a:lstStyle/>
            <a:p>
              <a:pPr algn="ctr">
                <a:lnSpc>
                  <a:spcPts val="8100"/>
                </a:lnSpc>
              </a:pPr>
              <a:r>
                <a:rPr lang="en-US" sz="5785" spc="52" dirty="0" err="1">
                  <a:solidFill>
                    <a:srgbClr val="FFFF00"/>
                  </a:solidFill>
                  <a:latin typeface="Palatino Linotype" panose="02040502050505030304" pitchFamily="18" charset="0"/>
                </a:rPr>
                <a:t>Đánh</a:t>
              </a:r>
              <a:r>
                <a:rPr lang="en-US" sz="5785" spc="52" dirty="0">
                  <a:solidFill>
                    <a:srgbClr val="FFFF00"/>
                  </a:solidFill>
                  <a:latin typeface="Palatino Linotype" panose="02040502050505030304" pitchFamily="18" charset="0"/>
                </a:rPr>
                <a:t> </a:t>
              </a:r>
              <a:r>
                <a:rPr lang="en-US" sz="5785" spc="52" dirty="0" err="1">
                  <a:solidFill>
                    <a:srgbClr val="FFFF00"/>
                  </a:solidFill>
                  <a:latin typeface="Palatino Linotype" panose="02040502050505030304" pitchFamily="18" charset="0"/>
                </a:rPr>
                <a:t>giá</a:t>
              </a:r>
              <a:r>
                <a:rPr lang="en-US" sz="5785" spc="52" dirty="0">
                  <a:solidFill>
                    <a:srgbClr val="FFFF00"/>
                  </a:solidFill>
                  <a:latin typeface="Palatino Linotype" panose="02040502050505030304" pitchFamily="18" charset="0"/>
                </a:rPr>
                <a:t> </a:t>
              </a:r>
              <a:r>
                <a:rPr lang="en-US" sz="5785" spc="52" dirty="0" err="1">
                  <a:solidFill>
                    <a:srgbClr val="FFFF00"/>
                  </a:solidFill>
                  <a:latin typeface="Palatino Linotype" panose="02040502050505030304" pitchFamily="18" charset="0"/>
                </a:rPr>
                <a:t>mô</a:t>
              </a:r>
              <a:r>
                <a:rPr lang="en-US" sz="5785" spc="52" dirty="0">
                  <a:solidFill>
                    <a:srgbClr val="FFFF00"/>
                  </a:solidFill>
                  <a:latin typeface="Palatino Linotype" panose="02040502050505030304" pitchFamily="18" charset="0"/>
                </a:rPr>
                <a:t> </a:t>
              </a:r>
              <a:r>
                <a:rPr lang="en-US" sz="5785" spc="52" dirty="0" err="1">
                  <a:solidFill>
                    <a:srgbClr val="FFFF00"/>
                  </a:solidFill>
                  <a:latin typeface="Palatino Linotype" panose="02040502050505030304" pitchFamily="18" charset="0"/>
                </a:rPr>
                <a:t>hình</a:t>
              </a:r>
              <a:endParaRPr lang="en-US" sz="5785" spc="52" dirty="0">
                <a:solidFill>
                  <a:srgbClr val="FFFF00"/>
                </a:solidFill>
                <a:latin typeface="Palatino Linotype" panose="02040502050505030304" pitchFamily="18" charset="0"/>
              </a:endParaRPr>
            </a:p>
          </p:txBody>
        </p:sp>
        <p:sp>
          <p:nvSpPr>
            <p:cNvPr id="4" name="TextBox 4">
              <a:extLst>
                <a:ext uri="{FF2B5EF4-FFF2-40B4-BE49-F238E27FC236}">
                  <a16:creationId xmlns:a16="http://schemas.microsoft.com/office/drawing/2014/main" id="{27BFEA16-326B-6322-AEDC-C8D2C274A287}"/>
                </a:ext>
              </a:extLst>
            </p:cNvPr>
            <p:cNvSpPr txBox="1"/>
            <p:nvPr/>
          </p:nvSpPr>
          <p:spPr>
            <a:xfrm>
              <a:off x="-10871200" y="2549128"/>
              <a:ext cx="22438403" cy="820737"/>
            </a:xfrm>
            <a:prstGeom prst="rect">
              <a:avLst/>
            </a:prstGeom>
          </p:spPr>
          <p:txBody>
            <a:bodyPr wrap="square" lIns="0" tIns="0" rIns="0" bIns="0" rtlCol="0" anchor="t">
              <a:spAutoFit/>
            </a:bodyPr>
            <a:lstStyle/>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  </a:t>
              </a:r>
            </a:p>
          </p:txBody>
        </p:sp>
      </p:grpSp>
      <p:sp>
        <p:nvSpPr>
          <p:cNvPr id="8" name="Hộp Văn bản 4">
            <a:extLst>
              <a:ext uri="{FF2B5EF4-FFF2-40B4-BE49-F238E27FC236}">
                <a16:creationId xmlns:a16="http://schemas.microsoft.com/office/drawing/2014/main" id="{0F9A3CEA-38B8-C798-398F-5A9F4AD6A608}"/>
              </a:ext>
            </a:extLst>
          </p:cNvPr>
          <p:cNvSpPr txBox="1"/>
          <p:nvPr/>
        </p:nvSpPr>
        <p:spPr>
          <a:xfrm>
            <a:off x="1027470" y="1320926"/>
            <a:ext cx="15507929" cy="4683654"/>
          </a:xfrm>
          <a:prstGeom prst="rect">
            <a:avLst/>
          </a:prstGeom>
          <a:noFill/>
        </p:spPr>
        <p:txBody>
          <a:bodyPr wrap="square" rtlCol="0">
            <a:spAutoFit/>
          </a:bodyPr>
          <a:lstStyle/>
          <a:p>
            <a:pPr marL="0" marR="0">
              <a:lnSpc>
                <a:spcPct val="115000"/>
              </a:lnSpc>
              <a:spcAft>
                <a:spcPts val="800"/>
              </a:spcAft>
            </a:pP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-Random Forest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có</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accuracy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cao</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nhất</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nhưng</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có</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dấu</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hiệu</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overfitting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khi</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điểm</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ROC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trên</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tập</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Test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thấp</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hơn</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trên</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tập</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Train.</a:t>
            </a:r>
          </a:p>
          <a:p>
            <a:pPr marL="0" marR="0">
              <a:lnSpc>
                <a:spcPct val="115000"/>
              </a:lnSpc>
              <a:spcAft>
                <a:spcPts val="800"/>
              </a:spcAft>
            </a:pP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-ANNs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có</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accuracy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thấp</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hơn</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một</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chút</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nhưng</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ROC-AUC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ổn</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định</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hơn</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và</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không</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có</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dấu</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hiệu</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overfitting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rõ</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ràng</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a:t>
            </a:r>
          </a:p>
          <a:p>
            <a:pPr marL="0" marR="0">
              <a:lnSpc>
                <a:spcPct val="115000"/>
              </a:lnSpc>
              <a:spcAft>
                <a:spcPts val="800"/>
              </a:spcAft>
            </a:pPr>
            <a:endPar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2000" b="1" kern="100" dirty="0" err="1">
                <a:effectLst/>
                <a:highlight>
                  <a:srgbClr val="FFFF00"/>
                </a:highlight>
                <a:latin typeface="Palatino Linotype" panose="02040502050505030304" pitchFamily="18" charset="0"/>
                <a:ea typeface="Aptos" panose="020B0004020202020204" pitchFamily="34" charset="0"/>
                <a:cs typeface="Times New Roman" panose="02020603050405020304" pitchFamily="18" charset="0"/>
              </a:rPr>
              <a:t>Lựa</a:t>
            </a:r>
            <a:r>
              <a:rPr lang="en-US" sz="2000" b="1" kern="100" dirty="0">
                <a:effectLst/>
                <a:highlight>
                  <a:srgbClr val="FFFF00"/>
                </a:highlight>
                <a:latin typeface="Palatino Linotype" panose="02040502050505030304" pitchFamily="18" charset="0"/>
                <a:ea typeface="Aptos" panose="020B0004020202020204" pitchFamily="34" charset="0"/>
                <a:cs typeface="Times New Roman" panose="02020603050405020304" pitchFamily="18" charset="0"/>
              </a:rPr>
              <a:t> </a:t>
            </a:r>
            <a:r>
              <a:rPr lang="en-US" sz="2000" b="1" kern="100" dirty="0" err="1">
                <a:effectLst/>
                <a:highlight>
                  <a:srgbClr val="FFFF00"/>
                </a:highlight>
                <a:latin typeface="Palatino Linotype" panose="02040502050505030304" pitchFamily="18" charset="0"/>
                <a:ea typeface="Aptos" panose="020B0004020202020204" pitchFamily="34" charset="0"/>
                <a:cs typeface="Times New Roman" panose="02020603050405020304" pitchFamily="18" charset="0"/>
              </a:rPr>
              <a:t>chọn</a:t>
            </a:r>
            <a:r>
              <a:rPr lang="en-US" sz="2000" b="1" kern="100" dirty="0">
                <a:effectLst/>
                <a:highlight>
                  <a:srgbClr val="FFFF00"/>
                </a:highlight>
                <a:latin typeface="Palatino Linotype" panose="02040502050505030304" pitchFamily="18" charset="0"/>
                <a:ea typeface="Aptos" panose="020B0004020202020204" pitchFamily="34" charset="0"/>
                <a:cs typeface="Times New Roman" panose="02020603050405020304" pitchFamily="18" charset="0"/>
              </a:rPr>
              <a:t> </a:t>
            </a:r>
            <a:r>
              <a:rPr lang="en-US" sz="2000" b="1" kern="100" dirty="0" err="1">
                <a:effectLst/>
                <a:highlight>
                  <a:srgbClr val="FFFF00"/>
                </a:highlight>
                <a:latin typeface="Palatino Linotype" panose="02040502050505030304" pitchFamily="18" charset="0"/>
                <a:ea typeface="Aptos" panose="020B0004020202020204" pitchFamily="34" charset="0"/>
                <a:cs typeface="Times New Roman" panose="02020603050405020304" pitchFamily="18" charset="0"/>
              </a:rPr>
              <a:t>mô</a:t>
            </a:r>
            <a:r>
              <a:rPr lang="en-US" sz="2000" b="1" kern="100" dirty="0">
                <a:effectLst/>
                <a:highlight>
                  <a:srgbClr val="FFFF00"/>
                </a:highlight>
                <a:latin typeface="Palatino Linotype" panose="02040502050505030304" pitchFamily="18" charset="0"/>
                <a:ea typeface="Aptos" panose="020B0004020202020204" pitchFamily="34" charset="0"/>
                <a:cs typeface="Times New Roman" panose="02020603050405020304" pitchFamily="18" charset="0"/>
              </a:rPr>
              <a:t> </a:t>
            </a:r>
            <a:r>
              <a:rPr lang="en-US" sz="2000" b="1" kern="100" dirty="0" err="1">
                <a:effectLst/>
                <a:highlight>
                  <a:srgbClr val="FFFF00"/>
                </a:highlight>
                <a:latin typeface="Palatino Linotype" panose="02040502050505030304" pitchFamily="18" charset="0"/>
                <a:ea typeface="Aptos" panose="020B0004020202020204" pitchFamily="34" charset="0"/>
                <a:cs typeface="Times New Roman" panose="02020603050405020304" pitchFamily="18" charset="0"/>
              </a:rPr>
              <a:t>hình</a:t>
            </a:r>
            <a:r>
              <a:rPr lang="en-US" sz="2000" b="1" kern="100" dirty="0">
                <a:effectLst/>
                <a:highlight>
                  <a:srgbClr val="FFFF00"/>
                </a:highlight>
                <a:latin typeface="Palatino Linotype" panose="02040502050505030304" pitchFamily="18" charset="0"/>
                <a:ea typeface="Aptos" panose="020B0004020202020204" pitchFamily="34" charset="0"/>
                <a:cs typeface="Times New Roman" panose="02020603050405020304" pitchFamily="18" charset="0"/>
              </a:rPr>
              <a:t> </a:t>
            </a:r>
            <a:r>
              <a:rPr lang="en-US" sz="2000" b="1" kern="100" dirty="0" err="1">
                <a:effectLst/>
                <a:highlight>
                  <a:srgbClr val="FFFF00"/>
                </a:highlight>
                <a:latin typeface="Palatino Linotype" panose="02040502050505030304" pitchFamily="18" charset="0"/>
                <a:ea typeface="Aptos" panose="020B0004020202020204" pitchFamily="34" charset="0"/>
                <a:cs typeface="Times New Roman" panose="02020603050405020304" pitchFamily="18" charset="0"/>
              </a:rPr>
              <a:t>tốt</a:t>
            </a:r>
            <a:r>
              <a:rPr lang="en-US" sz="2000" b="1" kern="100" dirty="0">
                <a:effectLst/>
                <a:highlight>
                  <a:srgbClr val="FFFF00"/>
                </a:highlight>
                <a:latin typeface="Palatino Linotype" panose="02040502050505030304" pitchFamily="18" charset="0"/>
                <a:ea typeface="Aptos" panose="020B0004020202020204" pitchFamily="34" charset="0"/>
                <a:cs typeface="Times New Roman" panose="02020603050405020304" pitchFamily="18" charset="0"/>
              </a:rPr>
              <a:t> </a:t>
            </a:r>
            <a:r>
              <a:rPr lang="en-US" sz="2000" b="1" kern="100" dirty="0" err="1">
                <a:effectLst/>
                <a:highlight>
                  <a:srgbClr val="FFFF00"/>
                </a:highlight>
                <a:latin typeface="Palatino Linotype" panose="02040502050505030304" pitchFamily="18" charset="0"/>
                <a:ea typeface="Aptos" panose="020B0004020202020204" pitchFamily="34" charset="0"/>
                <a:cs typeface="Times New Roman" panose="02020603050405020304" pitchFamily="18" charset="0"/>
              </a:rPr>
              <a:t>nhất</a:t>
            </a:r>
            <a:r>
              <a:rPr lang="en-US" sz="2000" kern="100" dirty="0">
                <a:effectLst/>
                <a:highlight>
                  <a:srgbClr val="FFFF00"/>
                </a:highlight>
                <a:latin typeface="Palatino Linotype" panose="02040502050505030304" pitchFamily="18" charset="0"/>
                <a:ea typeface="Aptos" panose="020B0004020202020204" pitchFamily="34" charset="0"/>
                <a:cs typeface="Times New Roman" panose="02020603050405020304" pitchFamily="18" charset="0"/>
              </a:rPr>
              <a:t>:</a:t>
            </a:r>
          </a:p>
          <a:p>
            <a:pPr marL="0" marR="0">
              <a:lnSpc>
                <a:spcPct val="115000"/>
              </a:lnSpc>
              <a:spcAft>
                <a:spcPts val="800"/>
              </a:spcAft>
            </a:pP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-ANNs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là</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sự</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lựa</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chọn</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tốt</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nhất</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vì</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mặc</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dù</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accuracy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thấp</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hơn</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một</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chút</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so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với</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Random Forest,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nhưng</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ROC-AUC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ổn</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định</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hơn</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và</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không</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có</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dấu</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hiệu</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overfitting.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Điều</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này</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chỉ</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ra</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rằng</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mô</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hình</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ANNs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có</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khả</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năng</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tổng</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quát</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tốt</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hơn</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đối</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với</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dữ</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liệu</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chưa</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thấy</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tập</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Test),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và</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có</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thể</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giúp</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giảm</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rủi</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ro</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khi</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áp</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dụng</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trong</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thực</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tế</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a:t>
            </a:r>
          </a:p>
          <a:p>
            <a:pPr marL="0" marR="0">
              <a:lnSpc>
                <a:spcPct val="115000"/>
              </a:lnSpc>
              <a:spcAft>
                <a:spcPts val="800"/>
              </a:spcAft>
            </a:pPr>
            <a:endPar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Sau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khi</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sử</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dụng</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hyperparameter tunning –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quá</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trình</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tối</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ưu</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latin typeface="Palatino Linotype" panose="02040502050505030304" pitchFamily="18" charset="0"/>
                <a:ea typeface="Aptos" panose="020B0004020202020204" pitchFamily="34" charset="0"/>
                <a:cs typeface="Times New Roman" panose="02020603050405020304" pitchFamily="18" charset="0"/>
              </a:rPr>
              <a:t>hóa</a:t>
            </a:r>
            <a:r>
              <a:rPr lang="en-US" sz="2000" kern="100" dirty="0">
                <a:solidFill>
                  <a:schemeClr val="bg1"/>
                </a:solidFill>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latin typeface="Palatino Linotype" panose="02040502050505030304" pitchFamily="18" charset="0"/>
                <a:ea typeface="Aptos" panose="020B0004020202020204" pitchFamily="34" charset="0"/>
                <a:cs typeface="Times New Roman" panose="02020603050405020304" pitchFamily="18" charset="0"/>
              </a:rPr>
              <a:t>các</a:t>
            </a:r>
            <a:r>
              <a:rPr lang="en-US" sz="2000" kern="100" dirty="0">
                <a:solidFill>
                  <a:schemeClr val="bg1"/>
                </a:solidFill>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latin typeface="Palatino Linotype" panose="02040502050505030304" pitchFamily="18" charset="0"/>
                <a:ea typeface="Aptos" panose="020B0004020202020204" pitchFamily="34" charset="0"/>
                <a:cs typeface="Times New Roman" panose="02020603050405020304" pitchFamily="18" charset="0"/>
              </a:rPr>
              <a:t>tham</a:t>
            </a:r>
            <a:r>
              <a:rPr lang="en-US" sz="2000" kern="100" dirty="0">
                <a:solidFill>
                  <a:schemeClr val="bg1"/>
                </a:solidFill>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latin typeface="Palatino Linotype" panose="02040502050505030304" pitchFamily="18" charset="0"/>
                <a:ea typeface="Aptos" panose="020B0004020202020204" pitchFamily="34" charset="0"/>
                <a:cs typeface="Times New Roman" panose="02020603050405020304" pitchFamily="18" charset="0"/>
              </a:rPr>
              <a:t>số</a:t>
            </a:r>
            <a:r>
              <a:rPr lang="en-US" sz="2000" kern="100" dirty="0">
                <a:solidFill>
                  <a:schemeClr val="bg1"/>
                </a:solidFill>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latin typeface="Palatino Linotype" panose="02040502050505030304" pitchFamily="18" charset="0"/>
                <a:ea typeface="Aptos" panose="020B0004020202020204" pitchFamily="34" charset="0"/>
                <a:cs typeface="Times New Roman" panose="02020603050405020304" pitchFamily="18" charset="0"/>
              </a:rPr>
              <a:t>cho</a:t>
            </a:r>
            <a:r>
              <a:rPr lang="en-US" sz="2000" kern="100" dirty="0">
                <a:solidFill>
                  <a:schemeClr val="bg1"/>
                </a:solidFill>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mô</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hình</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ANN,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điểmAccuracy</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Score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đã</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latin typeface="Palatino Linotype" panose="02040502050505030304" pitchFamily="18" charset="0"/>
                <a:ea typeface="Aptos" panose="020B0004020202020204" pitchFamily="34" charset="0"/>
                <a:cs typeface="Times New Roman" panose="02020603050405020304" pitchFamily="18" charset="0"/>
              </a:rPr>
              <a:t>tăng</a:t>
            </a:r>
            <a:r>
              <a:rPr lang="en-US" sz="2000" kern="100" dirty="0">
                <a:solidFill>
                  <a:schemeClr val="bg1"/>
                </a:solidFill>
                <a:latin typeface="Palatino Linotype" panose="02040502050505030304" pitchFamily="18" charset="0"/>
                <a:ea typeface="Aptos" panose="020B0004020202020204" pitchFamily="34" charset="0"/>
                <a:cs typeface="Times New Roman" panose="02020603050405020304" pitchFamily="18" charset="0"/>
              </a:rPr>
              <a:t>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từ</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84.13% </a:t>
            </a:r>
            <a:r>
              <a:rPr lang="en-US" sz="2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lên</a:t>
            </a:r>
            <a:r>
              <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85.15%</a:t>
            </a:r>
          </a:p>
          <a:p>
            <a:pPr marL="0" marR="0">
              <a:lnSpc>
                <a:spcPct val="115000"/>
              </a:lnSpc>
              <a:spcAft>
                <a:spcPts val="800"/>
              </a:spcAft>
            </a:pPr>
            <a:endParaRPr lang="en-US" sz="2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endParaRPr>
          </a:p>
        </p:txBody>
      </p:sp>
      <p:pic>
        <p:nvPicPr>
          <p:cNvPr id="5" name="Hình ảnh 8">
            <a:extLst>
              <a:ext uri="{FF2B5EF4-FFF2-40B4-BE49-F238E27FC236}">
                <a16:creationId xmlns:a16="http://schemas.microsoft.com/office/drawing/2014/main" id="{1FE7F25C-E18A-BDEC-C2D8-2B7C8E946812}"/>
              </a:ext>
            </a:extLst>
          </p:cNvPr>
          <p:cNvPicPr>
            <a:picLocks noChangeAspect="1"/>
          </p:cNvPicPr>
          <p:nvPr/>
        </p:nvPicPr>
        <p:blipFill>
          <a:blip r:embed="rId2"/>
          <a:stretch>
            <a:fillRect/>
          </a:stretch>
        </p:blipFill>
        <p:spPr>
          <a:xfrm>
            <a:off x="990600" y="6442179"/>
            <a:ext cx="6555640" cy="3139321"/>
          </a:xfrm>
          <a:prstGeom prst="rect">
            <a:avLst/>
          </a:prstGeom>
        </p:spPr>
      </p:pic>
      <p:sp>
        <p:nvSpPr>
          <p:cNvPr id="7" name="Hộp Văn bản 10">
            <a:extLst>
              <a:ext uri="{FF2B5EF4-FFF2-40B4-BE49-F238E27FC236}">
                <a16:creationId xmlns:a16="http://schemas.microsoft.com/office/drawing/2014/main" id="{5391F5AD-6732-5CD8-CD24-92E7E2103E66}"/>
              </a:ext>
            </a:extLst>
          </p:cNvPr>
          <p:cNvSpPr txBox="1"/>
          <p:nvPr/>
        </p:nvSpPr>
        <p:spPr>
          <a:xfrm>
            <a:off x="9792920" y="5751588"/>
            <a:ext cx="6781800" cy="430887"/>
          </a:xfrm>
          <a:prstGeom prst="rect">
            <a:avLst/>
          </a:prstGeom>
          <a:noFill/>
        </p:spPr>
        <p:txBody>
          <a:bodyPr wrap="square" rtlCol="0">
            <a:spAutoFit/>
          </a:bodyPr>
          <a:lstStyle/>
          <a:p>
            <a:pPr algn="ctr"/>
            <a:r>
              <a:rPr lang="en-US" sz="2200" dirty="0" err="1">
                <a:solidFill>
                  <a:schemeClr val="bg1">
                    <a:lumMod val="95000"/>
                  </a:schemeClr>
                </a:solidFill>
              </a:rPr>
              <a:t>Kết</a:t>
            </a:r>
            <a:r>
              <a:rPr lang="en-US" sz="2200" dirty="0">
                <a:solidFill>
                  <a:schemeClr val="bg1">
                    <a:lumMod val="95000"/>
                  </a:schemeClr>
                </a:solidFill>
              </a:rPr>
              <a:t> </a:t>
            </a:r>
            <a:r>
              <a:rPr lang="en-US" sz="2200" dirty="0" err="1">
                <a:solidFill>
                  <a:schemeClr val="bg1">
                    <a:lumMod val="95000"/>
                  </a:schemeClr>
                </a:solidFill>
              </a:rPr>
              <a:t>quả</a:t>
            </a:r>
            <a:r>
              <a:rPr lang="en-US" sz="2200" dirty="0">
                <a:solidFill>
                  <a:schemeClr val="bg1">
                    <a:lumMod val="95000"/>
                  </a:schemeClr>
                </a:solidFill>
              </a:rPr>
              <a:t> </a:t>
            </a:r>
            <a:r>
              <a:rPr lang="en-US" sz="2200" dirty="0" err="1">
                <a:solidFill>
                  <a:schemeClr val="bg1">
                    <a:lumMod val="95000"/>
                  </a:schemeClr>
                </a:solidFill>
              </a:rPr>
              <a:t>khi</a:t>
            </a:r>
            <a:r>
              <a:rPr lang="en-US" sz="2200" dirty="0">
                <a:solidFill>
                  <a:schemeClr val="bg1">
                    <a:lumMod val="95000"/>
                  </a:schemeClr>
                </a:solidFill>
              </a:rPr>
              <a:t> </a:t>
            </a:r>
            <a:r>
              <a:rPr lang="en-US" sz="2200" dirty="0" err="1">
                <a:solidFill>
                  <a:schemeClr val="bg1">
                    <a:lumMod val="95000"/>
                  </a:schemeClr>
                </a:solidFill>
              </a:rPr>
              <a:t>đã</a:t>
            </a:r>
            <a:r>
              <a:rPr lang="en-US" sz="2200" dirty="0">
                <a:solidFill>
                  <a:schemeClr val="bg1">
                    <a:lumMod val="95000"/>
                  </a:schemeClr>
                </a:solidFill>
              </a:rPr>
              <a:t> Hyper parameter tunning</a:t>
            </a:r>
          </a:p>
        </p:txBody>
      </p:sp>
      <p:pic>
        <p:nvPicPr>
          <p:cNvPr id="9" name="Hình ảnh 12">
            <a:extLst>
              <a:ext uri="{FF2B5EF4-FFF2-40B4-BE49-F238E27FC236}">
                <a16:creationId xmlns:a16="http://schemas.microsoft.com/office/drawing/2014/main" id="{358337F6-4FDD-29EB-B255-DAF4BA8F63FC}"/>
              </a:ext>
            </a:extLst>
          </p:cNvPr>
          <p:cNvPicPr>
            <a:picLocks noChangeAspect="1"/>
          </p:cNvPicPr>
          <p:nvPr/>
        </p:nvPicPr>
        <p:blipFill>
          <a:blip r:embed="rId3"/>
          <a:stretch>
            <a:fillRect/>
          </a:stretch>
        </p:blipFill>
        <p:spPr>
          <a:xfrm>
            <a:off x="10567218" y="6430895"/>
            <a:ext cx="5943600" cy="3136256"/>
          </a:xfrm>
          <a:prstGeom prst="rect">
            <a:avLst/>
          </a:prstGeom>
        </p:spPr>
      </p:pic>
      <p:sp>
        <p:nvSpPr>
          <p:cNvPr id="11" name="Hộp Văn bản 9">
            <a:extLst>
              <a:ext uri="{FF2B5EF4-FFF2-40B4-BE49-F238E27FC236}">
                <a16:creationId xmlns:a16="http://schemas.microsoft.com/office/drawing/2014/main" id="{567569B3-6337-E972-DBE4-5663ACBFE0F9}"/>
              </a:ext>
            </a:extLst>
          </p:cNvPr>
          <p:cNvSpPr txBox="1"/>
          <p:nvPr/>
        </p:nvSpPr>
        <p:spPr>
          <a:xfrm>
            <a:off x="762000" y="5751588"/>
            <a:ext cx="6934200" cy="430887"/>
          </a:xfrm>
          <a:prstGeom prst="rect">
            <a:avLst/>
          </a:prstGeom>
          <a:noFill/>
        </p:spPr>
        <p:txBody>
          <a:bodyPr wrap="square" rtlCol="0">
            <a:spAutoFit/>
          </a:bodyPr>
          <a:lstStyle/>
          <a:p>
            <a:pPr algn="ctr"/>
            <a:r>
              <a:rPr lang="en-US" sz="2200" dirty="0" err="1">
                <a:solidFill>
                  <a:schemeClr val="bg1">
                    <a:lumMod val="95000"/>
                  </a:schemeClr>
                </a:solidFill>
              </a:rPr>
              <a:t>Kết</a:t>
            </a:r>
            <a:r>
              <a:rPr lang="en-US" sz="2200" dirty="0">
                <a:solidFill>
                  <a:schemeClr val="bg1">
                    <a:lumMod val="95000"/>
                  </a:schemeClr>
                </a:solidFill>
              </a:rPr>
              <a:t> </a:t>
            </a:r>
            <a:r>
              <a:rPr lang="en-US" sz="2200" dirty="0" err="1">
                <a:solidFill>
                  <a:schemeClr val="bg1">
                    <a:lumMod val="95000"/>
                  </a:schemeClr>
                </a:solidFill>
              </a:rPr>
              <a:t>quả</a:t>
            </a:r>
            <a:r>
              <a:rPr lang="en-US" sz="2200" dirty="0">
                <a:solidFill>
                  <a:schemeClr val="bg1">
                    <a:lumMod val="95000"/>
                  </a:schemeClr>
                </a:solidFill>
              </a:rPr>
              <a:t> </a:t>
            </a:r>
            <a:r>
              <a:rPr lang="en-US" sz="2200" dirty="0" err="1">
                <a:solidFill>
                  <a:schemeClr val="bg1">
                    <a:lumMod val="95000"/>
                  </a:schemeClr>
                </a:solidFill>
              </a:rPr>
              <a:t>khi</a:t>
            </a:r>
            <a:r>
              <a:rPr lang="en-US" sz="2200" dirty="0">
                <a:solidFill>
                  <a:schemeClr val="bg1">
                    <a:lumMod val="95000"/>
                  </a:schemeClr>
                </a:solidFill>
              </a:rPr>
              <a:t> </a:t>
            </a:r>
            <a:r>
              <a:rPr lang="en-US" sz="2200" dirty="0" err="1">
                <a:solidFill>
                  <a:schemeClr val="bg1">
                    <a:lumMod val="95000"/>
                  </a:schemeClr>
                </a:solidFill>
              </a:rPr>
              <a:t>chưa</a:t>
            </a:r>
            <a:r>
              <a:rPr lang="en-US" sz="2200" dirty="0">
                <a:solidFill>
                  <a:schemeClr val="bg1">
                    <a:lumMod val="95000"/>
                  </a:schemeClr>
                </a:solidFill>
              </a:rPr>
              <a:t> dung Hyper parameter tunning</a:t>
            </a:r>
          </a:p>
        </p:txBody>
      </p:sp>
    </p:spTree>
    <p:extLst>
      <p:ext uri="{BB962C8B-B14F-4D97-AF65-F5344CB8AC3E}">
        <p14:creationId xmlns:p14="http://schemas.microsoft.com/office/powerpoint/2010/main" val="2655258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p:cNvGrpSpPr/>
        <p:nvPr/>
      </p:nvGrpSpPr>
      <p:grpSpPr>
        <a:xfrm>
          <a:off x="0" y="0"/>
          <a:ext cx="0" cy="0"/>
          <a:chOff x="0" y="0"/>
          <a:chExt cx="0" cy="0"/>
        </a:xfrm>
      </p:grpSpPr>
      <p:grpSp>
        <p:nvGrpSpPr>
          <p:cNvPr id="2" name="Group 2"/>
          <p:cNvGrpSpPr/>
          <p:nvPr/>
        </p:nvGrpSpPr>
        <p:grpSpPr>
          <a:xfrm>
            <a:off x="152400" y="-85725"/>
            <a:ext cx="17667001" cy="2613124"/>
            <a:chOff x="-11988800" y="-114300"/>
            <a:chExt cx="23556003" cy="3484165"/>
          </a:xfrm>
        </p:grpSpPr>
        <p:sp>
          <p:nvSpPr>
            <p:cNvPr id="3" name="TextBox 3"/>
            <p:cNvSpPr txBox="1"/>
            <p:nvPr/>
          </p:nvSpPr>
          <p:spPr>
            <a:xfrm>
              <a:off x="-11988800" y="-114300"/>
              <a:ext cx="22792818" cy="1257609"/>
            </a:xfrm>
            <a:prstGeom prst="rect">
              <a:avLst/>
            </a:prstGeom>
          </p:spPr>
          <p:txBody>
            <a:bodyPr wrap="square" lIns="0" tIns="0" rIns="0" bIns="0" rtlCol="0" anchor="t">
              <a:spAutoFit/>
            </a:bodyPr>
            <a:lstStyle/>
            <a:p>
              <a:pPr algn="ctr">
                <a:lnSpc>
                  <a:spcPts val="8100"/>
                </a:lnSpc>
              </a:pPr>
              <a:r>
                <a:rPr lang="en-US" sz="5785" spc="52" dirty="0" err="1">
                  <a:solidFill>
                    <a:srgbClr val="FFFF00"/>
                  </a:solidFill>
                  <a:latin typeface="Montserrat Classic"/>
                </a:rPr>
                <a:t>Giải</a:t>
              </a:r>
              <a:r>
                <a:rPr lang="en-US" sz="5785" spc="52" dirty="0">
                  <a:solidFill>
                    <a:srgbClr val="FFFF00"/>
                  </a:solidFill>
                  <a:latin typeface="Montserrat Classic"/>
                </a:rPr>
                <a:t> </a:t>
              </a:r>
              <a:r>
                <a:rPr lang="en-US" sz="5785" spc="52" dirty="0" err="1">
                  <a:solidFill>
                    <a:srgbClr val="FFFF00"/>
                  </a:solidFill>
                  <a:latin typeface="Montserrat Classic"/>
                </a:rPr>
                <a:t>thích</a:t>
              </a:r>
              <a:r>
                <a:rPr lang="en-US" sz="5785" spc="52" dirty="0">
                  <a:solidFill>
                    <a:srgbClr val="FFFF00"/>
                  </a:solidFill>
                  <a:latin typeface="Montserrat Classic"/>
                </a:rPr>
                <a:t> - SHAP</a:t>
              </a:r>
            </a:p>
          </p:txBody>
        </p:sp>
        <p:sp>
          <p:nvSpPr>
            <p:cNvPr id="4" name="TextBox 4"/>
            <p:cNvSpPr txBox="1"/>
            <p:nvPr/>
          </p:nvSpPr>
          <p:spPr>
            <a:xfrm>
              <a:off x="-10871200" y="2549128"/>
              <a:ext cx="22438403" cy="820737"/>
            </a:xfrm>
            <a:prstGeom prst="rect">
              <a:avLst/>
            </a:prstGeom>
          </p:spPr>
          <p:txBody>
            <a:bodyPr wrap="square" lIns="0" tIns="0" rIns="0" bIns="0" rtlCol="0" anchor="t">
              <a:spAutoFit/>
            </a:bodyPr>
            <a:lstStyle/>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  </a:t>
              </a:r>
            </a:p>
          </p:txBody>
        </p:sp>
      </p:grpSp>
      <p:sp>
        <p:nvSpPr>
          <p:cNvPr id="11" name="Hộp Văn bản 10">
            <a:extLst>
              <a:ext uri="{FF2B5EF4-FFF2-40B4-BE49-F238E27FC236}">
                <a16:creationId xmlns:a16="http://schemas.microsoft.com/office/drawing/2014/main" id="{EB73AF15-E686-8E47-12AA-D2875216993C}"/>
              </a:ext>
            </a:extLst>
          </p:cNvPr>
          <p:cNvSpPr txBox="1"/>
          <p:nvPr/>
        </p:nvSpPr>
        <p:spPr>
          <a:xfrm>
            <a:off x="10515600" y="1562100"/>
            <a:ext cx="6781800" cy="5632311"/>
          </a:xfrm>
          <a:prstGeom prst="rect">
            <a:avLst/>
          </a:prstGeom>
          <a:noFill/>
        </p:spPr>
        <p:txBody>
          <a:bodyPr wrap="square" rtlCol="0">
            <a:spAutoFit/>
          </a:bodyPr>
          <a:lstStyle/>
          <a:p>
            <a:pPr algn="just"/>
            <a:r>
              <a:rPr lang="en-US" sz="3600" dirty="0">
                <a:solidFill>
                  <a:schemeClr val="bg1"/>
                </a:solidFill>
                <a:latin typeface="Palatino Linotype" panose="02040502050505030304" pitchFamily="18" charset="0"/>
              </a:rPr>
              <a:t>Ta </a:t>
            </a:r>
            <a:r>
              <a:rPr lang="en-US" sz="3600" dirty="0" err="1">
                <a:solidFill>
                  <a:schemeClr val="bg1"/>
                </a:solidFill>
                <a:latin typeface="Palatino Linotype" panose="02040502050505030304" pitchFamily="18" charset="0"/>
              </a:rPr>
              <a:t>sẽ</a:t>
            </a:r>
            <a:r>
              <a:rPr lang="en-US" sz="3600" dirty="0">
                <a:solidFill>
                  <a:schemeClr val="bg1"/>
                </a:solidFill>
                <a:latin typeface="Palatino Linotype" panose="02040502050505030304" pitchFamily="18" charset="0"/>
              </a:rPr>
              <a:t> </a:t>
            </a:r>
            <a:r>
              <a:rPr lang="en-US" sz="3600" dirty="0" err="1">
                <a:solidFill>
                  <a:schemeClr val="bg1"/>
                </a:solidFill>
                <a:latin typeface="Palatino Linotype" panose="02040502050505030304" pitchFamily="18" charset="0"/>
              </a:rPr>
              <a:t>dùng</a:t>
            </a:r>
            <a:r>
              <a:rPr lang="en-US" sz="3600" dirty="0">
                <a:solidFill>
                  <a:schemeClr val="bg1"/>
                </a:solidFill>
                <a:latin typeface="Palatino Linotype" panose="02040502050505030304" pitchFamily="18" charset="0"/>
              </a:rPr>
              <a:t> </a:t>
            </a:r>
            <a:r>
              <a:rPr lang="en-US" sz="3600" dirty="0" err="1">
                <a:solidFill>
                  <a:schemeClr val="bg1"/>
                </a:solidFill>
                <a:latin typeface="Palatino Linotype" panose="02040502050505030304" pitchFamily="18" charset="0"/>
              </a:rPr>
              <a:t>Shap</a:t>
            </a:r>
            <a:r>
              <a:rPr lang="en-US" sz="3600" dirty="0">
                <a:solidFill>
                  <a:schemeClr val="bg1"/>
                </a:solidFill>
                <a:latin typeface="Palatino Linotype" panose="02040502050505030304" pitchFamily="18" charset="0"/>
              </a:rPr>
              <a:t> Values </a:t>
            </a:r>
            <a:r>
              <a:rPr lang="en-US" sz="3600" dirty="0" err="1">
                <a:solidFill>
                  <a:schemeClr val="bg1"/>
                </a:solidFill>
                <a:latin typeface="Palatino Linotype" panose="02040502050505030304" pitchFamily="18" charset="0"/>
              </a:rPr>
              <a:t>để</a:t>
            </a:r>
            <a:r>
              <a:rPr lang="en-US" sz="3600" dirty="0">
                <a:solidFill>
                  <a:schemeClr val="bg1"/>
                </a:solidFill>
                <a:latin typeface="Palatino Linotype" panose="02040502050505030304" pitchFamily="18" charset="0"/>
              </a:rPr>
              <a:t> </a:t>
            </a:r>
            <a:r>
              <a:rPr lang="en-US" sz="3600" dirty="0" err="1">
                <a:solidFill>
                  <a:schemeClr val="bg1"/>
                </a:solidFill>
                <a:latin typeface="Palatino Linotype" panose="02040502050505030304" pitchFamily="18" charset="0"/>
              </a:rPr>
              <a:t>phân</a:t>
            </a:r>
            <a:r>
              <a:rPr lang="en-US" sz="3600" dirty="0">
                <a:solidFill>
                  <a:schemeClr val="bg1"/>
                </a:solidFill>
                <a:latin typeface="Palatino Linotype" panose="02040502050505030304" pitchFamily="18" charset="0"/>
              </a:rPr>
              <a:t> </a:t>
            </a:r>
            <a:r>
              <a:rPr lang="en-US" sz="3600" dirty="0" err="1">
                <a:solidFill>
                  <a:schemeClr val="bg1"/>
                </a:solidFill>
                <a:latin typeface="Palatino Linotype" panose="02040502050505030304" pitchFamily="18" charset="0"/>
              </a:rPr>
              <a:t>tích</a:t>
            </a:r>
            <a:r>
              <a:rPr lang="en-US" sz="3600" dirty="0">
                <a:solidFill>
                  <a:schemeClr val="bg1"/>
                </a:solidFill>
                <a:latin typeface="Palatino Linotype" panose="02040502050505030304" pitchFamily="18" charset="0"/>
              </a:rPr>
              <a:t> </a:t>
            </a:r>
            <a:r>
              <a:rPr lang="en-US" sz="3600" dirty="0" err="1">
                <a:solidFill>
                  <a:schemeClr val="bg1"/>
                </a:solidFill>
                <a:latin typeface="Palatino Linotype" panose="02040502050505030304" pitchFamily="18" charset="0"/>
              </a:rPr>
              <a:t>và</a:t>
            </a:r>
            <a:r>
              <a:rPr lang="en-US" sz="3600" dirty="0">
                <a:solidFill>
                  <a:schemeClr val="bg1"/>
                </a:solidFill>
                <a:latin typeface="Palatino Linotype" panose="02040502050505030304" pitchFamily="18" charset="0"/>
              </a:rPr>
              <a:t> </a:t>
            </a:r>
            <a:r>
              <a:rPr lang="en-US" sz="3600" dirty="0" err="1">
                <a:solidFill>
                  <a:schemeClr val="bg1"/>
                </a:solidFill>
                <a:latin typeface="Palatino Linotype" panose="02040502050505030304" pitchFamily="18" charset="0"/>
              </a:rPr>
              <a:t>đánh</a:t>
            </a:r>
            <a:r>
              <a:rPr lang="en-US" sz="3600" dirty="0">
                <a:solidFill>
                  <a:schemeClr val="bg1"/>
                </a:solidFill>
                <a:latin typeface="Palatino Linotype" panose="02040502050505030304" pitchFamily="18" charset="0"/>
              </a:rPr>
              <a:t> </a:t>
            </a:r>
            <a:r>
              <a:rPr lang="en-US" sz="3600" dirty="0" err="1">
                <a:solidFill>
                  <a:schemeClr val="bg1"/>
                </a:solidFill>
                <a:latin typeface="Palatino Linotype" panose="02040502050505030304" pitchFamily="18" charset="0"/>
              </a:rPr>
              <a:t>giá</a:t>
            </a:r>
            <a:r>
              <a:rPr lang="en-US" sz="3600" dirty="0">
                <a:solidFill>
                  <a:schemeClr val="bg1"/>
                </a:solidFill>
                <a:latin typeface="Palatino Linotype" panose="02040502050505030304" pitchFamily="18" charset="0"/>
              </a:rPr>
              <a:t> </a:t>
            </a:r>
            <a:r>
              <a:rPr lang="en-US" sz="3600" dirty="0" err="1">
                <a:solidFill>
                  <a:schemeClr val="bg1"/>
                </a:solidFill>
                <a:latin typeface="Palatino Linotype" panose="02040502050505030304" pitchFamily="18" charset="0"/>
              </a:rPr>
              <a:t>sự</a:t>
            </a:r>
            <a:r>
              <a:rPr lang="en-US" sz="3600" dirty="0">
                <a:solidFill>
                  <a:schemeClr val="bg1"/>
                </a:solidFill>
                <a:latin typeface="Palatino Linotype" panose="02040502050505030304" pitchFamily="18" charset="0"/>
              </a:rPr>
              <a:t> </a:t>
            </a:r>
            <a:r>
              <a:rPr lang="en-US" sz="3600" dirty="0" err="1">
                <a:solidFill>
                  <a:schemeClr val="bg1"/>
                </a:solidFill>
                <a:latin typeface="Palatino Linotype" panose="02040502050505030304" pitchFamily="18" charset="0"/>
              </a:rPr>
              <a:t>ảnh</a:t>
            </a:r>
            <a:r>
              <a:rPr lang="en-US" sz="3600" dirty="0">
                <a:solidFill>
                  <a:schemeClr val="bg1"/>
                </a:solidFill>
                <a:latin typeface="Palatino Linotype" panose="02040502050505030304" pitchFamily="18" charset="0"/>
              </a:rPr>
              <a:t> </a:t>
            </a:r>
            <a:r>
              <a:rPr lang="en-US" sz="3600" dirty="0" err="1">
                <a:solidFill>
                  <a:schemeClr val="bg1"/>
                </a:solidFill>
                <a:latin typeface="Palatino Linotype" panose="02040502050505030304" pitchFamily="18" charset="0"/>
              </a:rPr>
              <a:t>hưởng</a:t>
            </a:r>
            <a:r>
              <a:rPr lang="en-US" sz="3600" dirty="0">
                <a:solidFill>
                  <a:schemeClr val="bg1"/>
                </a:solidFill>
                <a:latin typeface="Palatino Linotype" panose="02040502050505030304" pitchFamily="18" charset="0"/>
              </a:rPr>
              <a:t> </a:t>
            </a:r>
            <a:r>
              <a:rPr lang="en-US" sz="3600" dirty="0" err="1">
                <a:solidFill>
                  <a:schemeClr val="bg1"/>
                </a:solidFill>
                <a:latin typeface="Palatino Linotype" panose="02040502050505030304" pitchFamily="18" charset="0"/>
              </a:rPr>
              <a:t>của</a:t>
            </a:r>
            <a:r>
              <a:rPr lang="en-US" sz="3600" dirty="0">
                <a:solidFill>
                  <a:schemeClr val="bg1"/>
                </a:solidFill>
                <a:latin typeface="Palatino Linotype" panose="02040502050505030304" pitchFamily="18" charset="0"/>
              </a:rPr>
              <a:t> </a:t>
            </a:r>
            <a:r>
              <a:rPr lang="en-US" sz="3600" dirty="0" err="1">
                <a:solidFill>
                  <a:schemeClr val="bg1"/>
                </a:solidFill>
                <a:latin typeface="Palatino Linotype" panose="02040502050505030304" pitchFamily="18" charset="0"/>
              </a:rPr>
              <a:t>các</a:t>
            </a:r>
            <a:r>
              <a:rPr lang="en-US" sz="3600" dirty="0">
                <a:solidFill>
                  <a:schemeClr val="bg1"/>
                </a:solidFill>
                <a:latin typeface="Palatino Linotype" panose="02040502050505030304" pitchFamily="18" charset="0"/>
              </a:rPr>
              <a:t> Feature </a:t>
            </a:r>
            <a:r>
              <a:rPr lang="en-US" sz="3600" dirty="0" err="1">
                <a:solidFill>
                  <a:schemeClr val="bg1"/>
                </a:solidFill>
                <a:latin typeface="Palatino Linotype" panose="02040502050505030304" pitchFamily="18" charset="0"/>
              </a:rPr>
              <a:t>lên</a:t>
            </a:r>
            <a:r>
              <a:rPr lang="en-US" sz="3600" dirty="0">
                <a:solidFill>
                  <a:schemeClr val="bg1"/>
                </a:solidFill>
                <a:latin typeface="Palatino Linotype" panose="02040502050505030304" pitchFamily="18" charset="0"/>
              </a:rPr>
              <a:t> </a:t>
            </a:r>
            <a:r>
              <a:rPr lang="en-US" sz="3600" dirty="0" err="1">
                <a:solidFill>
                  <a:schemeClr val="bg1"/>
                </a:solidFill>
                <a:latin typeface="Palatino Linotype" panose="02040502050505030304" pitchFamily="18" charset="0"/>
              </a:rPr>
              <a:t>kết</a:t>
            </a:r>
            <a:r>
              <a:rPr lang="en-US" sz="3600" dirty="0">
                <a:solidFill>
                  <a:schemeClr val="bg1"/>
                </a:solidFill>
                <a:latin typeface="Palatino Linotype" panose="02040502050505030304" pitchFamily="18" charset="0"/>
              </a:rPr>
              <a:t> </a:t>
            </a:r>
            <a:r>
              <a:rPr lang="en-US" sz="3600" dirty="0" err="1">
                <a:solidFill>
                  <a:schemeClr val="bg1"/>
                </a:solidFill>
                <a:latin typeface="Palatino Linotype" panose="02040502050505030304" pitchFamily="18" charset="0"/>
              </a:rPr>
              <a:t>quả</a:t>
            </a:r>
            <a:r>
              <a:rPr lang="en-US" sz="3600" dirty="0">
                <a:solidFill>
                  <a:schemeClr val="bg1"/>
                </a:solidFill>
                <a:latin typeface="Palatino Linotype" panose="02040502050505030304" pitchFamily="18" charset="0"/>
              </a:rPr>
              <a:t> </a:t>
            </a:r>
            <a:r>
              <a:rPr lang="en-US" sz="3600" dirty="0" err="1">
                <a:solidFill>
                  <a:schemeClr val="bg1"/>
                </a:solidFill>
                <a:latin typeface="Palatino Linotype" panose="02040502050505030304" pitchFamily="18" charset="0"/>
              </a:rPr>
              <a:t>của</a:t>
            </a:r>
            <a:r>
              <a:rPr lang="en-US" sz="3600" dirty="0">
                <a:solidFill>
                  <a:schemeClr val="bg1"/>
                </a:solidFill>
                <a:latin typeface="Palatino Linotype" panose="02040502050505030304" pitchFamily="18" charset="0"/>
              </a:rPr>
              <a:t> Model.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Biểu</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đồ</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SHAP summary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cung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cấp</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cái</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nhìn</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toàn</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diện</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về</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mức</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độ</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ảnh</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hưởng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của</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các</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đặc</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trưng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đến</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dự</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đoán</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của</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mô</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hình</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Kết</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quả</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chính</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từ</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phân</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tích</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này</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như</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sau</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a:t>
            </a:r>
          </a:p>
          <a:p>
            <a:pPr algn="just"/>
            <a:endParaRPr lang="en-US" sz="3600" dirty="0">
              <a:solidFill>
                <a:schemeClr val="bg1"/>
              </a:solidFill>
              <a:latin typeface="Palatino Linotype" panose="02040502050505030304" pitchFamily="18" charset="0"/>
            </a:endParaRPr>
          </a:p>
        </p:txBody>
      </p:sp>
      <p:pic>
        <p:nvPicPr>
          <p:cNvPr id="6" name="Picture 5">
            <a:extLst>
              <a:ext uri="{FF2B5EF4-FFF2-40B4-BE49-F238E27FC236}">
                <a16:creationId xmlns:a16="http://schemas.microsoft.com/office/drawing/2014/main" id="{0097F5BF-BCDF-2646-193D-85C4A82960BE}"/>
              </a:ext>
            </a:extLst>
          </p:cNvPr>
          <p:cNvPicPr>
            <a:picLocks noChangeAspect="1"/>
          </p:cNvPicPr>
          <p:nvPr/>
        </p:nvPicPr>
        <p:blipFill>
          <a:blip r:embed="rId2"/>
          <a:stretch>
            <a:fillRect/>
          </a:stretch>
        </p:blipFill>
        <p:spPr>
          <a:xfrm>
            <a:off x="174523" y="853795"/>
            <a:ext cx="9298133" cy="9067800"/>
          </a:xfrm>
          <a:prstGeom prst="rect">
            <a:avLst/>
          </a:prstGeom>
        </p:spPr>
      </p:pic>
    </p:spTree>
    <p:extLst>
      <p:ext uri="{BB962C8B-B14F-4D97-AF65-F5344CB8AC3E}">
        <p14:creationId xmlns:p14="http://schemas.microsoft.com/office/powerpoint/2010/main" val="157058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p:cNvGrpSpPr/>
        <p:nvPr/>
      </p:nvGrpSpPr>
      <p:grpSpPr>
        <a:xfrm>
          <a:off x="0" y="0"/>
          <a:ext cx="0" cy="0"/>
          <a:chOff x="0" y="0"/>
          <a:chExt cx="0" cy="0"/>
        </a:xfrm>
      </p:grpSpPr>
      <p:sp>
        <p:nvSpPr>
          <p:cNvPr id="2" name="AutoShape 2"/>
          <p:cNvSpPr/>
          <p:nvPr/>
        </p:nvSpPr>
        <p:spPr>
          <a:xfrm>
            <a:off x="1605223" y="2295999"/>
            <a:ext cx="7438793" cy="3499432"/>
          </a:xfrm>
          <a:prstGeom prst="rect">
            <a:avLst/>
          </a:prstGeom>
          <a:solidFill>
            <a:srgbClr val="E2B808"/>
          </a:solidFill>
        </p:spPr>
        <p:txBody>
          <a:bodyPr/>
          <a:lstStyle/>
          <a:p>
            <a:endParaRPr lang="en-US"/>
          </a:p>
        </p:txBody>
      </p:sp>
      <p:sp>
        <p:nvSpPr>
          <p:cNvPr id="3" name="AutoShape 3"/>
          <p:cNvSpPr/>
          <p:nvPr/>
        </p:nvSpPr>
        <p:spPr>
          <a:xfrm>
            <a:off x="9243984" y="2295999"/>
            <a:ext cx="7438793" cy="3499432"/>
          </a:xfrm>
          <a:prstGeom prst="rect">
            <a:avLst/>
          </a:prstGeom>
          <a:solidFill>
            <a:srgbClr val="E2B808"/>
          </a:solidFill>
        </p:spPr>
        <p:txBody>
          <a:bodyPr/>
          <a:lstStyle/>
          <a:p>
            <a:endParaRPr lang="en-US"/>
          </a:p>
        </p:txBody>
      </p:sp>
      <p:sp>
        <p:nvSpPr>
          <p:cNvPr id="4" name="AutoShape 4"/>
          <p:cNvSpPr/>
          <p:nvPr/>
        </p:nvSpPr>
        <p:spPr>
          <a:xfrm>
            <a:off x="1605223" y="6001166"/>
            <a:ext cx="7438793" cy="3499432"/>
          </a:xfrm>
          <a:prstGeom prst="rect">
            <a:avLst/>
          </a:prstGeom>
          <a:solidFill>
            <a:srgbClr val="E2B808"/>
          </a:solidFill>
        </p:spPr>
        <p:txBody>
          <a:bodyPr/>
          <a:lstStyle/>
          <a:p>
            <a:endParaRPr lang="en-US"/>
          </a:p>
        </p:txBody>
      </p:sp>
      <p:sp>
        <p:nvSpPr>
          <p:cNvPr id="5" name="AutoShape 5"/>
          <p:cNvSpPr/>
          <p:nvPr/>
        </p:nvSpPr>
        <p:spPr>
          <a:xfrm>
            <a:off x="9243984" y="6001166"/>
            <a:ext cx="7438793" cy="3499432"/>
          </a:xfrm>
          <a:prstGeom prst="rect">
            <a:avLst/>
          </a:prstGeom>
          <a:solidFill>
            <a:srgbClr val="E2B808"/>
          </a:solidFill>
        </p:spPr>
        <p:txBody>
          <a:bodyPr/>
          <a:lstStyle/>
          <a:p>
            <a:endParaRPr lang="en-US"/>
          </a:p>
        </p:txBody>
      </p:sp>
      <p:grpSp>
        <p:nvGrpSpPr>
          <p:cNvPr id="6" name="Group 6"/>
          <p:cNvGrpSpPr/>
          <p:nvPr/>
        </p:nvGrpSpPr>
        <p:grpSpPr>
          <a:xfrm>
            <a:off x="2251704" y="2700613"/>
            <a:ext cx="6145832" cy="2247757"/>
            <a:chOff x="0" y="0"/>
            <a:chExt cx="8194443" cy="2997009"/>
          </a:xfrm>
        </p:grpSpPr>
        <p:pic>
          <p:nvPicPr>
            <p:cNvPr id="7" name="Picture 7"/>
            <p:cNvPicPr>
              <a:picLocks noChangeAspect="1"/>
            </p:cNvPicPr>
            <p:nvPr/>
          </p:nvPicPr>
          <p:blipFill>
            <a:blip r:embed="rId2"/>
            <a:srcRect/>
            <a:stretch>
              <a:fillRect/>
            </a:stretch>
          </p:blipFill>
          <p:spPr>
            <a:xfrm>
              <a:off x="3513021" y="0"/>
              <a:ext cx="1155701" cy="1155701"/>
            </a:xfrm>
            <a:prstGeom prst="rect">
              <a:avLst/>
            </a:prstGeom>
          </p:spPr>
        </p:pic>
        <p:sp>
          <p:nvSpPr>
            <p:cNvPr id="8" name="TextBox 8"/>
            <p:cNvSpPr txBox="1"/>
            <p:nvPr/>
          </p:nvSpPr>
          <p:spPr>
            <a:xfrm>
              <a:off x="0" y="1356851"/>
              <a:ext cx="8194443" cy="978132"/>
            </a:xfrm>
            <a:prstGeom prst="rect">
              <a:avLst/>
            </a:prstGeom>
          </p:spPr>
          <p:txBody>
            <a:bodyPr lIns="0" tIns="0" rIns="0" bIns="0" rtlCol="0" anchor="t">
              <a:spAutoFit/>
            </a:bodyPr>
            <a:lstStyle/>
            <a:p>
              <a:pPr algn="ctr">
                <a:lnSpc>
                  <a:spcPts val="6299"/>
                </a:lnSpc>
              </a:pPr>
              <a:r>
                <a:rPr lang="en-US" sz="4500" spc="333" dirty="0" err="1">
                  <a:solidFill>
                    <a:srgbClr val="910C00"/>
                  </a:solidFill>
                  <a:latin typeface="Montserrat Classic"/>
                </a:rPr>
                <a:t>Mô</a:t>
              </a:r>
              <a:r>
                <a:rPr lang="en-US" sz="4500" spc="333" dirty="0">
                  <a:solidFill>
                    <a:srgbClr val="910C00"/>
                  </a:solidFill>
                  <a:latin typeface="Montserrat Classic"/>
                </a:rPr>
                <a:t> </a:t>
              </a:r>
              <a:r>
                <a:rPr lang="en-US" sz="4500" spc="333" dirty="0" err="1">
                  <a:solidFill>
                    <a:srgbClr val="910C00"/>
                  </a:solidFill>
                  <a:latin typeface="Montserrat Classic"/>
                </a:rPr>
                <a:t>tả</a:t>
              </a:r>
              <a:r>
                <a:rPr lang="en-US" sz="4500" spc="333" dirty="0">
                  <a:solidFill>
                    <a:srgbClr val="910C00"/>
                  </a:solidFill>
                  <a:latin typeface="Montserrat Classic"/>
                </a:rPr>
                <a:t> </a:t>
              </a:r>
              <a:r>
                <a:rPr lang="en-US" sz="4500" spc="333" dirty="0" err="1">
                  <a:solidFill>
                    <a:srgbClr val="910C00"/>
                  </a:solidFill>
                  <a:latin typeface="Montserrat Classic"/>
                </a:rPr>
                <a:t>bài</a:t>
              </a:r>
              <a:r>
                <a:rPr lang="en-US" sz="4500" spc="333" dirty="0">
                  <a:solidFill>
                    <a:srgbClr val="910C00"/>
                  </a:solidFill>
                  <a:latin typeface="Montserrat Classic"/>
                </a:rPr>
                <a:t> </a:t>
              </a:r>
              <a:r>
                <a:rPr lang="en-US" sz="4500" spc="333" dirty="0" err="1">
                  <a:solidFill>
                    <a:srgbClr val="910C00"/>
                  </a:solidFill>
                  <a:latin typeface="Montserrat Classic"/>
                </a:rPr>
                <a:t>toán</a:t>
              </a:r>
              <a:endParaRPr lang="en-US" sz="4500" spc="333" dirty="0">
                <a:solidFill>
                  <a:srgbClr val="910C00"/>
                </a:solidFill>
                <a:latin typeface="Montserrat Classic"/>
              </a:endParaRPr>
            </a:p>
          </p:txBody>
        </p:sp>
        <p:sp>
          <p:nvSpPr>
            <p:cNvPr id="9" name="TextBox 9"/>
            <p:cNvSpPr txBox="1"/>
            <p:nvPr/>
          </p:nvSpPr>
          <p:spPr>
            <a:xfrm>
              <a:off x="155157" y="2442584"/>
              <a:ext cx="7871426" cy="554425"/>
            </a:xfrm>
            <a:prstGeom prst="rect">
              <a:avLst/>
            </a:prstGeom>
          </p:spPr>
          <p:txBody>
            <a:bodyPr lIns="0" tIns="0" rIns="0" bIns="0" rtlCol="0" anchor="t">
              <a:spAutoFit/>
            </a:bodyPr>
            <a:lstStyle/>
            <a:p>
              <a:pPr algn="ctr">
                <a:lnSpc>
                  <a:spcPts val="3500"/>
                </a:lnSpc>
              </a:pPr>
              <a:r>
                <a:rPr lang="en-US" sz="2500" dirty="0">
                  <a:solidFill>
                    <a:srgbClr val="FFFFFF"/>
                  </a:solidFill>
                  <a:latin typeface="Montserrat Light"/>
                </a:rPr>
                <a:t>Loan Application Approval Prediction</a:t>
              </a:r>
            </a:p>
          </p:txBody>
        </p:sp>
      </p:grpSp>
      <p:grpSp>
        <p:nvGrpSpPr>
          <p:cNvPr id="10" name="Group 10"/>
          <p:cNvGrpSpPr/>
          <p:nvPr/>
        </p:nvGrpSpPr>
        <p:grpSpPr>
          <a:xfrm>
            <a:off x="9885702" y="2479101"/>
            <a:ext cx="6145832" cy="3145439"/>
            <a:chOff x="0" y="0"/>
            <a:chExt cx="8194443" cy="4193919"/>
          </a:xfrm>
        </p:grpSpPr>
        <p:pic>
          <p:nvPicPr>
            <p:cNvPr id="11" name="Picture 11"/>
            <p:cNvPicPr>
              <a:picLocks noChangeAspect="1"/>
            </p:cNvPicPr>
            <p:nvPr/>
          </p:nvPicPr>
          <p:blipFill>
            <a:blip r:embed="rId3"/>
            <a:srcRect/>
            <a:stretch>
              <a:fillRect/>
            </a:stretch>
          </p:blipFill>
          <p:spPr>
            <a:xfrm>
              <a:off x="3513021" y="0"/>
              <a:ext cx="1155701" cy="1155701"/>
            </a:xfrm>
            <a:prstGeom prst="rect">
              <a:avLst/>
            </a:prstGeom>
          </p:spPr>
        </p:pic>
        <p:sp>
          <p:nvSpPr>
            <p:cNvPr id="12" name="TextBox 12"/>
            <p:cNvSpPr txBox="1"/>
            <p:nvPr/>
          </p:nvSpPr>
          <p:spPr>
            <a:xfrm>
              <a:off x="0" y="1356851"/>
              <a:ext cx="8194443" cy="978132"/>
            </a:xfrm>
            <a:prstGeom prst="rect">
              <a:avLst/>
            </a:prstGeom>
          </p:spPr>
          <p:txBody>
            <a:bodyPr lIns="0" tIns="0" rIns="0" bIns="0" rtlCol="0" anchor="t">
              <a:spAutoFit/>
            </a:bodyPr>
            <a:lstStyle/>
            <a:p>
              <a:pPr algn="ctr">
                <a:lnSpc>
                  <a:spcPts val="6299"/>
                </a:lnSpc>
              </a:pPr>
              <a:r>
                <a:rPr lang="en-US" sz="4500" spc="333" dirty="0" err="1">
                  <a:solidFill>
                    <a:srgbClr val="910C00"/>
                  </a:solidFill>
                  <a:latin typeface="Montserrat Classic Bold"/>
                </a:rPr>
                <a:t>Dữ</a:t>
              </a:r>
              <a:r>
                <a:rPr lang="en-US" sz="4500" spc="333" dirty="0">
                  <a:solidFill>
                    <a:srgbClr val="910C00"/>
                  </a:solidFill>
                  <a:latin typeface="Montserrat Classic Bold"/>
                </a:rPr>
                <a:t> </a:t>
              </a:r>
              <a:r>
                <a:rPr lang="en-US" sz="4500" spc="333" dirty="0" err="1">
                  <a:solidFill>
                    <a:srgbClr val="910C00"/>
                  </a:solidFill>
                  <a:latin typeface="Montserrat Classic Bold"/>
                </a:rPr>
                <a:t>liệu</a:t>
              </a:r>
              <a:endParaRPr lang="en-US" sz="4500" spc="333" dirty="0">
                <a:solidFill>
                  <a:srgbClr val="910C00"/>
                </a:solidFill>
                <a:latin typeface="Montserrat Classic Bold"/>
              </a:endParaRPr>
            </a:p>
          </p:txBody>
        </p:sp>
        <p:sp>
          <p:nvSpPr>
            <p:cNvPr id="13" name="TextBox 13"/>
            <p:cNvSpPr txBox="1"/>
            <p:nvPr/>
          </p:nvSpPr>
          <p:spPr>
            <a:xfrm>
              <a:off x="155157" y="2442584"/>
              <a:ext cx="7871426" cy="1751335"/>
            </a:xfrm>
            <a:prstGeom prst="rect">
              <a:avLst/>
            </a:prstGeom>
          </p:spPr>
          <p:txBody>
            <a:bodyPr lIns="0" tIns="0" rIns="0" bIns="0" rtlCol="0" anchor="t">
              <a:spAutoFit/>
            </a:bodyPr>
            <a:lstStyle/>
            <a:p>
              <a:pPr>
                <a:lnSpc>
                  <a:spcPts val="3500"/>
                </a:lnSpc>
              </a:pPr>
              <a:r>
                <a:rPr lang="en-US" sz="2000" b="0" i="0" u="sng" strike="noStrike" dirty="0">
                  <a:solidFill>
                    <a:srgbClr val="1155CC"/>
                  </a:solidFill>
                  <a:effectLst/>
                  <a:latin typeface="Montserrat Light" panose="00000400000000000000" pitchFamily="2" charset="0"/>
                  <a:hlinkClick r:id="rId4"/>
                </a:rPr>
                <a:t>https://www.kaggle.com/datasets/abhishek14398/loan-dataset/data</a:t>
              </a:r>
              <a:endParaRPr lang="en-US" sz="2000" b="0" i="0" u="none" strike="noStrike" dirty="0">
                <a:solidFill>
                  <a:srgbClr val="000000"/>
                </a:solidFill>
                <a:effectLst/>
                <a:latin typeface="Montserrat Light" panose="00000400000000000000" pitchFamily="2" charset="0"/>
              </a:endParaRPr>
            </a:p>
            <a:p>
              <a:pPr algn="ctr">
                <a:lnSpc>
                  <a:spcPts val="3500"/>
                </a:lnSpc>
              </a:pPr>
              <a:r>
                <a:rPr lang="en-US" sz="2500" dirty="0">
                  <a:solidFill>
                    <a:srgbClr val="FFFFFF"/>
                  </a:solidFill>
                  <a:latin typeface="Montserrat Light"/>
                </a:rPr>
                <a:t> </a:t>
              </a:r>
            </a:p>
          </p:txBody>
        </p:sp>
      </p:grpSp>
      <p:grpSp>
        <p:nvGrpSpPr>
          <p:cNvPr id="14" name="Group 14"/>
          <p:cNvGrpSpPr/>
          <p:nvPr/>
        </p:nvGrpSpPr>
        <p:grpSpPr>
          <a:xfrm>
            <a:off x="2251704" y="6415305"/>
            <a:ext cx="6145832" cy="2238232"/>
            <a:chOff x="0" y="0"/>
            <a:chExt cx="8194443" cy="2984309"/>
          </a:xfrm>
        </p:grpSpPr>
        <p:pic>
          <p:nvPicPr>
            <p:cNvPr id="15" name="Picture 15"/>
            <p:cNvPicPr>
              <a:picLocks noChangeAspect="1"/>
            </p:cNvPicPr>
            <p:nvPr/>
          </p:nvPicPr>
          <p:blipFill>
            <a:blip r:embed="rId5"/>
            <a:srcRect/>
            <a:stretch>
              <a:fillRect/>
            </a:stretch>
          </p:blipFill>
          <p:spPr>
            <a:xfrm>
              <a:off x="3525721" y="0"/>
              <a:ext cx="1143001" cy="1143001"/>
            </a:xfrm>
            <a:prstGeom prst="rect">
              <a:avLst/>
            </a:prstGeom>
          </p:spPr>
        </p:pic>
        <p:sp>
          <p:nvSpPr>
            <p:cNvPr id="16" name="TextBox 16"/>
            <p:cNvSpPr txBox="1"/>
            <p:nvPr/>
          </p:nvSpPr>
          <p:spPr>
            <a:xfrm>
              <a:off x="0" y="1344150"/>
              <a:ext cx="8194443" cy="1000125"/>
            </a:xfrm>
            <a:prstGeom prst="rect">
              <a:avLst/>
            </a:prstGeom>
          </p:spPr>
          <p:txBody>
            <a:bodyPr lIns="0" tIns="0" rIns="0" bIns="0" rtlCol="0" anchor="t">
              <a:spAutoFit/>
            </a:bodyPr>
            <a:lstStyle/>
            <a:p>
              <a:pPr algn="ctr">
                <a:lnSpc>
                  <a:spcPts val="6299"/>
                </a:lnSpc>
              </a:pPr>
              <a:r>
                <a:rPr lang="en-US" sz="4500" spc="333">
                  <a:solidFill>
                    <a:srgbClr val="910C00"/>
                  </a:solidFill>
                  <a:latin typeface="Montserrat Classic Bold"/>
                </a:rPr>
                <a:t>CLEANING &amp; EDA</a:t>
              </a:r>
            </a:p>
          </p:txBody>
        </p:sp>
        <p:sp>
          <p:nvSpPr>
            <p:cNvPr id="17" name="TextBox 17"/>
            <p:cNvSpPr txBox="1"/>
            <p:nvPr/>
          </p:nvSpPr>
          <p:spPr>
            <a:xfrm>
              <a:off x="155157" y="2429884"/>
              <a:ext cx="7871426" cy="554425"/>
            </a:xfrm>
            <a:prstGeom prst="rect">
              <a:avLst/>
            </a:prstGeom>
          </p:spPr>
          <p:txBody>
            <a:bodyPr lIns="0" tIns="0" rIns="0" bIns="0" rtlCol="0" anchor="t">
              <a:spAutoFit/>
            </a:bodyPr>
            <a:lstStyle/>
            <a:p>
              <a:pPr algn="ctr">
                <a:lnSpc>
                  <a:spcPts val="3500"/>
                </a:lnSpc>
              </a:pPr>
              <a:r>
                <a:rPr lang="en-US" sz="2500" dirty="0" err="1">
                  <a:solidFill>
                    <a:srgbClr val="FFFFFF"/>
                  </a:solidFill>
                  <a:latin typeface="Montserrat Light"/>
                </a:rPr>
                <a:t>Làm</a:t>
              </a:r>
              <a:r>
                <a:rPr lang="en-US" sz="2500" dirty="0">
                  <a:solidFill>
                    <a:srgbClr val="FFFFFF"/>
                  </a:solidFill>
                  <a:latin typeface="Montserrat Light"/>
                </a:rPr>
                <a:t> </a:t>
              </a:r>
              <a:r>
                <a:rPr lang="en-US" sz="2500" dirty="0" err="1">
                  <a:solidFill>
                    <a:srgbClr val="FFFFFF"/>
                  </a:solidFill>
                  <a:latin typeface="Montserrat Light"/>
                </a:rPr>
                <a:t>sạch</a:t>
              </a:r>
              <a:r>
                <a:rPr lang="en-US" sz="2500" dirty="0">
                  <a:solidFill>
                    <a:srgbClr val="FFFFFF"/>
                  </a:solidFill>
                  <a:latin typeface="Montserrat Light"/>
                </a:rPr>
                <a:t> </a:t>
              </a:r>
              <a:r>
                <a:rPr lang="en-US" sz="2500" dirty="0" err="1">
                  <a:solidFill>
                    <a:srgbClr val="FFFFFF"/>
                  </a:solidFill>
                  <a:latin typeface="Montserrat Light"/>
                </a:rPr>
                <a:t>và</a:t>
              </a:r>
              <a:r>
                <a:rPr lang="en-US" sz="2500" dirty="0">
                  <a:solidFill>
                    <a:srgbClr val="FFFFFF"/>
                  </a:solidFill>
                  <a:latin typeface="Montserrat Light"/>
                </a:rPr>
                <a:t> </a:t>
              </a:r>
              <a:r>
                <a:rPr lang="en-US" sz="2500" dirty="0" err="1">
                  <a:solidFill>
                    <a:srgbClr val="FFFFFF"/>
                  </a:solidFill>
                  <a:latin typeface="Montserrat Light"/>
                </a:rPr>
                <a:t>phân</a:t>
              </a:r>
              <a:r>
                <a:rPr lang="en-US" sz="2500" dirty="0">
                  <a:solidFill>
                    <a:srgbClr val="FFFFFF"/>
                  </a:solidFill>
                  <a:latin typeface="Montserrat Light"/>
                </a:rPr>
                <a:t> </a:t>
              </a:r>
              <a:r>
                <a:rPr lang="en-US" sz="2500" dirty="0" err="1">
                  <a:solidFill>
                    <a:srgbClr val="FFFFFF"/>
                  </a:solidFill>
                  <a:latin typeface="Montserrat Light"/>
                </a:rPr>
                <a:t>tích</a:t>
              </a:r>
              <a:r>
                <a:rPr lang="en-US" sz="2500" dirty="0">
                  <a:solidFill>
                    <a:srgbClr val="FFFFFF"/>
                  </a:solidFill>
                  <a:latin typeface="Montserrat Light"/>
                </a:rPr>
                <a:t> </a:t>
              </a:r>
              <a:r>
                <a:rPr lang="en-US" sz="2500" dirty="0" err="1">
                  <a:solidFill>
                    <a:srgbClr val="FFFFFF"/>
                  </a:solidFill>
                  <a:latin typeface="Montserrat Light"/>
                </a:rPr>
                <a:t>dữ</a:t>
              </a:r>
              <a:r>
                <a:rPr lang="en-US" sz="2500" dirty="0">
                  <a:solidFill>
                    <a:srgbClr val="FFFFFF"/>
                  </a:solidFill>
                  <a:latin typeface="Montserrat Light"/>
                </a:rPr>
                <a:t> </a:t>
              </a:r>
              <a:r>
                <a:rPr lang="en-US" sz="2500" dirty="0" err="1">
                  <a:solidFill>
                    <a:srgbClr val="FFFFFF"/>
                  </a:solidFill>
                  <a:latin typeface="Montserrat Light"/>
                </a:rPr>
                <a:t>liệu</a:t>
              </a:r>
              <a:endParaRPr lang="en-US" sz="2500" dirty="0">
                <a:solidFill>
                  <a:srgbClr val="FFFFFF"/>
                </a:solidFill>
                <a:latin typeface="Montserrat Light"/>
              </a:endParaRPr>
            </a:p>
          </p:txBody>
        </p:sp>
      </p:grpSp>
      <p:grpSp>
        <p:nvGrpSpPr>
          <p:cNvPr id="18" name="Group 18"/>
          <p:cNvGrpSpPr/>
          <p:nvPr/>
        </p:nvGrpSpPr>
        <p:grpSpPr>
          <a:xfrm>
            <a:off x="9890464" y="6415305"/>
            <a:ext cx="6145832" cy="2245376"/>
            <a:chOff x="0" y="0"/>
            <a:chExt cx="8194443" cy="2993835"/>
          </a:xfrm>
        </p:grpSpPr>
        <p:pic>
          <p:nvPicPr>
            <p:cNvPr id="19" name="Picture 19"/>
            <p:cNvPicPr>
              <a:picLocks noChangeAspect="1"/>
            </p:cNvPicPr>
            <p:nvPr/>
          </p:nvPicPr>
          <p:blipFill>
            <a:blip r:embed="rId6"/>
            <a:srcRect/>
            <a:stretch>
              <a:fillRect/>
            </a:stretch>
          </p:blipFill>
          <p:spPr>
            <a:xfrm>
              <a:off x="3506671" y="0"/>
              <a:ext cx="1155701" cy="1155701"/>
            </a:xfrm>
            <a:prstGeom prst="rect">
              <a:avLst/>
            </a:prstGeom>
          </p:spPr>
        </p:pic>
        <p:sp>
          <p:nvSpPr>
            <p:cNvPr id="20" name="TextBox 20"/>
            <p:cNvSpPr txBox="1"/>
            <p:nvPr/>
          </p:nvSpPr>
          <p:spPr>
            <a:xfrm>
              <a:off x="0" y="1344149"/>
              <a:ext cx="8194443" cy="957185"/>
            </a:xfrm>
            <a:prstGeom prst="rect">
              <a:avLst/>
            </a:prstGeom>
          </p:spPr>
          <p:txBody>
            <a:bodyPr lIns="0" tIns="0" rIns="0" bIns="0" rtlCol="0" anchor="t">
              <a:spAutoFit/>
            </a:bodyPr>
            <a:lstStyle/>
            <a:p>
              <a:pPr algn="ctr">
                <a:lnSpc>
                  <a:spcPts val="6299"/>
                </a:lnSpc>
              </a:pPr>
              <a:r>
                <a:rPr lang="en-US" sz="4500" spc="333" dirty="0" err="1">
                  <a:solidFill>
                    <a:srgbClr val="910C00"/>
                  </a:solidFill>
                  <a:latin typeface="Montserrat Classic Bold"/>
                </a:rPr>
                <a:t>Mô</a:t>
              </a:r>
              <a:r>
                <a:rPr lang="en-US" sz="4500" spc="333" dirty="0">
                  <a:solidFill>
                    <a:srgbClr val="910C00"/>
                  </a:solidFill>
                  <a:latin typeface="Montserrat Classic Bold"/>
                </a:rPr>
                <a:t> </a:t>
              </a:r>
              <a:r>
                <a:rPr lang="en-US" sz="4500" spc="333" dirty="0" err="1">
                  <a:solidFill>
                    <a:srgbClr val="910C00"/>
                  </a:solidFill>
                  <a:latin typeface="Montserrat Classic Bold"/>
                </a:rPr>
                <a:t>hình</a:t>
              </a:r>
              <a:r>
                <a:rPr lang="en-US" sz="4500" spc="333" dirty="0">
                  <a:solidFill>
                    <a:srgbClr val="910C00"/>
                  </a:solidFill>
                  <a:latin typeface="Montserrat Classic Bold"/>
                </a:rPr>
                <a:t> </a:t>
              </a:r>
              <a:r>
                <a:rPr lang="en-US" sz="4500" spc="333" dirty="0" err="1">
                  <a:solidFill>
                    <a:srgbClr val="910C00"/>
                  </a:solidFill>
                  <a:latin typeface="Montserrat Classic Bold"/>
                </a:rPr>
                <a:t>hóa</a:t>
              </a:r>
              <a:endParaRPr lang="en-US" sz="4500" spc="333" dirty="0">
                <a:solidFill>
                  <a:srgbClr val="910C00"/>
                </a:solidFill>
                <a:latin typeface="Montserrat Classic Bold"/>
              </a:endParaRPr>
            </a:p>
          </p:txBody>
        </p:sp>
        <p:sp>
          <p:nvSpPr>
            <p:cNvPr id="21" name="TextBox 21"/>
            <p:cNvSpPr txBox="1"/>
            <p:nvPr/>
          </p:nvSpPr>
          <p:spPr>
            <a:xfrm>
              <a:off x="155157" y="2439410"/>
              <a:ext cx="7871426" cy="554425"/>
            </a:xfrm>
            <a:prstGeom prst="rect">
              <a:avLst/>
            </a:prstGeom>
          </p:spPr>
          <p:txBody>
            <a:bodyPr lIns="0" tIns="0" rIns="0" bIns="0" rtlCol="0" anchor="t">
              <a:spAutoFit/>
            </a:bodyPr>
            <a:lstStyle/>
            <a:p>
              <a:pPr algn="ctr">
                <a:lnSpc>
                  <a:spcPts val="3499"/>
                </a:lnSpc>
              </a:pPr>
              <a:r>
                <a:rPr lang="en-US" sz="2500" dirty="0" err="1">
                  <a:solidFill>
                    <a:srgbClr val="FFFFFF"/>
                  </a:solidFill>
                  <a:latin typeface="Montserrat Light"/>
                </a:rPr>
                <a:t>Xây</a:t>
              </a:r>
              <a:r>
                <a:rPr lang="en-US" sz="2500" dirty="0">
                  <a:solidFill>
                    <a:srgbClr val="FFFFFF"/>
                  </a:solidFill>
                  <a:latin typeface="Montserrat Light"/>
                </a:rPr>
                <a:t> </a:t>
              </a:r>
              <a:r>
                <a:rPr lang="en-US" sz="2500" dirty="0" err="1">
                  <a:solidFill>
                    <a:srgbClr val="FFFFFF"/>
                  </a:solidFill>
                  <a:latin typeface="Montserrat Light"/>
                </a:rPr>
                <a:t>dựng</a:t>
              </a:r>
              <a:r>
                <a:rPr lang="en-US" sz="2500" dirty="0">
                  <a:solidFill>
                    <a:srgbClr val="FFFFFF"/>
                  </a:solidFill>
                  <a:latin typeface="Montserrat Light"/>
                </a:rPr>
                <a:t> </a:t>
              </a:r>
              <a:r>
                <a:rPr lang="en-US" sz="2500" dirty="0" err="1">
                  <a:solidFill>
                    <a:srgbClr val="FFFFFF"/>
                  </a:solidFill>
                  <a:latin typeface="Montserrat Light"/>
                </a:rPr>
                <a:t>mô</a:t>
              </a:r>
              <a:r>
                <a:rPr lang="en-US" sz="2500" dirty="0">
                  <a:solidFill>
                    <a:srgbClr val="FFFFFF"/>
                  </a:solidFill>
                  <a:latin typeface="Montserrat Light"/>
                </a:rPr>
                <a:t> </a:t>
              </a:r>
              <a:r>
                <a:rPr lang="en-US" sz="2500" dirty="0" err="1">
                  <a:solidFill>
                    <a:srgbClr val="FFFFFF"/>
                  </a:solidFill>
                  <a:latin typeface="Montserrat Light"/>
                </a:rPr>
                <a:t>hình</a:t>
              </a:r>
              <a:r>
                <a:rPr lang="en-US" sz="2500" dirty="0">
                  <a:solidFill>
                    <a:srgbClr val="FFFFFF"/>
                  </a:solidFill>
                  <a:latin typeface="Montserrat Light"/>
                </a:rPr>
                <a:t> </a:t>
              </a:r>
              <a:r>
                <a:rPr lang="en-US" sz="2500" dirty="0" err="1">
                  <a:solidFill>
                    <a:srgbClr val="FFFFFF"/>
                  </a:solidFill>
                  <a:latin typeface="Montserrat Light"/>
                </a:rPr>
                <a:t>cho</a:t>
              </a:r>
              <a:r>
                <a:rPr lang="en-US" sz="2500" dirty="0">
                  <a:solidFill>
                    <a:srgbClr val="FFFFFF"/>
                  </a:solidFill>
                  <a:latin typeface="Montserrat Light"/>
                </a:rPr>
                <a:t> </a:t>
              </a:r>
              <a:r>
                <a:rPr lang="en-US" sz="2500" dirty="0" err="1">
                  <a:solidFill>
                    <a:srgbClr val="FFFFFF"/>
                  </a:solidFill>
                  <a:latin typeface="Montserrat Light"/>
                </a:rPr>
                <a:t>bài</a:t>
              </a:r>
              <a:r>
                <a:rPr lang="en-US" sz="2500" dirty="0">
                  <a:solidFill>
                    <a:srgbClr val="FFFFFF"/>
                  </a:solidFill>
                  <a:latin typeface="Montserrat Light"/>
                </a:rPr>
                <a:t> </a:t>
              </a:r>
              <a:r>
                <a:rPr lang="en-US" sz="2500" dirty="0" err="1">
                  <a:solidFill>
                    <a:srgbClr val="FFFFFF"/>
                  </a:solidFill>
                  <a:latin typeface="Montserrat Light"/>
                </a:rPr>
                <a:t>toán</a:t>
              </a:r>
              <a:endParaRPr lang="en-US" sz="2500" dirty="0">
                <a:solidFill>
                  <a:srgbClr val="FFFFFF"/>
                </a:solidFill>
                <a:latin typeface="Montserrat Light"/>
              </a:endParaRPr>
            </a:p>
          </p:txBody>
        </p:sp>
      </p:grpSp>
      <p:sp>
        <p:nvSpPr>
          <p:cNvPr id="22" name="TextBox 22"/>
          <p:cNvSpPr txBox="1"/>
          <p:nvPr/>
        </p:nvSpPr>
        <p:spPr>
          <a:xfrm>
            <a:off x="2060997" y="717611"/>
            <a:ext cx="14166006" cy="848566"/>
          </a:xfrm>
          <a:prstGeom prst="rect">
            <a:avLst/>
          </a:prstGeom>
        </p:spPr>
        <p:txBody>
          <a:bodyPr lIns="0" tIns="0" rIns="0" bIns="0" rtlCol="0" anchor="t">
            <a:spAutoFit/>
          </a:bodyPr>
          <a:lstStyle/>
          <a:p>
            <a:pPr algn="ctr">
              <a:lnSpc>
                <a:spcPts val="7205"/>
              </a:lnSpc>
            </a:pPr>
            <a:r>
              <a:rPr lang="en-US" sz="5500" spc="159" dirty="0" err="1">
                <a:solidFill>
                  <a:srgbClr val="FFFF00"/>
                </a:solidFill>
                <a:latin typeface="Montserrat Classic"/>
              </a:rPr>
              <a:t>Về</a:t>
            </a:r>
            <a:r>
              <a:rPr lang="en-US" sz="5500" spc="159" dirty="0">
                <a:solidFill>
                  <a:srgbClr val="FFFF00"/>
                </a:solidFill>
                <a:latin typeface="Montserrat Classic"/>
              </a:rPr>
              <a:t> </a:t>
            </a:r>
            <a:r>
              <a:rPr lang="en-US" sz="5500" spc="159" dirty="0" err="1">
                <a:solidFill>
                  <a:srgbClr val="FFFF00"/>
                </a:solidFill>
                <a:latin typeface="Montserrat Classic"/>
              </a:rPr>
              <a:t>đề</a:t>
            </a:r>
            <a:r>
              <a:rPr lang="en-US" sz="5500" spc="159" dirty="0">
                <a:solidFill>
                  <a:srgbClr val="FFFF00"/>
                </a:solidFill>
                <a:latin typeface="Montserrat Classic"/>
              </a:rPr>
              <a:t> </a:t>
            </a:r>
            <a:r>
              <a:rPr lang="en-US" sz="5500" spc="159" dirty="0" err="1">
                <a:solidFill>
                  <a:srgbClr val="FFFF00"/>
                </a:solidFill>
                <a:latin typeface="Montserrat Classic"/>
              </a:rPr>
              <a:t>tài</a:t>
            </a:r>
            <a:endParaRPr lang="en-US" sz="5500" spc="159" dirty="0">
              <a:solidFill>
                <a:srgbClr val="FFFF00"/>
              </a:solidFill>
              <a:latin typeface="Montserrat Class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a:extLst>
            <a:ext uri="{FF2B5EF4-FFF2-40B4-BE49-F238E27FC236}">
              <a16:creationId xmlns:a16="http://schemas.microsoft.com/office/drawing/2014/main" id="{988CA1F2-C375-BDC9-238A-640A3516950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A2DDF99-04B0-80F5-EBDA-9DEECE929445}"/>
              </a:ext>
            </a:extLst>
          </p:cNvPr>
          <p:cNvGrpSpPr/>
          <p:nvPr/>
        </p:nvGrpSpPr>
        <p:grpSpPr>
          <a:xfrm>
            <a:off x="152400" y="-85725"/>
            <a:ext cx="17667001" cy="2613124"/>
            <a:chOff x="-11988800" y="-114300"/>
            <a:chExt cx="23556003" cy="3484165"/>
          </a:xfrm>
        </p:grpSpPr>
        <p:sp>
          <p:nvSpPr>
            <p:cNvPr id="3" name="TextBox 3">
              <a:extLst>
                <a:ext uri="{FF2B5EF4-FFF2-40B4-BE49-F238E27FC236}">
                  <a16:creationId xmlns:a16="http://schemas.microsoft.com/office/drawing/2014/main" id="{8ABB83BB-7FB1-F90C-D860-A6363F056EFA}"/>
                </a:ext>
              </a:extLst>
            </p:cNvPr>
            <p:cNvSpPr txBox="1"/>
            <p:nvPr/>
          </p:nvSpPr>
          <p:spPr>
            <a:xfrm>
              <a:off x="-11988800" y="-114300"/>
              <a:ext cx="22792818" cy="1257609"/>
            </a:xfrm>
            <a:prstGeom prst="rect">
              <a:avLst/>
            </a:prstGeom>
          </p:spPr>
          <p:txBody>
            <a:bodyPr wrap="square" lIns="0" tIns="0" rIns="0" bIns="0" rtlCol="0" anchor="t">
              <a:spAutoFit/>
            </a:bodyPr>
            <a:lstStyle/>
            <a:p>
              <a:pPr algn="ctr">
                <a:lnSpc>
                  <a:spcPts val="8100"/>
                </a:lnSpc>
              </a:pPr>
              <a:r>
                <a:rPr lang="en-US" sz="5785" spc="52" dirty="0" err="1">
                  <a:solidFill>
                    <a:srgbClr val="FFFF00"/>
                  </a:solidFill>
                  <a:latin typeface="Montserrat Classic"/>
                </a:rPr>
                <a:t>Giải</a:t>
              </a:r>
              <a:r>
                <a:rPr lang="en-US" sz="5785" spc="52" dirty="0">
                  <a:solidFill>
                    <a:srgbClr val="FFFF00"/>
                  </a:solidFill>
                  <a:latin typeface="Montserrat Classic"/>
                </a:rPr>
                <a:t> </a:t>
              </a:r>
              <a:r>
                <a:rPr lang="en-US" sz="5785" spc="52" dirty="0" err="1">
                  <a:solidFill>
                    <a:srgbClr val="FFFF00"/>
                  </a:solidFill>
                  <a:latin typeface="Montserrat Classic"/>
                </a:rPr>
                <a:t>thích</a:t>
              </a:r>
              <a:r>
                <a:rPr lang="en-US" sz="5785" spc="52" dirty="0">
                  <a:solidFill>
                    <a:srgbClr val="FFFF00"/>
                  </a:solidFill>
                  <a:latin typeface="Montserrat Classic"/>
                </a:rPr>
                <a:t> - SHAP</a:t>
              </a:r>
            </a:p>
          </p:txBody>
        </p:sp>
        <p:sp>
          <p:nvSpPr>
            <p:cNvPr id="4" name="TextBox 4">
              <a:extLst>
                <a:ext uri="{FF2B5EF4-FFF2-40B4-BE49-F238E27FC236}">
                  <a16:creationId xmlns:a16="http://schemas.microsoft.com/office/drawing/2014/main" id="{8E491EAB-93FF-916E-CC7F-A1A63C9990B9}"/>
                </a:ext>
              </a:extLst>
            </p:cNvPr>
            <p:cNvSpPr txBox="1"/>
            <p:nvPr/>
          </p:nvSpPr>
          <p:spPr>
            <a:xfrm>
              <a:off x="-10871200" y="2549128"/>
              <a:ext cx="22438403" cy="820737"/>
            </a:xfrm>
            <a:prstGeom prst="rect">
              <a:avLst/>
            </a:prstGeom>
          </p:spPr>
          <p:txBody>
            <a:bodyPr wrap="square" lIns="0" tIns="0" rIns="0" bIns="0" rtlCol="0" anchor="t">
              <a:spAutoFit/>
            </a:bodyPr>
            <a:lstStyle/>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  </a:t>
              </a:r>
            </a:p>
          </p:txBody>
        </p:sp>
      </p:grpSp>
      <p:sp>
        <p:nvSpPr>
          <p:cNvPr id="11" name="Hộp Văn bản 10">
            <a:extLst>
              <a:ext uri="{FF2B5EF4-FFF2-40B4-BE49-F238E27FC236}">
                <a16:creationId xmlns:a16="http://schemas.microsoft.com/office/drawing/2014/main" id="{F8C32BB9-EF03-6D7D-5BA2-B4BC6F219E6A}"/>
              </a:ext>
            </a:extLst>
          </p:cNvPr>
          <p:cNvSpPr txBox="1"/>
          <p:nvPr/>
        </p:nvSpPr>
        <p:spPr>
          <a:xfrm>
            <a:off x="10515600" y="1562100"/>
            <a:ext cx="6781800" cy="6632137"/>
          </a:xfrm>
          <a:prstGeom prst="rect">
            <a:avLst/>
          </a:prstGeom>
          <a:noFill/>
        </p:spPr>
        <p:txBody>
          <a:bodyPr wrap="square" rtlCol="0">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36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Đặc</a:t>
            </a:r>
            <a:r>
              <a:rPr lang="en-US" sz="3600" b="1"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trưng</a:t>
            </a:r>
            <a:r>
              <a:rPr lang="en-US" sz="3600" b="1"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quan</a:t>
            </a:r>
            <a:r>
              <a:rPr lang="en-US" sz="3600" b="1"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trọng</a:t>
            </a:r>
            <a:r>
              <a:rPr lang="en-US" sz="3600" b="1"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nhất</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Feature 2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và</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Feature 4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có</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tác</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động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lớn</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nhất</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đến</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dự</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đoán</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thể</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hiện</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qua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giá</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trị</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SHAP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cao</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và</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sự</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phân</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tán</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lớn</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Các</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đặc</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trưng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này</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có</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thể</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ảnh</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hưởng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đến</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xác</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suất</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dự</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đoán</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theo</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cả</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hướng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tích</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cực</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giảm</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nguy</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cơ</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vỡ</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nợ</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và</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tiêu</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cực</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tăng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nguy</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cơ</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vỡ</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nợ</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a:t>
            </a:r>
          </a:p>
        </p:txBody>
      </p:sp>
      <p:pic>
        <p:nvPicPr>
          <p:cNvPr id="6" name="Picture 5">
            <a:extLst>
              <a:ext uri="{FF2B5EF4-FFF2-40B4-BE49-F238E27FC236}">
                <a16:creationId xmlns:a16="http://schemas.microsoft.com/office/drawing/2014/main" id="{B4F1E36D-2D74-A0B8-9BC5-8E0D1E71C3E4}"/>
              </a:ext>
            </a:extLst>
          </p:cNvPr>
          <p:cNvPicPr>
            <a:picLocks noChangeAspect="1"/>
          </p:cNvPicPr>
          <p:nvPr/>
        </p:nvPicPr>
        <p:blipFill>
          <a:blip r:embed="rId2"/>
          <a:stretch>
            <a:fillRect/>
          </a:stretch>
        </p:blipFill>
        <p:spPr>
          <a:xfrm>
            <a:off x="174523" y="853795"/>
            <a:ext cx="9298133" cy="9067800"/>
          </a:xfrm>
          <a:prstGeom prst="rect">
            <a:avLst/>
          </a:prstGeom>
        </p:spPr>
      </p:pic>
    </p:spTree>
    <p:extLst>
      <p:ext uri="{BB962C8B-B14F-4D97-AF65-F5344CB8AC3E}">
        <p14:creationId xmlns:p14="http://schemas.microsoft.com/office/powerpoint/2010/main" val="2827519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a:extLst>
            <a:ext uri="{FF2B5EF4-FFF2-40B4-BE49-F238E27FC236}">
              <a16:creationId xmlns:a16="http://schemas.microsoft.com/office/drawing/2014/main" id="{27758976-5715-A6D5-2D0D-76C38E8B27E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CB68C55-CFB2-8CBC-B6B8-DF5FE11E4020}"/>
              </a:ext>
            </a:extLst>
          </p:cNvPr>
          <p:cNvGrpSpPr/>
          <p:nvPr/>
        </p:nvGrpSpPr>
        <p:grpSpPr>
          <a:xfrm>
            <a:off x="152400" y="-85725"/>
            <a:ext cx="17667001" cy="2613124"/>
            <a:chOff x="-11988800" y="-114300"/>
            <a:chExt cx="23556003" cy="3484165"/>
          </a:xfrm>
        </p:grpSpPr>
        <p:sp>
          <p:nvSpPr>
            <p:cNvPr id="3" name="TextBox 3">
              <a:extLst>
                <a:ext uri="{FF2B5EF4-FFF2-40B4-BE49-F238E27FC236}">
                  <a16:creationId xmlns:a16="http://schemas.microsoft.com/office/drawing/2014/main" id="{69AEDA9F-7A68-F7CE-FD87-EC45FADEC788}"/>
                </a:ext>
              </a:extLst>
            </p:cNvPr>
            <p:cNvSpPr txBox="1"/>
            <p:nvPr/>
          </p:nvSpPr>
          <p:spPr>
            <a:xfrm>
              <a:off x="-11988800" y="-114300"/>
              <a:ext cx="22792818" cy="1257609"/>
            </a:xfrm>
            <a:prstGeom prst="rect">
              <a:avLst/>
            </a:prstGeom>
          </p:spPr>
          <p:txBody>
            <a:bodyPr wrap="square" lIns="0" tIns="0" rIns="0" bIns="0" rtlCol="0" anchor="t">
              <a:spAutoFit/>
            </a:bodyPr>
            <a:lstStyle/>
            <a:p>
              <a:pPr algn="ctr">
                <a:lnSpc>
                  <a:spcPts val="8100"/>
                </a:lnSpc>
              </a:pPr>
              <a:r>
                <a:rPr lang="en-US" sz="5785" spc="52" dirty="0" err="1">
                  <a:solidFill>
                    <a:srgbClr val="FFFF00"/>
                  </a:solidFill>
                  <a:latin typeface="Montserrat Classic"/>
                </a:rPr>
                <a:t>Giải</a:t>
              </a:r>
              <a:r>
                <a:rPr lang="en-US" sz="5785" spc="52" dirty="0">
                  <a:solidFill>
                    <a:srgbClr val="FFFF00"/>
                  </a:solidFill>
                  <a:latin typeface="Montserrat Classic"/>
                </a:rPr>
                <a:t> </a:t>
              </a:r>
              <a:r>
                <a:rPr lang="en-US" sz="5785" spc="52" dirty="0" err="1">
                  <a:solidFill>
                    <a:srgbClr val="FFFF00"/>
                  </a:solidFill>
                  <a:latin typeface="Montserrat Classic"/>
                </a:rPr>
                <a:t>thích</a:t>
              </a:r>
              <a:r>
                <a:rPr lang="en-US" sz="5785" spc="52" dirty="0">
                  <a:solidFill>
                    <a:srgbClr val="FFFF00"/>
                  </a:solidFill>
                  <a:latin typeface="Montserrat Classic"/>
                </a:rPr>
                <a:t> - SHAP</a:t>
              </a:r>
            </a:p>
          </p:txBody>
        </p:sp>
        <p:sp>
          <p:nvSpPr>
            <p:cNvPr id="4" name="TextBox 4">
              <a:extLst>
                <a:ext uri="{FF2B5EF4-FFF2-40B4-BE49-F238E27FC236}">
                  <a16:creationId xmlns:a16="http://schemas.microsoft.com/office/drawing/2014/main" id="{F3F491E4-FE04-B3B7-ADAB-95D84CDC368D}"/>
                </a:ext>
              </a:extLst>
            </p:cNvPr>
            <p:cNvSpPr txBox="1"/>
            <p:nvPr/>
          </p:nvSpPr>
          <p:spPr>
            <a:xfrm>
              <a:off x="-10871200" y="2549128"/>
              <a:ext cx="22438403" cy="820737"/>
            </a:xfrm>
            <a:prstGeom prst="rect">
              <a:avLst/>
            </a:prstGeom>
          </p:spPr>
          <p:txBody>
            <a:bodyPr wrap="square" lIns="0" tIns="0" rIns="0" bIns="0" rtlCol="0" anchor="t">
              <a:spAutoFit/>
            </a:bodyPr>
            <a:lstStyle/>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  </a:t>
              </a:r>
            </a:p>
          </p:txBody>
        </p:sp>
      </p:grpSp>
      <p:sp>
        <p:nvSpPr>
          <p:cNvPr id="11" name="Hộp Văn bản 10">
            <a:extLst>
              <a:ext uri="{FF2B5EF4-FFF2-40B4-BE49-F238E27FC236}">
                <a16:creationId xmlns:a16="http://schemas.microsoft.com/office/drawing/2014/main" id="{C2B8409A-F87A-1AAA-276C-7B7782E4B287}"/>
              </a:ext>
            </a:extLst>
          </p:cNvPr>
          <p:cNvSpPr txBox="1"/>
          <p:nvPr/>
        </p:nvSpPr>
        <p:spPr>
          <a:xfrm>
            <a:off x="10515600" y="1562100"/>
            <a:ext cx="6781800" cy="7269234"/>
          </a:xfrm>
          <a:prstGeom prst="rect">
            <a:avLst/>
          </a:prstGeom>
          <a:noFill/>
        </p:spPr>
        <p:txBody>
          <a:bodyPr wrap="square" rtlCol="0">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36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Hành</a:t>
            </a:r>
            <a:r>
              <a:rPr lang="en-US" sz="3600" b="1"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vi </a:t>
            </a:r>
            <a:r>
              <a:rPr lang="en-US" sz="36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của</a:t>
            </a:r>
            <a:r>
              <a:rPr lang="en-US" sz="3600" b="1"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các</a:t>
            </a:r>
            <a:r>
              <a:rPr lang="en-US" sz="3600" b="1"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đặc</a:t>
            </a:r>
            <a:r>
              <a:rPr lang="en-US" sz="3600" b="1"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trưng</a:t>
            </a:r>
            <a:r>
              <a:rPr lang="en-US" sz="3600" b="1"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quan</a:t>
            </a:r>
            <a:r>
              <a:rPr lang="en-US" sz="3600" b="1"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trọng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Với</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Feature 2,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giá</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trị</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cao</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màu</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đỏ</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có</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xu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hướng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làm</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tăng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xác</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suất</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vỡ</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nợ</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trong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khi</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giá</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trị</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thấp</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màu</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xanh</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giảm</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xác</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suất</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này</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Tương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tự</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Feature 4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cũng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có</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mối</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quan</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hệ</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phi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tuyến</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tính</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rõ</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ràng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với</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đầu</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ra</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của</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mô</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hình</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a:t>
            </a:r>
          </a:p>
        </p:txBody>
      </p:sp>
      <p:pic>
        <p:nvPicPr>
          <p:cNvPr id="6" name="Picture 5">
            <a:extLst>
              <a:ext uri="{FF2B5EF4-FFF2-40B4-BE49-F238E27FC236}">
                <a16:creationId xmlns:a16="http://schemas.microsoft.com/office/drawing/2014/main" id="{F7541F45-0832-8684-7325-C67FE51D1F16}"/>
              </a:ext>
            </a:extLst>
          </p:cNvPr>
          <p:cNvPicPr>
            <a:picLocks noChangeAspect="1"/>
          </p:cNvPicPr>
          <p:nvPr/>
        </p:nvPicPr>
        <p:blipFill>
          <a:blip r:embed="rId2"/>
          <a:stretch>
            <a:fillRect/>
          </a:stretch>
        </p:blipFill>
        <p:spPr>
          <a:xfrm>
            <a:off x="174523" y="853795"/>
            <a:ext cx="9298133" cy="9067800"/>
          </a:xfrm>
          <a:prstGeom prst="rect">
            <a:avLst/>
          </a:prstGeom>
        </p:spPr>
      </p:pic>
    </p:spTree>
    <p:extLst>
      <p:ext uri="{BB962C8B-B14F-4D97-AF65-F5344CB8AC3E}">
        <p14:creationId xmlns:p14="http://schemas.microsoft.com/office/powerpoint/2010/main" val="3729517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a:extLst>
            <a:ext uri="{FF2B5EF4-FFF2-40B4-BE49-F238E27FC236}">
              <a16:creationId xmlns:a16="http://schemas.microsoft.com/office/drawing/2014/main" id="{0DCF1DF3-E0AB-1DE2-22F4-F78F753B34E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9AC5C49-D100-BD0D-DA85-A375C9702CCA}"/>
              </a:ext>
            </a:extLst>
          </p:cNvPr>
          <p:cNvGrpSpPr/>
          <p:nvPr/>
        </p:nvGrpSpPr>
        <p:grpSpPr>
          <a:xfrm>
            <a:off x="152400" y="-85725"/>
            <a:ext cx="17667001" cy="2613124"/>
            <a:chOff x="-11988800" y="-114300"/>
            <a:chExt cx="23556003" cy="3484165"/>
          </a:xfrm>
        </p:grpSpPr>
        <p:sp>
          <p:nvSpPr>
            <p:cNvPr id="3" name="TextBox 3">
              <a:extLst>
                <a:ext uri="{FF2B5EF4-FFF2-40B4-BE49-F238E27FC236}">
                  <a16:creationId xmlns:a16="http://schemas.microsoft.com/office/drawing/2014/main" id="{7AD693E0-C906-68FB-8E24-7FAB3FB47F8B}"/>
                </a:ext>
              </a:extLst>
            </p:cNvPr>
            <p:cNvSpPr txBox="1"/>
            <p:nvPr/>
          </p:nvSpPr>
          <p:spPr>
            <a:xfrm>
              <a:off x="-11988800" y="-114300"/>
              <a:ext cx="22792818" cy="1257609"/>
            </a:xfrm>
            <a:prstGeom prst="rect">
              <a:avLst/>
            </a:prstGeom>
          </p:spPr>
          <p:txBody>
            <a:bodyPr wrap="square" lIns="0" tIns="0" rIns="0" bIns="0" rtlCol="0" anchor="t">
              <a:spAutoFit/>
            </a:bodyPr>
            <a:lstStyle/>
            <a:p>
              <a:pPr algn="ctr">
                <a:lnSpc>
                  <a:spcPts val="8100"/>
                </a:lnSpc>
              </a:pPr>
              <a:r>
                <a:rPr lang="en-US" sz="5785" spc="52" dirty="0" err="1">
                  <a:solidFill>
                    <a:srgbClr val="FFFF00"/>
                  </a:solidFill>
                  <a:latin typeface="Montserrat Classic"/>
                </a:rPr>
                <a:t>Giải</a:t>
              </a:r>
              <a:r>
                <a:rPr lang="en-US" sz="5785" spc="52" dirty="0">
                  <a:solidFill>
                    <a:srgbClr val="FFFF00"/>
                  </a:solidFill>
                  <a:latin typeface="Montserrat Classic"/>
                </a:rPr>
                <a:t> </a:t>
              </a:r>
              <a:r>
                <a:rPr lang="en-US" sz="5785" spc="52" dirty="0" err="1">
                  <a:solidFill>
                    <a:srgbClr val="FFFF00"/>
                  </a:solidFill>
                  <a:latin typeface="Montserrat Classic"/>
                </a:rPr>
                <a:t>thích</a:t>
              </a:r>
              <a:r>
                <a:rPr lang="en-US" sz="5785" spc="52" dirty="0">
                  <a:solidFill>
                    <a:srgbClr val="FFFF00"/>
                  </a:solidFill>
                  <a:latin typeface="Montserrat Classic"/>
                </a:rPr>
                <a:t> - SHAP</a:t>
              </a:r>
            </a:p>
          </p:txBody>
        </p:sp>
        <p:sp>
          <p:nvSpPr>
            <p:cNvPr id="4" name="TextBox 4">
              <a:extLst>
                <a:ext uri="{FF2B5EF4-FFF2-40B4-BE49-F238E27FC236}">
                  <a16:creationId xmlns:a16="http://schemas.microsoft.com/office/drawing/2014/main" id="{26CB060D-8D2E-3232-9843-890CA8305247}"/>
                </a:ext>
              </a:extLst>
            </p:cNvPr>
            <p:cNvSpPr txBox="1"/>
            <p:nvPr/>
          </p:nvSpPr>
          <p:spPr>
            <a:xfrm>
              <a:off x="-10871200" y="2549128"/>
              <a:ext cx="22438403" cy="820737"/>
            </a:xfrm>
            <a:prstGeom prst="rect">
              <a:avLst/>
            </a:prstGeom>
          </p:spPr>
          <p:txBody>
            <a:bodyPr wrap="square" lIns="0" tIns="0" rIns="0" bIns="0" rtlCol="0" anchor="t">
              <a:spAutoFit/>
            </a:bodyPr>
            <a:lstStyle/>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  </a:t>
              </a:r>
            </a:p>
          </p:txBody>
        </p:sp>
      </p:grpSp>
      <p:sp>
        <p:nvSpPr>
          <p:cNvPr id="11" name="Hộp Văn bản 10">
            <a:extLst>
              <a:ext uri="{FF2B5EF4-FFF2-40B4-BE49-F238E27FC236}">
                <a16:creationId xmlns:a16="http://schemas.microsoft.com/office/drawing/2014/main" id="{5C67E755-CB4D-F4F5-56EA-286FF9F98BD6}"/>
              </a:ext>
            </a:extLst>
          </p:cNvPr>
          <p:cNvSpPr txBox="1"/>
          <p:nvPr/>
        </p:nvSpPr>
        <p:spPr>
          <a:xfrm>
            <a:off x="10515600" y="1562100"/>
            <a:ext cx="6781800" cy="7269234"/>
          </a:xfrm>
          <a:prstGeom prst="rect">
            <a:avLst/>
          </a:prstGeom>
          <a:noFill/>
        </p:spPr>
        <p:txBody>
          <a:bodyPr wrap="square" rtlCol="0">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36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Các</a:t>
            </a:r>
            <a:r>
              <a:rPr lang="en-US" sz="3600" b="1"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đặc</a:t>
            </a:r>
            <a:r>
              <a:rPr lang="en-US" sz="3600" b="1"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trưng</a:t>
            </a:r>
            <a:r>
              <a:rPr lang="en-US" sz="3600" b="1"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khác</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Feature 1, Feature 3,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và</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Feature 69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cũng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có</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ảnh</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hưởng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đáng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kể</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nhưng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mức</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độ</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tác</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động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thấp</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hơn</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so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với</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Feature 2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và</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Feature 4.</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Một</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số</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đặc</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trưng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khác</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như</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Feature 60, Feature 73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có</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giá</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trị</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SHAP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thấp</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cho</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thấy</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tác</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động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của</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chúng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là</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không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đáng</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36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kể</a:t>
            </a:r>
            <a:r>
              <a:rPr lang="en-US" sz="36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a:t>
            </a:r>
          </a:p>
        </p:txBody>
      </p:sp>
      <p:pic>
        <p:nvPicPr>
          <p:cNvPr id="6" name="Picture 5">
            <a:extLst>
              <a:ext uri="{FF2B5EF4-FFF2-40B4-BE49-F238E27FC236}">
                <a16:creationId xmlns:a16="http://schemas.microsoft.com/office/drawing/2014/main" id="{715793C6-0E79-7677-9EB0-7A9F587789AC}"/>
              </a:ext>
            </a:extLst>
          </p:cNvPr>
          <p:cNvPicPr>
            <a:picLocks noChangeAspect="1"/>
          </p:cNvPicPr>
          <p:nvPr/>
        </p:nvPicPr>
        <p:blipFill>
          <a:blip r:embed="rId2"/>
          <a:stretch>
            <a:fillRect/>
          </a:stretch>
        </p:blipFill>
        <p:spPr>
          <a:xfrm>
            <a:off x="174523" y="853795"/>
            <a:ext cx="9298133" cy="9067800"/>
          </a:xfrm>
          <a:prstGeom prst="rect">
            <a:avLst/>
          </a:prstGeom>
        </p:spPr>
      </p:pic>
    </p:spTree>
    <p:extLst>
      <p:ext uri="{BB962C8B-B14F-4D97-AF65-F5344CB8AC3E}">
        <p14:creationId xmlns:p14="http://schemas.microsoft.com/office/powerpoint/2010/main" val="751995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a:extLst>
            <a:ext uri="{FF2B5EF4-FFF2-40B4-BE49-F238E27FC236}">
              <a16:creationId xmlns:a16="http://schemas.microsoft.com/office/drawing/2014/main" id="{B0058237-FC0E-ED9B-6C84-F8D21E366D2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C2C052B-08E9-FE74-6E67-C0E02D9F0CB1}"/>
              </a:ext>
            </a:extLst>
          </p:cNvPr>
          <p:cNvGrpSpPr/>
          <p:nvPr/>
        </p:nvGrpSpPr>
        <p:grpSpPr>
          <a:xfrm>
            <a:off x="152400" y="-85725"/>
            <a:ext cx="17667001" cy="2613124"/>
            <a:chOff x="-11988800" y="-114300"/>
            <a:chExt cx="23556003" cy="3484165"/>
          </a:xfrm>
        </p:grpSpPr>
        <p:sp>
          <p:nvSpPr>
            <p:cNvPr id="3" name="TextBox 3">
              <a:extLst>
                <a:ext uri="{FF2B5EF4-FFF2-40B4-BE49-F238E27FC236}">
                  <a16:creationId xmlns:a16="http://schemas.microsoft.com/office/drawing/2014/main" id="{C668FC2B-B701-DE7C-3BDA-5BF19F4D2372}"/>
                </a:ext>
              </a:extLst>
            </p:cNvPr>
            <p:cNvSpPr txBox="1"/>
            <p:nvPr/>
          </p:nvSpPr>
          <p:spPr>
            <a:xfrm>
              <a:off x="-11988800" y="-114300"/>
              <a:ext cx="22792818" cy="1257609"/>
            </a:xfrm>
            <a:prstGeom prst="rect">
              <a:avLst/>
            </a:prstGeom>
          </p:spPr>
          <p:txBody>
            <a:bodyPr wrap="square" lIns="0" tIns="0" rIns="0" bIns="0" rtlCol="0" anchor="t">
              <a:spAutoFit/>
            </a:bodyPr>
            <a:lstStyle/>
            <a:p>
              <a:pPr algn="ctr">
                <a:lnSpc>
                  <a:spcPts val="8100"/>
                </a:lnSpc>
              </a:pPr>
              <a:r>
                <a:rPr lang="en-US" sz="5785" spc="52" dirty="0" err="1">
                  <a:solidFill>
                    <a:srgbClr val="FFFF00"/>
                  </a:solidFill>
                  <a:latin typeface="Montserrat Classic"/>
                </a:rPr>
                <a:t>Giải</a:t>
              </a:r>
              <a:r>
                <a:rPr lang="en-US" sz="5785" spc="52" dirty="0">
                  <a:solidFill>
                    <a:srgbClr val="FFFF00"/>
                  </a:solidFill>
                  <a:latin typeface="Montserrat Classic"/>
                </a:rPr>
                <a:t> </a:t>
              </a:r>
              <a:r>
                <a:rPr lang="en-US" sz="5785" spc="52" dirty="0" err="1">
                  <a:solidFill>
                    <a:srgbClr val="FFFF00"/>
                  </a:solidFill>
                  <a:latin typeface="Montserrat Classic"/>
                </a:rPr>
                <a:t>thích</a:t>
              </a:r>
              <a:r>
                <a:rPr lang="en-US" sz="5785" spc="52" dirty="0">
                  <a:solidFill>
                    <a:srgbClr val="FFFF00"/>
                  </a:solidFill>
                  <a:latin typeface="Montserrat Classic"/>
                </a:rPr>
                <a:t> - SHAP</a:t>
              </a:r>
            </a:p>
          </p:txBody>
        </p:sp>
        <p:sp>
          <p:nvSpPr>
            <p:cNvPr id="4" name="TextBox 4">
              <a:extLst>
                <a:ext uri="{FF2B5EF4-FFF2-40B4-BE49-F238E27FC236}">
                  <a16:creationId xmlns:a16="http://schemas.microsoft.com/office/drawing/2014/main" id="{BEC7815E-11B3-C3EB-3832-8765514D705C}"/>
                </a:ext>
              </a:extLst>
            </p:cNvPr>
            <p:cNvSpPr txBox="1"/>
            <p:nvPr/>
          </p:nvSpPr>
          <p:spPr>
            <a:xfrm>
              <a:off x="-10871200" y="2549128"/>
              <a:ext cx="22438403" cy="820737"/>
            </a:xfrm>
            <a:prstGeom prst="rect">
              <a:avLst/>
            </a:prstGeom>
          </p:spPr>
          <p:txBody>
            <a:bodyPr wrap="square" lIns="0" tIns="0" rIns="0" bIns="0" rtlCol="0" anchor="t">
              <a:spAutoFit/>
            </a:bodyPr>
            <a:lstStyle/>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  </a:t>
              </a:r>
            </a:p>
          </p:txBody>
        </p:sp>
      </p:grpSp>
      <p:sp>
        <p:nvSpPr>
          <p:cNvPr id="11" name="Hộp Văn bản 10">
            <a:extLst>
              <a:ext uri="{FF2B5EF4-FFF2-40B4-BE49-F238E27FC236}">
                <a16:creationId xmlns:a16="http://schemas.microsoft.com/office/drawing/2014/main" id="{5D2FE1F2-FE01-6EA3-BCF7-38F688726789}"/>
              </a:ext>
            </a:extLst>
          </p:cNvPr>
          <p:cNvSpPr txBox="1"/>
          <p:nvPr/>
        </p:nvSpPr>
        <p:spPr>
          <a:xfrm>
            <a:off x="10515600" y="1562100"/>
            <a:ext cx="6781800" cy="5817618"/>
          </a:xfrm>
          <a:prstGeom prst="rect">
            <a:avLst/>
          </a:prstGeom>
          <a:noFill/>
        </p:spPr>
        <p:txBody>
          <a:bodyPr wrap="square" rtlCol="0">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40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Phân</a:t>
            </a:r>
            <a:r>
              <a:rPr lang="en-US" sz="4000" b="1"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bổ</a:t>
            </a:r>
            <a:r>
              <a:rPr lang="en-US" sz="4000" b="1"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tác</a:t>
            </a:r>
            <a:r>
              <a:rPr lang="en-US" sz="4000" b="1"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động</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Phân</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bố</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SHAP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cho</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thấy</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mô</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hình</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xử</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lý</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tốt</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các</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đặc</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trưng</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quan</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trọng</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với</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giá</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trị</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SHAP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trải</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đều</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từ</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âm</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đến</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dương</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biểu</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thị</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khả</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năng</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giải</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thích</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tốt</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đối</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với</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dữ</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liệu</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đầu</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vào</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a:t>
            </a:r>
          </a:p>
        </p:txBody>
      </p:sp>
      <p:pic>
        <p:nvPicPr>
          <p:cNvPr id="6" name="Picture 5">
            <a:extLst>
              <a:ext uri="{FF2B5EF4-FFF2-40B4-BE49-F238E27FC236}">
                <a16:creationId xmlns:a16="http://schemas.microsoft.com/office/drawing/2014/main" id="{2F577BFE-5590-0FC4-A0C9-7B0F2D775963}"/>
              </a:ext>
            </a:extLst>
          </p:cNvPr>
          <p:cNvPicPr>
            <a:picLocks noChangeAspect="1"/>
          </p:cNvPicPr>
          <p:nvPr/>
        </p:nvPicPr>
        <p:blipFill>
          <a:blip r:embed="rId2"/>
          <a:stretch>
            <a:fillRect/>
          </a:stretch>
        </p:blipFill>
        <p:spPr>
          <a:xfrm>
            <a:off x="174523" y="853795"/>
            <a:ext cx="9298133" cy="9067800"/>
          </a:xfrm>
          <a:prstGeom prst="rect">
            <a:avLst/>
          </a:prstGeom>
        </p:spPr>
      </p:pic>
    </p:spTree>
    <p:extLst>
      <p:ext uri="{BB962C8B-B14F-4D97-AF65-F5344CB8AC3E}">
        <p14:creationId xmlns:p14="http://schemas.microsoft.com/office/powerpoint/2010/main" val="3062931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p:cNvGrpSpPr/>
        <p:nvPr/>
      </p:nvGrpSpPr>
      <p:grpSpPr>
        <a:xfrm>
          <a:off x="0" y="0"/>
          <a:ext cx="0" cy="0"/>
          <a:chOff x="0" y="0"/>
          <a:chExt cx="0" cy="0"/>
        </a:xfrm>
      </p:grpSpPr>
      <p:grpSp>
        <p:nvGrpSpPr>
          <p:cNvPr id="2" name="Group 2"/>
          <p:cNvGrpSpPr/>
          <p:nvPr/>
        </p:nvGrpSpPr>
        <p:grpSpPr>
          <a:xfrm>
            <a:off x="152400" y="-85725"/>
            <a:ext cx="17667001" cy="2613124"/>
            <a:chOff x="-11988800" y="-114300"/>
            <a:chExt cx="23556003" cy="3484165"/>
          </a:xfrm>
        </p:grpSpPr>
        <p:sp>
          <p:nvSpPr>
            <p:cNvPr id="3" name="TextBox 3"/>
            <p:cNvSpPr txBox="1"/>
            <p:nvPr/>
          </p:nvSpPr>
          <p:spPr>
            <a:xfrm>
              <a:off x="-11988800" y="-114300"/>
              <a:ext cx="22792818" cy="1257609"/>
            </a:xfrm>
            <a:prstGeom prst="rect">
              <a:avLst/>
            </a:prstGeom>
          </p:spPr>
          <p:txBody>
            <a:bodyPr wrap="square" lIns="0" tIns="0" rIns="0" bIns="0" rtlCol="0" anchor="t">
              <a:spAutoFit/>
            </a:bodyPr>
            <a:lstStyle/>
            <a:p>
              <a:pPr algn="ctr">
                <a:lnSpc>
                  <a:spcPts val="8100"/>
                </a:lnSpc>
              </a:pPr>
              <a:r>
                <a:rPr lang="en-US" sz="5785" spc="52" dirty="0" err="1">
                  <a:solidFill>
                    <a:srgbClr val="FFFF00"/>
                  </a:solidFill>
                  <a:latin typeface="Montserrat Classic"/>
                </a:rPr>
                <a:t>Kết</a:t>
              </a:r>
              <a:r>
                <a:rPr lang="en-US" sz="5785" spc="52" dirty="0">
                  <a:solidFill>
                    <a:srgbClr val="FFFF00"/>
                  </a:solidFill>
                  <a:latin typeface="Montserrat Classic"/>
                </a:rPr>
                <a:t> </a:t>
              </a:r>
              <a:r>
                <a:rPr lang="en-US" sz="5785" spc="52" dirty="0" err="1">
                  <a:solidFill>
                    <a:srgbClr val="FFFF00"/>
                  </a:solidFill>
                  <a:latin typeface="Montserrat Classic"/>
                </a:rPr>
                <a:t>luận</a:t>
              </a:r>
              <a:endParaRPr lang="en-US" sz="5785" spc="52" dirty="0">
                <a:solidFill>
                  <a:srgbClr val="FFFF00"/>
                </a:solidFill>
                <a:latin typeface="Montserrat Classic"/>
              </a:endParaRPr>
            </a:p>
          </p:txBody>
        </p:sp>
        <p:sp>
          <p:nvSpPr>
            <p:cNvPr id="4" name="TextBox 4"/>
            <p:cNvSpPr txBox="1"/>
            <p:nvPr/>
          </p:nvSpPr>
          <p:spPr>
            <a:xfrm>
              <a:off x="-10871200" y="2549128"/>
              <a:ext cx="22438403" cy="820737"/>
            </a:xfrm>
            <a:prstGeom prst="rect">
              <a:avLst/>
            </a:prstGeom>
          </p:spPr>
          <p:txBody>
            <a:bodyPr wrap="square" lIns="0" tIns="0" rIns="0" bIns="0" rtlCol="0" anchor="t">
              <a:spAutoFit/>
            </a:bodyPr>
            <a:lstStyle/>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  </a:t>
              </a:r>
            </a:p>
          </p:txBody>
        </p:sp>
      </p:grpSp>
      <p:sp>
        <p:nvSpPr>
          <p:cNvPr id="5" name="Hộp Văn bản 10">
            <a:extLst>
              <a:ext uri="{FF2B5EF4-FFF2-40B4-BE49-F238E27FC236}">
                <a16:creationId xmlns:a16="http://schemas.microsoft.com/office/drawing/2014/main" id="{4E38221D-0116-E1E8-3F0E-AC0A0B9F0DBC}"/>
              </a:ext>
            </a:extLst>
          </p:cNvPr>
          <p:cNvSpPr txBox="1"/>
          <p:nvPr/>
        </p:nvSpPr>
        <p:spPr>
          <a:xfrm>
            <a:off x="1981200" y="2219622"/>
            <a:ext cx="12695903" cy="5314917"/>
          </a:xfrm>
          <a:prstGeom prst="rect">
            <a:avLst/>
          </a:prstGeom>
          <a:noFill/>
        </p:spPr>
        <p:txBody>
          <a:bodyPr wrap="square" rtlCol="0">
            <a:spAutoFit/>
          </a:bodyPr>
          <a:lstStyle/>
          <a:p>
            <a:pPr marL="0" marR="0">
              <a:lnSpc>
                <a:spcPct val="115000"/>
              </a:lnSpc>
              <a:spcAft>
                <a:spcPts val="800"/>
              </a:spcAft>
            </a:pPr>
            <a:r>
              <a:rPr lang="en-US" sz="40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Đề</a:t>
            </a:r>
            <a:r>
              <a:rPr lang="en-US" sz="4000" b="1"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xuất</a:t>
            </a:r>
            <a:r>
              <a:rPr lang="en-US" sz="4000" b="1"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mô</a:t>
            </a:r>
            <a:r>
              <a:rPr lang="en-US" sz="4000" b="1"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hình</a:t>
            </a:r>
            <a:r>
              <a:rPr lang="en-US" sz="4000" b="1"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cuối</a:t>
            </a:r>
            <a:r>
              <a:rPr lang="en-US" sz="4000" b="1"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b="1"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cùng</a:t>
            </a:r>
            <a:r>
              <a:rPr lang="en-US" sz="4000" b="1"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a:t>
            </a:r>
            <a:endPar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Dựa</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trên</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phân</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tích</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và</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so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sánh</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hiệu</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suất</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mô</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hình</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a:solidFill>
                  <a:schemeClr val="bg1"/>
                </a:solidFill>
                <a:latin typeface="Palatino Linotype" panose="02040502050505030304" pitchFamily="18" charset="0"/>
                <a:ea typeface="Aptos" panose="020B0004020202020204" pitchFamily="34" charset="0"/>
                <a:cs typeface="Times New Roman" panose="02020603050405020304" pitchFamily="18" charset="0"/>
              </a:rPr>
              <a:t>Artificial </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Neural Network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được</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chọn</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nhờ</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độ</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chính</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xác</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cao</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và</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khả</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năng</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tổng</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quát</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tốt</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Mô</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hình</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này</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phù</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hợp</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để</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triển</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khai</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trong</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thực</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tế</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và</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hỗ</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trợ</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đưa</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ra</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quyết</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định</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cho</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vay</a:t>
            </a:r>
            <a:endPar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5249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a:extLst>
            <a:ext uri="{FF2B5EF4-FFF2-40B4-BE49-F238E27FC236}">
              <a16:creationId xmlns:a16="http://schemas.microsoft.com/office/drawing/2014/main" id="{8FE16E02-AC32-D3D8-46FB-9B41C8E64FA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42A4F8F-7E40-3FCE-4AAE-6C28C193D4D5}"/>
              </a:ext>
            </a:extLst>
          </p:cNvPr>
          <p:cNvGrpSpPr/>
          <p:nvPr/>
        </p:nvGrpSpPr>
        <p:grpSpPr>
          <a:xfrm>
            <a:off x="152400" y="-85725"/>
            <a:ext cx="17667001" cy="2613124"/>
            <a:chOff x="-11988800" y="-114300"/>
            <a:chExt cx="23556003" cy="3484165"/>
          </a:xfrm>
        </p:grpSpPr>
        <p:sp>
          <p:nvSpPr>
            <p:cNvPr id="3" name="TextBox 3">
              <a:extLst>
                <a:ext uri="{FF2B5EF4-FFF2-40B4-BE49-F238E27FC236}">
                  <a16:creationId xmlns:a16="http://schemas.microsoft.com/office/drawing/2014/main" id="{C8923A4C-E4D9-3DCB-DCBC-1C9C90035D9A}"/>
                </a:ext>
              </a:extLst>
            </p:cNvPr>
            <p:cNvSpPr txBox="1"/>
            <p:nvPr/>
          </p:nvSpPr>
          <p:spPr>
            <a:xfrm>
              <a:off x="-11988800" y="-114300"/>
              <a:ext cx="22792818" cy="1257609"/>
            </a:xfrm>
            <a:prstGeom prst="rect">
              <a:avLst/>
            </a:prstGeom>
          </p:spPr>
          <p:txBody>
            <a:bodyPr wrap="square" lIns="0" tIns="0" rIns="0" bIns="0" rtlCol="0" anchor="t">
              <a:spAutoFit/>
            </a:bodyPr>
            <a:lstStyle/>
            <a:p>
              <a:pPr algn="ctr">
                <a:lnSpc>
                  <a:spcPts val="8100"/>
                </a:lnSpc>
              </a:pPr>
              <a:r>
                <a:rPr lang="en-US" sz="5785" spc="52" dirty="0">
                  <a:solidFill>
                    <a:srgbClr val="FFFF00"/>
                  </a:solidFill>
                  <a:latin typeface="Montserrat Classic"/>
                </a:rPr>
                <a:t>Thành </a:t>
              </a:r>
              <a:r>
                <a:rPr lang="en-US" sz="5785" spc="52" dirty="0" err="1">
                  <a:solidFill>
                    <a:srgbClr val="FFFF00"/>
                  </a:solidFill>
                  <a:latin typeface="Montserrat Classic"/>
                </a:rPr>
                <a:t>viên</a:t>
              </a:r>
              <a:endParaRPr lang="en-US" sz="5785" spc="52" dirty="0">
                <a:solidFill>
                  <a:srgbClr val="FFFF00"/>
                </a:solidFill>
                <a:latin typeface="Montserrat Classic"/>
              </a:endParaRPr>
            </a:p>
          </p:txBody>
        </p:sp>
        <p:sp>
          <p:nvSpPr>
            <p:cNvPr id="4" name="TextBox 4">
              <a:extLst>
                <a:ext uri="{FF2B5EF4-FFF2-40B4-BE49-F238E27FC236}">
                  <a16:creationId xmlns:a16="http://schemas.microsoft.com/office/drawing/2014/main" id="{D0CC5028-AF03-ED81-06BB-4612F1061C03}"/>
                </a:ext>
              </a:extLst>
            </p:cNvPr>
            <p:cNvSpPr txBox="1"/>
            <p:nvPr/>
          </p:nvSpPr>
          <p:spPr>
            <a:xfrm>
              <a:off x="-10871200" y="2549128"/>
              <a:ext cx="22438403" cy="820737"/>
            </a:xfrm>
            <a:prstGeom prst="rect">
              <a:avLst/>
            </a:prstGeom>
          </p:spPr>
          <p:txBody>
            <a:bodyPr wrap="square" lIns="0" tIns="0" rIns="0" bIns="0" rtlCol="0" anchor="t">
              <a:spAutoFit/>
            </a:bodyPr>
            <a:lstStyle/>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  </a:t>
              </a:r>
            </a:p>
          </p:txBody>
        </p:sp>
      </p:grpSp>
      <p:sp>
        <p:nvSpPr>
          <p:cNvPr id="5" name="Hộp Văn bản 10">
            <a:extLst>
              <a:ext uri="{FF2B5EF4-FFF2-40B4-BE49-F238E27FC236}">
                <a16:creationId xmlns:a16="http://schemas.microsoft.com/office/drawing/2014/main" id="{D8F2B9CC-CDA8-EED0-6D66-8A21D260248B}"/>
              </a:ext>
            </a:extLst>
          </p:cNvPr>
          <p:cNvSpPr txBox="1"/>
          <p:nvPr/>
        </p:nvSpPr>
        <p:spPr>
          <a:xfrm>
            <a:off x="1981200" y="2219622"/>
            <a:ext cx="12695903" cy="3191258"/>
          </a:xfrm>
          <a:prstGeom prst="rect">
            <a:avLst/>
          </a:prstGeom>
          <a:noFill/>
        </p:spPr>
        <p:txBody>
          <a:bodyPr wrap="square" rtlCol="0">
            <a:spAutoFit/>
          </a:bodyPr>
          <a:lstStyle/>
          <a:p>
            <a:pPr marL="742950" marR="0" indent="-742950">
              <a:lnSpc>
                <a:spcPct val="115000"/>
              </a:lnSpc>
              <a:spcAft>
                <a:spcPts val="800"/>
              </a:spcAft>
              <a:buAutoNum type="arabicPeriod"/>
            </a:pP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Lê Hoàng An – MSSV: 22110002</a:t>
            </a:r>
          </a:p>
          <a:p>
            <a:pPr marL="742950" marR="0" indent="-742950">
              <a:lnSpc>
                <a:spcPct val="115000"/>
              </a:lnSpc>
              <a:spcAft>
                <a:spcPts val="800"/>
              </a:spcAft>
              <a:buAutoNum type="arabicPeriod"/>
            </a:pP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Phạm</a:t>
            </a:r>
            <a:r>
              <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 Hoàng Dũng – MSSV: 22110043</a:t>
            </a:r>
          </a:p>
          <a:p>
            <a:pPr marL="742950" marR="0" indent="-742950">
              <a:lnSpc>
                <a:spcPct val="115000"/>
              </a:lnSpc>
              <a:spcAft>
                <a:spcPts val="800"/>
              </a:spcAft>
              <a:buAutoNum type="arabicPeriod"/>
            </a:pPr>
            <a:r>
              <a:rPr lang="en-US" sz="4000" kern="100" dirty="0" err="1">
                <a:solidFill>
                  <a:schemeClr val="bg1"/>
                </a:solidFill>
                <a:latin typeface="Palatino Linotype" panose="02040502050505030304" pitchFamily="18" charset="0"/>
                <a:ea typeface="Aptos" panose="020B0004020202020204" pitchFamily="34" charset="0"/>
                <a:cs typeface="Times New Roman" panose="02020603050405020304" pitchFamily="18" charset="0"/>
              </a:rPr>
              <a:t>Nguyễn</a:t>
            </a:r>
            <a:r>
              <a:rPr lang="en-US" sz="4000" kern="100" dirty="0">
                <a:solidFill>
                  <a:schemeClr val="bg1"/>
                </a:solidFill>
                <a:latin typeface="Palatino Linotype" panose="02040502050505030304" pitchFamily="18" charset="0"/>
                <a:ea typeface="Aptos" panose="020B0004020202020204" pitchFamily="34" charset="0"/>
                <a:cs typeface="Times New Roman" panose="02020603050405020304" pitchFamily="18" charset="0"/>
              </a:rPr>
              <a:t> Thanh </a:t>
            </a:r>
            <a:r>
              <a:rPr lang="en-US" sz="4000" kern="100" dirty="0" err="1">
                <a:solidFill>
                  <a:schemeClr val="bg1"/>
                </a:solidFill>
                <a:latin typeface="Palatino Linotype" panose="02040502050505030304" pitchFamily="18" charset="0"/>
                <a:ea typeface="Aptos" panose="020B0004020202020204" pitchFamily="34" charset="0"/>
                <a:cs typeface="Times New Roman" panose="02020603050405020304" pitchFamily="18" charset="0"/>
              </a:rPr>
              <a:t>Kiên</a:t>
            </a:r>
            <a:r>
              <a:rPr lang="en-US" sz="4000" kern="100" dirty="0">
                <a:solidFill>
                  <a:schemeClr val="bg1"/>
                </a:solidFill>
                <a:latin typeface="Palatino Linotype" panose="02040502050505030304" pitchFamily="18" charset="0"/>
                <a:ea typeface="Aptos" panose="020B0004020202020204" pitchFamily="34" charset="0"/>
                <a:cs typeface="Times New Roman" panose="02020603050405020304" pitchFamily="18" charset="0"/>
              </a:rPr>
              <a:t> – MSSV: 22110092</a:t>
            </a:r>
          </a:p>
          <a:p>
            <a:pPr marL="742950" marR="0" indent="-742950">
              <a:lnSpc>
                <a:spcPct val="115000"/>
              </a:lnSpc>
              <a:spcAft>
                <a:spcPts val="800"/>
              </a:spcAft>
              <a:buAutoNum type="arabicPeriod"/>
            </a:pPr>
            <a:r>
              <a:rPr lang="en-US" sz="4000" kern="100" dirty="0" err="1">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rPr>
              <a:t>Ph</a:t>
            </a:r>
            <a:r>
              <a:rPr lang="en-US" sz="4000" kern="100" dirty="0" err="1">
                <a:solidFill>
                  <a:schemeClr val="bg1"/>
                </a:solidFill>
                <a:latin typeface="Palatino Linotype" panose="02040502050505030304" pitchFamily="18" charset="0"/>
                <a:ea typeface="Aptos" panose="020B0004020202020204" pitchFamily="34" charset="0"/>
                <a:cs typeface="Times New Roman" panose="02020603050405020304" pitchFamily="18" charset="0"/>
              </a:rPr>
              <a:t>ạm</a:t>
            </a:r>
            <a:r>
              <a:rPr lang="en-US" sz="4000" kern="100" dirty="0">
                <a:solidFill>
                  <a:schemeClr val="bg1"/>
                </a:solidFill>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latin typeface="Palatino Linotype" panose="02040502050505030304" pitchFamily="18" charset="0"/>
                <a:ea typeface="Aptos" panose="020B0004020202020204" pitchFamily="34" charset="0"/>
                <a:cs typeface="Times New Roman" panose="02020603050405020304" pitchFamily="18" charset="0"/>
              </a:rPr>
              <a:t>Trần</a:t>
            </a:r>
            <a:r>
              <a:rPr lang="en-US" sz="4000" kern="100" dirty="0">
                <a:solidFill>
                  <a:schemeClr val="bg1"/>
                </a:solidFill>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latin typeface="Palatino Linotype" panose="02040502050505030304" pitchFamily="18" charset="0"/>
                <a:ea typeface="Aptos" panose="020B0004020202020204" pitchFamily="34" charset="0"/>
                <a:cs typeface="Times New Roman" panose="02020603050405020304" pitchFamily="18" charset="0"/>
              </a:rPr>
              <a:t>Tấn</a:t>
            </a:r>
            <a:r>
              <a:rPr lang="en-US" sz="4000" kern="100" dirty="0">
                <a:solidFill>
                  <a:schemeClr val="bg1"/>
                </a:solidFill>
                <a:latin typeface="Palatino Linotype" panose="02040502050505030304" pitchFamily="18" charset="0"/>
                <a:ea typeface="Aptos" panose="020B0004020202020204" pitchFamily="34" charset="0"/>
                <a:cs typeface="Times New Roman" panose="02020603050405020304" pitchFamily="18" charset="0"/>
              </a:rPr>
              <a:t> </a:t>
            </a:r>
            <a:r>
              <a:rPr lang="en-US" sz="4000" kern="100" dirty="0" err="1">
                <a:solidFill>
                  <a:schemeClr val="bg1"/>
                </a:solidFill>
                <a:latin typeface="Palatino Linotype" panose="02040502050505030304" pitchFamily="18" charset="0"/>
                <a:ea typeface="Aptos" panose="020B0004020202020204" pitchFamily="34" charset="0"/>
                <a:cs typeface="Times New Roman" panose="02020603050405020304" pitchFamily="18" charset="0"/>
              </a:rPr>
              <a:t>Phát</a:t>
            </a:r>
            <a:r>
              <a:rPr lang="en-US" sz="4000" kern="100" dirty="0">
                <a:solidFill>
                  <a:schemeClr val="bg1"/>
                </a:solidFill>
                <a:latin typeface="Palatino Linotype" panose="02040502050505030304" pitchFamily="18" charset="0"/>
                <a:ea typeface="Aptos" panose="020B0004020202020204" pitchFamily="34" charset="0"/>
                <a:cs typeface="Times New Roman" panose="02020603050405020304" pitchFamily="18" charset="0"/>
              </a:rPr>
              <a:t> – MSSV: 20280070</a:t>
            </a:r>
            <a:endPar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77774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a:extLst>
            <a:ext uri="{FF2B5EF4-FFF2-40B4-BE49-F238E27FC236}">
              <a16:creationId xmlns:a16="http://schemas.microsoft.com/office/drawing/2014/main" id="{0D4040AC-0459-19E8-9232-71A000D1379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CFB5D53-31FB-A427-9827-2B3E44318EB3}"/>
              </a:ext>
            </a:extLst>
          </p:cNvPr>
          <p:cNvGrpSpPr/>
          <p:nvPr/>
        </p:nvGrpSpPr>
        <p:grpSpPr>
          <a:xfrm>
            <a:off x="152400" y="-85725"/>
            <a:ext cx="17667001" cy="2613124"/>
            <a:chOff x="-11988800" y="-114300"/>
            <a:chExt cx="23556003" cy="3484165"/>
          </a:xfrm>
        </p:grpSpPr>
        <p:sp>
          <p:nvSpPr>
            <p:cNvPr id="3" name="TextBox 3">
              <a:extLst>
                <a:ext uri="{FF2B5EF4-FFF2-40B4-BE49-F238E27FC236}">
                  <a16:creationId xmlns:a16="http://schemas.microsoft.com/office/drawing/2014/main" id="{D50DB537-9602-BC6B-F8D9-9BBD5DF6D42B}"/>
                </a:ext>
              </a:extLst>
            </p:cNvPr>
            <p:cNvSpPr txBox="1"/>
            <p:nvPr/>
          </p:nvSpPr>
          <p:spPr>
            <a:xfrm>
              <a:off x="-11988800" y="-114300"/>
              <a:ext cx="22792818" cy="1257609"/>
            </a:xfrm>
            <a:prstGeom prst="rect">
              <a:avLst/>
            </a:prstGeom>
          </p:spPr>
          <p:txBody>
            <a:bodyPr wrap="square" lIns="0" tIns="0" rIns="0" bIns="0" rtlCol="0" anchor="t">
              <a:spAutoFit/>
            </a:bodyPr>
            <a:lstStyle/>
            <a:p>
              <a:pPr algn="ctr">
                <a:lnSpc>
                  <a:spcPts val="8100"/>
                </a:lnSpc>
              </a:pPr>
              <a:r>
                <a:rPr lang="en-US" sz="5785" spc="52" dirty="0" err="1">
                  <a:solidFill>
                    <a:srgbClr val="FFFF00"/>
                  </a:solidFill>
                  <a:latin typeface="Montserrat Classic"/>
                </a:rPr>
                <a:t>Tài</a:t>
              </a:r>
              <a:r>
                <a:rPr lang="en-US" sz="5785" spc="52" dirty="0">
                  <a:solidFill>
                    <a:srgbClr val="FFFF00"/>
                  </a:solidFill>
                  <a:latin typeface="Montserrat Classic"/>
                </a:rPr>
                <a:t> </a:t>
              </a:r>
              <a:r>
                <a:rPr lang="en-US" sz="5785" spc="52" dirty="0" err="1">
                  <a:solidFill>
                    <a:srgbClr val="FFFF00"/>
                  </a:solidFill>
                  <a:latin typeface="Montserrat Classic"/>
                </a:rPr>
                <a:t>Liệu</a:t>
              </a:r>
              <a:r>
                <a:rPr lang="en-US" sz="5785" spc="52" dirty="0">
                  <a:solidFill>
                    <a:srgbClr val="FFFF00"/>
                  </a:solidFill>
                  <a:latin typeface="Montserrat Classic"/>
                </a:rPr>
                <a:t> Tham </a:t>
              </a:r>
              <a:r>
                <a:rPr lang="en-US" sz="5785" spc="52" dirty="0" err="1">
                  <a:solidFill>
                    <a:srgbClr val="FFFF00"/>
                  </a:solidFill>
                  <a:latin typeface="Montserrat Classic"/>
                </a:rPr>
                <a:t>Khảo</a:t>
              </a:r>
              <a:endParaRPr lang="en-US" sz="5785" spc="52" dirty="0">
                <a:solidFill>
                  <a:srgbClr val="FFFF00"/>
                </a:solidFill>
                <a:latin typeface="Montserrat Classic"/>
              </a:endParaRPr>
            </a:p>
          </p:txBody>
        </p:sp>
        <p:sp>
          <p:nvSpPr>
            <p:cNvPr id="4" name="TextBox 4">
              <a:extLst>
                <a:ext uri="{FF2B5EF4-FFF2-40B4-BE49-F238E27FC236}">
                  <a16:creationId xmlns:a16="http://schemas.microsoft.com/office/drawing/2014/main" id="{1EA5388F-0F7F-CB8B-C49B-83D421944662}"/>
                </a:ext>
              </a:extLst>
            </p:cNvPr>
            <p:cNvSpPr txBox="1"/>
            <p:nvPr/>
          </p:nvSpPr>
          <p:spPr>
            <a:xfrm>
              <a:off x="-10871200" y="2549128"/>
              <a:ext cx="22438403" cy="820737"/>
            </a:xfrm>
            <a:prstGeom prst="rect">
              <a:avLst/>
            </a:prstGeom>
          </p:spPr>
          <p:txBody>
            <a:bodyPr wrap="square" lIns="0" tIns="0" rIns="0" bIns="0" rtlCol="0" anchor="t">
              <a:spAutoFit/>
            </a:bodyPr>
            <a:lstStyle/>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  </a:t>
              </a:r>
            </a:p>
          </p:txBody>
        </p:sp>
      </p:grpSp>
      <p:sp>
        <p:nvSpPr>
          <p:cNvPr id="5" name="Hộp Văn bản 10">
            <a:extLst>
              <a:ext uri="{FF2B5EF4-FFF2-40B4-BE49-F238E27FC236}">
                <a16:creationId xmlns:a16="http://schemas.microsoft.com/office/drawing/2014/main" id="{0890C72D-9D7E-F99F-9BBA-91E8275B68D9}"/>
              </a:ext>
            </a:extLst>
          </p:cNvPr>
          <p:cNvSpPr txBox="1"/>
          <p:nvPr/>
        </p:nvSpPr>
        <p:spPr>
          <a:xfrm>
            <a:off x="2667000" y="1911846"/>
            <a:ext cx="12695903" cy="7540911"/>
          </a:xfrm>
          <a:prstGeom prst="rect">
            <a:avLst/>
          </a:prstGeom>
          <a:noFill/>
        </p:spPr>
        <p:txBody>
          <a:bodyPr wrap="square" rtlCol="0">
            <a:spAutoFit/>
          </a:bodyPr>
          <a:lstStyle/>
          <a:p>
            <a:pPr marL="742950" marR="0" indent="-742950">
              <a:lnSpc>
                <a:spcPct val="115000"/>
              </a:lnSpc>
              <a:spcAft>
                <a:spcPts val="800"/>
              </a:spcAft>
              <a:buAutoNum type="arabicPeriod"/>
            </a:pPr>
            <a:r>
              <a:rPr lang="en-US" sz="4000" dirty="0">
                <a:hlinkClick r:id="rId2"/>
              </a:rPr>
              <a:t>(PDF) Online Loan Default Prediction Model Based on Deep Learning Neural Network</a:t>
            </a:r>
            <a:endParaRPr lang="en-US" sz="4000" dirty="0"/>
          </a:p>
          <a:p>
            <a:pPr marL="742950" marR="0" indent="-742950">
              <a:lnSpc>
                <a:spcPct val="115000"/>
              </a:lnSpc>
              <a:spcAft>
                <a:spcPts val="800"/>
              </a:spcAft>
              <a:buAutoNum type="arabicPeriod"/>
            </a:pPr>
            <a:r>
              <a:rPr lang="en-US" sz="4000" dirty="0">
                <a:hlinkClick r:id="rId3"/>
              </a:rPr>
              <a:t>(PDF) A study on predicting loan default based on the random forest algorithm</a:t>
            </a:r>
            <a:endParaRPr lang="en-US" sz="4000" dirty="0"/>
          </a:p>
          <a:p>
            <a:pPr marL="742950" marR="0" indent="-742950">
              <a:lnSpc>
                <a:spcPct val="115000"/>
              </a:lnSpc>
              <a:spcAft>
                <a:spcPts val="800"/>
              </a:spcAft>
              <a:buAutoNum type="arabicPeriod"/>
            </a:pPr>
            <a:r>
              <a:rPr lang="en-US" sz="4000" dirty="0">
                <a:hlinkClick r:id="rId4"/>
              </a:rPr>
              <a:t>(PDF) Loan Approval Prediction Improved by </a:t>
            </a:r>
            <a:r>
              <a:rPr lang="en-US" sz="4000" dirty="0" err="1">
                <a:hlinkClick r:id="rId4"/>
              </a:rPr>
              <a:t>XGBoost</a:t>
            </a:r>
            <a:r>
              <a:rPr lang="en-US" sz="4000" dirty="0">
                <a:hlinkClick r:id="rId4"/>
              </a:rPr>
              <a:t> Model Based on Four-Vector Optimization Algorithm</a:t>
            </a:r>
            <a:endParaRPr lang="en-US" sz="4000" dirty="0"/>
          </a:p>
          <a:p>
            <a:pPr marL="742950" marR="0" indent="-742950">
              <a:lnSpc>
                <a:spcPct val="115000"/>
              </a:lnSpc>
              <a:spcAft>
                <a:spcPts val="800"/>
              </a:spcAft>
              <a:buAutoNum type="arabicPeriod"/>
            </a:pPr>
            <a:r>
              <a:rPr lang="en-US" sz="4000" dirty="0">
                <a:hlinkClick r:id="rId5"/>
              </a:rPr>
              <a:t>Interpreting Loan Default Prediction Models using SHAP | by Brendan Ng | Medium</a:t>
            </a:r>
            <a:endParaRPr lang="en-US" sz="4000" dirty="0"/>
          </a:p>
          <a:p>
            <a:pPr marL="742950" marR="0" indent="-742950">
              <a:lnSpc>
                <a:spcPct val="115000"/>
              </a:lnSpc>
              <a:spcAft>
                <a:spcPts val="800"/>
              </a:spcAft>
              <a:buAutoNum type="arabicPeriod"/>
            </a:pPr>
            <a:r>
              <a:rPr lang="en-US" sz="4000" dirty="0">
                <a:hlinkClick r:id="rId6"/>
              </a:rPr>
              <a:t>(PDF) Loan Forecasting Based on Machine Learning and Variable Correlation Analysis</a:t>
            </a:r>
            <a:endParaRPr lang="en-US" sz="4000" kern="100" dirty="0">
              <a:solidFill>
                <a:schemeClr val="bg1"/>
              </a:solidFill>
              <a:effectLst/>
              <a:latin typeface="Palatino Linotype" panose="0204050205050503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2256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2B808"/>
        </a:solidFill>
        <a:effectLst/>
      </p:bgPr>
    </p:bg>
    <p:spTree>
      <p:nvGrpSpPr>
        <p:cNvPr id="1" name=""/>
        <p:cNvGrpSpPr/>
        <p:nvPr/>
      </p:nvGrpSpPr>
      <p:grpSpPr>
        <a:xfrm>
          <a:off x="0" y="0"/>
          <a:ext cx="0" cy="0"/>
          <a:chOff x="0" y="0"/>
          <a:chExt cx="0" cy="0"/>
        </a:xfrm>
      </p:grpSpPr>
      <p:sp>
        <p:nvSpPr>
          <p:cNvPr id="2" name="AutoShape 2"/>
          <p:cNvSpPr/>
          <p:nvPr/>
        </p:nvSpPr>
        <p:spPr>
          <a:xfrm>
            <a:off x="218209" y="207818"/>
            <a:ext cx="17851582" cy="9871364"/>
          </a:xfrm>
          <a:prstGeom prst="rect">
            <a:avLst/>
          </a:prstGeom>
          <a:solidFill>
            <a:srgbClr val="910C00"/>
          </a:solidFill>
        </p:spPr>
        <p:txBody>
          <a:bodyPr/>
          <a:lstStyle/>
          <a:p>
            <a:endParaRPr lang="en-US"/>
          </a:p>
        </p:txBody>
      </p:sp>
      <p:grpSp>
        <p:nvGrpSpPr>
          <p:cNvPr id="3" name="Group 3"/>
          <p:cNvGrpSpPr/>
          <p:nvPr/>
        </p:nvGrpSpPr>
        <p:grpSpPr>
          <a:xfrm>
            <a:off x="2195644" y="2772661"/>
            <a:ext cx="13896712" cy="3966764"/>
            <a:chOff x="0" y="0"/>
            <a:chExt cx="18528950" cy="5289019"/>
          </a:xfrm>
        </p:grpSpPr>
        <p:pic>
          <p:nvPicPr>
            <p:cNvPr id="4" name="Picture 4"/>
            <p:cNvPicPr>
              <a:picLocks noChangeAspect="1"/>
            </p:cNvPicPr>
            <p:nvPr/>
          </p:nvPicPr>
          <p:blipFill>
            <a:blip r:embed="rId2"/>
            <a:srcRect/>
            <a:stretch>
              <a:fillRect/>
            </a:stretch>
          </p:blipFill>
          <p:spPr>
            <a:xfrm>
              <a:off x="7473109" y="0"/>
              <a:ext cx="3582731" cy="3582731"/>
            </a:xfrm>
            <a:prstGeom prst="rect">
              <a:avLst/>
            </a:prstGeom>
          </p:spPr>
        </p:pic>
        <p:pic>
          <p:nvPicPr>
            <p:cNvPr id="5" name="Picture 5"/>
            <p:cNvPicPr>
              <a:picLocks noChangeAspect="1"/>
            </p:cNvPicPr>
            <p:nvPr/>
          </p:nvPicPr>
          <p:blipFill>
            <a:blip r:embed="rId3"/>
            <a:srcRect/>
            <a:stretch>
              <a:fillRect/>
            </a:stretch>
          </p:blipFill>
          <p:spPr>
            <a:xfrm>
              <a:off x="8275591" y="802481"/>
              <a:ext cx="1977769" cy="1977769"/>
            </a:xfrm>
            <a:prstGeom prst="rect">
              <a:avLst/>
            </a:prstGeom>
          </p:spPr>
        </p:pic>
        <p:sp>
          <p:nvSpPr>
            <p:cNvPr id="6" name="TextBox 6"/>
            <p:cNvSpPr txBox="1"/>
            <p:nvPr/>
          </p:nvSpPr>
          <p:spPr>
            <a:xfrm>
              <a:off x="0" y="3945994"/>
              <a:ext cx="18528950" cy="1343025"/>
            </a:xfrm>
            <a:prstGeom prst="rect">
              <a:avLst/>
            </a:prstGeom>
          </p:spPr>
          <p:txBody>
            <a:bodyPr lIns="0" tIns="0" rIns="0" bIns="0" rtlCol="0" anchor="t">
              <a:spAutoFit/>
            </a:bodyPr>
            <a:lstStyle/>
            <a:p>
              <a:pPr algn="ctr">
                <a:lnSpc>
                  <a:spcPts val="8400"/>
                </a:lnSpc>
              </a:pPr>
              <a:r>
                <a:rPr lang="en-US" sz="6000" spc="54">
                  <a:solidFill>
                    <a:srgbClr val="E2B808"/>
                  </a:solidFill>
                  <a:latin typeface="Montserrat Classic Bold"/>
                </a:rPr>
                <a:t>Thank You</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p:cNvGrpSpPr/>
        <p:nvPr/>
      </p:nvGrpSpPr>
      <p:grpSpPr>
        <a:xfrm>
          <a:off x="0" y="0"/>
          <a:ext cx="0" cy="0"/>
          <a:chOff x="0" y="0"/>
          <a:chExt cx="0" cy="0"/>
        </a:xfrm>
      </p:grpSpPr>
      <p:grpSp>
        <p:nvGrpSpPr>
          <p:cNvPr id="2" name="Group 2"/>
          <p:cNvGrpSpPr/>
          <p:nvPr/>
        </p:nvGrpSpPr>
        <p:grpSpPr>
          <a:xfrm>
            <a:off x="228600" y="266700"/>
            <a:ext cx="17329800" cy="8262342"/>
            <a:chOff x="-11887200" y="355600"/>
            <a:chExt cx="23106402" cy="11016456"/>
          </a:xfrm>
        </p:grpSpPr>
        <p:sp>
          <p:nvSpPr>
            <p:cNvPr id="3" name="TextBox 3"/>
            <p:cNvSpPr txBox="1"/>
            <p:nvPr/>
          </p:nvSpPr>
          <p:spPr>
            <a:xfrm>
              <a:off x="-11887200" y="355600"/>
              <a:ext cx="22792818" cy="1257609"/>
            </a:xfrm>
            <a:prstGeom prst="rect">
              <a:avLst/>
            </a:prstGeom>
          </p:spPr>
          <p:txBody>
            <a:bodyPr wrap="square" lIns="0" tIns="0" rIns="0" bIns="0" rtlCol="0" anchor="t">
              <a:spAutoFit/>
            </a:bodyPr>
            <a:lstStyle/>
            <a:p>
              <a:pPr algn="ctr">
                <a:lnSpc>
                  <a:spcPts val="8100"/>
                </a:lnSpc>
              </a:pPr>
              <a:r>
                <a:rPr lang="en-US" sz="5785" spc="52" dirty="0" err="1">
                  <a:solidFill>
                    <a:srgbClr val="FFFF00"/>
                  </a:solidFill>
                  <a:latin typeface="Montserrat Classic"/>
                </a:rPr>
                <a:t>Mô</a:t>
              </a:r>
              <a:r>
                <a:rPr lang="en-US" sz="5785" spc="52" dirty="0">
                  <a:solidFill>
                    <a:srgbClr val="FFFF00"/>
                  </a:solidFill>
                  <a:latin typeface="Montserrat Classic"/>
                </a:rPr>
                <a:t> </a:t>
              </a:r>
              <a:r>
                <a:rPr lang="en-US" sz="5785" spc="52" dirty="0" err="1">
                  <a:solidFill>
                    <a:srgbClr val="FFFF00"/>
                  </a:solidFill>
                  <a:latin typeface="Montserrat Classic"/>
                </a:rPr>
                <a:t>tả</a:t>
              </a:r>
              <a:r>
                <a:rPr lang="en-US" sz="5785" spc="52" dirty="0">
                  <a:solidFill>
                    <a:srgbClr val="FFFF00"/>
                  </a:solidFill>
                  <a:latin typeface="Montserrat Classic"/>
                </a:rPr>
                <a:t> </a:t>
              </a:r>
              <a:r>
                <a:rPr lang="en-US" sz="5785" spc="52" dirty="0" err="1">
                  <a:solidFill>
                    <a:srgbClr val="FFFF00"/>
                  </a:solidFill>
                  <a:latin typeface="Montserrat Classic"/>
                </a:rPr>
                <a:t>bài</a:t>
              </a:r>
              <a:r>
                <a:rPr lang="en-US" sz="5785" spc="52" dirty="0">
                  <a:solidFill>
                    <a:srgbClr val="FFFF00"/>
                  </a:solidFill>
                  <a:latin typeface="Montserrat Classic"/>
                </a:rPr>
                <a:t> </a:t>
              </a:r>
              <a:r>
                <a:rPr lang="en-US" sz="5785" spc="52" dirty="0" err="1">
                  <a:solidFill>
                    <a:srgbClr val="FFFF00"/>
                  </a:solidFill>
                  <a:latin typeface="Montserrat Classic"/>
                </a:rPr>
                <a:t>toán</a:t>
              </a:r>
              <a:endParaRPr lang="en-US" sz="5785" spc="52" dirty="0">
                <a:solidFill>
                  <a:srgbClr val="FFFF00"/>
                </a:solidFill>
                <a:latin typeface="Montserrat Classic"/>
              </a:endParaRPr>
            </a:p>
          </p:txBody>
        </p:sp>
        <p:sp>
          <p:nvSpPr>
            <p:cNvPr id="4" name="TextBox 4"/>
            <p:cNvSpPr txBox="1"/>
            <p:nvPr/>
          </p:nvSpPr>
          <p:spPr>
            <a:xfrm>
              <a:off x="-11219201" y="2343944"/>
              <a:ext cx="22438403" cy="9028112"/>
            </a:xfrm>
            <a:prstGeom prst="rect">
              <a:avLst/>
            </a:prstGeom>
          </p:spPr>
          <p:txBody>
            <a:bodyPr wrap="square" lIns="0" tIns="0" rIns="0" bIns="0" rtlCol="0" anchor="t">
              <a:spAutoFit/>
            </a:bodyPr>
            <a:lstStyle/>
            <a:p>
              <a:r>
                <a:rPr lang="vi-VN" sz="2000" b="0" dirty="0">
                  <a:solidFill>
                    <a:srgbClr val="CCCCCC"/>
                  </a:solidFill>
                  <a:effectLst/>
                  <a:latin typeface="Consolas" panose="020B0609020204030204" pitchFamily="49" charset="0"/>
                </a:rPr>
                <a:t>Trong bài toán này, ta sẽ áp dụng các kỹ thuật khám phá dữ liệu (EDA) và sử dụng các mô hình </a:t>
              </a:r>
              <a:r>
                <a:rPr lang="vi-VN" sz="2000" b="0" dirty="0" err="1">
                  <a:solidFill>
                    <a:srgbClr val="CCCCCC"/>
                  </a:solidFill>
                  <a:effectLst/>
                  <a:latin typeface="Consolas" panose="020B0609020204030204" pitchFamily="49" charset="0"/>
                </a:rPr>
                <a:t>Machine</a:t>
              </a:r>
              <a:r>
                <a:rPr lang="vi-VN" sz="2000" b="0" dirty="0">
                  <a:solidFill>
                    <a:srgbClr val="CCCCCC"/>
                  </a:solidFill>
                  <a:effectLst/>
                  <a:latin typeface="Consolas" panose="020B0609020204030204" pitchFamily="49" charset="0"/>
                </a:rPr>
                <a:t> </a:t>
              </a:r>
              <a:r>
                <a:rPr lang="vi-VN" sz="2000" b="0" dirty="0" err="1">
                  <a:solidFill>
                    <a:srgbClr val="CCCCCC"/>
                  </a:solidFill>
                  <a:effectLst/>
                  <a:latin typeface="Consolas" panose="020B0609020204030204" pitchFamily="49" charset="0"/>
                </a:rPr>
                <a:t>Learning</a:t>
              </a:r>
              <a:r>
                <a:rPr lang="vi-VN" sz="2000" b="0" dirty="0">
                  <a:solidFill>
                    <a:srgbClr val="CCCCCC"/>
                  </a:solidFill>
                  <a:effectLst/>
                  <a:latin typeface="Consolas" panose="020B0609020204030204" pitchFamily="49" charset="0"/>
                </a:rPr>
                <a:t> để giải quyết một bài toán thực tế về phân tích rủi ro trong lĩnh vực tài chính và ngân hàng. Mục tiêu là sử dụng dữ liệu và mô hình một cách hiệu quả để dự đoán khả năng vỡ nợ của khách hàng, qua đó hỗ trợ các quyết định kinh doanh.</a:t>
              </a:r>
            </a:p>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Công ty tài chính mà ta làm việc chuyên cung cấp các khoản vay cho khách hàng đô thị. Khi nhận được một hồ sơ vay, công ty cần quyết định phê duyệt dựa trên thông tin khách hàng, đối mặt với hai loại rủi ro chính:</a:t>
              </a:r>
            </a:p>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  </a:t>
              </a:r>
              <a:r>
                <a:rPr lang="vi-VN" sz="2000" b="0" dirty="0">
                  <a:solidFill>
                    <a:srgbClr val="6796E6"/>
                  </a:solidFill>
                  <a:effectLst/>
                  <a:latin typeface="Consolas" panose="020B0609020204030204" pitchFamily="49" charset="0"/>
                </a:rPr>
                <a:t>-</a:t>
              </a:r>
              <a:r>
                <a:rPr lang="vi-VN" sz="2000" b="0" dirty="0">
                  <a:solidFill>
                    <a:srgbClr val="CCCCCC"/>
                  </a:solidFill>
                  <a:effectLst/>
                  <a:latin typeface="Consolas" panose="020B0609020204030204" pitchFamily="49" charset="0"/>
                </a:rPr>
                <a:t> Mất cơ hội kinh doanh: Nếu khách hàng có khả năng trả nợ nhưng không được duyệt hồ sơ.</a:t>
              </a:r>
            </a:p>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  </a:t>
              </a:r>
              <a:r>
                <a:rPr lang="vi-VN" sz="2000" b="0" dirty="0">
                  <a:solidFill>
                    <a:srgbClr val="6796E6"/>
                  </a:solidFill>
                  <a:effectLst/>
                  <a:latin typeface="Consolas" panose="020B0609020204030204" pitchFamily="49" charset="0"/>
                </a:rPr>
                <a:t>-</a:t>
              </a:r>
              <a:r>
                <a:rPr lang="vi-VN" sz="2000" b="0" dirty="0">
                  <a:solidFill>
                    <a:srgbClr val="CCCCCC"/>
                  </a:solidFill>
                  <a:effectLst/>
                  <a:latin typeface="Consolas" panose="020B0609020204030204" pitchFamily="49" charset="0"/>
                </a:rPr>
                <a:t> Tổn thất tài chính: Nếu khách hàng không có khả năng trả nợ nhưng hồ sơ được duyệt.</a:t>
              </a:r>
            </a:p>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Dữ liệu hiện có chứa thông tin về các khách hàng trong quá khứ và trạng thái vỡ nợ của họ (có hoặc không). Ta cần phân tích dữ liệu để tìm ra các mẫu dự đoán khả năng vỡ nợ, từ đó hỗ trợ các quyết định kinh doanh như:</a:t>
              </a:r>
            </a:p>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  </a:t>
              </a:r>
              <a:r>
                <a:rPr lang="vi-VN" sz="2000" b="0" dirty="0">
                  <a:solidFill>
                    <a:srgbClr val="6796E6"/>
                  </a:solidFill>
                  <a:effectLst/>
                  <a:latin typeface="Consolas" panose="020B0609020204030204" pitchFamily="49" charset="0"/>
                </a:rPr>
                <a:t>-</a:t>
              </a:r>
              <a:r>
                <a:rPr lang="vi-VN" sz="2000" b="0" dirty="0">
                  <a:solidFill>
                    <a:srgbClr val="CCCCCC"/>
                  </a:solidFill>
                  <a:effectLst/>
                  <a:latin typeface="Consolas" panose="020B0609020204030204" pitchFamily="49" charset="0"/>
                </a:rPr>
                <a:t> Từ chối khoản vay.</a:t>
              </a:r>
            </a:p>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  </a:t>
              </a:r>
              <a:r>
                <a:rPr lang="vi-VN" sz="2000" b="0" dirty="0">
                  <a:solidFill>
                    <a:srgbClr val="6796E6"/>
                  </a:solidFill>
                  <a:effectLst/>
                  <a:latin typeface="Consolas" panose="020B0609020204030204" pitchFamily="49" charset="0"/>
                </a:rPr>
                <a:t>-</a:t>
              </a:r>
              <a:r>
                <a:rPr lang="vi-VN" sz="2000" b="0" dirty="0">
                  <a:solidFill>
                    <a:srgbClr val="CCCCCC"/>
                  </a:solidFill>
                  <a:effectLst/>
                  <a:latin typeface="Consolas" panose="020B0609020204030204" pitchFamily="49" charset="0"/>
                </a:rPr>
                <a:t> Điều chỉnh số tiền vay.</a:t>
              </a:r>
            </a:p>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  </a:t>
              </a:r>
              <a:r>
                <a:rPr lang="vi-VN" sz="2000" b="0" dirty="0">
                  <a:solidFill>
                    <a:srgbClr val="6796E6"/>
                  </a:solidFill>
                  <a:effectLst/>
                  <a:latin typeface="Consolas" panose="020B0609020204030204" pitchFamily="49" charset="0"/>
                </a:rPr>
                <a:t>-</a:t>
              </a:r>
              <a:r>
                <a:rPr lang="vi-VN" sz="2000" b="0" dirty="0">
                  <a:solidFill>
                    <a:srgbClr val="CCCCCC"/>
                  </a:solidFill>
                  <a:effectLst/>
                  <a:latin typeface="Consolas" panose="020B0609020204030204" pitchFamily="49" charset="0"/>
                </a:rPr>
                <a:t> Áp dụng lãi suất cao hơn với khách hàng có nguy cơ rủi ro cao.</a:t>
              </a:r>
              <a:endParaRPr lang="en-US" sz="2000" b="0" dirty="0">
                <a:solidFill>
                  <a:srgbClr val="CCCCCC"/>
                </a:solidFill>
                <a:effectLst/>
                <a:latin typeface="Consolas" panose="020B0609020204030204" pitchFamily="49" charset="0"/>
              </a:endParaRPr>
            </a:p>
            <a:p>
              <a:endParaRPr lang="vi-VN" sz="2000" b="0" dirty="0">
                <a:solidFill>
                  <a:srgbClr val="CCCCCC"/>
                </a:solidFill>
                <a:effectLst/>
                <a:latin typeface="Consolas" panose="020B0609020204030204" pitchFamily="49" charset="0"/>
              </a:endParaRPr>
            </a:p>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  </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a:extLst>
            <a:ext uri="{FF2B5EF4-FFF2-40B4-BE49-F238E27FC236}">
              <a16:creationId xmlns:a16="http://schemas.microsoft.com/office/drawing/2014/main" id="{CFDD5400-A142-A444-5A46-2E4C3606A12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C5B1E7A-34C6-DCE6-A941-A37A5B3D913E}"/>
              </a:ext>
            </a:extLst>
          </p:cNvPr>
          <p:cNvGrpSpPr/>
          <p:nvPr/>
        </p:nvGrpSpPr>
        <p:grpSpPr>
          <a:xfrm>
            <a:off x="228600" y="266700"/>
            <a:ext cx="17329800" cy="7113960"/>
            <a:chOff x="-11887200" y="355600"/>
            <a:chExt cx="23106402" cy="9485280"/>
          </a:xfrm>
        </p:grpSpPr>
        <p:sp>
          <p:nvSpPr>
            <p:cNvPr id="3" name="TextBox 3">
              <a:extLst>
                <a:ext uri="{FF2B5EF4-FFF2-40B4-BE49-F238E27FC236}">
                  <a16:creationId xmlns:a16="http://schemas.microsoft.com/office/drawing/2014/main" id="{05AAF2C6-E454-15B6-86A6-92B9D162E478}"/>
                </a:ext>
              </a:extLst>
            </p:cNvPr>
            <p:cNvSpPr txBox="1"/>
            <p:nvPr/>
          </p:nvSpPr>
          <p:spPr>
            <a:xfrm>
              <a:off x="-11887200" y="355600"/>
              <a:ext cx="22792818" cy="1257609"/>
            </a:xfrm>
            <a:prstGeom prst="rect">
              <a:avLst/>
            </a:prstGeom>
          </p:spPr>
          <p:txBody>
            <a:bodyPr wrap="square" lIns="0" tIns="0" rIns="0" bIns="0" rtlCol="0" anchor="t">
              <a:spAutoFit/>
            </a:bodyPr>
            <a:lstStyle/>
            <a:p>
              <a:pPr algn="ctr">
                <a:lnSpc>
                  <a:spcPts val="8100"/>
                </a:lnSpc>
              </a:pPr>
              <a:r>
                <a:rPr lang="en-US" sz="5785" spc="52" dirty="0" err="1">
                  <a:solidFill>
                    <a:srgbClr val="FFFF00"/>
                  </a:solidFill>
                  <a:latin typeface="Montserrat Classic"/>
                </a:rPr>
                <a:t>Mô</a:t>
              </a:r>
              <a:r>
                <a:rPr lang="en-US" sz="5785" spc="52" dirty="0">
                  <a:solidFill>
                    <a:srgbClr val="FFFF00"/>
                  </a:solidFill>
                  <a:latin typeface="Montserrat Classic"/>
                </a:rPr>
                <a:t> </a:t>
              </a:r>
              <a:r>
                <a:rPr lang="en-US" sz="5785" spc="52" dirty="0" err="1">
                  <a:solidFill>
                    <a:srgbClr val="FFFF00"/>
                  </a:solidFill>
                  <a:latin typeface="Montserrat Classic"/>
                </a:rPr>
                <a:t>tả</a:t>
              </a:r>
              <a:r>
                <a:rPr lang="en-US" sz="5785" spc="52" dirty="0">
                  <a:solidFill>
                    <a:srgbClr val="FFFF00"/>
                  </a:solidFill>
                  <a:latin typeface="Montserrat Classic"/>
                </a:rPr>
                <a:t> </a:t>
              </a:r>
              <a:r>
                <a:rPr lang="en-US" sz="5785" spc="52" dirty="0" err="1">
                  <a:solidFill>
                    <a:srgbClr val="FFFF00"/>
                  </a:solidFill>
                  <a:latin typeface="Montserrat Classic"/>
                </a:rPr>
                <a:t>bài</a:t>
              </a:r>
              <a:r>
                <a:rPr lang="en-US" sz="5785" spc="52" dirty="0">
                  <a:solidFill>
                    <a:srgbClr val="FFFF00"/>
                  </a:solidFill>
                  <a:latin typeface="Montserrat Classic"/>
                </a:rPr>
                <a:t> </a:t>
              </a:r>
              <a:r>
                <a:rPr lang="en-US" sz="5785" spc="52" dirty="0" err="1">
                  <a:solidFill>
                    <a:srgbClr val="FFFF00"/>
                  </a:solidFill>
                  <a:latin typeface="Montserrat Classic"/>
                </a:rPr>
                <a:t>toán</a:t>
              </a:r>
              <a:endParaRPr lang="en-US" sz="5785" spc="52" dirty="0">
                <a:solidFill>
                  <a:srgbClr val="FFFF00"/>
                </a:solidFill>
                <a:latin typeface="Montserrat Classic"/>
              </a:endParaRPr>
            </a:p>
          </p:txBody>
        </p:sp>
        <p:sp>
          <p:nvSpPr>
            <p:cNvPr id="4" name="TextBox 4">
              <a:extLst>
                <a:ext uri="{FF2B5EF4-FFF2-40B4-BE49-F238E27FC236}">
                  <a16:creationId xmlns:a16="http://schemas.microsoft.com/office/drawing/2014/main" id="{137FDBFD-EEE9-0800-4713-1FAF3EB00ED8}"/>
                </a:ext>
              </a:extLst>
            </p:cNvPr>
            <p:cNvSpPr txBox="1"/>
            <p:nvPr/>
          </p:nvSpPr>
          <p:spPr>
            <a:xfrm>
              <a:off x="-11219201" y="4318000"/>
              <a:ext cx="22438403" cy="5522880"/>
            </a:xfrm>
            <a:prstGeom prst="rect">
              <a:avLst/>
            </a:prstGeom>
          </p:spPr>
          <p:txBody>
            <a:bodyPr wrap="square" lIns="0" tIns="0" rIns="0" bIns="0" rtlCol="0" anchor="t">
              <a:spAutoFit/>
            </a:bodyPr>
            <a:lstStyle/>
            <a:p>
              <a:pPr algn="l">
                <a:spcAft>
                  <a:spcPts val="450"/>
                </a:spcAft>
              </a:pPr>
              <a:r>
                <a:rPr lang="vi-VN" sz="2000" b="1" i="0" dirty="0">
                  <a:solidFill>
                    <a:schemeClr val="bg1"/>
                  </a:solidFill>
                  <a:effectLst/>
                  <a:latin typeface="Consolas" panose="020B0609020204030204" pitchFamily="49" charset="0"/>
                </a:rPr>
                <a:t>Khi một người nộp đơn xin vay vốn, công ty có thể đưa ra hai loại quyết định:</a:t>
              </a:r>
              <a:endParaRPr lang="vi-VN" sz="2000" b="0" i="0" dirty="0">
                <a:solidFill>
                  <a:schemeClr val="bg1"/>
                </a:solidFill>
                <a:effectLst/>
                <a:latin typeface="Consolas" panose="020B0609020204030204" pitchFamily="49" charset="0"/>
              </a:endParaRPr>
            </a:p>
            <a:p>
              <a:pPr algn="l">
                <a:spcAft>
                  <a:spcPts val="450"/>
                </a:spcAft>
                <a:buFont typeface="+mj-lt"/>
                <a:buAutoNum type="arabicPeriod"/>
              </a:pPr>
              <a:r>
                <a:rPr lang="vi-VN" sz="2000" b="0" i="0" dirty="0">
                  <a:solidFill>
                    <a:schemeClr val="bg1"/>
                  </a:solidFill>
                  <a:effectLst/>
                  <a:latin typeface="Consolas" panose="020B0609020204030204" pitchFamily="49" charset="0"/>
                </a:rPr>
                <a:t>Duyệt khoản vay: Nếu khoản vay được duyệt, có thể xảy ra một trong ba trường hợp:</a:t>
              </a:r>
            </a:p>
            <a:p>
              <a:pPr marL="742950" lvl="1" indent="-285750" algn="l">
                <a:spcAft>
                  <a:spcPts val="450"/>
                </a:spcAft>
                <a:buFont typeface="+mj-lt"/>
                <a:buAutoNum type="arabicPeriod"/>
              </a:pPr>
              <a:r>
                <a:rPr lang="vi-VN" sz="2000" b="0" i="0" dirty="0">
                  <a:solidFill>
                    <a:schemeClr val="bg1"/>
                  </a:solidFill>
                  <a:effectLst/>
                  <a:latin typeface="Consolas" panose="020B0609020204030204" pitchFamily="49" charset="0"/>
                </a:rPr>
                <a:t>Hoàn tất thanh toán: Khách hàng đã trả hết tiền gốc và lãi suất.</a:t>
              </a:r>
            </a:p>
            <a:p>
              <a:pPr marL="742950" lvl="1" indent="-285750" algn="l">
                <a:spcAft>
                  <a:spcPts val="450"/>
                </a:spcAft>
                <a:buFont typeface="+mj-lt"/>
                <a:buAutoNum type="arabicPeriod"/>
              </a:pPr>
              <a:r>
                <a:rPr lang="vi-VN" sz="2000" b="0" i="0" dirty="0">
                  <a:solidFill>
                    <a:schemeClr val="bg1"/>
                  </a:solidFill>
                  <a:effectLst/>
                  <a:latin typeface="Consolas" panose="020B0609020204030204" pitchFamily="49" charset="0"/>
                </a:rPr>
                <a:t>Đang trả góp: Khách hàng vẫn đang trả nợ, nghĩa là kỳ hạn khoản vay chưa kết thúc. Những khách hàng này không bị xem là vỡ nợ.</a:t>
              </a:r>
            </a:p>
            <a:p>
              <a:pPr marL="742950" lvl="1" indent="-285750" algn="l">
                <a:spcAft>
                  <a:spcPts val="450"/>
                </a:spcAft>
                <a:buFont typeface="+mj-lt"/>
                <a:buAutoNum type="arabicPeriod"/>
              </a:pPr>
              <a:r>
                <a:rPr lang="vi-VN" sz="2000" b="0" i="0" dirty="0">
                  <a:solidFill>
                    <a:schemeClr val="bg1"/>
                  </a:solidFill>
                  <a:effectLst/>
                  <a:latin typeface="Consolas" panose="020B0609020204030204" pitchFamily="49" charset="0"/>
                </a:rPr>
                <a:t>Vỡ nợ: Khách hàng không thanh toán đúng hạn trong thời gian dài, dẫn đến tình trạng vỡ nợ.</a:t>
              </a:r>
            </a:p>
            <a:p>
              <a:pPr algn="l">
                <a:spcAft>
                  <a:spcPts val="450"/>
                </a:spcAft>
                <a:buFont typeface="+mj-lt"/>
                <a:buAutoNum type="arabicPeriod"/>
              </a:pPr>
              <a:r>
                <a:rPr lang="vi-VN" sz="2000" b="0" i="0" dirty="0">
                  <a:solidFill>
                    <a:schemeClr val="bg1"/>
                  </a:solidFill>
                  <a:effectLst/>
                  <a:latin typeface="Consolas" panose="020B0609020204030204" pitchFamily="49" charset="0"/>
                </a:rPr>
                <a:t>Từ chối khoản vay:</a:t>
              </a:r>
            </a:p>
            <a:p>
              <a:pPr algn="l">
                <a:spcAft>
                  <a:spcPts val="450"/>
                </a:spcAft>
              </a:pPr>
              <a:r>
                <a:rPr lang="vi-VN" sz="2000" b="0" i="0" dirty="0">
                  <a:solidFill>
                    <a:schemeClr val="bg1"/>
                  </a:solidFill>
                  <a:effectLst/>
                  <a:latin typeface="Consolas" panose="020B0609020204030204" pitchFamily="49" charset="0"/>
                </a:rPr>
                <a:t>Nếu khoản vay bị từ chối (do không đáp ứng các yêu cầu của công ty), sẽ không có bất kỳ lịch sử giao dịch nào giữa khách hàng và công ty. Vì vậy, dữ liệu liên quan đến nhóm này sẽ không xuất hiện trong bộ dữ liệu hiện tại.</a:t>
              </a:r>
            </a:p>
            <a:p>
              <a:endParaRPr lang="vi-VN" sz="2000" b="0" dirty="0">
                <a:solidFill>
                  <a:srgbClr val="CCCCCC"/>
                </a:solidFill>
                <a:effectLst/>
                <a:latin typeface="Consolas" panose="020B0609020204030204" pitchFamily="49" charset="0"/>
              </a:endParaRPr>
            </a:p>
            <a:p>
              <a:br>
                <a:rPr lang="vi-VN" sz="2000" b="0" dirty="0">
                  <a:solidFill>
                    <a:srgbClr val="CCCCCC"/>
                  </a:solidFill>
                  <a:effectLst/>
                  <a:latin typeface="Consolas" panose="020B0609020204030204" pitchFamily="49" charset="0"/>
                </a:rPr>
              </a:br>
              <a:r>
                <a:rPr lang="vi-VN" sz="2000" b="0" dirty="0">
                  <a:solidFill>
                    <a:srgbClr val="CCCCCC"/>
                  </a:solidFill>
                  <a:effectLst/>
                  <a:latin typeface="Consolas" panose="020B0609020204030204" pitchFamily="49" charset="0"/>
                </a:rPr>
                <a:t>  </a:t>
              </a:r>
            </a:p>
          </p:txBody>
        </p:sp>
      </p:grpSp>
    </p:spTree>
    <p:extLst>
      <p:ext uri="{BB962C8B-B14F-4D97-AF65-F5344CB8AC3E}">
        <p14:creationId xmlns:p14="http://schemas.microsoft.com/office/powerpoint/2010/main" val="59852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a:extLst>
            <a:ext uri="{FF2B5EF4-FFF2-40B4-BE49-F238E27FC236}">
              <a16:creationId xmlns:a16="http://schemas.microsoft.com/office/drawing/2014/main" id="{0B7F202C-2F68-F585-15CA-13870CA9498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3DFEF3F-9A64-F5D7-8F61-C2FA2BECF35A}"/>
              </a:ext>
            </a:extLst>
          </p:cNvPr>
          <p:cNvGrpSpPr/>
          <p:nvPr/>
        </p:nvGrpSpPr>
        <p:grpSpPr>
          <a:xfrm>
            <a:off x="228600" y="266700"/>
            <a:ext cx="18059400" cy="8021900"/>
            <a:chOff x="-11887200" y="355600"/>
            <a:chExt cx="24079201" cy="10695864"/>
          </a:xfrm>
        </p:grpSpPr>
        <p:sp>
          <p:nvSpPr>
            <p:cNvPr id="3" name="TextBox 3">
              <a:extLst>
                <a:ext uri="{FF2B5EF4-FFF2-40B4-BE49-F238E27FC236}">
                  <a16:creationId xmlns:a16="http://schemas.microsoft.com/office/drawing/2014/main" id="{C91BD7B7-E260-F72F-7A96-439987E00079}"/>
                </a:ext>
              </a:extLst>
            </p:cNvPr>
            <p:cNvSpPr txBox="1"/>
            <p:nvPr/>
          </p:nvSpPr>
          <p:spPr>
            <a:xfrm>
              <a:off x="-11887200" y="355600"/>
              <a:ext cx="22792818" cy="1257609"/>
            </a:xfrm>
            <a:prstGeom prst="rect">
              <a:avLst/>
            </a:prstGeom>
          </p:spPr>
          <p:txBody>
            <a:bodyPr wrap="square" lIns="0" tIns="0" rIns="0" bIns="0" rtlCol="0" anchor="t">
              <a:spAutoFit/>
            </a:bodyPr>
            <a:lstStyle/>
            <a:p>
              <a:pPr algn="ctr">
                <a:lnSpc>
                  <a:spcPts val="8100"/>
                </a:lnSpc>
              </a:pPr>
              <a:r>
                <a:rPr lang="en-US" sz="5785" spc="52" dirty="0" err="1">
                  <a:solidFill>
                    <a:srgbClr val="FFFF00"/>
                  </a:solidFill>
                  <a:latin typeface="Montserrat Classic"/>
                </a:rPr>
                <a:t>Dữ</a:t>
              </a:r>
              <a:r>
                <a:rPr lang="en-US" sz="5785" spc="52" dirty="0">
                  <a:solidFill>
                    <a:srgbClr val="FFFF00"/>
                  </a:solidFill>
                  <a:latin typeface="Montserrat Classic"/>
                </a:rPr>
                <a:t> </a:t>
              </a:r>
              <a:r>
                <a:rPr lang="en-US" sz="5785" spc="52" dirty="0" err="1">
                  <a:solidFill>
                    <a:srgbClr val="FFFF00"/>
                  </a:solidFill>
                  <a:latin typeface="Montserrat Classic"/>
                </a:rPr>
                <a:t>liệu</a:t>
              </a:r>
              <a:endParaRPr lang="en-US" sz="5785" spc="52" dirty="0">
                <a:solidFill>
                  <a:srgbClr val="FFFF00"/>
                </a:solidFill>
                <a:latin typeface="Montserrat Classic"/>
              </a:endParaRPr>
            </a:p>
          </p:txBody>
        </p:sp>
        <p:sp>
          <p:nvSpPr>
            <p:cNvPr id="4" name="TextBox 4">
              <a:extLst>
                <a:ext uri="{FF2B5EF4-FFF2-40B4-BE49-F238E27FC236}">
                  <a16:creationId xmlns:a16="http://schemas.microsoft.com/office/drawing/2014/main" id="{297ED02E-A962-15EF-5900-60BC75374C24}"/>
                </a:ext>
              </a:extLst>
            </p:cNvPr>
            <p:cNvSpPr txBox="1"/>
            <p:nvPr/>
          </p:nvSpPr>
          <p:spPr>
            <a:xfrm>
              <a:off x="159999" y="4317999"/>
              <a:ext cx="12032002" cy="6733465"/>
            </a:xfrm>
            <a:prstGeom prst="rect">
              <a:avLst/>
            </a:prstGeom>
          </p:spPr>
          <p:txBody>
            <a:bodyPr wrap="square" lIns="0" tIns="0" rIns="0" bIns="0" rtlCol="0" anchor="t">
              <a:spAutoFit/>
            </a:bodyPr>
            <a:lstStyle/>
            <a:p>
              <a:pPr algn="l">
                <a:spcAft>
                  <a:spcPts val="450"/>
                </a:spcAft>
              </a:pPr>
              <a:r>
                <a:rPr lang="en-US" sz="3600" b="1" i="0" dirty="0" err="1">
                  <a:solidFill>
                    <a:schemeClr val="bg1"/>
                  </a:solidFill>
                  <a:effectLst/>
                  <a:latin typeface="Consolas" panose="020B0609020204030204" pitchFamily="49" charset="0"/>
                </a:rPr>
                <a:t>Dữ</a:t>
              </a:r>
              <a:r>
                <a:rPr lang="en-US" sz="3600" b="1" i="0" dirty="0">
                  <a:solidFill>
                    <a:schemeClr val="bg1"/>
                  </a:solidFill>
                  <a:effectLst/>
                  <a:latin typeface="Consolas" panose="020B0609020204030204" pitchFamily="49" charset="0"/>
                </a:rPr>
                <a:t> </a:t>
              </a:r>
              <a:r>
                <a:rPr lang="en-US" sz="3600" b="1" i="0" dirty="0" err="1">
                  <a:solidFill>
                    <a:schemeClr val="bg1"/>
                  </a:solidFill>
                  <a:effectLst/>
                  <a:latin typeface="Consolas" panose="020B0609020204030204" pitchFamily="49" charset="0"/>
                </a:rPr>
                <a:t>liệu</a:t>
              </a:r>
              <a:r>
                <a:rPr lang="en-US" sz="3600" b="1" i="0" dirty="0">
                  <a:solidFill>
                    <a:schemeClr val="bg1"/>
                  </a:solidFill>
                  <a:effectLst/>
                  <a:latin typeface="Consolas" panose="020B0609020204030204" pitchFamily="49" charset="0"/>
                </a:rPr>
                <a:t> </a:t>
              </a:r>
              <a:r>
                <a:rPr lang="en-US" sz="3600" b="1" i="0" dirty="0" err="1">
                  <a:solidFill>
                    <a:schemeClr val="bg1"/>
                  </a:solidFill>
                  <a:effectLst/>
                  <a:latin typeface="Consolas" panose="020B0609020204030204" pitchFamily="49" charset="0"/>
                </a:rPr>
                <a:t>gồm</a:t>
              </a:r>
              <a:r>
                <a:rPr lang="en-US" sz="3600" b="1" i="0" dirty="0">
                  <a:solidFill>
                    <a:schemeClr val="bg1"/>
                  </a:solidFill>
                  <a:effectLst/>
                  <a:latin typeface="Consolas" panose="020B0609020204030204" pitchFamily="49" charset="0"/>
                </a:rPr>
                <a:t> 39.717 </a:t>
              </a:r>
              <a:r>
                <a:rPr lang="en-US" sz="3600" b="1" i="0" dirty="0" err="1">
                  <a:solidFill>
                    <a:schemeClr val="bg1"/>
                  </a:solidFill>
                  <a:effectLst/>
                  <a:latin typeface="Consolas" panose="020B0609020204030204" pitchFamily="49" charset="0"/>
                </a:rPr>
                <a:t>khách</a:t>
              </a:r>
              <a:r>
                <a:rPr lang="en-US" sz="3600" b="1" i="0" dirty="0">
                  <a:solidFill>
                    <a:schemeClr val="bg1"/>
                  </a:solidFill>
                  <a:effectLst/>
                  <a:latin typeface="Consolas" panose="020B0609020204030204" pitchFamily="49" charset="0"/>
                </a:rPr>
                <a:t> </a:t>
              </a:r>
              <a:r>
                <a:rPr lang="en-US" sz="3600" b="1" i="0" dirty="0" err="1">
                  <a:solidFill>
                    <a:schemeClr val="bg1"/>
                  </a:solidFill>
                  <a:effectLst/>
                  <a:latin typeface="Consolas" panose="020B0609020204030204" pitchFamily="49" charset="0"/>
                </a:rPr>
                <a:t>hàng</a:t>
              </a:r>
              <a:r>
                <a:rPr lang="en-US" sz="3600" b="1" i="0" dirty="0">
                  <a:solidFill>
                    <a:schemeClr val="bg1"/>
                  </a:solidFill>
                  <a:effectLst/>
                  <a:latin typeface="Consolas" panose="020B0609020204030204" pitchFamily="49" charset="0"/>
                </a:rPr>
                <a:t> </a:t>
              </a:r>
              <a:r>
                <a:rPr lang="en-US" sz="3600" b="1" i="0" dirty="0" err="1">
                  <a:solidFill>
                    <a:schemeClr val="bg1"/>
                  </a:solidFill>
                  <a:effectLst/>
                  <a:latin typeface="Consolas" panose="020B0609020204030204" pitchFamily="49" charset="0"/>
                </a:rPr>
                <a:t>với</a:t>
              </a:r>
              <a:r>
                <a:rPr lang="en-US" sz="3600" b="1" i="0" dirty="0">
                  <a:solidFill>
                    <a:schemeClr val="bg1"/>
                  </a:solidFill>
                  <a:effectLst/>
                  <a:latin typeface="Consolas" panose="020B0609020204030204" pitchFamily="49" charset="0"/>
                </a:rPr>
                <a:t> 111 </a:t>
              </a:r>
              <a:r>
                <a:rPr lang="en-US" sz="3600" b="1" i="0" dirty="0" err="1">
                  <a:solidFill>
                    <a:schemeClr val="bg1"/>
                  </a:solidFill>
                  <a:effectLst/>
                  <a:latin typeface="Consolas" panose="020B0609020204030204" pitchFamily="49" charset="0"/>
                </a:rPr>
                <a:t>thông</a:t>
              </a:r>
              <a:r>
                <a:rPr lang="en-US" sz="3600" b="1" i="0" dirty="0">
                  <a:solidFill>
                    <a:schemeClr val="bg1"/>
                  </a:solidFill>
                  <a:effectLst/>
                  <a:latin typeface="Consolas" panose="020B0609020204030204" pitchFamily="49" charset="0"/>
                </a:rPr>
                <a:t> tin </a:t>
              </a:r>
              <a:r>
                <a:rPr lang="en-US" sz="3600" b="1" i="0" dirty="0" err="1">
                  <a:solidFill>
                    <a:schemeClr val="bg1"/>
                  </a:solidFill>
                  <a:effectLst/>
                  <a:latin typeface="Consolas" panose="020B0609020204030204" pitchFamily="49" charset="0"/>
                </a:rPr>
                <a:t>cá</a:t>
              </a:r>
              <a:r>
                <a:rPr lang="en-US" sz="3600" b="1" i="0" dirty="0">
                  <a:solidFill>
                    <a:schemeClr val="bg1"/>
                  </a:solidFill>
                  <a:effectLst/>
                  <a:latin typeface="Consolas" panose="020B0609020204030204" pitchFamily="49" charset="0"/>
                </a:rPr>
                <a:t> </a:t>
              </a:r>
              <a:r>
                <a:rPr lang="en-US" sz="3600" b="1" i="0" dirty="0" err="1">
                  <a:solidFill>
                    <a:schemeClr val="bg1"/>
                  </a:solidFill>
                  <a:effectLst/>
                  <a:latin typeface="Consolas" panose="020B0609020204030204" pitchFamily="49" charset="0"/>
                </a:rPr>
                <a:t>nhân</a:t>
              </a:r>
              <a:r>
                <a:rPr lang="en-US" sz="3600" b="1" i="0" dirty="0">
                  <a:solidFill>
                    <a:schemeClr val="bg1"/>
                  </a:solidFill>
                  <a:effectLst/>
                  <a:latin typeface="Consolas" panose="020B0609020204030204" pitchFamily="49" charset="0"/>
                </a:rPr>
                <a:t>, </a:t>
              </a:r>
              <a:r>
                <a:rPr lang="en-US" sz="3600" b="1" i="0" dirty="0" err="1">
                  <a:solidFill>
                    <a:schemeClr val="bg1"/>
                  </a:solidFill>
                  <a:effectLst/>
                  <a:latin typeface="Consolas" panose="020B0609020204030204" pitchFamily="49" charset="0"/>
                </a:rPr>
                <a:t>các</a:t>
              </a:r>
              <a:r>
                <a:rPr lang="en-US" sz="3600" b="1" i="0" dirty="0">
                  <a:solidFill>
                    <a:schemeClr val="bg1"/>
                  </a:solidFill>
                  <a:effectLst/>
                  <a:latin typeface="Consolas" panose="020B0609020204030204" pitchFamily="49" charset="0"/>
                </a:rPr>
                <a:t> </a:t>
              </a:r>
              <a:r>
                <a:rPr lang="en-US" sz="3600" b="1" i="0" dirty="0" err="1">
                  <a:solidFill>
                    <a:schemeClr val="bg1"/>
                  </a:solidFill>
                  <a:effectLst/>
                  <a:latin typeface="Consolas" panose="020B0609020204030204" pitchFamily="49" charset="0"/>
                </a:rPr>
                <a:t>thông</a:t>
              </a:r>
              <a:r>
                <a:rPr lang="en-US" sz="3600" b="1" i="0" dirty="0">
                  <a:solidFill>
                    <a:schemeClr val="bg1"/>
                  </a:solidFill>
                  <a:effectLst/>
                  <a:latin typeface="Consolas" panose="020B0609020204030204" pitchFamily="49" charset="0"/>
                </a:rPr>
                <a:t> tin </a:t>
              </a:r>
              <a:r>
                <a:rPr lang="en-US" sz="3600" b="1" i="0" dirty="0" err="1">
                  <a:solidFill>
                    <a:schemeClr val="bg1"/>
                  </a:solidFill>
                  <a:effectLst/>
                  <a:latin typeface="Consolas" panose="020B0609020204030204" pitchFamily="49" charset="0"/>
                </a:rPr>
                <a:t>này</a:t>
              </a:r>
              <a:r>
                <a:rPr lang="en-US" sz="3600" b="1" i="0" dirty="0">
                  <a:solidFill>
                    <a:schemeClr val="bg1"/>
                  </a:solidFill>
                  <a:effectLst/>
                  <a:latin typeface="Consolas" panose="020B0609020204030204" pitchFamily="49" charset="0"/>
                </a:rPr>
                <a:t> </a:t>
              </a:r>
              <a:r>
                <a:rPr lang="en-US" sz="3600" b="1" i="0" dirty="0" err="1">
                  <a:solidFill>
                    <a:schemeClr val="bg1"/>
                  </a:solidFill>
                  <a:effectLst/>
                  <a:latin typeface="Consolas" panose="020B0609020204030204" pitchFamily="49" charset="0"/>
                </a:rPr>
                <a:t>đều</a:t>
              </a:r>
              <a:r>
                <a:rPr lang="en-US" sz="3600" b="1" i="0" dirty="0">
                  <a:solidFill>
                    <a:schemeClr val="bg1"/>
                  </a:solidFill>
                  <a:effectLst/>
                  <a:latin typeface="Consolas" panose="020B0609020204030204" pitchFamily="49" charset="0"/>
                </a:rPr>
                <a:t> ở </a:t>
              </a:r>
              <a:r>
                <a:rPr lang="en-US" sz="3600" b="1" i="0" dirty="0" err="1">
                  <a:solidFill>
                    <a:schemeClr val="bg1"/>
                  </a:solidFill>
                  <a:effectLst/>
                  <a:latin typeface="Consolas" panose="020B0609020204030204" pitchFamily="49" charset="0"/>
                </a:rPr>
                <a:t>dưới</a:t>
              </a:r>
              <a:r>
                <a:rPr lang="en-US" sz="3600" b="1" i="0" dirty="0">
                  <a:solidFill>
                    <a:schemeClr val="bg1"/>
                  </a:solidFill>
                  <a:effectLst/>
                  <a:latin typeface="Consolas" panose="020B0609020204030204" pitchFamily="49" charset="0"/>
                </a:rPr>
                <a:t> </a:t>
              </a:r>
              <a:r>
                <a:rPr lang="en-US" sz="3600" b="1" i="0" dirty="0" err="1">
                  <a:solidFill>
                    <a:schemeClr val="bg1"/>
                  </a:solidFill>
                  <a:effectLst/>
                  <a:latin typeface="Consolas" panose="020B0609020204030204" pitchFamily="49" charset="0"/>
                </a:rPr>
                <a:t>nhiều</a:t>
              </a:r>
              <a:r>
                <a:rPr lang="en-US" sz="3600" b="1" i="0" dirty="0">
                  <a:solidFill>
                    <a:schemeClr val="bg1"/>
                  </a:solidFill>
                  <a:effectLst/>
                  <a:latin typeface="Consolas" panose="020B0609020204030204" pitchFamily="49" charset="0"/>
                </a:rPr>
                <a:t> </a:t>
              </a:r>
              <a:r>
                <a:rPr lang="en-US" sz="3600" b="1" i="0" dirty="0" err="1">
                  <a:solidFill>
                    <a:schemeClr val="bg1"/>
                  </a:solidFill>
                  <a:effectLst/>
                  <a:latin typeface="Consolas" panose="020B0609020204030204" pitchFamily="49" charset="0"/>
                </a:rPr>
                <a:t>dạ</a:t>
              </a:r>
              <a:r>
                <a:rPr lang="en-US" sz="3600" b="1" dirty="0" err="1">
                  <a:solidFill>
                    <a:schemeClr val="bg1"/>
                  </a:solidFill>
                  <a:latin typeface="Consolas" panose="020B0609020204030204" pitchFamily="49" charset="0"/>
                </a:rPr>
                <a:t>ng</a:t>
              </a:r>
              <a:r>
                <a:rPr lang="en-US" sz="3600" b="1" dirty="0">
                  <a:solidFill>
                    <a:schemeClr val="bg1"/>
                  </a:solidFill>
                  <a:latin typeface="Consolas" panose="020B0609020204030204" pitchFamily="49" charset="0"/>
                </a:rPr>
                <a:t> </a:t>
              </a:r>
              <a:r>
                <a:rPr lang="en-US" sz="3600" b="1" dirty="0" err="1">
                  <a:solidFill>
                    <a:schemeClr val="bg1"/>
                  </a:solidFill>
                  <a:latin typeface="Consolas" panose="020B0609020204030204" pitchFamily="49" charset="0"/>
                </a:rPr>
                <a:t>khác</a:t>
              </a:r>
              <a:r>
                <a:rPr lang="en-US" sz="3600" b="1" dirty="0">
                  <a:solidFill>
                    <a:schemeClr val="bg1"/>
                  </a:solidFill>
                  <a:latin typeface="Consolas" panose="020B0609020204030204" pitchFamily="49" charset="0"/>
                </a:rPr>
                <a:t> </a:t>
              </a:r>
              <a:r>
                <a:rPr lang="en-US" sz="3600" b="1" dirty="0" err="1">
                  <a:solidFill>
                    <a:schemeClr val="bg1"/>
                  </a:solidFill>
                  <a:latin typeface="Consolas" panose="020B0609020204030204" pitchFamily="49" charset="0"/>
                </a:rPr>
                <a:t>nhau</a:t>
              </a:r>
              <a:r>
                <a:rPr lang="en-US" sz="3600" b="1" dirty="0">
                  <a:solidFill>
                    <a:schemeClr val="bg1"/>
                  </a:solidFill>
                  <a:latin typeface="Consolas" panose="020B0609020204030204" pitchFamily="49" charset="0"/>
                </a:rPr>
                <a:t> </a:t>
              </a:r>
              <a:r>
                <a:rPr lang="en-US" sz="3600" b="1" dirty="0" err="1">
                  <a:solidFill>
                    <a:schemeClr val="bg1"/>
                  </a:solidFill>
                  <a:latin typeface="Consolas" panose="020B0609020204030204" pitchFamily="49" charset="0"/>
                </a:rPr>
                <a:t>như</a:t>
              </a:r>
              <a:r>
                <a:rPr lang="en-US" sz="3600" b="1" dirty="0">
                  <a:solidFill>
                    <a:schemeClr val="bg1"/>
                  </a:solidFill>
                  <a:latin typeface="Consolas" panose="020B0609020204030204" pitchFamily="49" charset="0"/>
                </a:rPr>
                <a:t> int, float, bool,… </a:t>
              </a:r>
              <a:r>
                <a:rPr lang="en-US" sz="3600" b="1" dirty="0" err="1">
                  <a:solidFill>
                    <a:schemeClr val="bg1"/>
                  </a:solidFill>
                  <a:latin typeface="Consolas" panose="020B0609020204030204" pitchFamily="49" charset="0"/>
                </a:rPr>
                <a:t>trong</a:t>
              </a:r>
              <a:r>
                <a:rPr lang="en-US" sz="3600" b="1" dirty="0">
                  <a:solidFill>
                    <a:schemeClr val="bg1"/>
                  </a:solidFill>
                  <a:latin typeface="Consolas" panose="020B0609020204030204" pitchFamily="49" charset="0"/>
                </a:rPr>
                <a:t> </a:t>
              </a:r>
              <a:r>
                <a:rPr lang="en-US" sz="3600" b="1" dirty="0" err="1">
                  <a:solidFill>
                    <a:schemeClr val="bg1"/>
                  </a:solidFill>
                  <a:latin typeface="Consolas" panose="020B0609020204030204" pitchFamily="49" charset="0"/>
                </a:rPr>
                <a:t>đó</a:t>
              </a:r>
              <a:r>
                <a:rPr lang="en-US" sz="3600" b="1" dirty="0">
                  <a:solidFill>
                    <a:schemeClr val="bg1"/>
                  </a:solidFill>
                  <a:latin typeface="Consolas" panose="020B0609020204030204" pitchFamily="49" charset="0"/>
                </a:rPr>
                <a:t> </a:t>
              </a:r>
              <a:r>
                <a:rPr lang="en-US" sz="3600" b="1" dirty="0" err="1">
                  <a:solidFill>
                    <a:schemeClr val="bg1"/>
                  </a:solidFill>
                  <a:latin typeface="Consolas" panose="020B0609020204030204" pitchFamily="49" charset="0"/>
                </a:rPr>
                <a:t>có</a:t>
              </a:r>
              <a:r>
                <a:rPr lang="en-US" sz="3600" b="1" dirty="0">
                  <a:solidFill>
                    <a:schemeClr val="bg1"/>
                  </a:solidFill>
                  <a:latin typeface="Consolas" panose="020B0609020204030204" pitchFamily="49" charset="0"/>
                </a:rPr>
                <a:t> </a:t>
              </a:r>
              <a:r>
                <a:rPr lang="en-US" sz="3600" b="1" dirty="0" err="1">
                  <a:solidFill>
                    <a:schemeClr val="bg1"/>
                  </a:solidFill>
                  <a:latin typeface="Consolas" panose="020B0609020204030204" pitchFamily="49" charset="0"/>
                </a:rPr>
                <a:t>rất</a:t>
              </a:r>
              <a:r>
                <a:rPr lang="en-US" sz="3600" b="1" dirty="0">
                  <a:solidFill>
                    <a:schemeClr val="bg1"/>
                  </a:solidFill>
                  <a:latin typeface="Consolas" panose="020B0609020204030204" pitchFamily="49" charset="0"/>
                </a:rPr>
                <a:t> </a:t>
              </a:r>
              <a:r>
                <a:rPr lang="en-US" sz="3600" b="1" dirty="0" err="1">
                  <a:solidFill>
                    <a:schemeClr val="bg1"/>
                  </a:solidFill>
                  <a:latin typeface="Consolas" panose="020B0609020204030204" pitchFamily="49" charset="0"/>
                </a:rPr>
                <a:t>nhiều</a:t>
              </a:r>
              <a:r>
                <a:rPr lang="en-US" sz="3600" b="1" dirty="0">
                  <a:solidFill>
                    <a:schemeClr val="bg1"/>
                  </a:solidFill>
                  <a:latin typeface="Consolas" panose="020B0609020204030204" pitchFamily="49" charset="0"/>
                </a:rPr>
                <a:t> </a:t>
              </a:r>
              <a:r>
                <a:rPr lang="en-US" sz="3600" b="1" dirty="0" err="1">
                  <a:solidFill>
                    <a:schemeClr val="bg1"/>
                  </a:solidFill>
                  <a:latin typeface="Consolas" panose="020B0609020204030204" pitchFamily="49" charset="0"/>
                </a:rPr>
                <a:t>giá</a:t>
              </a:r>
              <a:r>
                <a:rPr lang="en-US" sz="3600" b="1" dirty="0">
                  <a:solidFill>
                    <a:schemeClr val="bg1"/>
                  </a:solidFill>
                  <a:latin typeface="Consolas" panose="020B0609020204030204" pitchFamily="49" charset="0"/>
                </a:rPr>
                <a:t> </a:t>
              </a:r>
              <a:r>
                <a:rPr lang="en-US" sz="3600" b="1" dirty="0" err="1">
                  <a:solidFill>
                    <a:schemeClr val="bg1"/>
                  </a:solidFill>
                  <a:latin typeface="Consolas" panose="020B0609020204030204" pitchFamily="49" charset="0"/>
                </a:rPr>
                <a:t>trị</a:t>
              </a:r>
              <a:r>
                <a:rPr lang="en-US" sz="3600" b="1" dirty="0">
                  <a:solidFill>
                    <a:schemeClr val="bg1"/>
                  </a:solidFill>
                  <a:latin typeface="Consolas" panose="020B0609020204030204" pitchFamily="49" charset="0"/>
                </a:rPr>
                <a:t> </a:t>
              </a:r>
              <a:r>
                <a:rPr lang="en-US" sz="3600" b="1" dirty="0" err="1">
                  <a:solidFill>
                    <a:schemeClr val="bg1"/>
                  </a:solidFill>
                  <a:latin typeface="Consolas" panose="020B0609020204030204" pitchFamily="49" charset="0"/>
                </a:rPr>
                <a:t>NaN</a:t>
              </a:r>
              <a:r>
                <a:rPr lang="en-US" sz="3600" b="1" dirty="0">
                  <a:solidFill>
                    <a:schemeClr val="bg1"/>
                  </a:solidFill>
                  <a:latin typeface="Consolas" panose="020B0609020204030204" pitchFamily="49" charset="0"/>
                </a:rPr>
                <a:t> </a:t>
              </a:r>
              <a:r>
                <a:rPr lang="en-US" sz="3600" b="1" dirty="0" err="1">
                  <a:solidFill>
                    <a:schemeClr val="bg1"/>
                  </a:solidFill>
                  <a:latin typeface="Consolas" panose="020B0609020204030204" pitchFamily="49" charset="0"/>
                </a:rPr>
                <a:t>và</a:t>
              </a:r>
              <a:r>
                <a:rPr lang="en-US" sz="3600" b="1" dirty="0">
                  <a:solidFill>
                    <a:schemeClr val="bg1"/>
                  </a:solidFill>
                  <a:latin typeface="Consolas" panose="020B0609020204030204" pitchFamily="49" charset="0"/>
                </a:rPr>
                <a:t> Nulls </a:t>
              </a:r>
              <a:r>
                <a:rPr lang="en-US" sz="3600" b="1" dirty="0" err="1">
                  <a:solidFill>
                    <a:schemeClr val="bg1"/>
                  </a:solidFill>
                  <a:latin typeface="Consolas" panose="020B0609020204030204" pitchFamily="49" charset="0"/>
                </a:rPr>
                <a:t>mà</a:t>
              </a:r>
              <a:r>
                <a:rPr lang="en-US" sz="3600" b="1" dirty="0">
                  <a:solidFill>
                    <a:schemeClr val="bg1"/>
                  </a:solidFill>
                  <a:latin typeface="Consolas" panose="020B0609020204030204" pitchFamily="49" charset="0"/>
                </a:rPr>
                <a:t> ta </a:t>
              </a:r>
              <a:r>
                <a:rPr lang="en-US" sz="3600" b="1" dirty="0" err="1">
                  <a:solidFill>
                    <a:schemeClr val="bg1"/>
                  </a:solidFill>
                  <a:latin typeface="Consolas" panose="020B0609020204030204" pitchFamily="49" charset="0"/>
                </a:rPr>
                <a:t>cần</a:t>
              </a:r>
              <a:r>
                <a:rPr lang="en-US" sz="3600" b="1" dirty="0">
                  <a:solidFill>
                    <a:schemeClr val="bg1"/>
                  </a:solidFill>
                  <a:latin typeface="Consolas" panose="020B0609020204030204" pitchFamily="49" charset="0"/>
                </a:rPr>
                <a:t> </a:t>
              </a:r>
              <a:r>
                <a:rPr lang="en-US" sz="3600" b="1" dirty="0" err="1">
                  <a:solidFill>
                    <a:schemeClr val="bg1"/>
                  </a:solidFill>
                  <a:latin typeface="Consolas" panose="020B0609020204030204" pitchFamily="49" charset="0"/>
                </a:rPr>
                <a:t>phải</a:t>
              </a:r>
              <a:r>
                <a:rPr lang="en-US" sz="3600" b="1" dirty="0">
                  <a:solidFill>
                    <a:schemeClr val="bg1"/>
                  </a:solidFill>
                  <a:latin typeface="Consolas" panose="020B0609020204030204" pitchFamily="49" charset="0"/>
                </a:rPr>
                <a:t> </a:t>
              </a:r>
              <a:r>
                <a:rPr lang="en-US" sz="3600" b="1" dirty="0" err="1">
                  <a:solidFill>
                    <a:schemeClr val="bg1"/>
                  </a:solidFill>
                  <a:latin typeface="Consolas" panose="020B0609020204030204" pitchFamily="49" charset="0"/>
                </a:rPr>
                <a:t>xử</a:t>
              </a:r>
              <a:r>
                <a:rPr lang="en-US" sz="3600" b="1" dirty="0">
                  <a:solidFill>
                    <a:schemeClr val="bg1"/>
                  </a:solidFill>
                  <a:latin typeface="Consolas" panose="020B0609020204030204" pitchFamily="49" charset="0"/>
                </a:rPr>
                <a:t> </a:t>
              </a:r>
              <a:r>
                <a:rPr lang="en-US" sz="3600" b="1" dirty="0" err="1">
                  <a:solidFill>
                    <a:schemeClr val="bg1"/>
                  </a:solidFill>
                  <a:latin typeface="Consolas" panose="020B0609020204030204" pitchFamily="49" charset="0"/>
                </a:rPr>
                <a:t>lý</a:t>
              </a:r>
              <a:r>
                <a:rPr lang="en-US" sz="3600" b="1" i="0" dirty="0">
                  <a:solidFill>
                    <a:schemeClr val="bg1"/>
                  </a:solidFill>
                  <a:effectLst/>
                  <a:latin typeface="Consolas" panose="020B0609020204030204" pitchFamily="49" charset="0"/>
                </a:rPr>
                <a:t> </a:t>
              </a:r>
              <a:endParaRPr lang="vi-VN" sz="3600" b="0" i="0" dirty="0">
                <a:solidFill>
                  <a:schemeClr val="bg1"/>
                </a:solidFill>
                <a:effectLst/>
                <a:latin typeface="Consolas" panose="020B0609020204030204" pitchFamily="49" charset="0"/>
              </a:endParaRPr>
            </a:p>
            <a:p>
              <a:endParaRPr lang="vi-VN" sz="3600" b="0" dirty="0">
                <a:solidFill>
                  <a:srgbClr val="CCCCCC"/>
                </a:solidFill>
                <a:effectLst/>
                <a:latin typeface="Consolas" panose="020B0609020204030204" pitchFamily="49" charset="0"/>
              </a:endParaRPr>
            </a:p>
            <a:p>
              <a:br>
                <a:rPr lang="vi-VN" sz="3600" b="0" dirty="0">
                  <a:solidFill>
                    <a:srgbClr val="CCCCCC"/>
                  </a:solidFill>
                  <a:effectLst/>
                  <a:latin typeface="Consolas" panose="020B0609020204030204" pitchFamily="49" charset="0"/>
                </a:rPr>
              </a:br>
              <a:r>
                <a:rPr lang="vi-VN" sz="3600" b="0" dirty="0">
                  <a:solidFill>
                    <a:srgbClr val="CCCCCC"/>
                  </a:solidFill>
                  <a:effectLst/>
                  <a:latin typeface="Consolas" panose="020B0609020204030204" pitchFamily="49" charset="0"/>
                </a:rPr>
                <a:t>  </a:t>
              </a:r>
            </a:p>
          </p:txBody>
        </p:sp>
      </p:grpSp>
      <p:pic>
        <p:nvPicPr>
          <p:cNvPr id="6" name="Picture 5">
            <a:extLst>
              <a:ext uri="{FF2B5EF4-FFF2-40B4-BE49-F238E27FC236}">
                <a16:creationId xmlns:a16="http://schemas.microsoft.com/office/drawing/2014/main" id="{520272F5-6A88-58B0-1007-1EE36A9789C3}"/>
              </a:ext>
            </a:extLst>
          </p:cNvPr>
          <p:cNvPicPr>
            <a:picLocks noChangeAspect="1"/>
          </p:cNvPicPr>
          <p:nvPr/>
        </p:nvPicPr>
        <p:blipFill>
          <a:blip r:embed="rId2"/>
          <a:stretch>
            <a:fillRect/>
          </a:stretch>
        </p:blipFill>
        <p:spPr>
          <a:xfrm>
            <a:off x="228600" y="1409700"/>
            <a:ext cx="8458200" cy="8229600"/>
          </a:xfrm>
          <a:prstGeom prst="rect">
            <a:avLst/>
          </a:prstGeom>
        </p:spPr>
      </p:pic>
    </p:spTree>
    <p:extLst>
      <p:ext uri="{BB962C8B-B14F-4D97-AF65-F5344CB8AC3E}">
        <p14:creationId xmlns:p14="http://schemas.microsoft.com/office/powerpoint/2010/main" val="78686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a:extLst>
            <a:ext uri="{FF2B5EF4-FFF2-40B4-BE49-F238E27FC236}">
              <a16:creationId xmlns:a16="http://schemas.microsoft.com/office/drawing/2014/main" id="{1816265A-79F2-66FB-792F-2AACB3B96AD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C773D7C-1425-9492-4E2D-FC9AAA7D641E}"/>
              </a:ext>
            </a:extLst>
          </p:cNvPr>
          <p:cNvGrpSpPr/>
          <p:nvPr/>
        </p:nvGrpSpPr>
        <p:grpSpPr>
          <a:xfrm>
            <a:off x="228600" y="266700"/>
            <a:ext cx="18059400" cy="4771787"/>
            <a:chOff x="-11887200" y="355600"/>
            <a:chExt cx="24079201" cy="6362382"/>
          </a:xfrm>
        </p:grpSpPr>
        <p:sp>
          <p:nvSpPr>
            <p:cNvPr id="3" name="TextBox 3">
              <a:extLst>
                <a:ext uri="{FF2B5EF4-FFF2-40B4-BE49-F238E27FC236}">
                  <a16:creationId xmlns:a16="http://schemas.microsoft.com/office/drawing/2014/main" id="{E3DB11B6-5C22-7FA8-307D-46BA8BE70146}"/>
                </a:ext>
              </a:extLst>
            </p:cNvPr>
            <p:cNvSpPr txBox="1"/>
            <p:nvPr/>
          </p:nvSpPr>
          <p:spPr>
            <a:xfrm>
              <a:off x="-11887200" y="355600"/>
              <a:ext cx="22792818" cy="1257609"/>
            </a:xfrm>
            <a:prstGeom prst="rect">
              <a:avLst/>
            </a:prstGeom>
          </p:spPr>
          <p:txBody>
            <a:bodyPr wrap="square" lIns="0" tIns="0" rIns="0" bIns="0" rtlCol="0" anchor="t">
              <a:spAutoFit/>
            </a:bodyPr>
            <a:lstStyle/>
            <a:p>
              <a:pPr algn="ctr">
                <a:lnSpc>
                  <a:spcPts val="8100"/>
                </a:lnSpc>
              </a:pPr>
              <a:r>
                <a:rPr lang="en-US" sz="5785" spc="52" dirty="0" err="1">
                  <a:solidFill>
                    <a:srgbClr val="FFFF00"/>
                  </a:solidFill>
                  <a:latin typeface="Montserrat Classic"/>
                </a:rPr>
                <a:t>Làm</a:t>
              </a:r>
              <a:r>
                <a:rPr lang="en-US" sz="5785" spc="52" dirty="0">
                  <a:solidFill>
                    <a:srgbClr val="FFFF00"/>
                  </a:solidFill>
                  <a:latin typeface="Montserrat Classic"/>
                </a:rPr>
                <a:t> </a:t>
              </a:r>
              <a:r>
                <a:rPr lang="en-US" sz="5785" spc="52" dirty="0" err="1">
                  <a:solidFill>
                    <a:srgbClr val="FFFF00"/>
                  </a:solidFill>
                  <a:latin typeface="Montserrat Classic"/>
                </a:rPr>
                <a:t>sạch</a:t>
              </a:r>
              <a:r>
                <a:rPr lang="en-US" sz="5785" spc="52" dirty="0">
                  <a:solidFill>
                    <a:srgbClr val="FFFF00"/>
                  </a:solidFill>
                  <a:latin typeface="Montserrat Classic"/>
                </a:rPr>
                <a:t> </a:t>
              </a:r>
              <a:r>
                <a:rPr lang="en-US" sz="5785" spc="52" dirty="0" err="1">
                  <a:solidFill>
                    <a:srgbClr val="FFFF00"/>
                  </a:solidFill>
                  <a:latin typeface="Montserrat Classic"/>
                </a:rPr>
                <a:t>dữ</a:t>
              </a:r>
              <a:r>
                <a:rPr lang="en-US" sz="5785" spc="52" dirty="0">
                  <a:solidFill>
                    <a:srgbClr val="FFFF00"/>
                  </a:solidFill>
                  <a:latin typeface="Montserrat Classic"/>
                </a:rPr>
                <a:t> </a:t>
              </a:r>
              <a:r>
                <a:rPr lang="en-US" sz="5785" spc="52" dirty="0" err="1">
                  <a:solidFill>
                    <a:srgbClr val="FFFF00"/>
                  </a:solidFill>
                  <a:latin typeface="Montserrat Classic"/>
                </a:rPr>
                <a:t>liệu</a:t>
              </a:r>
              <a:endParaRPr lang="en-US" sz="5785" spc="52" dirty="0">
                <a:solidFill>
                  <a:srgbClr val="FFFF00"/>
                </a:solidFill>
                <a:latin typeface="Montserrat Classic"/>
              </a:endParaRPr>
            </a:p>
          </p:txBody>
        </p:sp>
        <p:sp>
          <p:nvSpPr>
            <p:cNvPr id="4" name="TextBox 4">
              <a:extLst>
                <a:ext uri="{FF2B5EF4-FFF2-40B4-BE49-F238E27FC236}">
                  <a16:creationId xmlns:a16="http://schemas.microsoft.com/office/drawing/2014/main" id="{4C9B18CE-65E0-5588-7819-427950F678BE}"/>
                </a:ext>
              </a:extLst>
            </p:cNvPr>
            <p:cNvSpPr txBox="1"/>
            <p:nvPr/>
          </p:nvSpPr>
          <p:spPr>
            <a:xfrm>
              <a:off x="159999" y="2286000"/>
              <a:ext cx="12032002" cy="4431982"/>
            </a:xfrm>
            <a:prstGeom prst="rect">
              <a:avLst/>
            </a:prstGeom>
          </p:spPr>
          <p:txBody>
            <a:bodyPr wrap="square" lIns="0" tIns="0" rIns="0" bIns="0" rtlCol="0" anchor="t">
              <a:spAutoFit/>
            </a:bodyPr>
            <a:lstStyle/>
            <a:p>
              <a:r>
                <a:rPr lang="en-US" sz="3600" b="0" dirty="0">
                  <a:solidFill>
                    <a:srgbClr val="CCCCCC"/>
                  </a:solidFill>
                  <a:effectLst/>
                  <a:latin typeface="Consolas" panose="020B0609020204030204" pitchFamily="49" charset="0"/>
                </a:rPr>
                <a:t>1. Ta chi</a:t>
              </a:r>
              <a:r>
                <a:rPr lang="en-US" sz="3600" dirty="0">
                  <a:solidFill>
                    <a:srgbClr val="CCCCCC"/>
                  </a:solidFill>
                  <a:latin typeface="Consolas" panose="020B0609020204030204" pitchFamily="49" charset="0"/>
                </a:rPr>
                <a:t>a </a:t>
              </a:r>
              <a:r>
                <a:rPr lang="en-US" sz="3600" dirty="0" err="1">
                  <a:solidFill>
                    <a:srgbClr val="CCCCCC"/>
                  </a:solidFill>
                  <a:latin typeface="Consolas" panose="020B0609020204030204" pitchFamily="49" charset="0"/>
                </a:rPr>
                <a:t>nhỏ</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các</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thông</a:t>
              </a:r>
              <a:r>
                <a:rPr lang="en-US" sz="3600" dirty="0">
                  <a:solidFill>
                    <a:srgbClr val="CCCCCC"/>
                  </a:solidFill>
                  <a:latin typeface="Consolas" panose="020B0609020204030204" pitchFamily="49" charset="0"/>
                </a:rPr>
                <a:t> tin </a:t>
              </a:r>
              <a:r>
                <a:rPr lang="en-US" sz="3600" dirty="0" err="1">
                  <a:solidFill>
                    <a:srgbClr val="CCCCCC"/>
                  </a:solidFill>
                  <a:latin typeface="Consolas" panose="020B0609020204030204" pitchFamily="49" charset="0"/>
                </a:rPr>
                <a:t>khách</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hàng</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xuất</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thủ</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công</a:t>
              </a:r>
              <a:r>
                <a:rPr lang="en-US" sz="3600" dirty="0">
                  <a:solidFill>
                    <a:srgbClr val="CCCCCC"/>
                  </a:solidFill>
                  <a:latin typeface="Consolas" panose="020B0609020204030204" pitchFamily="49" charset="0"/>
                </a:rPr>
                <a:t> Description </a:t>
              </a:r>
              <a:r>
                <a:rPr lang="en-US" sz="3600" dirty="0" err="1">
                  <a:solidFill>
                    <a:srgbClr val="CCCCCC"/>
                  </a:solidFill>
                  <a:latin typeface="Consolas" panose="020B0609020204030204" pitchFamily="49" charset="0"/>
                </a:rPr>
                <a:t>và</a:t>
              </a:r>
              <a:r>
                <a:rPr lang="en-US" sz="3600" dirty="0">
                  <a:solidFill>
                    <a:srgbClr val="CCCCCC"/>
                  </a:solidFill>
                  <a:latin typeface="Consolas" panose="020B0609020204030204" pitchFamily="49" charset="0"/>
                </a:rPr>
                <a:t> Nulls </a:t>
              </a:r>
              <a:r>
                <a:rPr lang="en-US" sz="3600" dirty="0" err="1">
                  <a:solidFill>
                    <a:srgbClr val="CCCCCC"/>
                  </a:solidFill>
                  <a:latin typeface="Consolas" panose="020B0609020204030204" pitchFamily="49" charset="0"/>
                </a:rPr>
                <a:t>của</a:t>
              </a:r>
              <a:r>
                <a:rPr lang="en-US" sz="3600" dirty="0">
                  <a:solidFill>
                    <a:srgbClr val="CCCCCC"/>
                  </a:solidFill>
                  <a:latin typeface="Consolas" panose="020B0609020204030204" pitchFamily="49" charset="0"/>
                </a:rPr>
                <a:t> column </a:t>
              </a:r>
              <a:r>
                <a:rPr lang="en-US" sz="3600" dirty="0" err="1">
                  <a:solidFill>
                    <a:srgbClr val="CCCCCC"/>
                  </a:solidFill>
                  <a:latin typeface="Consolas" panose="020B0609020204030204" pitchFamily="49" charset="0"/>
                </a:rPr>
                <a:t>và</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xem</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xét</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loại</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bỏ</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các</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cột</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nhất</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định</a:t>
              </a:r>
              <a:r>
                <a:rPr lang="en-US" sz="3600" dirty="0">
                  <a:solidFill>
                    <a:srgbClr val="CCCCCC"/>
                  </a:solidFill>
                  <a:latin typeface="Consolas" panose="020B0609020204030204" pitchFamily="49" charset="0"/>
                </a:rPr>
                <a:t>. </a:t>
              </a:r>
              <a:endParaRPr lang="vi-VN" sz="3600" b="0" dirty="0">
                <a:solidFill>
                  <a:srgbClr val="CCCCCC"/>
                </a:solidFill>
                <a:effectLst/>
                <a:latin typeface="Consolas" panose="020B0609020204030204" pitchFamily="49" charset="0"/>
              </a:endParaRPr>
            </a:p>
            <a:p>
              <a:br>
                <a:rPr lang="vi-VN" sz="3600" b="0" dirty="0">
                  <a:solidFill>
                    <a:srgbClr val="CCCCCC"/>
                  </a:solidFill>
                  <a:effectLst/>
                  <a:latin typeface="Consolas" panose="020B0609020204030204" pitchFamily="49" charset="0"/>
                </a:rPr>
              </a:br>
              <a:r>
                <a:rPr lang="vi-VN" sz="3600" b="0" dirty="0">
                  <a:solidFill>
                    <a:srgbClr val="CCCCCC"/>
                  </a:solidFill>
                  <a:effectLst/>
                  <a:latin typeface="Consolas" panose="020B0609020204030204" pitchFamily="49" charset="0"/>
                </a:rPr>
                <a:t>  </a:t>
              </a:r>
            </a:p>
          </p:txBody>
        </p:sp>
      </p:grpSp>
      <p:pic>
        <p:nvPicPr>
          <p:cNvPr id="7" name="Picture 6">
            <a:extLst>
              <a:ext uri="{FF2B5EF4-FFF2-40B4-BE49-F238E27FC236}">
                <a16:creationId xmlns:a16="http://schemas.microsoft.com/office/drawing/2014/main" id="{2E0846F7-2926-4FB4-7472-42304EE8FDF1}"/>
              </a:ext>
            </a:extLst>
          </p:cNvPr>
          <p:cNvPicPr>
            <a:picLocks noChangeAspect="1"/>
          </p:cNvPicPr>
          <p:nvPr/>
        </p:nvPicPr>
        <p:blipFill>
          <a:blip r:embed="rId2"/>
          <a:stretch>
            <a:fillRect/>
          </a:stretch>
        </p:blipFill>
        <p:spPr>
          <a:xfrm>
            <a:off x="759541" y="1714500"/>
            <a:ext cx="7445385" cy="3260623"/>
          </a:xfrm>
          <a:prstGeom prst="rect">
            <a:avLst/>
          </a:prstGeom>
        </p:spPr>
      </p:pic>
      <p:pic>
        <p:nvPicPr>
          <p:cNvPr id="9" name="Picture 8">
            <a:extLst>
              <a:ext uri="{FF2B5EF4-FFF2-40B4-BE49-F238E27FC236}">
                <a16:creationId xmlns:a16="http://schemas.microsoft.com/office/drawing/2014/main" id="{DF8793C0-FEE3-7B08-6001-0C3C5CF08163}"/>
              </a:ext>
            </a:extLst>
          </p:cNvPr>
          <p:cNvPicPr>
            <a:picLocks noChangeAspect="1"/>
          </p:cNvPicPr>
          <p:nvPr/>
        </p:nvPicPr>
        <p:blipFill>
          <a:blip r:embed="rId3"/>
          <a:stretch>
            <a:fillRect/>
          </a:stretch>
        </p:blipFill>
        <p:spPr>
          <a:xfrm>
            <a:off x="734960" y="5479986"/>
            <a:ext cx="7445385" cy="2530059"/>
          </a:xfrm>
          <a:prstGeom prst="rect">
            <a:avLst/>
          </a:prstGeom>
        </p:spPr>
      </p:pic>
      <p:sp>
        <p:nvSpPr>
          <p:cNvPr id="10" name="TextBox 4">
            <a:extLst>
              <a:ext uri="{FF2B5EF4-FFF2-40B4-BE49-F238E27FC236}">
                <a16:creationId xmlns:a16="http://schemas.microsoft.com/office/drawing/2014/main" id="{AF68D4EE-1712-E6DC-8F20-82349E89E5D9}"/>
              </a:ext>
            </a:extLst>
          </p:cNvPr>
          <p:cNvSpPr txBox="1"/>
          <p:nvPr/>
        </p:nvSpPr>
        <p:spPr>
          <a:xfrm>
            <a:off x="9263999" y="5479986"/>
            <a:ext cx="9024001" cy="3877985"/>
          </a:xfrm>
          <a:prstGeom prst="rect">
            <a:avLst/>
          </a:prstGeom>
        </p:spPr>
        <p:txBody>
          <a:bodyPr wrap="square" lIns="0" tIns="0" rIns="0" bIns="0" rtlCol="0" anchor="t">
            <a:spAutoFit/>
          </a:bodyPr>
          <a:lstStyle/>
          <a:p>
            <a:r>
              <a:rPr lang="en-US" sz="3600" b="0" dirty="0">
                <a:solidFill>
                  <a:srgbClr val="CCCCCC"/>
                </a:solidFill>
                <a:effectLst/>
                <a:latin typeface="Consolas" panose="020B0609020204030204" pitchFamily="49" charset="0"/>
              </a:rPr>
              <a:t>2. </a:t>
            </a:r>
            <a:r>
              <a:rPr lang="en-US" sz="3600" b="0" dirty="0" err="1">
                <a:solidFill>
                  <a:srgbClr val="CCCCCC"/>
                </a:solidFill>
                <a:effectLst/>
                <a:latin typeface="Consolas" panose="020B0609020204030204" pitchFamily="49" charset="0"/>
              </a:rPr>
              <a:t>Tuy</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vậy</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trong</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quá</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trình</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thủ</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công</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vẫn</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còn</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tồn</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đọng</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các</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giá</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trị</a:t>
            </a:r>
            <a:r>
              <a:rPr lang="en-US" sz="3600" b="0" dirty="0">
                <a:solidFill>
                  <a:srgbClr val="CCCCCC"/>
                </a:solidFill>
                <a:effectLst/>
                <a:latin typeface="Consolas" panose="020B0609020204030204" pitchFamily="49" charset="0"/>
              </a:rPr>
              <a:t> Nulls </a:t>
            </a:r>
            <a:r>
              <a:rPr lang="en-US" sz="3600" b="0" dirty="0" err="1">
                <a:solidFill>
                  <a:srgbClr val="CCCCCC"/>
                </a:solidFill>
                <a:effectLst/>
                <a:latin typeface="Consolas" panose="020B0609020204030204" pitchFamily="49" charset="0"/>
              </a:rPr>
              <a:t>mà</a:t>
            </a:r>
            <a:r>
              <a:rPr lang="en-US" sz="3600" b="0" dirty="0">
                <a:solidFill>
                  <a:srgbClr val="CCCCCC"/>
                </a:solidFill>
                <a:effectLst/>
                <a:latin typeface="Consolas" panose="020B0609020204030204" pitchFamily="49" charset="0"/>
              </a:rPr>
              <a:t> ta </a:t>
            </a:r>
            <a:r>
              <a:rPr lang="en-US" sz="3600" b="0" dirty="0" err="1">
                <a:solidFill>
                  <a:srgbClr val="CCCCCC"/>
                </a:solidFill>
                <a:effectLst/>
                <a:latin typeface="Consolas" panose="020B0609020204030204" pitchFamily="49" charset="0"/>
              </a:rPr>
              <a:t>tiếp</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tụ</a:t>
            </a:r>
            <a:r>
              <a:rPr lang="en-US" sz="3600" dirty="0" err="1">
                <a:solidFill>
                  <a:srgbClr val="CCCCCC"/>
                </a:solidFill>
                <a:latin typeface="Consolas" panose="020B0609020204030204" pitchFamily="49" charset="0"/>
              </a:rPr>
              <a:t>c</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cần</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phải</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xử</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lý</a:t>
            </a:r>
            <a:r>
              <a:rPr lang="en-US" sz="3600" dirty="0">
                <a:solidFill>
                  <a:srgbClr val="CCCCCC"/>
                </a:solidFill>
                <a:latin typeface="Consolas" panose="020B0609020204030204" pitchFamily="49" charset="0"/>
              </a:rPr>
              <a:t>, ta </a:t>
            </a:r>
            <a:r>
              <a:rPr lang="en-US" sz="3600" dirty="0" err="1">
                <a:solidFill>
                  <a:srgbClr val="CCCCCC"/>
                </a:solidFill>
                <a:latin typeface="Consolas" panose="020B0609020204030204" pitchFamily="49" charset="0"/>
              </a:rPr>
              <a:t>kiểm</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tra</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và</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xử</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lý</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các</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giá</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trị</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đó</a:t>
            </a:r>
            <a:endParaRPr lang="vi-VN" sz="3600" b="0" dirty="0">
              <a:solidFill>
                <a:srgbClr val="CCCCCC"/>
              </a:solidFill>
              <a:effectLst/>
              <a:latin typeface="Consolas" panose="020B0609020204030204" pitchFamily="49" charset="0"/>
            </a:endParaRPr>
          </a:p>
          <a:p>
            <a:br>
              <a:rPr lang="vi-VN" sz="3600" b="0" dirty="0">
                <a:solidFill>
                  <a:srgbClr val="CCCCCC"/>
                </a:solidFill>
                <a:effectLst/>
                <a:latin typeface="Consolas" panose="020B0609020204030204" pitchFamily="49" charset="0"/>
              </a:rPr>
            </a:br>
            <a:r>
              <a:rPr lang="vi-VN" sz="3600" b="0" dirty="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2337423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a:extLst>
            <a:ext uri="{FF2B5EF4-FFF2-40B4-BE49-F238E27FC236}">
              <a16:creationId xmlns:a16="http://schemas.microsoft.com/office/drawing/2014/main" id="{0220074B-8D2C-44A0-4334-99BA2E827FA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6447DE2-D22E-75A2-C898-37FB021C1E5B}"/>
              </a:ext>
            </a:extLst>
          </p:cNvPr>
          <p:cNvGrpSpPr/>
          <p:nvPr/>
        </p:nvGrpSpPr>
        <p:grpSpPr>
          <a:xfrm>
            <a:off x="228600" y="266700"/>
            <a:ext cx="18059400" cy="4217789"/>
            <a:chOff x="-11887200" y="355600"/>
            <a:chExt cx="24079201" cy="5623718"/>
          </a:xfrm>
        </p:grpSpPr>
        <p:sp>
          <p:nvSpPr>
            <p:cNvPr id="3" name="TextBox 3">
              <a:extLst>
                <a:ext uri="{FF2B5EF4-FFF2-40B4-BE49-F238E27FC236}">
                  <a16:creationId xmlns:a16="http://schemas.microsoft.com/office/drawing/2014/main" id="{7FD9B2BF-8B78-F160-58E5-1DBFAF8F01D7}"/>
                </a:ext>
              </a:extLst>
            </p:cNvPr>
            <p:cNvSpPr txBox="1"/>
            <p:nvPr/>
          </p:nvSpPr>
          <p:spPr>
            <a:xfrm>
              <a:off x="-11887200" y="355600"/>
              <a:ext cx="22792818" cy="1257609"/>
            </a:xfrm>
            <a:prstGeom prst="rect">
              <a:avLst/>
            </a:prstGeom>
          </p:spPr>
          <p:txBody>
            <a:bodyPr wrap="square" lIns="0" tIns="0" rIns="0" bIns="0" rtlCol="0" anchor="t">
              <a:spAutoFit/>
            </a:bodyPr>
            <a:lstStyle/>
            <a:p>
              <a:pPr algn="ctr">
                <a:lnSpc>
                  <a:spcPts val="8100"/>
                </a:lnSpc>
              </a:pPr>
              <a:r>
                <a:rPr lang="en-US" sz="5785" spc="52" dirty="0" err="1">
                  <a:solidFill>
                    <a:srgbClr val="FFFF00"/>
                  </a:solidFill>
                  <a:latin typeface="Montserrat Classic"/>
                </a:rPr>
                <a:t>Làm</a:t>
              </a:r>
              <a:r>
                <a:rPr lang="en-US" sz="5785" spc="52" dirty="0">
                  <a:solidFill>
                    <a:srgbClr val="FFFF00"/>
                  </a:solidFill>
                  <a:latin typeface="Montserrat Classic"/>
                </a:rPr>
                <a:t> </a:t>
              </a:r>
              <a:r>
                <a:rPr lang="en-US" sz="5785" spc="52" dirty="0" err="1">
                  <a:solidFill>
                    <a:srgbClr val="FFFF00"/>
                  </a:solidFill>
                  <a:latin typeface="Montserrat Classic"/>
                </a:rPr>
                <a:t>sạch</a:t>
              </a:r>
              <a:r>
                <a:rPr lang="en-US" sz="5785" spc="52" dirty="0">
                  <a:solidFill>
                    <a:srgbClr val="FFFF00"/>
                  </a:solidFill>
                  <a:latin typeface="Montserrat Classic"/>
                </a:rPr>
                <a:t> </a:t>
              </a:r>
              <a:r>
                <a:rPr lang="en-US" sz="5785" spc="52" dirty="0" err="1">
                  <a:solidFill>
                    <a:srgbClr val="FFFF00"/>
                  </a:solidFill>
                  <a:latin typeface="Montserrat Classic"/>
                </a:rPr>
                <a:t>dữ</a:t>
              </a:r>
              <a:r>
                <a:rPr lang="en-US" sz="5785" spc="52" dirty="0">
                  <a:solidFill>
                    <a:srgbClr val="FFFF00"/>
                  </a:solidFill>
                  <a:latin typeface="Montserrat Classic"/>
                </a:rPr>
                <a:t> </a:t>
              </a:r>
              <a:r>
                <a:rPr lang="en-US" sz="5785" spc="52" dirty="0" err="1">
                  <a:solidFill>
                    <a:srgbClr val="FFFF00"/>
                  </a:solidFill>
                  <a:latin typeface="Montserrat Classic"/>
                </a:rPr>
                <a:t>liệu</a:t>
              </a:r>
              <a:endParaRPr lang="en-US" sz="5785" spc="52" dirty="0">
                <a:solidFill>
                  <a:srgbClr val="FFFF00"/>
                </a:solidFill>
                <a:latin typeface="Montserrat Classic"/>
              </a:endParaRPr>
            </a:p>
          </p:txBody>
        </p:sp>
        <p:sp>
          <p:nvSpPr>
            <p:cNvPr id="4" name="TextBox 4">
              <a:extLst>
                <a:ext uri="{FF2B5EF4-FFF2-40B4-BE49-F238E27FC236}">
                  <a16:creationId xmlns:a16="http://schemas.microsoft.com/office/drawing/2014/main" id="{976F37B8-C82F-4D46-77A7-23457D7BFB3D}"/>
                </a:ext>
              </a:extLst>
            </p:cNvPr>
            <p:cNvSpPr txBox="1"/>
            <p:nvPr/>
          </p:nvSpPr>
          <p:spPr>
            <a:xfrm>
              <a:off x="159999" y="2286000"/>
              <a:ext cx="12032002" cy="3693318"/>
            </a:xfrm>
            <a:prstGeom prst="rect">
              <a:avLst/>
            </a:prstGeom>
          </p:spPr>
          <p:txBody>
            <a:bodyPr wrap="square" lIns="0" tIns="0" rIns="0" bIns="0" rtlCol="0" anchor="t">
              <a:spAutoFit/>
            </a:bodyPr>
            <a:lstStyle/>
            <a:p>
              <a:r>
                <a:rPr lang="en-US" sz="3600" b="0" dirty="0">
                  <a:solidFill>
                    <a:srgbClr val="CCCCCC"/>
                  </a:solidFill>
                  <a:effectLst/>
                  <a:latin typeface="Consolas" panose="020B0609020204030204" pitchFamily="49" charset="0"/>
                </a:rPr>
                <a:t>3. Ta </a:t>
              </a:r>
              <a:r>
                <a:rPr lang="en-US" sz="3600" b="0" dirty="0" err="1">
                  <a:solidFill>
                    <a:srgbClr val="CCCCCC"/>
                  </a:solidFill>
                  <a:effectLst/>
                  <a:latin typeface="Consolas" panose="020B0609020204030204" pitchFamily="49" charset="0"/>
                </a:rPr>
                <a:t>tiếp</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tục</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xử</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lý</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các</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cột</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linh</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tinh</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khác</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bằng</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biến</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giả</a:t>
              </a:r>
              <a:r>
                <a:rPr lang="en-US" sz="3600" b="0" dirty="0">
                  <a:solidFill>
                    <a:srgbClr val="CCCCCC"/>
                  </a:solidFill>
                  <a:effectLst/>
                  <a:latin typeface="Consolas" panose="020B0609020204030204" pitchFamily="49" charset="0"/>
                </a:rPr>
                <a:t> - Dummy Variables.</a:t>
              </a:r>
              <a:endParaRPr lang="vi-VN" sz="3600" b="0" dirty="0">
                <a:solidFill>
                  <a:srgbClr val="CCCCCC"/>
                </a:solidFill>
                <a:effectLst/>
                <a:latin typeface="Consolas" panose="020B0609020204030204" pitchFamily="49" charset="0"/>
              </a:endParaRPr>
            </a:p>
            <a:p>
              <a:br>
                <a:rPr lang="vi-VN" sz="3600" b="0" dirty="0">
                  <a:solidFill>
                    <a:srgbClr val="CCCCCC"/>
                  </a:solidFill>
                  <a:effectLst/>
                  <a:latin typeface="Consolas" panose="020B0609020204030204" pitchFamily="49" charset="0"/>
                </a:rPr>
              </a:br>
              <a:r>
                <a:rPr lang="vi-VN" sz="3600" b="0" dirty="0">
                  <a:solidFill>
                    <a:srgbClr val="CCCCCC"/>
                  </a:solidFill>
                  <a:effectLst/>
                  <a:latin typeface="Consolas" panose="020B0609020204030204" pitchFamily="49" charset="0"/>
                </a:rPr>
                <a:t>  </a:t>
              </a:r>
            </a:p>
          </p:txBody>
        </p:sp>
      </p:grpSp>
      <p:sp>
        <p:nvSpPr>
          <p:cNvPr id="10" name="TextBox 4">
            <a:extLst>
              <a:ext uri="{FF2B5EF4-FFF2-40B4-BE49-F238E27FC236}">
                <a16:creationId xmlns:a16="http://schemas.microsoft.com/office/drawing/2014/main" id="{B1C4CE0D-752D-4D3E-4766-155FBABB90A9}"/>
              </a:ext>
            </a:extLst>
          </p:cNvPr>
          <p:cNvSpPr txBox="1"/>
          <p:nvPr/>
        </p:nvSpPr>
        <p:spPr>
          <a:xfrm>
            <a:off x="9263999" y="5479986"/>
            <a:ext cx="9024001" cy="3877985"/>
          </a:xfrm>
          <a:prstGeom prst="rect">
            <a:avLst/>
          </a:prstGeom>
        </p:spPr>
        <p:txBody>
          <a:bodyPr wrap="square" lIns="0" tIns="0" rIns="0" bIns="0" rtlCol="0" anchor="t">
            <a:spAutoFit/>
          </a:bodyPr>
          <a:lstStyle/>
          <a:p>
            <a:r>
              <a:rPr lang="en-US" sz="3600" b="0" dirty="0">
                <a:solidFill>
                  <a:srgbClr val="CCCCCC"/>
                </a:solidFill>
                <a:effectLst/>
                <a:latin typeface="Consolas" panose="020B0609020204030204" pitchFamily="49" charset="0"/>
              </a:rPr>
              <a:t>4. </a:t>
            </a:r>
            <a:r>
              <a:rPr lang="en-US" sz="3600" b="0" dirty="0" err="1">
                <a:solidFill>
                  <a:srgbClr val="CCCCCC"/>
                </a:solidFill>
                <a:effectLst/>
                <a:latin typeface="Consolas" panose="020B0609020204030204" pitchFamily="49" charset="0"/>
              </a:rPr>
              <a:t>Cuối</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cùng</a:t>
            </a:r>
            <a:r>
              <a:rPr lang="en-US" sz="3600" b="0" dirty="0">
                <a:solidFill>
                  <a:srgbClr val="CCCCCC"/>
                </a:solidFill>
                <a:effectLst/>
                <a:latin typeface="Consolas" panose="020B0609020204030204" pitchFamily="49" charset="0"/>
              </a:rPr>
              <a:t>, ta </a:t>
            </a:r>
            <a:r>
              <a:rPr lang="en-US" sz="3600" b="0" dirty="0" err="1">
                <a:solidFill>
                  <a:srgbClr val="CCCCCC"/>
                </a:solidFill>
                <a:effectLst/>
                <a:latin typeface="Consolas" panose="020B0609020204030204" pitchFamily="49" charset="0"/>
              </a:rPr>
              <a:t>kiểm</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tra</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và</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xử</a:t>
            </a:r>
            <a:r>
              <a:rPr lang="en-US" sz="3600" b="0" dirty="0">
                <a:solidFill>
                  <a:srgbClr val="CCCCCC"/>
                </a:solidFill>
                <a:effectLst/>
                <a:latin typeface="Consolas" panose="020B0609020204030204" pitchFamily="49" charset="0"/>
              </a:rPr>
              <a:t> </a:t>
            </a:r>
            <a:r>
              <a:rPr lang="en-US" sz="3600" b="0" dirty="0" err="1">
                <a:solidFill>
                  <a:srgbClr val="CCCCCC"/>
                </a:solidFill>
                <a:effectLst/>
                <a:latin typeface="Consolas" panose="020B0609020204030204" pitchFamily="49" charset="0"/>
              </a:rPr>
              <a:t>l</a:t>
            </a:r>
            <a:r>
              <a:rPr lang="en-US" sz="3600" dirty="0" err="1">
                <a:solidFill>
                  <a:srgbClr val="CCCCCC"/>
                </a:solidFill>
                <a:latin typeface="Consolas" panose="020B0609020204030204" pitchFamily="49" charset="0"/>
              </a:rPr>
              <a:t>ý</a:t>
            </a:r>
            <a:r>
              <a:rPr lang="en-US" sz="3600" dirty="0">
                <a:solidFill>
                  <a:srgbClr val="CCCCCC"/>
                </a:solidFill>
                <a:latin typeface="Consolas" panose="020B0609020204030204" pitchFamily="49" charset="0"/>
              </a:rPr>
              <a:t> </a:t>
            </a:r>
            <a:r>
              <a:rPr lang="en-US" sz="3600" b="0" dirty="0" err="1">
                <a:solidFill>
                  <a:srgbClr val="CCCCCC"/>
                </a:solidFill>
                <a:effectLst/>
                <a:latin typeface="Consolas" panose="020B0609020204030204" pitchFamily="49" charset="0"/>
              </a:rPr>
              <a:t>các</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điểm</a:t>
            </a:r>
            <a:r>
              <a:rPr lang="en-US" sz="3600" dirty="0">
                <a:solidFill>
                  <a:srgbClr val="CCCCCC"/>
                </a:solidFill>
                <a:latin typeface="Consolas" panose="020B0609020204030204" pitchFamily="49" charset="0"/>
              </a:rPr>
              <a:t> Outliers, </a:t>
            </a:r>
            <a:r>
              <a:rPr lang="en-US" sz="3600" dirty="0" err="1">
                <a:solidFill>
                  <a:srgbClr val="CCCCCC"/>
                </a:solidFill>
                <a:latin typeface="Consolas" panose="020B0609020204030204" pitchFamily="49" charset="0"/>
              </a:rPr>
              <a:t>các</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điểm</a:t>
            </a:r>
            <a:r>
              <a:rPr lang="en-US" sz="3600" dirty="0">
                <a:solidFill>
                  <a:srgbClr val="CCCCCC"/>
                </a:solidFill>
                <a:latin typeface="Consolas" panose="020B0609020204030204" pitchFamily="49" charset="0"/>
              </a:rPr>
              <a:t> Outliers </a:t>
            </a:r>
            <a:r>
              <a:rPr lang="en-US" sz="3600" dirty="0" err="1">
                <a:solidFill>
                  <a:srgbClr val="CCCCCC"/>
                </a:solidFill>
                <a:latin typeface="Consolas" panose="020B0609020204030204" pitchFamily="49" charset="0"/>
              </a:rPr>
              <a:t>có</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thể</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khiến</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mô</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hình</a:t>
            </a:r>
            <a:r>
              <a:rPr lang="en-US" sz="3600" dirty="0">
                <a:solidFill>
                  <a:srgbClr val="CCCCCC"/>
                </a:solidFill>
                <a:latin typeface="Consolas" panose="020B0609020204030204" pitchFamily="49" charset="0"/>
              </a:rPr>
              <a:t> ML </a:t>
            </a:r>
            <a:r>
              <a:rPr lang="en-US" sz="3600" dirty="0" err="1">
                <a:solidFill>
                  <a:srgbClr val="CCCCCC"/>
                </a:solidFill>
                <a:latin typeface="Consolas" panose="020B0609020204030204" pitchFamily="49" charset="0"/>
              </a:rPr>
              <a:t>bị</a:t>
            </a:r>
            <a:r>
              <a:rPr lang="en-US" sz="3600" dirty="0">
                <a:solidFill>
                  <a:srgbClr val="CCCCCC"/>
                </a:solidFill>
                <a:latin typeface="Consolas" panose="020B0609020204030204" pitchFamily="49" charset="0"/>
              </a:rPr>
              <a:t> overfit, </a:t>
            </a:r>
            <a:r>
              <a:rPr lang="en-US" sz="3600" dirty="0" err="1">
                <a:solidFill>
                  <a:srgbClr val="CCCCCC"/>
                </a:solidFill>
                <a:latin typeface="Consolas" panose="020B0609020204030204" pitchFamily="49" charset="0"/>
              </a:rPr>
              <a:t>vì</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vậy</a:t>
            </a:r>
            <a:r>
              <a:rPr lang="en-US" sz="3600" dirty="0">
                <a:solidFill>
                  <a:srgbClr val="CCCCCC"/>
                </a:solidFill>
                <a:latin typeface="Consolas" panose="020B0609020204030204" pitchFamily="49" charset="0"/>
              </a:rPr>
              <a:t> ta </a:t>
            </a:r>
            <a:r>
              <a:rPr lang="en-US" sz="3600" dirty="0" err="1">
                <a:solidFill>
                  <a:srgbClr val="CCCCCC"/>
                </a:solidFill>
                <a:latin typeface="Consolas" panose="020B0609020204030204" pitchFamily="49" charset="0"/>
              </a:rPr>
              <a:t>phải</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xử</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lý</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chúng</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hiệu</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quả</a:t>
            </a:r>
            <a:r>
              <a:rPr lang="en-US" sz="3600" dirty="0">
                <a:solidFill>
                  <a:srgbClr val="CCCCCC"/>
                </a:solidFill>
                <a:latin typeface="Consolas" panose="020B0609020204030204" pitchFamily="49" charset="0"/>
              </a:rPr>
              <a:t>.</a:t>
            </a:r>
            <a:endParaRPr lang="vi-VN" sz="3600" b="0" dirty="0">
              <a:solidFill>
                <a:srgbClr val="CCCCCC"/>
              </a:solidFill>
              <a:effectLst/>
              <a:latin typeface="Consolas" panose="020B0609020204030204" pitchFamily="49" charset="0"/>
            </a:endParaRPr>
          </a:p>
          <a:p>
            <a:br>
              <a:rPr lang="vi-VN" sz="3600" b="0" dirty="0">
                <a:solidFill>
                  <a:srgbClr val="CCCCCC"/>
                </a:solidFill>
                <a:effectLst/>
                <a:latin typeface="Consolas" panose="020B0609020204030204" pitchFamily="49" charset="0"/>
              </a:rPr>
            </a:br>
            <a:r>
              <a:rPr lang="vi-VN" sz="3600" b="0" dirty="0">
                <a:solidFill>
                  <a:srgbClr val="CCCCCC"/>
                </a:solidFill>
                <a:effectLst/>
                <a:latin typeface="Consolas" panose="020B0609020204030204" pitchFamily="49" charset="0"/>
              </a:rPr>
              <a:t>  </a:t>
            </a:r>
          </a:p>
        </p:txBody>
      </p:sp>
      <p:pic>
        <p:nvPicPr>
          <p:cNvPr id="6" name="Picture 5">
            <a:extLst>
              <a:ext uri="{FF2B5EF4-FFF2-40B4-BE49-F238E27FC236}">
                <a16:creationId xmlns:a16="http://schemas.microsoft.com/office/drawing/2014/main" id="{607CD1B7-5DEF-4446-8CD5-8FF9CBED5487}"/>
              </a:ext>
            </a:extLst>
          </p:cNvPr>
          <p:cNvPicPr>
            <a:picLocks noChangeAspect="1"/>
          </p:cNvPicPr>
          <p:nvPr/>
        </p:nvPicPr>
        <p:blipFill>
          <a:blip r:embed="rId2"/>
          <a:stretch>
            <a:fillRect/>
          </a:stretch>
        </p:blipFill>
        <p:spPr>
          <a:xfrm>
            <a:off x="1016924" y="1790700"/>
            <a:ext cx="7163421" cy="2636748"/>
          </a:xfrm>
          <a:prstGeom prst="rect">
            <a:avLst/>
          </a:prstGeom>
        </p:spPr>
      </p:pic>
      <p:pic>
        <p:nvPicPr>
          <p:cNvPr id="11" name="Picture 10">
            <a:extLst>
              <a:ext uri="{FF2B5EF4-FFF2-40B4-BE49-F238E27FC236}">
                <a16:creationId xmlns:a16="http://schemas.microsoft.com/office/drawing/2014/main" id="{A5676F89-62EA-C30B-E227-35A082BDBD61}"/>
              </a:ext>
            </a:extLst>
          </p:cNvPr>
          <p:cNvPicPr>
            <a:picLocks noChangeAspect="1"/>
          </p:cNvPicPr>
          <p:nvPr/>
        </p:nvPicPr>
        <p:blipFill>
          <a:blip r:embed="rId3"/>
          <a:stretch>
            <a:fillRect/>
          </a:stretch>
        </p:blipFill>
        <p:spPr>
          <a:xfrm>
            <a:off x="1016924" y="5034051"/>
            <a:ext cx="7163421" cy="4115157"/>
          </a:xfrm>
          <a:prstGeom prst="rect">
            <a:avLst/>
          </a:prstGeom>
        </p:spPr>
      </p:pic>
    </p:spTree>
    <p:extLst>
      <p:ext uri="{BB962C8B-B14F-4D97-AF65-F5344CB8AC3E}">
        <p14:creationId xmlns:p14="http://schemas.microsoft.com/office/powerpoint/2010/main" val="3042828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a:extLst>
            <a:ext uri="{FF2B5EF4-FFF2-40B4-BE49-F238E27FC236}">
              <a16:creationId xmlns:a16="http://schemas.microsoft.com/office/drawing/2014/main" id="{E385F567-2F4B-4C30-7C77-6264813A225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EE51BE1-A3CC-BC36-C8D0-10149A51DD66}"/>
              </a:ext>
            </a:extLst>
          </p:cNvPr>
          <p:cNvGrpSpPr/>
          <p:nvPr/>
        </p:nvGrpSpPr>
        <p:grpSpPr>
          <a:xfrm>
            <a:off x="228600" y="266700"/>
            <a:ext cx="17787001" cy="6752987"/>
            <a:chOff x="-11887200" y="355600"/>
            <a:chExt cx="23716002" cy="9003983"/>
          </a:xfrm>
        </p:grpSpPr>
        <p:sp>
          <p:nvSpPr>
            <p:cNvPr id="3" name="TextBox 3">
              <a:extLst>
                <a:ext uri="{FF2B5EF4-FFF2-40B4-BE49-F238E27FC236}">
                  <a16:creationId xmlns:a16="http://schemas.microsoft.com/office/drawing/2014/main" id="{906A38C1-3193-FD1C-87B6-5607FFFFE322}"/>
                </a:ext>
              </a:extLst>
            </p:cNvPr>
            <p:cNvSpPr txBox="1"/>
            <p:nvPr/>
          </p:nvSpPr>
          <p:spPr>
            <a:xfrm>
              <a:off x="-11887200" y="355600"/>
              <a:ext cx="22792818" cy="1257609"/>
            </a:xfrm>
            <a:prstGeom prst="rect">
              <a:avLst/>
            </a:prstGeom>
          </p:spPr>
          <p:txBody>
            <a:bodyPr wrap="square" lIns="0" tIns="0" rIns="0" bIns="0" rtlCol="0" anchor="t">
              <a:spAutoFit/>
            </a:bodyPr>
            <a:lstStyle/>
            <a:p>
              <a:pPr algn="ctr">
                <a:lnSpc>
                  <a:spcPts val="8100"/>
                </a:lnSpc>
              </a:pPr>
              <a:r>
                <a:rPr lang="en-US" sz="5785" spc="52" dirty="0" err="1">
                  <a:solidFill>
                    <a:srgbClr val="FFFF00"/>
                  </a:solidFill>
                  <a:latin typeface="Montserrat Classic"/>
                </a:rPr>
                <a:t>Làm</a:t>
              </a:r>
              <a:r>
                <a:rPr lang="en-US" sz="5785" spc="52" dirty="0">
                  <a:solidFill>
                    <a:srgbClr val="FFFF00"/>
                  </a:solidFill>
                  <a:latin typeface="Montserrat Classic"/>
                </a:rPr>
                <a:t> </a:t>
              </a:r>
              <a:r>
                <a:rPr lang="en-US" sz="5785" spc="52" dirty="0" err="1">
                  <a:solidFill>
                    <a:srgbClr val="FFFF00"/>
                  </a:solidFill>
                  <a:latin typeface="Montserrat Classic"/>
                </a:rPr>
                <a:t>sạch</a:t>
              </a:r>
              <a:r>
                <a:rPr lang="en-US" sz="5785" spc="52" dirty="0">
                  <a:solidFill>
                    <a:srgbClr val="FFFF00"/>
                  </a:solidFill>
                  <a:latin typeface="Montserrat Classic"/>
                </a:rPr>
                <a:t> </a:t>
              </a:r>
              <a:r>
                <a:rPr lang="en-US" sz="5785" spc="52" dirty="0" err="1">
                  <a:solidFill>
                    <a:srgbClr val="FFFF00"/>
                  </a:solidFill>
                  <a:latin typeface="Montserrat Classic"/>
                </a:rPr>
                <a:t>dữ</a:t>
              </a:r>
              <a:r>
                <a:rPr lang="en-US" sz="5785" spc="52" dirty="0">
                  <a:solidFill>
                    <a:srgbClr val="FFFF00"/>
                  </a:solidFill>
                  <a:latin typeface="Montserrat Classic"/>
                </a:rPr>
                <a:t> </a:t>
              </a:r>
              <a:r>
                <a:rPr lang="en-US" sz="5785" spc="52" dirty="0" err="1">
                  <a:solidFill>
                    <a:srgbClr val="FFFF00"/>
                  </a:solidFill>
                  <a:latin typeface="Montserrat Classic"/>
                </a:rPr>
                <a:t>liệu</a:t>
              </a:r>
              <a:endParaRPr lang="en-US" sz="5785" spc="52" dirty="0">
                <a:solidFill>
                  <a:srgbClr val="FFFF00"/>
                </a:solidFill>
                <a:latin typeface="Montserrat Classic"/>
              </a:endParaRPr>
            </a:p>
          </p:txBody>
        </p:sp>
        <p:sp>
          <p:nvSpPr>
            <p:cNvPr id="4" name="TextBox 4">
              <a:extLst>
                <a:ext uri="{FF2B5EF4-FFF2-40B4-BE49-F238E27FC236}">
                  <a16:creationId xmlns:a16="http://schemas.microsoft.com/office/drawing/2014/main" id="{10B59842-4059-DB83-64B2-39CFF73EFD78}"/>
                </a:ext>
              </a:extLst>
            </p:cNvPr>
            <p:cNvSpPr txBox="1"/>
            <p:nvPr/>
          </p:nvSpPr>
          <p:spPr>
            <a:xfrm>
              <a:off x="-203200" y="4927600"/>
              <a:ext cx="12032002" cy="4431983"/>
            </a:xfrm>
            <a:prstGeom prst="rect">
              <a:avLst/>
            </a:prstGeom>
          </p:spPr>
          <p:txBody>
            <a:bodyPr wrap="square" lIns="0" tIns="0" rIns="0" bIns="0" rtlCol="0" anchor="t">
              <a:spAutoFit/>
            </a:bodyPr>
            <a:lstStyle/>
            <a:p>
              <a:r>
                <a:rPr lang="en-US" sz="3600" dirty="0">
                  <a:solidFill>
                    <a:srgbClr val="CCCCCC"/>
                  </a:solidFill>
                  <a:latin typeface="Consolas" panose="020B0609020204030204" pitchFamily="49" charset="0"/>
                </a:rPr>
                <a:t>Sau </a:t>
              </a:r>
              <a:r>
                <a:rPr lang="en-US" sz="3600" dirty="0" err="1">
                  <a:solidFill>
                    <a:srgbClr val="CCCCCC"/>
                  </a:solidFill>
                  <a:latin typeface="Consolas" panose="020B0609020204030204" pitchFamily="49" charset="0"/>
                </a:rPr>
                <a:t>khi</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đã</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làm</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sạch</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dữ</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liệu</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dữ</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liệu</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còn</a:t>
              </a:r>
              <a:r>
                <a:rPr lang="en-US" sz="3600" dirty="0">
                  <a:solidFill>
                    <a:srgbClr val="CCCCCC"/>
                  </a:solidFill>
                  <a:latin typeface="Consolas" panose="020B0609020204030204" pitchFamily="49" charset="0"/>
                </a:rPr>
                <a:t> 27 </a:t>
              </a:r>
              <a:r>
                <a:rPr lang="en-US" sz="3600" dirty="0" err="1">
                  <a:solidFill>
                    <a:srgbClr val="CCCCCC"/>
                  </a:solidFill>
                  <a:latin typeface="Consolas" panose="020B0609020204030204" pitchFamily="49" charset="0"/>
                </a:rPr>
                <a:t>thông</a:t>
              </a:r>
              <a:r>
                <a:rPr lang="en-US" sz="3600" dirty="0">
                  <a:solidFill>
                    <a:srgbClr val="CCCCCC"/>
                  </a:solidFill>
                  <a:latin typeface="Consolas" panose="020B0609020204030204" pitchFamily="49" charset="0"/>
                </a:rPr>
                <a:t> tin </a:t>
              </a:r>
              <a:r>
                <a:rPr lang="en-US" sz="3600" dirty="0" err="1">
                  <a:solidFill>
                    <a:srgbClr val="CCCCCC"/>
                  </a:solidFill>
                  <a:latin typeface="Consolas" panose="020B0609020204030204" pitchFamily="49" charset="0"/>
                </a:rPr>
                <a:t>của</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khách</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hàng</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tuy</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vậy</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thông</a:t>
              </a:r>
              <a:r>
                <a:rPr lang="en-US" sz="3600" dirty="0">
                  <a:solidFill>
                    <a:srgbClr val="CCCCCC"/>
                  </a:solidFill>
                  <a:latin typeface="Consolas" panose="020B0609020204030204" pitchFamily="49" charset="0"/>
                </a:rPr>
                <a:t> qua </a:t>
              </a:r>
              <a:r>
                <a:rPr lang="en-US" sz="3600" dirty="0" err="1">
                  <a:solidFill>
                    <a:srgbClr val="CCCCCC"/>
                  </a:solidFill>
                  <a:latin typeface="Consolas" panose="020B0609020204030204" pitchFamily="49" charset="0"/>
                </a:rPr>
                <a:t>việc</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tạo</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biến</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giả</a:t>
              </a:r>
              <a:r>
                <a:rPr lang="en-US" sz="3600" dirty="0">
                  <a:solidFill>
                    <a:srgbClr val="CCCCCC"/>
                  </a:solidFill>
                  <a:latin typeface="Consolas" panose="020B0609020204030204" pitchFamily="49" charset="0"/>
                </a:rPr>
                <a:t>, con </a:t>
              </a:r>
              <a:r>
                <a:rPr lang="en-US" sz="3600" dirty="0" err="1">
                  <a:solidFill>
                    <a:srgbClr val="CCCCCC"/>
                  </a:solidFill>
                  <a:latin typeface="Consolas" panose="020B0609020204030204" pitchFamily="49" charset="0"/>
                </a:rPr>
                <a:t>số</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đã</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tăng</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lên</a:t>
              </a:r>
              <a:r>
                <a:rPr lang="en-US" sz="3600" dirty="0">
                  <a:solidFill>
                    <a:srgbClr val="CCCCCC"/>
                  </a:solidFill>
                  <a:latin typeface="Consolas" panose="020B0609020204030204" pitchFamily="49" charset="0"/>
                </a:rPr>
                <a:t> </a:t>
              </a:r>
              <a:r>
                <a:rPr lang="en-US" sz="3600" dirty="0" err="1">
                  <a:solidFill>
                    <a:srgbClr val="CCCCCC"/>
                  </a:solidFill>
                  <a:latin typeface="Consolas" panose="020B0609020204030204" pitchFamily="49" charset="0"/>
                </a:rPr>
                <a:t>là</a:t>
              </a:r>
              <a:r>
                <a:rPr lang="en-US" sz="3600" dirty="0">
                  <a:solidFill>
                    <a:srgbClr val="CCCCCC"/>
                  </a:solidFill>
                  <a:latin typeface="Consolas" panose="020B0609020204030204" pitchFamily="49" charset="0"/>
                </a:rPr>
                <a:t> 74 </a:t>
              </a:r>
              <a:r>
                <a:rPr lang="en-US" sz="3600" dirty="0" err="1">
                  <a:solidFill>
                    <a:srgbClr val="CCCCCC"/>
                  </a:solidFill>
                  <a:latin typeface="Consolas" panose="020B0609020204030204" pitchFamily="49" charset="0"/>
                </a:rPr>
                <a:t>thông</a:t>
              </a:r>
              <a:r>
                <a:rPr lang="en-US" sz="3600" dirty="0">
                  <a:solidFill>
                    <a:srgbClr val="CCCCCC"/>
                  </a:solidFill>
                  <a:latin typeface="Consolas" panose="020B0609020204030204" pitchFamily="49" charset="0"/>
                </a:rPr>
                <a:t> tin.</a:t>
              </a:r>
              <a:br>
                <a:rPr lang="vi-VN" sz="3600" b="0" dirty="0">
                  <a:solidFill>
                    <a:srgbClr val="CCCCCC"/>
                  </a:solidFill>
                  <a:effectLst/>
                  <a:latin typeface="Consolas" panose="020B0609020204030204" pitchFamily="49" charset="0"/>
                </a:rPr>
              </a:br>
              <a:r>
                <a:rPr lang="vi-VN" sz="3600" b="0" dirty="0">
                  <a:solidFill>
                    <a:srgbClr val="CCCCCC"/>
                  </a:solidFill>
                  <a:effectLst/>
                  <a:latin typeface="Consolas" panose="020B0609020204030204" pitchFamily="49" charset="0"/>
                </a:rPr>
                <a:t>  </a:t>
              </a:r>
            </a:p>
          </p:txBody>
        </p:sp>
      </p:grpSp>
      <p:pic>
        <p:nvPicPr>
          <p:cNvPr id="7" name="Picture 6">
            <a:extLst>
              <a:ext uri="{FF2B5EF4-FFF2-40B4-BE49-F238E27FC236}">
                <a16:creationId xmlns:a16="http://schemas.microsoft.com/office/drawing/2014/main" id="{E8EAFD0F-2A33-301A-8199-9CC7A3B4B36B}"/>
              </a:ext>
            </a:extLst>
          </p:cNvPr>
          <p:cNvPicPr>
            <a:picLocks noChangeAspect="1"/>
          </p:cNvPicPr>
          <p:nvPr/>
        </p:nvPicPr>
        <p:blipFill>
          <a:blip r:embed="rId2"/>
          <a:stretch>
            <a:fillRect/>
          </a:stretch>
        </p:blipFill>
        <p:spPr>
          <a:xfrm>
            <a:off x="609600" y="1409700"/>
            <a:ext cx="7010400" cy="8253071"/>
          </a:xfrm>
          <a:prstGeom prst="rect">
            <a:avLst/>
          </a:prstGeom>
        </p:spPr>
      </p:pic>
    </p:spTree>
    <p:extLst>
      <p:ext uri="{BB962C8B-B14F-4D97-AF65-F5344CB8AC3E}">
        <p14:creationId xmlns:p14="http://schemas.microsoft.com/office/powerpoint/2010/main" val="169927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a:extLst>
            <a:ext uri="{FF2B5EF4-FFF2-40B4-BE49-F238E27FC236}">
              <a16:creationId xmlns:a16="http://schemas.microsoft.com/office/drawing/2014/main" id="{FEB14788-8D85-FFA9-80F0-A0101E51113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DA72DE8-9FEE-2B9B-2238-AC06FB857ED6}"/>
              </a:ext>
            </a:extLst>
          </p:cNvPr>
          <p:cNvGrpSpPr/>
          <p:nvPr/>
        </p:nvGrpSpPr>
        <p:grpSpPr>
          <a:xfrm>
            <a:off x="228600" y="266700"/>
            <a:ext cx="17449799" cy="8765945"/>
            <a:chOff x="-11887200" y="355600"/>
            <a:chExt cx="23266400" cy="11687927"/>
          </a:xfrm>
        </p:grpSpPr>
        <p:sp>
          <p:nvSpPr>
            <p:cNvPr id="3" name="TextBox 3">
              <a:extLst>
                <a:ext uri="{FF2B5EF4-FFF2-40B4-BE49-F238E27FC236}">
                  <a16:creationId xmlns:a16="http://schemas.microsoft.com/office/drawing/2014/main" id="{FC2190AC-C7D9-B5FF-7F14-6D54E882E5DC}"/>
                </a:ext>
              </a:extLst>
            </p:cNvPr>
            <p:cNvSpPr txBox="1"/>
            <p:nvPr/>
          </p:nvSpPr>
          <p:spPr>
            <a:xfrm>
              <a:off x="-11887200" y="355600"/>
              <a:ext cx="22792818" cy="1257609"/>
            </a:xfrm>
            <a:prstGeom prst="rect">
              <a:avLst/>
            </a:prstGeom>
          </p:spPr>
          <p:txBody>
            <a:bodyPr wrap="square" lIns="0" tIns="0" rIns="0" bIns="0" rtlCol="0" anchor="t">
              <a:spAutoFit/>
            </a:bodyPr>
            <a:lstStyle/>
            <a:p>
              <a:pPr algn="ctr">
                <a:lnSpc>
                  <a:spcPts val="8100"/>
                </a:lnSpc>
              </a:pPr>
              <a:r>
                <a:rPr lang="en-US" sz="5785" spc="52" dirty="0">
                  <a:solidFill>
                    <a:srgbClr val="FFFF00"/>
                  </a:solidFill>
                  <a:latin typeface="Montserrat Classic"/>
                </a:rPr>
                <a:t>EDA</a:t>
              </a:r>
            </a:p>
          </p:txBody>
        </p:sp>
        <p:sp>
          <p:nvSpPr>
            <p:cNvPr id="4" name="TextBox 4">
              <a:extLst>
                <a:ext uri="{FF2B5EF4-FFF2-40B4-BE49-F238E27FC236}">
                  <a16:creationId xmlns:a16="http://schemas.microsoft.com/office/drawing/2014/main" id="{414654D2-F886-6579-DD1F-0E44D23BF2D7}"/>
                </a:ext>
              </a:extLst>
            </p:cNvPr>
            <p:cNvSpPr txBox="1"/>
            <p:nvPr/>
          </p:nvSpPr>
          <p:spPr>
            <a:xfrm>
              <a:off x="1015999" y="1579124"/>
              <a:ext cx="10363201" cy="10464403"/>
            </a:xfrm>
            <a:prstGeom prst="rect">
              <a:avLst/>
            </a:prstGeom>
          </p:spPr>
          <p:txBody>
            <a:bodyPr wrap="square" lIns="0" tIns="0" rIns="0" bIns="0" rtlCol="0" anchor="t">
              <a:spAutoFit/>
            </a:bodyPr>
            <a:lstStyle/>
            <a:p>
              <a:r>
                <a:rPr lang="vi-VN" sz="3000" dirty="0">
                  <a:solidFill>
                    <a:schemeClr val="bg1"/>
                  </a:solidFill>
                  <a:latin typeface="Palatino Linotype" panose="02040502050505030304" pitchFamily="18" charset="0"/>
                </a:rPr>
                <a:t>Biểu đồ này hiển thị mối quan hệ giữa </a:t>
              </a:r>
              <a:r>
                <a:rPr lang="vi-VN" sz="3000" b="1" dirty="0">
                  <a:solidFill>
                    <a:schemeClr val="bg1"/>
                  </a:solidFill>
                  <a:latin typeface="Palatino Linotype" panose="02040502050505030304" pitchFamily="18" charset="0"/>
                </a:rPr>
                <a:t>thu nhập hàng năm (</a:t>
              </a:r>
              <a:r>
                <a:rPr lang="vi-VN" sz="3000" b="1" dirty="0" err="1">
                  <a:solidFill>
                    <a:schemeClr val="bg1"/>
                  </a:solidFill>
                  <a:latin typeface="Palatino Linotype" panose="02040502050505030304" pitchFamily="18" charset="0"/>
                </a:rPr>
                <a:t>Annual</a:t>
              </a:r>
              <a:r>
                <a:rPr lang="vi-VN" sz="3000" b="1" dirty="0">
                  <a:solidFill>
                    <a:schemeClr val="bg1"/>
                  </a:solidFill>
                  <a:latin typeface="Palatino Linotype" panose="02040502050505030304" pitchFamily="18" charset="0"/>
                </a:rPr>
                <a:t> </a:t>
              </a:r>
              <a:r>
                <a:rPr lang="vi-VN" sz="3000" b="1" dirty="0" err="1">
                  <a:solidFill>
                    <a:schemeClr val="bg1"/>
                  </a:solidFill>
                  <a:latin typeface="Palatino Linotype" panose="02040502050505030304" pitchFamily="18" charset="0"/>
                </a:rPr>
                <a:t>Income</a:t>
              </a:r>
              <a:r>
                <a:rPr lang="vi-VN" sz="3000" b="1" dirty="0">
                  <a:solidFill>
                    <a:schemeClr val="bg1"/>
                  </a:solidFill>
                  <a:latin typeface="Palatino Linotype" panose="02040502050505030304" pitchFamily="18" charset="0"/>
                </a:rPr>
                <a:t>)</a:t>
              </a:r>
              <a:r>
                <a:rPr lang="vi-VN" sz="3000" dirty="0">
                  <a:solidFill>
                    <a:schemeClr val="bg1"/>
                  </a:solidFill>
                  <a:latin typeface="Palatino Linotype" panose="02040502050505030304" pitchFamily="18" charset="0"/>
                </a:rPr>
                <a:t> và </a:t>
              </a:r>
              <a:r>
                <a:rPr lang="vi-VN" sz="3000" b="1" dirty="0">
                  <a:solidFill>
                    <a:schemeClr val="bg1"/>
                  </a:solidFill>
                  <a:latin typeface="Palatino Linotype" panose="02040502050505030304" pitchFamily="18" charset="0"/>
                </a:rPr>
                <a:t>khoản vay (Loan </a:t>
              </a:r>
              <a:r>
                <a:rPr lang="vi-VN" sz="3000" b="1" dirty="0" err="1">
                  <a:solidFill>
                    <a:schemeClr val="bg1"/>
                  </a:solidFill>
                  <a:latin typeface="Palatino Linotype" panose="02040502050505030304" pitchFamily="18" charset="0"/>
                </a:rPr>
                <a:t>Amount</a:t>
              </a:r>
              <a:r>
                <a:rPr lang="vi-VN" sz="3000" b="1" dirty="0">
                  <a:solidFill>
                    <a:schemeClr val="bg1"/>
                  </a:solidFill>
                  <a:latin typeface="Palatino Linotype" panose="02040502050505030304" pitchFamily="18" charset="0"/>
                </a:rPr>
                <a:t>)</a:t>
              </a:r>
              <a:r>
                <a:rPr lang="vi-VN" sz="3000" dirty="0">
                  <a:solidFill>
                    <a:schemeClr val="bg1"/>
                  </a:solidFill>
                  <a:latin typeface="Palatino Linotype" panose="02040502050505030304" pitchFamily="18" charset="0"/>
                </a:rPr>
                <a:t>, được phân loại dựa trên </a:t>
              </a:r>
              <a:r>
                <a:rPr lang="vi-VN" sz="3000" b="1" dirty="0">
                  <a:solidFill>
                    <a:schemeClr val="bg1"/>
                  </a:solidFill>
                  <a:latin typeface="Palatino Linotype" panose="02040502050505030304" pitchFamily="18" charset="0"/>
                </a:rPr>
                <a:t>trạng thái khoản vay (Loan </a:t>
              </a:r>
              <a:r>
                <a:rPr lang="vi-VN" sz="3000" b="1" dirty="0" err="1">
                  <a:solidFill>
                    <a:schemeClr val="bg1"/>
                  </a:solidFill>
                  <a:latin typeface="Palatino Linotype" panose="02040502050505030304" pitchFamily="18" charset="0"/>
                </a:rPr>
                <a:t>Status</a:t>
              </a:r>
              <a:r>
                <a:rPr lang="vi-VN" sz="3000" b="1" dirty="0">
                  <a:solidFill>
                    <a:schemeClr val="bg1"/>
                  </a:solidFill>
                  <a:latin typeface="Palatino Linotype" panose="02040502050505030304" pitchFamily="18" charset="0"/>
                </a:rPr>
                <a:t>)</a:t>
              </a:r>
              <a:r>
                <a:rPr lang="vi-VN" sz="3000" dirty="0">
                  <a:solidFill>
                    <a:schemeClr val="bg1"/>
                  </a:solidFill>
                  <a:latin typeface="Palatino Linotype" panose="02040502050505030304" pitchFamily="18" charset="0"/>
                </a:rPr>
                <a:t>: "</a:t>
              </a:r>
              <a:r>
                <a:rPr lang="vi-VN" sz="3000" dirty="0" err="1">
                  <a:solidFill>
                    <a:schemeClr val="bg1"/>
                  </a:solidFill>
                  <a:latin typeface="Palatino Linotype" panose="02040502050505030304" pitchFamily="18" charset="0"/>
                </a:rPr>
                <a:t>Charged</a:t>
              </a:r>
              <a:r>
                <a:rPr lang="vi-VN" sz="3000" dirty="0">
                  <a:solidFill>
                    <a:schemeClr val="bg1"/>
                  </a:solidFill>
                  <a:latin typeface="Palatino Linotype" panose="02040502050505030304" pitchFamily="18" charset="0"/>
                </a:rPr>
                <a:t> </a:t>
              </a:r>
              <a:r>
                <a:rPr lang="vi-VN" sz="3000" dirty="0" err="1">
                  <a:solidFill>
                    <a:schemeClr val="bg1"/>
                  </a:solidFill>
                  <a:latin typeface="Palatino Linotype" panose="02040502050505030304" pitchFamily="18" charset="0"/>
                </a:rPr>
                <a:t>Off</a:t>
              </a:r>
              <a:r>
                <a:rPr lang="vi-VN" sz="3000" dirty="0">
                  <a:solidFill>
                    <a:schemeClr val="bg1"/>
                  </a:solidFill>
                  <a:latin typeface="Palatino Linotype" panose="02040502050505030304" pitchFamily="18" charset="0"/>
                </a:rPr>
                <a:t>" (khoản vay không được trả) và "</a:t>
              </a:r>
              <a:r>
                <a:rPr lang="vi-VN" sz="3000" dirty="0" err="1">
                  <a:solidFill>
                    <a:schemeClr val="bg1"/>
                  </a:solidFill>
                  <a:latin typeface="Palatino Linotype" panose="02040502050505030304" pitchFamily="18" charset="0"/>
                </a:rPr>
                <a:t>Fully</a:t>
              </a:r>
              <a:r>
                <a:rPr lang="vi-VN" sz="3000" dirty="0">
                  <a:solidFill>
                    <a:schemeClr val="bg1"/>
                  </a:solidFill>
                  <a:latin typeface="Palatino Linotype" panose="02040502050505030304" pitchFamily="18" charset="0"/>
                </a:rPr>
                <a:t> </a:t>
              </a:r>
              <a:r>
                <a:rPr lang="vi-VN" sz="3000" dirty="0" err="1">
                  <a:solidFill>
                    <a:schemeClr val="bg1"/>
                  </a:solidFill>
                  <a:latin typeface="Palatino Linotype" panose="02040502050505030304" pitchFamily="18" charset="0"/>
                </a:rPr>
                <a:t>Paid</a:t>
              </a:r>
              <a:r>
                <a:rPr lang="vi-VN" sz="3000" dirty="0">
                  <a:solidFill>
                    <a:schemeClr val="bg1"/>
                  </a:solidFill>
                  <a:latin typeface="Palatino Linotype" panose="02040502050505030304" pitchFamily="18" charset="0"/>
                </a:rPr>
                <a:t>" (khoản vay đã được trả hết).</a:t>
              </a:r>
              <a:endParaRPr lang="en-US" sz="3000" dirty="0">
                <a:solidFill>
                  <a:schemeClr val="bg1"/>
                </a:solidFill>
                <a:latin typeface="Palatino Linotype" panose="02040502050505030304" pitchFamily="18" charset="0"/>
              </a:endParaRPr>
            </a:p>
            <a:p>
              <a:endParaRPr lang="en-US" sz="3000" b="0" dirty="0">
                <a:solidFill>
                  <a:schemeClr val="bg1"/>
                </a:solidFill>
                <a:effectLst/>
                <a:latin typeface="Palatino Linotype" panose="02040502050505030304" pitchFamily="18" charset="0"/>
              </a:endParaRPr>
            </a:p>
            <a:p>
              <a:r>
                <a:rPr lang="en-US" sz="3000" dirty="0" err="1">
                  <a:solidFill>
                    <a:schemeClr val="bg1"/>
                  </a:solidFill>
                  <a:latin typeface="Palatino Linotype" panose="02040502050505030304" pitchFamily="18" charset="0"/>
                </a:rPr>
                <a:t>Phần</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lớn</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các</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dữ</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liệu</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tập</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trung</a:t>
              </a:r>
              <a:r>
                <a:rPr lang="en-US" sz="3000" dirty="0">
                  <a:solidFill>
                    <a:schemeClr val="bg1"/>
                  </a:solidFill>
                  <a:latin typeface="Palatino Linotype" panose="02040502050505030304" pitchFamily="18" charset="0"/>
                </a:rPr>
                <a:t> ở </a:t>
              </a:r>
              <a:r>
                <a:rPr lang="en-US" sz="3000" dirty="0" err="1">
                  <a:solidFill>
                    <a:schemeClr val="bg1"/>
                  </a:solidFill>
                  <a:latin typeface="Palatino Linotype" panose="02040502050505030304" pitchFamily="18" charset="0"/>
                </a:rPr>
                <a:t>mức</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thu</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nhập</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thấp</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gần</a:t>
              </a:r>
              <a:r>
                <a:rPr lang="en-US" sz="3000" dirty="0">
                  <a:solidFill>
                    <a:schemeClr val="bg1"/>
                  </a:solidFill>
                  <a:latin typeface="Palatino Linotype" panose="02040502050505030304" pitchFamily="18" charset="0"/>
                </a:rPr>
                <a:t> 0) </a:t>
              </a:r>
              <a:r>
                <a:rPr lang="en-US" sz="3000" dirty="0" err="1">
                  <a:solidFill>
                    <a:schemeClr val="bg1"/>
                  </a:solidFill>
                  <a:latin typeface="Palatino Linotype" panose="02040502050505030304" pitchFamily="18" charset="0"/>
                </a:rPr>
                <a:t>và</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khoản</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vay</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nhỏ</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một</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số</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ít</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điểm</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dữ</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liệu</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nằm</a:t>
              </a:r>
              <a:r>
                <a:rPr lang="en-US" sz="3000" dirty="0">
                  <a:solidFill>
                    <a:schemeClr val="bg1"/>
                  </a:solidFill>
                  <a:latin typeface="Palatino Linotype" panose="02040502050505030304" pitchFamily="18" charset="0"/>
                </a:rPr>
                <a:t> ở </a:t>
              </a:r>
              <a:r>
                <a:rPr lang="en-US" sz="3000" dirty="0" err="1">
                  <a:solidFill>
                    <a:schemeClr val="bg1"/>
                  </a:solidFill>
                  <a:latin typeface="Palatino Linotype" panose="02040502050505030304" pitchFamily="18" charset="0"/>
                </a:rPr>
                <a:t>các</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khu</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vực</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thu</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nhập</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cao</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và</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khoản</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vay</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lớn</a:t>
              </a:r>
              <a:r>
                <a:rPr lang="en-US" sz="3000" dirty="0">
                  <a:solidFill>
                    <a:schemeClr val="bg1"/>
                  </a:solidFill>
                  <a:latin typeface="Palatino Linotype" panose="02040502050505030304" pitchFamily="18" charset="0"/>
                </a:rPr>
                <a:t>. Hai </a:t>
              </a:r>
              <a:r>
                <a:rPr lang="en-US" sz="3000" dirty="0" err="1">
                  <a:solidFill>
                    <a:schemeClr val="bg1"/>
                  </a:solidFill>
                  <a:latin typeface="Palatino Linotype" panose="02040502050505030304" pitchFamily="18" charset="0"/>
                </a:rPr>
                <a:t>trạng</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thái</a:t>
              </a:r>
              <a:r>
                <a:rPr lang="en-US" sz="3000" dirty="0">
                  <a:solidFill>
                    <a:schemeClr val="bg1"/>
                  </a:solidFill>
                  <a:latin typeface="Palatino Linotype" panose="02040502050505030304" pitchFamily="18" charset="0"/>
                </a:rPr>
                <a:t> "Charged Off" </a:t>
              </a:r>
              <a:r>
                <a:rPr lang="en-US" sz="3000" dirty="0" err="1">
                  <a:solidFill>
                    <a:schemeClr val="bg1"/>
                  </a:solidFill>
                  <a:latin typeface="Palatino Linotype" panose="02040502050505030304" pitchFamily="18" charset="0"/>
                </a:rPr>
                <a:t>và</a:t>
              </a:r>
              <a:r>
                <a:rPr lang="en-US" sz="3000" dirty="0">
                  <a:solidFill>
                    <a:schemeClr val="bg1"/>
                  </a:solidFill>
                  <a:latin typeface="Palatino Linotype" panose="02040502050505030304" pitchFamily="18" charset="0"/>
                </a:rPr>
                <a:t> "Fully Paid" </a:t>
              </a:r>
              <a:r>
                <a:rPr lang="en-US" sz="3000" dirty="0" err="1">
                  <a:solidFill>
                    <a:schemeClr val="bg1"/>
                  </a:solidFill>
                  <a:latin typeface="Palatino Linotype" panose="02040502050505030304" pitchFamily="18" charset="0"/>
                </a:rPr>
                <a:t>xuất</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hiện</a:t>
              </a:r>
              <a:r>
                <a:rPr lang="en-US" sz="3000" dirty="0">
                  <a:solidFill>
                    <a:schemeClr val="bg1"/>
                  </a:solidFill>
                  <a:latin typeface="Palatino Linotype" panose="02040502050505030304" pitchFamily="18" charset="0"/>
                </a:rPr>
                <a:t> xen </a:t>
              </a:r>
              <a:r>
                <a:rPr lang="en-US" sz="3000" dirty="0" err="1">
                  <a:solidFill>
                    <a:schemeClr val="bg1"/>
                  </a:solidFill>
                  <a:latin typeface="Palatino Linotype" panose="02040502050505030304" pitchFamily="18" charset="0"/>
                </a:rPr>
                <a:t>kẽ</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khó</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phân</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biệt</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rõ</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ràng</a:t>
              </a:r>
              <a:r>
                <a:rPr lang="en-US" sz="3000" dirty="0">
                  <a:solidFill>
                    <a:schemeClr val="bg1"/>
                  </a:solidFill>
                  <a:latin typeface="Palatino Linotype" panose="02040502050505030304" pitchFamily="18" charset="0"/>
                </a:rPr>
                <a:t> qua </a:t>
              </a:r>
              <a:r>
                <a:rPr lang="en-US" sz="3000" dirty="0" err="1">
                  <a:solidFill>
                    <a:schemeClr val="bg1"/>
                  </a:solidFill>
                  <a:latin typeface="Palatino Linotype" panose="02040502050505030304" pitchFamily="18" charset="0"/>
                </a:rPr>
                <a:t>chỉ</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hai</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thuộc</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tính</a:t>
              </a:r>
              <a:r>
                <a:rPr lang="en-US" sz="3000" dirty="0">
                  <a:solidFill>
                    <a:schemeClr val="bg1"/>
                  </a:solidFill>
                  <a:latin typeface="Palatino Linotype" panose="02040502050505030304" pitchFamily="18" charset="0"/>
                </a:rPr>
                <a:t> </a:t>
              </a:r>
              <a:r>
                <a:rPr lang="en-US" sz="3000" dirty="0" err="1">
                  <a:solidFill>
                    <a:schemeClr val="bg1"/>
                  </a:solidFill>
                  <a:latin typeface="Palatino Linotype" panose="02040502050505030304" pitchFamily="18" charset="0"/>
                </a:rPr>
                <a:t>này</a:t>
              </a:r>
              <a:r>
                <a:rPr lang="en-US" sz="3000" dirty="0">
                  <a:solidFill>
                    <a:schemeClr val="bg1"/>
                  </a:solidFill>
                  <a:latin typeface="Palatino Linotype" panose="02040502050505030304" pitchFamily="18" charset="0"/>
                </a:rPr>
                <a:t>.</a:t>
              </a:r>
              <a:r>
                <a:rPr lang="vi-VN" sz="3000" dirty="0">
                  <a:solidFill>
                    <a:schemeClr val="bg1"/>
                  </a:solidFill>
                  <a:latin typeface="Palatino Linotype" panose="02040502050505030304" pitchFamily="18" charset="0"/>
                </a:rPr>
                <a:t> Hai thuộc tính này có thể được sử dụng làm đầu vào cho các mô hình phân loại như </a:t>
              </a:r>
              <a:r>
                <a:rPr lang="vi-VN" sz="3000" b="1" dirty="0" err="1">
                  <a:solidFill>
                    <a:schemeClr val="bg1"/>
                  </a:solidFill>
                  <a:latin typeface="Palatino Linotype" panose="02040502050505030304" pitchFamily="18" charset="0"/>
                </a:rPr>
                <a:t>Logistic</a:t>
              </a:r>
              <a:r>
                <a:rPr lang="vi-VN" sz="3000" b="1" dirty="0">
                  <a:solidFill>
                    <a:schemeClr val="bg1"/>
                  </a:solidFill>
                  <a:latin typeface="Palatino Linotype" panose="02040502050505030304" pitchFamily="18" charset="0"/>
                </a:rPr>
                <a:t> </a:t>
              </a:r>
              <a:r>
                <a:rPr lang="vi-VN" sz="3000" b="1" dirty="0" err="1">
                  <a:solidFill>
                    <a:schemeClr val="bg1"/>
                  </a:solidFill>
                  <a:latin typeface="Palatino Linotype" panose="02040502050505030304" pitchFamily="18" charset="0"/>
                </a:rPr>
                <a:t>Regression</a:t>
              </a:r>
              <a:r>
                <a:rPr lang="vi-VN" sz="3000" dirty="0">
                  <a:solidFill>
                    <a:schemeClr val="bg1"/>
                  </a:solidFill>
                  <a:latin typeface="Palatino Linotype" panose="02040502050505030304" pitchFamily="18" charset="0"/>
                </a:rPr>
                <a:t>, </a:t>
              </a:r>
              <a:r>
                <a:rPr lang="vi-VN" sz="3000" b="1" dirty="0" err="1">
                  <a:solidFill>
                    <a:schemeClr val="bg1"/>
                  </a:solidFill>
                  <a:latin typeface="Palatino Linotype" panose="02040502050505030304" pitchFamily="18" charset="0"/>
                </a:rPr>
                <a:t>Random</a:t>
              </a:r>
              <a:r>
                <a:rPr lang="vi-VN" sz="3000" b="1" dirty="0">
                  <a:solidFill>
                    <a:schemeClr val="bg1"/>
                  </a:solidFill>
                  <a:latin typeface="Palatino Linotype" panose="02040502050505030304" pitchFamily="18" charset="0"/>
                </a:rPr>
                <a:t> </a:t>
              </a:r>
              <a:r>
                <a:rPr lang="vi-VN" sz="3000" b="1" dirty="0" err="1">
                  <a:solidFill>
                    <a:schemeClr val="bg1"/>
                  </a:solidFill>
                  <a:latin typeface="Palatino Linotype" panose="02040502050505030304" pitchFamily="18" charset="0"/>
                </a:rPr>
                <a:t>Forest</a:t>
              </a:r>
              <a:r>
                <a:rPr lang="vi-VN" sz="3000" dirty="0">
                  <a:solidFill>
                    <a:schemeClr val="bg1"/>
                  </a:solidFill>
                  <a:latin typeface="Palatino Linotype" panose="02040502050505030304" pitchFamily="18" charset="0"/>
                </a:rPr>
                <a:t>, hoặc </a:t>
              </a:r>
              <a:r>
                <a:rPr lang="vi-VN" sz="3000" b="1" dirty="0">
                  <a:solidFill>
                    <a:schemeClr val="bg1"/>
                  </a:solidFill>
                  <a:latin typeface="Palatino Linotype" panose="02040502050505030304" pitchFamily="18" charset="0"/>
                </a:rPr>
                <a:t>SVM</a:t>
              </a:r>
              <a:r>
                <a:rPr lang="vi-VN" sz="3000" dirty="0">
                  <a:solidFill>
                    <a:schemeClr val="bg1"/>
                  </a:solidFill>
                  <a:latin typeface="Palatino Linotype" panose="02040502050505030304" pitchFamily="18" charset="0"/>
                </a:rPr>
                <a:t>, nhằm dự đoán trạng thái khoản vay.</a:t>
              </a:r>
              <a:endParaRPr lang="vi-VN" sz="3000" b="0" dirty="0">
                <a:solidFill>
                  <a:schemeClr val="bg1"/>
                </a:solidFill>
                <a:effectLst/>
                <a:latin typeface="Palatino Linotype" panose="02040502050505030304" pitchFamily="18" charset="0"/>
              </a:endParaRPr>
            </a:p>
          </p:txBody>
        </p:sp>
      </p:grpSp>
      <p:pic>
        <p:nvPicPr>
          <p:cNvPr id="6" name="Picture 5">
            <a:extLst>
              <a:ext uri="{FF2B5EF4-FFF2-40B4-BE49-F238E27FC236}">
                <a16:creationId xmlns:a16="http://schemas.microsoft.com/office/drawing/2014/main" id="{D192ED4D-64A1-5714-89A6-88EA0676541A}"/>
              </a:ext>
            </a:extLst>
          </p:cNvPr>
          <p:cNvPicPr>
            <a:picLocks noChangeAspect="1"/>
          </p:cNvPicPr>
          <p:nvPr/>
        </p:nvPicPr>
        <p:blipFill>
          <a:blip r:embed="rId2"/>
          <a:stretch>
            <a:fillRect/>
          </a:stretch>
        </p:blipFill>
        <p:spPr>
          <a:xfrm>
            <a:off x="0" y="1217527"/>
            <a:ext cx="9296399" cy="8650373"/>
          </a:xfrm>
          <a:prstGeom prst="rect">
            <a:avLst/>
          </a:prstGeom>
        </p:spPr>
      </p:pic>
    </p:spTree>
    <p:extLst>
      <p:ext uri="{BB962C8B-B14F-4D97-AF65-F5344CB8AC3E}">
        <p14:creationId xmlns:p14="http://schemas.microsoft.com/office/powerpoint/2010/main" val="2342016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156</TotalTime>
  <Words>2522</Words>
  <Application>Microsoft Office PowerPoint</Application>
  <PresentationFormat>Custom</PresentationFormat>
  <Paragraphs>160</Paragraphs>
  <Slides>27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Montserrat Light</vt:lpstr>
      <vt:lpstr>Symbol</vt:lpstr>
      <vt:lpstr>Palatino Linotype</vt:lpstr>
      <vt:lpstr>Montserrat Classic</vt:lpstr>
      <vt:lpstr>Courier New</vt:lpstr>
      <vt:lpstr>Consolas</vt:lpstr>
      <vt:lpstr>Arial</vt:lpstr>
      <vt:lpstr>Calibri</vt:lpstr>
      <vt:lpstr>Montserrat Classic Bold</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MOVIE POPULARITY</dc:title>
  <dc:creator>T K</dc:creator>
  <cp:lastModifiedBy>NGUYỄN THANH KIÊN</cp:lastModifiedBy>
  <cp:revision>4</cp:revision>
  <dcterms:created xsi:type="dcterms:W3CDTF">2006-08-16T00:00:00Z</dcterms:created>
  <dcterms:modified xsi:type="dcterms:W3CDTF">2024-12-25T15:22:10Z</dcterms:modified>
  <dc:identifier>DAEOPqL5Q3I</dc:identifier>
</cp:coreProperties>
</file>