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9" r:id="rId8"/>
    <p:sldId id="264" r:id="rId9"/>
    <p:sldId id="27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80348B-3A2A-4969-A69D-5574ABE0079E}"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52940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80348B-3A2A-4969-A69D-5574ABE0079E}"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302735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80348B-3A2A-4969-A69D-5574ABE0079E}"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28321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80348B-3A2A-4969-A69D-5574ABE0079E}"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7418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80348B-3A2A-4969-A69D-5574ABE0079E}"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140761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80348B-3A2A-4969-A69D-5574ABE0079E}"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246272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80348B-3A2A-4969-A69D-5574ABE0079E}" type="datetimeFigureOut">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122078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80348B-3A2A-4969-A69D-5574ABE0079E}" type="datetimeFigureOut">
              <a:rPr lang="en-US" smtClean="0"/>
              <a:t>10/30/2019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126917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0348B-3A2A-4969-A69D-5574ABE0079E}" type="datetimeFigureOut">
              <a:rPr lang="en-US" smtClean="0"/>
              <a:t>10/30/2019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60640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80348B-3A2A-4969-A69D-5574ABE0079E}"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269513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80348B-3A2A-4969-A69D-5574ABE0079E}"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9EE88-4E78-4FFF-A4F9-C8CB5EE131A8}" type="slidenum">
              <a:rPr lang="en-US" smtClean="0"/>
              <a:t>‹#›</a:t>
            </a:fld>
            <a:endParaRPr lang="en-US"/>
          </a:p>
        </p:txBody>
      </p:sp>
    </p:spTree>
    <p:extLst>
      <p:ext uri="{BB962C8B-B14F-4D97-AF65-F5344CB8AC3E}">
        <p14:creationId xmlns:p14="http://schemas.microsoft.com/office/powerpoint/2010/main" val="258105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0348B-3A2A-4969-A69D-5574ABE0079E}" type="datetimeFigureOut">
              <a:rPr lang="en-US" smtClean="0"/>
              <a:t>10/30/2019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9EE88-4E78-4FFF-A4F9-C8CB5EE131A8}" type="slidenum">
              <a:rPr lang="en-US" smtClean="0"/>
              <a:t>‹#›</a:t>
            </a:fld>
            <a:endParaRPr lang="en-US"/>
          </a:p>
        </p:txBody>
      </p:sp>
    </p:spTree>
    <p:extLst>
      <p:ext uri="{BB962C8B-B14F-4D97-AF65-F5344CB8AC3E}">
        <p14:creationId xmlns:p14="http://schemas.microsoft.com/office/powerpoint/2010/main" val="253599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1920" y="1302435"/>
            <a:ext cx="9918700" cy="4524315"/>
          </a:xfrm>
          <a:prstGeom prst="rect">
            <a:avLst/>
          </a:prstGeom>
        </p:spPr>
        <p:txBody>
          <a:bodyPr wrap="square">
            <a:spAutoFit/>
          </a:bodyPr>
          <a:lstStyle/>
          <a:p>
            <a:r>
              <a:rPr lang="en-AU" sz="3200" b="1" smtClean="0">
                <a:solidFill>
                  <a:schemeClr val="accent2">
                    <a:lumMod val="75000"/>
                  </a:schemeClr>
                </a:solidFill>
                <a:latin typeface="Times New Roman" panose="02020603050405020304" pitchFamily="18" charset="0"/>
                <a:cs typeface="Times New Roman" panose="02020603050405020304" pitchFamily="18" charset="0"/>
              </a:rPr>
              <a:t>NGHIÊN </a:t>
            </a:r>
            <a:r>
              <a:rPr lang="en-AU" sz="3200" b="1">
                <a:solidFill>
                  <a:schemeClr val="accent2">
                    <a:lumMod val="75000"/>
                  </a:schemeClr>
                </a:solidFill>
                <a:latin typeface="Times New Roman" panose="02020603050405020304" pitchFamily="18" charset="0"/>
                <a:cs typeface="Times New Roman" panose="02020603050405020304" pitchFamily="18" charset="0"/>
              </a:rPr>
              <a:t>CỨU MÃ XÁC THỰC THÔNG ĐIỆP</a:t>
            </a:r>
            <a:endParaRPr lang="en-US" sz="3200">
              <a:solidFill>
                <a:schemeClr val="accent2">
                  <a:lumMod val="75000"/>
                </a:schemeClr>
              </a:solidFill>
              <a:latin typeface="Times New Roman" panose="02020603050405020304" pitchFamily="18" charset="0"/>
              <a:cs typeface="Times New Roman" panose="02020603050405020304" pitchFamily="18" charset="0"/>
            </a:endParaRPr>
          </a:p>
          <a:p>
            <a:endParaRPr lang="en-US" sz="3200" smtClean="0">
              <a:latin typeface="Times New Roman" panose="02020603050405020304" pitchFamily="18" charset="0"/>
              <a:cs typeface="Times New Roman" panose="02020603050405020304" pitchFamily="18" charset="0"/>
            </a:endParaRPr>
          </a:p>
          <a:p>
            <a:r>
              <a:rPr lang="en-US" sz="3200" smtClean="0">
                <a:solidFill>
                  <a:schemeClr val="bg2">
                    <a:lumMod val="50000"/>
                  </a:schemeClr>
                </a:solidFill>
                <a:latin typeface="Times New Roman" panose="02020603050405020304" pitchFamily="18" charset="0"/>
                <a:cs typeface="Times New Roman" panose="02020603050405020304" pitchFamily="18" charset="0"/>
              </a:rPr>
              <a:t>Học Viện Kỹ Thuật Mật Mã</a:t>
            </a:r>
          </a:p>
          <a:p>
            <a:r>
              <a:rPr lang="en-US" sz="3200" smtClean="0">
                <a:solidFill>
                  <a:schemeClr val="bg2">
                    <a:lumMod val="50000"/>
                  </a:schemeClr>
                </a:solidFill>
                <a:latin typeface="Times New Roman" panose="02020603050405020304" pitchFamily="18" charset="0"/>
                <a:cs typeface="Times New Roman" panose="02020603050405020304" pitchFamily="18" charset="0"/>
              </a:rPr>
              <a:t>GVHD: Thầy Hoàng Đức Thọ</a:t>
            </a:r>
          </a:p>
          <a:p>
            <a:r>
              <a:rPr lang="en-US" sz="3200" smtClean="0">
                <a:solidFill>
                  <a:schemeClr val="bg2">
                    <a:lumMod val="50000"/>
                  </a:schemeClr>
                </a:solidFill>
                <a:latin typeface="Times New Roman" panose="02020603050405020304" pitchFamily="18" charset="0"/>
                <a:cs typeface="Times New Roman" panose="02020603050405020304" pitchFamily="18" charset="0"/>
              </a:rPr>
              <a:t>Thực hiện: </a:t>
            </a:r>
          </a:p>
          <a:p>
            <a:r>
              <a:rPr lang="en-US" sz="3200">
                <a:solidFill>
                  <a:schemeClr val="bg2">
                    <a:lumMod val="50000"/>
                  </a:schemeClr>
                </a:solidFill>
                <a:latin typeface="Times New Roman" panose="02020603050405020304" pitchFamily="18" charset="0"/>
                <a:cs typeface="Times New Roman" panose="02020603050405020304" pitchFamily="18" charset="0"/>
              </a:rPr>
              <a:t>	</a:t>
            </a:r>
            <a:r>
              <a:rPr lang="en-US" sz="3200" smtClean="0">
                <a:solidFill>
                  <a:schemeClr val="bg2">
                    <a:lumMod val="50000"/>
                  </a:schemeClr>
                </a:solidFill>
                <a:latin typeface="Times New Roman" panose="02020603050405020304" pitchFamily="18" charset="0"/>
                <a:cs typeface="Times New Roman" panose="02020603050405020304" pitchFamily="18" charset="0"/>
              </a:rPr>
              <a:t>1. Võ Thị Kiều Trinh</a:t>
            </a:r>
          </a:p>
          <a:p>
            <a:r>
              <a:rPr lang="en-US" sz="3200">
                <a:solidFill>
                  <a:schemeClr val="bg2">
                    <a:lumMod val="50000"/>
                  </a:schemeClr>
                </a:solidFill>
                <a:latin typeface="Times New Roman" panose="02020603050405020304" pitchFamily="18" charset="0"/>
                <a:cs typeface="Times New Roman" panose="02020603050405020304" pitchFamily="18" charset="0"/>
              </a:rPr>
              <a:t>	</a:t>
            </a:r>
            <a:r>
              <a:rPr lang="en-US" sz="3200" smtClean="0">
                <a:solidFill>
                  <a:schemeClr val="bg2">
                    <a:lumMod val="50000"/>
                  </a:schemeClr>
                </a:solidFill>
                <a:latin typeface="Times New Roman" panose="02020603050405020304" pitchFamily="18" charset="0"/>
                <a:cs typeface="Times New Roman" panose="02020603050405020304" pitchFamily="18" charset="0"/>
              </a:rPr>
              <a:t>2. Nguyễn Phan Thanh Sang</a:t>
            </a:r>
          </a:p>
          <a:p>
            <a:r>
              <a:rPr lang="en-US" sz="3200">
                <a:solidFill>
                  <a:schemeClr val="bg2">
                    <a:lumMod val="50000"/>
                  </a:schemeClr>
                </a:solidFill>
                <a:latin typeface="Times New Roman" panose="02020603050405020304" pitchFamily="18" charset="0"/>
                <a:cs typeface="Times New Roman" panose="02020603050405020304" pitchFamily="18" charset="0"/>
              </a:rPr>
              <a:t>	</a:t>
            </a:r>
            <a:r>
              <a:rPr lang="en-US" sz="3200" smtClean="0">
                <a:solidFill>
                  <a:schemeClr val="bg2">
                    <a:lumMod val="50000"/>
                  </a:schemeClr>
                </a:solidFill>
                <a:latin typeface="Times New Roman" panose="02020603050405020304" pitchFamily="18" charset="0"/>
                <a:cs typeface="Times New Roman" panose="02020603050405020304" pitchFamily="18" charset="0"/>
              </a:rPr>
              <a:t>3. Phan Trí Vy</a:t>
            </a:r>
          </a:p>
          <a:p>
            <a:r>
              <a:rPr lang="en-US" sz="3200">
                <a:solidFill>
                  <a:schemeClr val="bg2">
                    <a:lumMod val="50000"/>
                  </a:schemeClr>
                </a:solidFill>
                <a:latin typeface="Times New Roman" panose="02020603050405020304" pitchFamily="18" charset="0"/>
                <a:cs typeface="Times New Roman" panose="02020603050405020304" pitchFamily="18" charset="0"/>
              </a:rPr>
              <a:t>	</a:t>
            </a:r>
            <a:r>
              <a:rPr lang="en-US" sz="3200" smtClean="0">
                <a:solidFill>
                  <a:schemeClr val="bg2">
                    <a:lumMod val="50000"/>
                  </a:schemeClr>
                </a:solidFill>
                <a:latin typeface="Times New Roman" panose="02020603050405020304" pitchFamily="18" charset="0"/>
                <a:cs typeface="Times New Roman" panose="02020603050405020304" pitchFamily="18" charset="0"/>
              </a:rPr>
              <a:t>4. Trần Hoàng Hiệp</a:t>
            </a:r>
          </a:p>
        </p:txBody>
      </p:sp>
      <p:cxnSp>
        <p:nvCxnSpPr>
          <p:cNvPr id="6" name="Straight Connector 5"/>
          <p:cNvCxnSpPr/>
          <p:nvPr/>
        </p:nvCxnSpPr>
        <p:spPr>
          <a:xfrm flipV="1">
            <a:off x="1272348" y="2070100"/>
            <a:ext cx="8420100" cy="3810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0942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9900" y="2463800"/>
            <a:ext cx="3810659" cy="1569660"/>
          </a:xfrm>
          <a:prstGeom prst="rect">
            <a:avLst/>
          </a:prstGeom>
          <a:noFill/>
        </p:spPr>
        <p:txBody>
          <a:bodyPr wrap="none" rtlCol="0">
            <a:spAutoFit/>
          </a:bodyPr>
          <a:lstStyle/>
          <a:p>
            <a:r>
              <a:rPr lang="en-US" sz="9600" smtClean="0">
                <a:solidFill>
                  <a:schemeClr val="bg2">
                    <a:lumMod val="50000"/>
                  </a:schemeClr>
                </a:solidFill>
                <a:latin typeface="Times New Roman" panose="02020603050405020304" pitchFamily="18" charset="0"/>
                <a:cs typeface="Times New Roman" panose="02020603050405020304" pitchFamily="18" charset="0"/>
              </a:rPr>
              <a:t>DEMO</a:t>
            </a:r>
            <a:endParaRPr lang="en-US" sz="960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825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2922" y="1870055"/>
            <a:ext cx="8811066" cy="3046988"/>
          </a:xfrm>
          <a:prstGeom prst="rect">
            <a:avLst/>
          </a:prstGeom>
        </p:spPr>
        <p:txBody>
          <a:bodyPr wrap="square">
            <a:spAutoFit/>
          </a:bodyPr>
          <a:lstStyle/>
          <a:p>
            <a:r>
              <a:rPr lang="en-US" sz="3200" b="1" smtClean="0">
                <a:solidFill>
                  <a:schemeClr val="accent2">
                    <a:lumMod val="75000"/>
                  </a:schemeClr>
                </a:solidFill>
                <a:latin typeface="Times New Roman" panose="02020603050405020304" pitchFamily="18" charset="0"/>
                <a:cs typeface="Times New Roman" panose="02020603050405020304" pitchFamily="18" charset="0"/>
              </a:rPr>
              <a:t>NỘI DUNG</a:t>
            </a:r>
          </a:p>
          <a:p>
            <a:endParaRPr lang="en-US" sz="3200" b="1"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vi-VN" sz="3200" b="1">
                <a:solidFill>
                  <a:schemeClr val="bg2">
                    <a:lumMod val="75000"/>
                  </a:schemeClr>
                </a:solidFill>
                <a:latin typeface="Times New Roman" panose="02020603050405020304" pitchFamily="18" charset="0"/>
                <a:cs typeface="Times New Roman" panose="02020603050405020304" pitchFamily="18" charset="0"/>
              </a:rPr>
              <a:t>Giới thiệu</a:t>
            </a:r>
            <a:endParaRPr lang="en-US" sz="3200" b="1">
              <a:solidFill>
                <a:schemeClr val="bg2">
                  <a:lumMod val="75000"/>
                </a:schemeClr>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vi-VN" sz="3200" b="1">
                <a:solidFill>
                  <a:schemeClr val="bg2">
                    <a:lumMod val="75000"/>
                  </a:schemeClr>
                </a:solidFill>
                <a:latin typeface="Times New Roman" panose="02020603050405020304" pitchFamily="18" charset="0"/>
                <a:cs typeface="Times New Roman" panose="02020603050405020304" pitchFamily="18" charset="0"/>
              </a:rPr>
              <a:t>Mã xác thực thông điệp dựa trên hệ </a:t>
            </a:r>
            <a:r>
              <a:rPr lang="vi-VN" sz="3200" b="1" smtClean="0">
                <a:solidFill>
                  <a:schemeClr val="bg2">
                    <a:lumMod val="75000"/>
                  </a:schemeClr>
                </a:solidFill>
                <a:latin typeface="Times New Roman" panose="02020603050405020304" pitchFamily="18" charset="0"/>
                <a:cs typeface="Times New Roman" panose="02020603050405020304" pitchFamily="18" charset="0"/>
              </a:rPr>
              <a:t>mật</a:t>
            </a:r>
            <a:r>
              <a:rPr lang="en-US" sz="3200" b="1" smtClean="0">
                <a:solidFill>
                  <a:schemeClr val="bg2">
                    <a:lumMod val="75000"/>
                  </a:schemeClr>
                </a:solidFill>
                <a:latin typeface="Times New Roman" panose="02020603050405020304" pitchFamily="18" charset="0"/>
                <a:cs typeface="Times New Roman" panose="02020603050405020304" pitchFamily="18" charset="0"/>
              </a:rPr>
              <a:t> </a:t>
            </a:r>
            <a:endParaRPr lang="en-US" sz="3200" b="1">
              <a:solidFill>
                <a:schemeClr val="bg2">
                  <a:lumMod val="75000"/>
                </a:schemeClr>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vi-VN" sz="3200" b="1">
                <a:solidFill>
                  <a:schemeClr val="bg2">
                    <a:lumMod val="75000"/>
                  </a:schemeClr>
                </a:solidFill>
                <a:latin typeface="Times New Roman" panose="02020603050405020304" pitchFamily="18" charset="0"/>
                <a:cs typeface="Times New Roman" panose="02020603050405020304" pitchFamily="18" charset="0"/>
              </a:rPr>
              <a:t>Mã xác thực thông điệp dựa trên hàm </a:t>
            </a:r>
            <a:r>
              <a:rPr lang="vi-VN" sz="3200" b="1" smtClean="0">
                <a:solidFill>
                  <a:schemeClr val="bg2">
                    <a:lumMod val="75000"/>
                  </a:schemeClr>
                </a:solidFill>
                <a:latin typeface="Times New Roman" panose="02020603050405020304" pitchFamily="18" charset="0"/>
                <a:cs typeface="Times New Roman" panose="02020603050405020304" pitchFamily="18" charset="0"/>
              </a:rPr>
              <a:t>băm</a:t>
            </a:r>
            <a:endParaRPr lang="en-US" sz="3200" b="1" smtClean="0">
              <a:solidFill>
                <a:schemeClr val="bg2">
                  <a:lumMod val="75000"/>
                </a:schemeClr>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3200" b="1" smtClean="0">
                <a:solidFill>
                  <a:schemeClr val="bg2">
                    <a:lumMod val="75000"/>
                  </a:schemeClr>
                </a:solidFill>
                <a:latin typeface="Times New Roman" panose="02020603050405020304" pitchFamily="18" charset="0"/>
                <a:cs typeface="Times New Roman" panose="02020603050405020304" pitchFamily="18" charset="0"/>
              </a:rPr>
              <a:t>DEMO</a:t>
            </a:r>
            <a:endParaRPr lang="en-US" sz="3200" b="1">
              <a:solidFill>
                <a:schemeClr val="bg2">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1992922" y="2624211"/>
            <a:ext cx="8420100" cy="3810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75606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3385" y="392619"/>
            <a:ext cx="3069507" cy="584775"/>
          </a:xfrm>
          <a:prstGeom prst="rect">
            <a:avLst/>
          </a:prstGeom>
        </p:spPr>
        <p:txBody>
          <a:bodyPr wrap="square">
            <a:spAutoFit/>
          </a:bodyPr>
          <a:lstStyle/>
          <a:p>
            <a:pPr lvl="1"/>
            <a:r>
              <a:rPr lang="en-US" sz="3200" b="1" smtClean="0">
                <a:solidFill>
                  <a:schemeClr val="accent2">
                    <a:lumMod val="75000"/>
                  </a:schemeClr>
                </a:solidFill>
                <a:latin typeface="Times New Roman" panose="02020603050405020304" pitchFamily="18" charset="0"/>
                <a:cs typeface="Times New Roman" panose="02020603050405020304" pitchFamily="18" charset="0"/>
              </a:rPr>
              <a:t>GIỚI THIỆU</a:t>
            </a:r>
            <a:endParaRPr lang="en-US" sz="3200" b="1">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95754" y="1308295"/>
            <a:ext cx="9903655" cy="5022167"/>
          </a:xfrm>
          <a:prstGeom prst="rect">
            <a:avLst/>
          </a:prstGeom>
        </p:spPr>
      </p:pic>
      <p:cxnSp>
        <p:nvCxnSpPr>
          <p:cNvPr id="6" name="Straight Connector 5"/>
          <p:cNvCxnSpPr/>
          <p:nvPr/>
        </p:nvCxnSpPr>
        <p:spPr>
          <a:xfrm flipV="1">
            <a:off x="1195754" y="1193167"/>
            <a:ext cx="8420100" cy="3810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2" name="TextBox 1"/>
          <p:cNvSpPr txBox="1"/>
          <p:nvPr/>
        </p:nvSpPr>
        <p:spPr>
          <a:xfrm>
            <a:off x="1473200" y="5092700"/>
            <a:ext cx="3256020" cy="523220"/>
          </a:xfrm>
          <a:prstGeom prst="rect">
            <a:avLst/>
          </a:prstGeom>
          <a:noFill/>
        </p:spPr>
        <p:txBody>
          <a:bodyPr wrap="none" rtlCol="0">
            <a:spAutoFit/>
          </a:bodyPr>
          <a:lstStyle/>
          <a:p>
            <a:r>
              <a:rPr lang="en-US" sz="2800" smtClean="0">
                <a:solidFill>
                  <a:srgbClr val="FF0000"/>
                </a:solidFill>
                <a:latin typeface="Times New Roman" panose="02020603050405020304" pitchFamily="18" charset="0"/>
                <a:cs typeface="Times New Roman" panose="02020603050405020304" pitchFamily="18" charset="0"/>
              </a:rPr>
              <a:t>Xác thực thông điệp?</a:t>
            </a:r>
            <a:endParaRPr lang="en-US" sz="28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1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0332" y="1874072"/>
            <a:ext cx="10550769" cy="4983928"/>
          </a:xfrm>
          <a:prstGeom prst="rect">
            <a:avLst/>
          </a:prstGeom>
        </p:spPr>
        <p:txBody>
          <a:bodyPr wrap="square">
            <a:spAutoFit/>
          </a:bodyPr>
          <a:lstStyle/>
          <a:p>
            <a:pPr marL="457200" indent="-457200" algn="just">
              <a:lnSpc>
                <a:spcPct val="130000"/>
              </a:lnSpc>
              <a:spcBef>
                <a:spcPts val="600"/>
              </a:spcBef>
              <a:spcAft>
                <a:spcPts val="1000"/>
              </a:spcAft>
              <a:buFont typeface="Arial" panose="020B0604020202020204" pitchFamily="34" charset="0"/>
              <a:buChar char="•"/>
            </a:pPr>
            <a:r>
              <a:rPr lang="vi-VN" sz="320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Xác thực thông điệp là một cơ chế cho phép khẳng định rằng thông điệp không bị thay đổi trong quá trình truyền và bên nhận có thể kiểm tra được nguồn gốc của thông điệp</a:t>
            </a:r>
            <a:r>
              <a:rPr lang="vi-VN" sz="3200" smtClean="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3200" smtClean="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30000"/>
              </a:lnSpc>
              <a:spcBef>
                <a:spcPts val="600"/>
              </a:spcBef>
              <a:spcAft>
                <a:spcPts val="1000"/>
              </a:spcAft>
              <a:buFont typeface="Arial" panose="020B0604020202020204" pitchFamily="34" charset="0"/>
              <a:buChar char="•"/>
            </a:pPr>
            <a:r>
              <a:rPr lang="vi-VN" sz="3200">
                <a:solidFill>
                  <a:schemeClr val="bg2">
                    <a:lumMod val="50000"/>
                  </a:schemeClr>
                </a:solidFill>
                <a:latin typeface="Times New Roman" panose="02020603050405020304" pitchFamily="18" charset="0"/>
                <a:cs typeface="Times New Roman" panose="02020603050405020304" pitchFamily="18" charset="0"/>
              </a:rPr>
              <a:t>Xác thực thông điệp bao hàm cả tính toàn vẹn dữ liệu, nhưng không đảm bảo tính duy nhất và sự phù hợp về thời gian của nó.</a:t>
            </a:r>
            <a:endParaRPr lang="en-US" sz="3200">
              <a:solidFill>
                <a:schemeClr val="bg2">
                  <a:lumMod val="50000"/>
                </a:schemeClr>
              </a:solidFill>
              <a:latin typeface="Times New Roman" panose="02020603050405020304" pitchFamily="18" charset="0"/>
              <a:cs typeface="Times New Roman" panose="02020603050405020304" pitchFamily="18" charset="0"/>
            </a:endParaRPr>
          </a:p>
          <a:p>
            <a:pPr indent="457200" algn="just">
              <a:lnSpc>
                <a:spcPct val="130000"/>
              </a:lnSpc>
              <a:spcBef>
                <a:spcPts val="600"/>
              </a:spcBef>
              <a:spcAft>
                <a:spcPts val="1000"/>
              </a:spcAft>
            </a:pPr>
            <a:endParaRPr lang="en-US" sz="3200">
              <a:solidFill>
                <a:schemeClr val="bg2">
                  <a:lumMod val="50000"/>
                </a:schemeClr>
              </a:solidFill>
              <a:latin typeface="Times New Roman" panose="02020603050405020304" pitchFamily="18" charset="0"/>
              <a:ea typeface="Calibri" panose="020F0502020204030204" pitchFamily="34" charset="0"/>
              <a:cs typeface="Cordia New"/>
            </a:endParaRPr>
          </a:p>
        </p:txBody>
      </p:sp>
      <p:sp>
        <p:nvSpPr>
          <p:cNvPr id="5" name="Rectangle 4"/>
          <p:cNvSpPr/>
          <p:nvPr/>
        </p:nvSpPr>
        <p:spPr>
          <a:xfrm>
            <a:off x="900332" y="435616"/>
            <a:ext cx="3069507" cy="584775"/>
          </a:xfrm>
          <a:prstGeom prst="rect">
            <a:avLst/>
          </a:prstGeom>
        </p:spPr>
        <p:txBody>
          <a:bodyPr wrap="square">
            <a:spAutoFit/>
          </a:bodyPr>
          <a:lstStyle/>
          <a:p>
            <a:pPr lvl="1"/>
            <a:r>
              <a:rPr lang="en-US" sz="3200" b="1" smtClean="0">
                <a:solidFill>
                  <a:schemeClr val="accent2">
                    <a:lumMod val="75000"/>
                  </a:schemeClr>
                </a:solidFill>
                <a:latin typeface="Times New Roman" panose="02020603050405020304" pitchFamily="18" charset="0"/>
                <a:cs typeface="Times New Roman" panose="02020603050405020304" pitchFamily="18" charset="0"/>
              </a:rPr>
              <a:t>GIỚI THIỆU</a:t>
            </a:r>
            <a:endParaRPr lang="en-US" sz="3200" b="1">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flipV="1">
            <a:off x="1022251" y="1245577"/>
            <a:ext cx="8420100" cy="3810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470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3251" y="1943318"/>
            <a:ext cx="9935503" cy="3539430"/>
          </a:xfrm>
          <a:prstGeom prst="rect">
            <a:avLst/>
          </a:prstGeom>
        </p:spPr>
        <p:txBody>
          <a:bodyPr wrap="square">
            <a:spAutoFit/>
          </a:bodyPr>
          <a:lstStyle/>
          <a:p>
            <a:pPr marL="457200" indent="-457200">
              <a:buFont typeface="Arial" panose="020B0604020202020204" pitchFamily="34" charset="0"/>
              <a:buChar char="•"/>
            </a:pPr>
            <a:r>
              <a:rPr lang="vi-VN" sz="2800">
                <a:solidFill>
                  <a:schemeClr val="bg2">
                    <a:lumMod val="50000"/>
                  </a:schemeClr>
                </a:solidFill>
                <a:latin typeface="Times New Roman" panose="02020603050405020304" pitchFamily="18" charset="0"/>
                <a:cs typeface="Times New Roman" panose="02020603050405020304" pitchFamily="18" charset="0"/>
              </a:rPr>
              <a:t>Một mục dữ liệu nhận được từ một thông điệp sử dụng trong kỹ thuật mật mã đối xứng và một khóa bí mật. </a:t>
            </a:r>
            <a:endParaRPr lang="en-US" sz="2800" smtClean="0">
              <a:solidFill>
                <a:schemeClr val="bg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smtClean="0">
                <a:solidFill>
                  <a:schemeClr val="bg2">
                    <a:lumMod val="50000"/>
                  </a:schemeClr>
                </a:solidFill>
                <a:latin typeface="Times New Roman" panose="02020603050405020304" pitchFamily="18" charset="0"/>
                <a:cs typeface="Times New Roman" panose="02020603050405020304" pitchFamily="18" charset="0"/>
              </a:rPr>
              <a:t>Nó </a:t>
            </a:r>
            <a:r>
              <a:rPr lang="vi-VN" sz="2800">
                <a:solidFill>
                  <a:schemeClr val="bg2">
                    <a:lumMod val="50000"/>
                  </a:schemeClr>
                </a:solidFill>
                <a:latin typeface="Times New Roman" panose="02020603050405020304" pitchFamily="18" charset="0"/>
                <a:cs typeface="Times New Roman" panose="02020603050405020304" pitchFamily="18" charset="0"/>
              </a:rPr>
              <a:t>được sử dụng để kiểm tra tính toàn vẹn cũng như nguồn gốc thông điệp của thực thể nắm giữ khóa bí mật</a:t>
            </a:r>
            <a:r>
              <a:rPr lang="vi-VN" sz="2800" smtClean="0">
                <a:solidFill>
                  <a:schemeClr val="bg2">
                    <a:lumMod val="50000"/>
                  </a:schemeClr>
                </a:solidFill>
                <a:latin typeface="Times New Roman" panose="02020603050405020304" pitchFamily="18" charset="0"/>
                <a:cs typeface="Times New Roman" panose="02020603050405020304" pitchFamily="18" charset="0"/>
              </a:rPr>
              <a:t>.</a:t>
            </a:r>
            <a:endParaRPr lang="en-US" sz="2800" smtClean="0">
              <a:solidFill>
                <a:schemeClr val="bg2">
                  <a:lumMod val="50000"/>
                </a:schemeClr>
              </a:solidFill>
              <a:latin typeface="Times New Roman" panose="02020603050405020304" pitchFamily="18" charset="0"/>
              <a:cs typeface="Times New Roman" panose="02020603050405020304" pitchFamily="18" charset="0"/>
            </a:endParaRPr>
          </a:p>
          <a:p>
            <a:endParaRPr lang="en-US" sz="2800">
              <a:solidFill>
                <a:schemeClr val="bg2">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a:solidFill>
                  <a:schemeClr val="bg2">
                    <a:lumMod val="50000"/>
                  </a:schemeClr>
                </a:solidFill>
                <a:latin typeface="Times New Roman" panose="02020603050405020304" pitchFamily="18" charset="0"/>
                <a:cs typeface="Times New Roman" panose="02020603050405020304" pitchFamily="18" charset="0"/>
              </a:rPr>
              <a:t>Xây dựng trên cơ sở hệ mật mã khóa đối xứng: </a:t>
            </a:r>
            <a:endParaRPr lang="en-US" sz="2800" smtClean="0">
              <a:solidFill>
                <a:schemeClr val="bg2">
                  <a:lumMod val="50000"/>
                </a:schemeClr>
              </a:solidFill>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vi-VN" sz="2800" smtClean="0">
                <a:solidFill>
                  <a:schemeClr val="bg2">
                    <a:lumMod val="50000"/>
                  </a:schemeClr>
                </a:solidFill>
                <a:latin typeface="Times New Roman" panose="02020603050405020304" pitchFamily="18" charset="0"/>
                <a:cs typeface="Times New Roman" panose="02020603050405020304" pitchFamily="18" charset="0"/>
              </a:rPr>
              <a:t> </a:t>
            </a:r>
            <a:r>
              <a:rPr lang="vi-VN" sz="2800">
                <a:solidFill>
                  <a:schemeClr val="bg2">
                    <a:lumMod val="50000"/>
                  </a:schemeClr>
                </a:solidFill>
                <a:latin typeface="Times New Roman" panose="02020603050405020304" pitchFamily="18" charset="0"/>
                <a:cs typeface="Times New Roman" panose="02020603050405020304" pitchFamily="18" charset="0"/>
              </a:rPr>
              <a:t>Hai bên đã trao đổi một cách an toàn khóa mật K </a:t>
            </a:r>
            <a:endParaRPr lang="en-US" sz="2800" smtClean="0">
              <a:solidFill>
                <a:schemeClr val="bg2">
                  <a:lumMod val="50000"/>
                </a:schemeClr>
              </a:solidFill>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vi-VN" sz="2800" smtClean="0">
                <a:solidFill>
                  <a:schemeClr val="bg2">
                    <a:lumMod val="50000"/>
                  </a:schemeClr>
                </a:solidFill>
                <a:latin typeface="Times New Roman" panose="02020603050405020304" pitchFamily="18" charset="0"/>
                <a:cs typeface="Times New Roman" panose="02020603050405020304" pitchFamily="18" charset="0"/>
              </a:rPr>
              <a:t> </a:t>
            </a:r>
            <a:r>
              <a:rPr lang="vi-VN" sz="2800">
                <a:solidFill>
                  <a:schemeClr val="bg2">
                    <a:lumMod val="50000"/>
                  </a:schemeClr>
                </a:solidFill>
                <a:latin typeface="Times New Roman" panose="02020603050405020304" pitchFamily="18" charset="0"/>
                <a:cs typeface="Times New Roman" panose="02020603050405020304" pitchFamily="18" charset="0"/>
              </a:rPr>
              <a:t>Sử dụng các thuật toán mã hóa khối ở chế độ CBC-MAC</a:t>
            </a:r>
            <a:endParaRPr lang="vi-VN" sz="2800" smtClean="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4356998" y="3244334"/>
            <a:ext cx="237566" cy="369332"/>
          </a:xfrm>
          <a:prstGeom prst="rect">
            <a:avLst/>
          </a:prstGeom>
        </p:spPr>
        <p:txBody>
          <a:bodyPr wrap="none">
            <a:spAutoFit/>
          </a:bodyPr>
          <a:lstStyle/>
          <a:p>
            <a:r>
              <a:rPr lang="en-US" smtClean="0"/>
              <a:t> </a:t>
            </a:r>
            <a:endParaRPr lang="en-US"/>
          </a:p>
        </p:txBody>
      </p:sp>
      <p:sp>
        <p:nvSpPr>
          <p:cNvPr id="6" name="Rectangle 5"/>
          <p:cNvSpPr/>
          <p:nvPr/>
        </p:nvSpPr>
        <p:spPr>
          <a:xfrm>
            <a:off x="0" y="431810"/>
            <a:ext cx="7891976" cy="584775"/>
          </a:xfrm>
          <a:prstGeom prst="rect">
            <a:avLst/>
          </a:prstGeom>
        </p:spPr>
        <p:txBody>
          <a:bodyPr wrap="square">
            <a:spAutoFit/>
          </a:bodyPr>
          <a:lstStyle/>
          <a:p>
            <a:pPr lvl="1"/>
            <a:r>
              <a:rPr lang="en-US" sz="3200" b="1" smtClean="0">
                <a:solidFill>
                  <a:schemeClr val="accent2">
                    <a:lumMod val="75000"/>
                  </a:schemeClr>
                </a:solidFill>
                <a:latin typeface="Times New Roman" panose="02020603050405020304" pitchFamily="18" charset="0"/>
                <a:cs typeface="Times New Roman" panose="02020603050405020304" pitchFamily="18" charset="0"/>
              </a:rPr>
              <a:t>MÃ XÁC THỰC THÔNG ĐIỆP (MAC)</a:t>
            </a:r>
            <a:endParaRPr lang="en-US" sz="3200" b="1">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flipV="1">
            <a:off x="389207" y="1308295"/>
            <a:ext cx="10583593" cy="5862"/>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72619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5768" y="1841998"/>
            <a:ext cx="10522634" cy="3498394"/>
          </a:xfrm>
          <a:prstGeom prst="rect">
            <a:avLst/>
          </a:prstGeom>
        </p:spPr>
        <p:txBody>
          <a:bodyPr wrap="square">
            <a:spAutoFit/>
          </a:bodyPr>
          <a:lstStyle/>
          <a:p>
            <a:pPr marL="285750" indent="-285750" algn="just">
              <a:lnSpc>
                <a:spcPct val="130000"/>
              </a:lnSpc>
              <a:spcBef>
                <a:spcPts val="600"/>
              </a:spcBef>
              <a:spcAft>
                <a:spcPts val="1000"/>
              </a:spcAft>
              <a:buFont typeface="Arial" panose="020B0604020202020204" pitchFamily="34" charset="0"/>
              <a:buChar char="•"/>
            </a:pPr>
            <a:r>
              <a:rPr lang="x-none" sz="320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Hàm băm là thuật toán không dùng khóa để mã hóa </a:t>
            </a:r>
            <a:r>
              <a:rPr lang="x-none" sz="3200" smtClean="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nó </a:t>
            </a:r>
            <a:r>
              <a:rPr lang="x-none" sz="320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có nhiệm vụ lọc (băm) tài liệu (bản tin) và cho kết quả là một giá trị băm có kích thước cố định, còn gọi là đại diện tài liệu hay đại diện bản tin, đại diện thông điệp.</a:t>
            </a:r>
            <a:endParaRPr lang="en-US" sz="3200">
              <a:solidFill>
                <a:schemeClr val="bg2">
                  <a:lumMod val="50000"/>
                </a:schemeClr>
              </a:solidFill>
              <a:latin typeface="Times New Roman" panose="02020603050405020304" pitchFamily="18" charset="0"/>
              <a:ea typeface="Calibri" panose="020F0502020204030204" pitchFamily="34" charset="0"/>
              <a:cs typeface="Cordia New"/>
            </a:endParaRPr>
          </a:p>
          <a:p>
            <a:pPr marL="285750" indent="-285750" algn="just">
              <a:lnSpc>
                <a:spcPct val="130000"/>
              </a:lnSpc>
              <a:spcBef>
                <a:spcPts val="600"/>
              </a:spcBef>
              <a:spcAft>
                <a:spcPts val="1000"/>
              </a:spcAft>
              <a:buFont typeface="Arial" panose="020B0604020202020204" pitchFamily="34" charset="0"/>
              <a:buChar char="•"/>
            </a:pPr>
            <a:r>
              <a:rPr lang="x-none" sz="320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Hàm băm là hàm một chiều, </a:t>
            </a:r>
            <a:r>
              <a:rPr lang="x-none" sz="3200" smtClean="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giá </a:t>
            </a:r>
            <a:r>
              <a:rPr lang="x-none" sz="320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trị của hàm băm là duy </a:t>
            </a:r>
            <a:r>
              <a:rPr lang="x-none" sz="3200" smtClean="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nhất</a:t>
            </a:r>
            <a:r>
              <a:rPr lang="en-US" sz="320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3200">
              <a:solidFill>
                <a:schemeClr val="bg2">
                  <a:lumMod val="50000"/>
                </a:schemeClr>
              </a:solidFill>
              <a:latin typeface="Times New Roman" panose="02020603050405020304" pitchFamily="18" charset="0"/>
              <a:ea typeface="Calibri" panose="020F0502020204030204" pitchFamily="34" charset="0"/>
              <a:cs typeface="Cordia New"/>
            </a:endParaRPr>
          </a:p>
        </p:txBody>
      </p:sp>
      <p:sp>
        <p:nvSpPr>
          <p:cNvPr id="5" name="Rectangle 4"/>
          <p:cNvSpPr/>
          <p:nvPr/>
        </p:nvSpPr>
        <p:spPr>
          <a:xfrm>
            <a:off x="703385" y="392619"/>
            <a:ext cx="4811150" cy="1077218"/>
          </a:xfrm>
          <a:prstGeom prst="rect">
            <a:avLst/>
          </a:prstGeom>
        </p:spPr>
        <p:txBody>
          <a:bodyPr wrap="square">
            <a:spAutoFit/>
          </a:bodyPr>
          <a:lstStyle/>
          <a:p>
            <a:pPr lvl="1"/>
            <a:r>
              <a:rPr lang="en-US" sz="3200" b="1" smtClean="0">
                <a:solidFill>
                  <a:schemeClr val="accent2">
                    <a:lumMod val="75000"/>
                  </a:schemeClr>
                </a:solidFill>
                <a:latin typeface="Times New Roman" panose="02020603050405020304" pitchFamily="18" charset="0"/>
                <a:cs typeface="Times New Roman" panose="02020603050405020304" pitchFamily="18" charset="0"/>
              </a:rPr>
              <a:t>HÀM BĂM</a:t>
            </a:r>
          </a:p>
          <a:p>
            <a:pPr lvl="1"/>
            <a:endParaRPr lang="en-US" sz="3200" b="1">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195754" y="1231268"/>
            <a:ext cx="8356209" cy="6689"/>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2219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3384" y="392619"/>
            <a:ext cx="5710115" cy="1077218"/>
          </a:xfrm>
          <a:prstGeom prst="rect">
            <a:avLst/>
          </a:prstGeom>
        </p:spPr>
        <p:txBody>
          <a:bodyPr wrap="square">
            <a:spAutoFit/>
          </a:bodyPr>
          <a:lstStyle/>
          <a:p>
            <a:pPr lvl="1"/>
            <a:r>
              <a:rPr lang="en-US" sz="3200" b="1" smtClean="0">
                <a:solidFill>
                  <a:schemeClr val="accent2">
                    <a:lumMod val="75000"/>
                  </a:schemeClr>
                </a:solidFill>
                <a:latin typeface="Times New Roman" panose="02020603050405020304" pitchFamily="18" charset="0"/>
                <a:cs typeface="Times New Roman" panose="02020603050405020304" pitchFamily="18" charset="0"/>
              </a:rPr>
              <a:t>TÍNH CHẤT HÀM BĂM</a:t>
            </a:r>
          </a:p>
          <a:p>
            <a:pPr lvl="1"/>
            <a:endParaRPr lang="en-US" sz="3200" b="1">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195754" y="1231268"/>
            <a:ext cx="8356209" cy="6689"/>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901700" y="1778000"/>
            <a:ext cx="10278717" cy="3970318"/>
          </a:xfrm>
          <a:prstGeom prst="rect">
            <a:avLst/>
          </a:prstGeom>
          <a:noFill/>
        </p:spPr>
        <p:txBody>
          <a:bodyPr wrap="square" rtlCol="0">
            <a:spAutoFit/>
          </a:bodyPr>
          <a:lstStyle/>
          <a:p>
            <a:pPr marL="342900" indent="-342900">
              <a:buAutoNum type="arabicPeriod"/>
            </a:pPr>
            <a:r>
              <a:rPr lang="en-US" sz="2800" smtClean="0">
                <a:solidFill>
                  <a:schemeClr val="bg2">
                    <a:lumMod val="50000"/>
                  </a:schemeClr>
                </a:solidFill>
                <a:latin typeface="Times New Roman" panose="02020603050405020304" pitchFamily="18" charset="0"/>
                <a:cs typeface="Times New Roman" panose="02020603050405020304" pitchFamily="18" charset="0"/>
              </a:rPr>
              <a:t>Nén - </a:t>
            </a:r>
            <a:r>
              <a:rPr lang="en-US" sz="2800" smtClean="0">
                <a:solidFill>
                  <a:schemeClr val="bg2">
                    <a:lumMod val="50000"/>
                  </a:schemeClr>
                </a:solidFill>
                <a:latin typeface="Times New Roman" panose="02020603050405020304" pitchFamily="18" charset="0"/>
                <a:cs typeface="Times New Roman" panose="02020603050405020304" pitchFamily="18" charset="0"/>
              </a:rPr>
              <a:t>0 hàm h ánh xạ một đầu vào x có độ dài bit tùy ý thành một đầu ra h(x) có độ dài bit cố định n.</a:t>
            </a:r>
          </a:p>
          <a:p>
            <a:pPr marL="342900" indent="-342900">
              <a:buAutoNum type="arabicPeriod"/>
            </a:pPr>
            <a:r>
              <a:rPr lang="en-US" sz="2800" smtClean="0">
                <a:solidFill>
                  <a:schemeClr val="bg2">
                    <a:lumMod val="50000"/>
                  </a:schemeClr>
                </a:solidFill>
                <a:latin typeface="Times New Roman" panose="02020603050405020304" pitchFamily="18" charset="0"/>
                <a:cs typeface="Times New Roman" panose="02020603050405020304" pitchFamily="18" charset="0"/>
              </a:rPr>
              <a:t>Dễ tính toán – cho trước h và một đầu vào x, h(x) là dễ tính toán.</a:t>
            </a:r>
          </a:p>
          <a:p>
            <a:pPr marL="342900" indent="-342900">
              <a:buAutoNum type="arabicPeriod"/>
            </a:pPr>
            <a:r>
              <a:rPr lang="en-US" sz="2800" smtClean="0">
                <a:solidFill>
                  <a:schemeClr val="bg2">
                    <a:lumMod val="50000"/>
                  </a:schemeClr>
                </a:solidFill>
                <a:latin typeface="Times New Roman" panose="02020603050405020304" pitchFamily="18" charset="0"/>
                <a:cs typeface="Times New Roman" panose="02020603050405020304" pitchFamily="18" charset="0"/>
              </a:rPr>
              <a:t>Kháng tiền ảnh – với tất cả các đầu ra xác định trước ta không thể tìn đầu vào bất kỳ.</a:t>
            </a:r>
          </a:p>
          <a:p>
            <a:pPr marL="342900" indent="-342900">
              <a:buAutoNum type="arabicPeriod"/>
            </a:pPr>
            <a:r>
              <a:rPr lang="en-US" sz="2800" smtClean="0">
                <a:solidFill>
                  <a:schemeClr val="bg2">
                    <a:lumMod val="50000"/>
                  </a:schemeClr>
                </a:solidFill>
                <a:latin typeface="Times New Roman" panose="02020603050405020304" pitchFamily="18" charset="0"/>
                <a:cs typeface="Times New Roman" panose="02020603050405020304" pitchFamily="18" charset="0"/>
              </a:rPr>
              <a:t>Kháng tiền ảnh 2 – không thể tính toán tìm đầu vào thứ 2 bất kỳ mà có cùng đầu ra như với đầu vào.</a:t>
            </a:r>
          </a:p>
          <a:p>
            <a:pPr marL="342900" indent="-342900">
              <a:buAutoNum type="arabicPeriod"/>
            </a:pPr>
            <a:r>
              <a:rPr lang="en-US" sz="2800" smtClean="0">
                <a:solidFill>
                  <a:schemeClr val="bg2">
                    <a:lumMod val="50000"/>
                  </a:schemeClr>
                </a:solidFill>
                <a:latin typeface="Times New Roman" panose="02020603050405020304" pitchFamily="18" charset="0"/>
                <a:cs typeface="Times New Roman" panose="02020603050405020304" pitchFamily="18" charset="0"/>
              </a:rPr>
              <a:t>Kháng va chạm – ta không thể tính toán được hai đầu vào phân biệt x, x’ mà băm thành cùng đầu ra, sao cho h(x)=h(x’)</a:t>
            </a:r>
            <a:endParaRPr lang="en-US" sz="280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532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5754" y="1578987"/>
            <a:ext cx="9664504" cy="5324535"/>
          </a:xfrm>
          <a:prstGeom prst="rect">
            <a:avLst/>
          </a:prstGeom>
        </p:spPr>
        <p:txBody>
          <a:bodyPr wrap="square">
            <a:spAutoFit/>
          </a:bodyPr>
          <a:lstStyle/>
          <a:p>
            <a:r>
              <a:rPr lang="en-US" sz="3200" smtClean="0">
                <a:solidFill>
                  <a:schemeClr val="bg2">
                    <a:lumMod val="50000"/>
                  </a:schemeClr>
                </a:solidFill>
                <a:latin typeface="Times New Roman" panose="02020603050405020304" pitchFamily="18" charset="0"/>
                <a:cs typeface="Times New Roman" panose="02020603050405020304" pitchFamily="18" charset="0"/>
              </a:rPr>
              <a:t>• </a:t>
            </a:r>
            <a:r>
              <a:rPr lang="vi-VN" sz="3200">
                <a:solidFill>
                  <a:schemeClr val="bg2">
                    <a:lumMod val="50000"/>
                  </a:schemeClr>
                </a:solidFill>
                <a:latin typeface="Times New Roman" panose="02020603050405020304" pitchFamily="18" charset="0"/>
                <a:cs typeface="Times New Roman" panose="02020603050405020304" pitchFamily="18" charset="0"/>
              </a:rPr>
              <a:t>HMAC hay là Hash-based MAC là một hàm dùng để hiện thực cơ </a:t>
            </a:r>
            <a:r>
              <a:rPr lang="vi-VN" sz="3200">
                <a:solidFill>
                  <a:schemeClr val="bg2">
                    <a:lumMod val="50000"/>
                  </a:schemeClr>
                </a:solidFill>
                <a:latin typeface="Times New Roman" panose="02020603050405020304" pitchFamily="18" charset="0"/>
                <a:cs typeface="Times New Roman" panose="02020603050405020304" pitchFamily="18" charset="0"/>
              </a:rPr>
              <a:t>chế </a:t>
            </a:r>
            <a:r>
              <a:rPr lang="vi-VN" sz="3200" smtClean="0">
                <a:solidFill>
                  <a:schemeClr val="bg2">
                    <a:lumMod val="50000"/>
                  </a:schemeClr>
                </a:solidFill>
                <a:latin typeface="Times New Roman" panose="02020603050405020304" pitchFamily="18" charset="0"/>
                <a:cs typeface="Times New Roman" panose="02020603050405020304" pitchFamily="18" charset="0"/>
              </a:rPr>
              <a:t>MAC</a:t>
            </a:r>
            <a:r>
              <a:rPr lang="en-US" sz="3200" smtClean="0">
                <a:solidFill>
                  <a:schemeClr val="bg2">
                    <a:lumMod val="50000"/>
                  </a:schemeClr>
                </a:solidFill>
                <a:latin typeface="Times New Roman" panose="02020603050405020304" pitchFamily="18" charset="0"/>
                <a:cs typeface="Times New Roman" panose="02020603050405020304" pitchFamily="18" charset="0"/>
              </a:rPr>
              <a:t>; Hashed </a:t>
            </a:r>
            <a:r>
              <a:rPr lang="en-US" sz="3200">
                <a:solidFill>
                  <a:schemeClr val="bg2">
                    <a:lumMod val="50000"/>
                  </a:schemeClr>
                </a:solidFill>
                <a:latin typeface="Times New Roman" panose="02020603050405020304" pitchFamily="18" charset="0"/>
                <a:cs typeface="Times New Roman" panose="02020603050405020304" pitchFamily="18" charset="0"/>
              </a:rPr>
              <a:t>MAC</a:t>
            </a:r>
            <a:r>
              <a:rPr lang="en-US" sz="3200" smtClean="0">
                <a:solidFill>
                  <a:schemeClr val="bg2">
                    <a:lumMod val="50000"/>
                  </a:schemeClr>
                </a:solidFill>
                <a:latin typeface="Times New Roman" panose="02020603050405020304" pitchFamily="18" charset="0"/>
                <a:cs typeface="Times New Roman" panose="02020603050405020304" pitchFamily="18" charset="0"/>
              </a:rPr>
              <a:t>: kết </a:t>
            </a:r>
            <a:r>
              <a:rPr lang="en-US" sz="3200">
                <a:solidFill>
                  <a:schemeClr val="bg2">
                    <a:lumMod val="50000"/>
                  </a:schemeClr>
                </a:solidFill>
                <a:latin typeface="Times New Roman" panose="02020603050405020304" pitchFamily="18" charset="0"/>
                <a:cs typeface="Times New Roman" panose="02020603050405020304" pitchFamily="18" charset="0"/>
              </a:rPr>
              <a:t>hợp MAC và hàm băm để tăng </a:t>
            </a:r>
            <a:r>
              <a:rPr lang="en-US" sz="3200">
                <a:solidFill>
                  <a:schemeClr val="bg2">
                    <a:lumMod val="50000"/>
                  </a:schemeClr>
                </a:solidFill>
                <a:latin typeface="Times New Roman" panose="02020603050405020304" pitchFamily="18" charset="0"/>
                <a:cs typeface="Times New Roman" panose="02020603050405020304" pitchFamily="18" charset="0"/>
              </a:rPr>
              <a:t>cường </a:t>
            </a:r>
            <a:r>
              <a:rPr lang="en-US" sz="3200" smtClean="0">
                <a:solidFill>
                  <a:schemeClr val="bg2">
                    <a:lumMod val="50000"/>
                  </a:schemeClr>
                </a:solidFill>
                <a:latin typeface="Times New Roman" panose="02020603050405020304" pitchFamily="18" charset="0"/>
                <a:cs typeface="Times New Roman" panose="02020603050405020304" pitchFamily="18" charset="0"/>
              </a:rPr>
              <a:t>an </a:t>
            </a:r>
            <a:r>
              <a:rPr lang="en-US" sz="3200">
                <a:solidFill>
                  <a:schemeClr val="bg2">
                    <a:lumMod val="50000"/>
                  </a:schemeClr>
                </a:solidFill>
                <a:latin typeface="Times New Roman" panose="02020603050405020304" pitchFamily="18" charset="0"/>
                <a:cs typeface="Times New Roman" panose="02020603050405020304" pitchFamily="18" charset="0"/>
              </a:rPr>
              <a:t>toàn cho </a:t>
            </a:r>
            <a:r>
              <a:rPr lang="en-US" sz="3200">
                <a:solidFill>
                  <a:schemeClr val="bg2">
                    <a:lumMod val="50000"/>
                  </a:schemeClr>
                </a:solidFill>
                <a:latin typeface="Times New Roman" panose="02020603050405020304" pitchFamily="18" charset="0"/>
                <a:cs typeface="Times New Roman" panose="02020603050405020304" pitchFamily="18" charset="0"/>
              </a:rPr>
              <a:t>hàm </a:t>
            </a:r>
            <a:r>
              <a:rPr lang="en-US" sz="3200" smtClean="0">
                <a:solidFill>
                  <a:schemeClr val="bg2">
                    <a:lumMod val="50000"/>
                  </a:schemeClr>
                </a:solidFill>
                <a:latin typeface="Times New Roman" panose="02020603050405020304" pitchFamily="18" charset="0"/>
                <a:cs typeface="Times New Roman" panose="02020603050405020304" pitchFamily="18" charset="0"/>
              </a:rPr>
              <a:t>băm.</a:t>
            </a:r>
            <a:endParaRPr lang="en-US" sz="3200">
              <a:solidFill>
                <a:schemeClr val="bg2">
                  <a:lumMod val="50000"/>
                </a:schemeClr>
              </a:solidFill>
              <a:latin typeface="Times New Roman" panose="02020603050405020304" pitchFamily="18" charset="0"/>
              <a:cs typeface="Times New Roman" panose="02020603050405020304" pitchFamily="18" charset="0"/>
            </a:endParaRPr>
          </a:p>
          <a:p>
            <a:endParaRPr lang="en-US" sz="3200" smtClean="0">
              <a:solidFill>
                <a:schemeClr val="bg2">
                  <a:lumMod val="50000"/>
                </a:schemeClr>
              </a:solidFill>
              <a:latin typeface="Times New Roman" panose="02020603050405020304" pitchFamily="18" charset="0"/>
              <a:cs typeface="Times New Roman" panose="02020603050405020304" pitchFamily="18" charset="0"/>
            </a:endParaRPr>
          </a:p>
          <a:p>
            <a:endParaRPr lang="en-US" sz="3200" smtClean="0">
              <a:solidFill>
                <a:schemeClr val="bg2">
                  <a:lumMod val="50000"/>
                </a:schemeClr>
              </a:solidFill>
              <a:latin typeface="Times New Roman" panose="02020603050405020304" pitchFamily="18" charset="0"/>
              <a:cs typeface="Times New Roman" panose="02020603050405020304" pitchFamily="18" charset="0"/>
            </a:endParaRPr>
          </a:p>
          <a:p>
            <a:endParaRPr lang="en-US" sz="3200" smtClean="0">
              <a:solidFill>
                <a:schemeClr val="bg2">
                  <a:lumMod val="50000"/>
                </a:schemeClr>
              </a:solidFill>
              <a:latin typeface="Times New Roman" panose="02020603050405020304" pitchFamily="18" charset="0"/>
              <a:cs typeface="Times New Roman" panose="02020603050405020304" pitchFamily="18" charset="0"/>
            </a:endParaRPr>
          </a:p>
          <a:p>
            <a:endParaRPr lang="en-US" sz="3200" smtClean="0">
              <a:solidFill>
                <a:schemeClr val="bg2">
                  <a:lumMod val="50000"/>
                </a:schemeClr>
              </a:solidFill>
              <a:latin typeface="Times New Roman" panose="02020603050405020304" pitchFamily="18" charset="0"/>
              <a:cs typeface="Times New Roman" panose="02020603050405020304" pitchFamily="18" charset="0"/>
            </a:endParaRPr>
          </a:p>
          <a:p>
            <a:endParaRPr lang="en-AU" sz="2800" i="1" smtClean="0">
              <a:solidFill>
                <a:schemeClr val="bg2">
                  <a:lumMod val="50000"/>
                </a:schemeClr>
              </a:solidFill>
              <a:latin typeface="Times New Roman" panose="02020603050405020304" pitchFamily="18" charset="0"/>
              <a:cs typeface="Times New Roman" panose="02020603050405020304" pitchFamily="18" charset="0"/>
            </a:endParaRPr>
          </a:p>
          <a:p>
            <a:endParaRPr lang="en-AU" sz="2800" i="1" smtClean="0">
              <a:solidFill>
                <a:schemeClr val="bg2">
                  <a:lumMod val="50000"/>
                </a:schemeClr>
              </a:solidFill>
              <a:latin typeface="Times New Roman" panose="02020603050405020304" pitchFamily="18" charset="0"/>
              <a:cs typeface="Times New Roman" panose="02020603050405020304" pitchFamily="18" charset="0"/>
            </a:endParaRPr>
          </a:p>
          <a:p>
            <a:r>
              <a:rPr lang="en-AU" sz="2800" i="1" smtClean="0">
                <a:solidFill>
                  <a:schemeClr val="bg2">
                    <a:lumMod val="50000"/>
                  </a:schemeClr>
                </a:solidFill>
                <a:latin typeface="Times New Roman" panose="02020603050405020304" pitchFamily="18" charset="0"/>
                <a:cs typeface="Times New Roman" panose="02020603050405020304" pitchFamily="18" charset="0"/>
              </a:rPr>
              <a:t>tag </a:t>
            </a:r>
            <a:r>
              <a:rPr lang="en-AU" sz="2800" i="1">
                <a:solidFill>
                  <a:schemeClr val="bg2">
                    <a:lumMod val="50000"/>
                  </a:schemeClr>
                </a:solidFill>
                <a:latin typeface="Times New Roman" panose="02020603050405020304" pitchFamily="18" charset="0"/>
                <a:cs typeface="Times New Roman" panose="02020603050405020304" pitchFamily="18" charset="0"/>
              </a:rPr>
              <a:t>= hash (key1 || hash (key2 || message)) </a:t>
            </a:r>
            <a:endParaRPr lang="en-US" sz="2800" smtClean="0">
              <a:solidFill>
                <a:schemeClr val="bg2">
                  <a:lumMod val="50000"/>
                </a:schemeClr>
              </a:solidFill>
              <a:latin typeface="Times New Roman" panose="02020603050405020304" pitchFamily="18" charset="0"/>
              <a:cs typeface="Times New Roman" panose="02020603050405020304" pitchFamily="18" charset="0"/>
            </a:endParaRPr>
          </a:p>
          <a:p>
            <a:endParaRPr lang="en-US" sz="3200">
              <a:solidFill>
                <a:schemeClr val="bg2">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700214" y="3218926"/>
            <a:ext cx="5643685" cy="2534174"/>
          </a:xfrm>
          <a:prstGeom prst="rect">
            <a:avLst/>
          </a:prstGeom>
        </p:spPr>
      </p:pic>
      <p:sp>
        <p:nvSpPr>
          <p:cNvPr id="6" name="Rectangle 5"/>
          <p:cNvSpPr/>
          <p:nvPr/>
        </p:nvSpPr>
        <p:spPr>
          <a:xfrm>
            <a:off x="703385" y="392619"/>
            <a:ext cx="4811150" cy="1077218"/>
          </a:xfrm>
          <a:prstGeom prst="rect">
            <a:avLst/>
          </a:prstGeom>
        </p:spPr>
        <p:txBody>
          <a:bodyPr wrap="square">
            <a:spAutoFit/>
          </a:bodyPr>
          <a:lstStyle/>
          <a:p>
            <a:pPr lvl="1"/>
            <a:r>
              <a:rPr lang="en-US" sz="3200" b="1" smtClean="0">
                <a:solidFill>
                  <a:schemeClr val="accent2">
                    <a:lumMod val="75000"/>
                  </a:schemeClr>
                </a:solidFill>
                <a:latin typeface="Times New Roman" panose="02020603050405020304" pitchFamily="18" charset="0"/>
                <a:cs typeface="Times New Roman" panose="02020603050405020304" pitchFamily="18" charset="0"/>
              </a:rPr>
              <a:t>HMAC</a:t>
            </a:r>
          </a:p>
          <a:p>
            <a:pPr lvl="1"/>
            <a:endParaRPr lang="en-US" sz="3200" b="1">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1195754" y="1231268"/>
            <a:ext cx="8356209" cy="6689"/>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0353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3384" y="392619"/>
            <a:ext cx="5593173" cy="1077218"/>
          </a:xfrm>
          <a:prstGeom prst="rect">
            <a:avLst/>
          </a:prstGeom>
        </p:spPr>
        <p:txBody>
          <a:bodyPr wrap="square">
            <a:spAutoFit/>
          </a:bodyPr>
          <a:lstStyle/>
          <a:p>
            <a:pPr lvl="1"/>
            <a:r>
              <a:rPr lang="en-US" sz="3200" b="1" smtClean="0">
                <a:solidFill>
                  <a:schemeClr val="accent2">
                    <a:lumMod val="75000"/>
                  </a:schemeClr>
                </a:solidFill>
                <a:latin typeface="Times New Roman" panose="02020603050405020304" pitchFamily="18" charset="0"/>
                <a:cs typeface="Times New Roman" panose="02020603050405020304" pitchFamily="18" charset="0"/>
              </a:rPr>
              <a:t>ƯU – NHƯỢC (</a:t>
            </a:r>
            <a:r>
              <a:rPr lang="en-US" sz="3200" b="1" smtClean="0">
                <a:solidFill>
                  <a:schemeClr val="accent2">
                    <a:lumMod val="75000"/>
                  </a:schemeClr>
                </a:solidFill>
                <a:latin typeface="Times New Roman" panose="02020603050405020304" pitchFamily="18" charset="0"/>
                <a:cs typeface="Times New Roman" panose="02020603050405020304" pitchFamily="18" charset="0"/>
              </a:rPr>
              <a:t>HMAC)</a:t>
            </a:r>
            <a:endParaRPr lang="en-US" sz="3200" b="1" smtClean="0">
              <a:solidFill>
                <a:schemeClr val="accent2">
                  <a:lumMod val="75000"/>
                </a:schemeClr>
              </a:solidFill>
              <a:latin typeface="Times New Roman" panose="02020603050405020304" pitchFamily="18" charset="0"/>
              <a:cs typeface="Times New Roman" panose="02020603050405020304" pitchFamily="18" charset="0"/>
            </a:endParaRPr>
          </a:p>
          <a:p>
            <a:pPr lvl="1"/>
            <a:endParaRPr lang="en-US" sz="3200" b="1">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195754" y="1231268"/>
            <a:ext cx="8333350" cy="15051"/>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6" name="Rectangle 5"/>
          <p:cNvSpPr/>
          <p:nvPr/>
        </p:nvSpPr>
        <p:spPr>
          <a:xfrm>
            <a:off x="497255" y="1469837"/>
            <a:ext cx="10564444" cy="2062103"/>
          </a:xfrm>
          <a:prstGeom prst="rect">
            <a:avLst/>
          </a:prstGeom>
        </p:spPr>
        <p:txBody>
          <a:bodyPr wrap="square">
            <a:spAutoFit/>
          </a:bodyPr>
          <a:lstStyle/>
          <a:p>
            <a:r>
              <a:rPr lang="en-US" sz="3200" b="1" smtClean="0">
                <a:solidFill>
                  <a:schemeClr val="accent2">
                    <a:lumMod val="75000"/>
                  </a:schemeClr>
                </a:solidFill>
                <a:latin typeface="Times New Roman" panose="02020603050405020304" pitchFamily="18" charset="0"/>
                <a:cs typeface="Times New Roman" panose="02020603050405020304" pitchFamily="18" charset="0"/>
              </a:rPr>
              <a:t>Ưu điểm:</a:t>
            </a:r>
          </a:p>
          <a:p>
            <a:pPr marL="285750" indent="-285750">
              <a:buFont typeface="Arial" panose="020B0604020202020204" pitchFamily="34" charset="0"/>
              <a:buChar char="•"/>
            </a:pPr>
            <a:r>
              <a:rPr lang="en-US" sz="3200" smtClean="0">
                <a:solidFill>
                  <a:schemeClr val="bg2">
                    <a:lumMod val="50000"/>
                  </a:schemeClr>
                </a:solidFill>
                <a:latin typeface="Times New Roman" panose="02020603050405020304" pitchFamily="18" charset="0"/>
                <a:cs typeface="Times New Roman" panose="02020603050405020304" pitchFamily="18" charset="0"/>
              </a:rPr>
              <a:t>H</a:t>
            </a:r>
            <a:r>
              <a:rPr lang="vi-VN" sz="3200" smtClean="0">
                <a:solidFill>
                  <a:schemeClr val="bg2">
                    <a:lumMod val="50000"/>
                  </a:schemeClr>
                </a:solidFill>
                <a:latin typeface="Times New Roman" panose="02020603050405020304" pitchFamily="18" charset="0"/>
                <a:cs typeface="Times New Roman" panose="02020603050405020304" pitchFamily="18" charset="0"/>
              </a:rPr>
              <a:t>àm </a:t>
            </a:r>
            <a:r>
              <a:rPr lang="vi-VN" sz="3200">
                <a:solidFill>
                  <a:schemeClr val="bg2">
                    <a:lumMod val="50000"/>
                  </a:schemeClr>
                </a:solidFill>
                <a:latin typeface="Times New Roman" panose="02020603050405020304" pitchFamily="18" charset="0"/>
                <a:cs typeface="Times New Roman" panose="02020603050405020304" pitchFamily="18" charset="0"/>
              </a:rPr>
              <a:t>HMAC sẽ tính toán nhanh hơn những giải thuật Block ciphers như là DES và AES</a:t>
            </a:r>
            <a:r>
              <a:rPr lang="vi-VN" sz="3200">
                <a:solidFill>
                  <a:schemeClr val="bg2">
                    <a:lumMod val="50000"/>
                  </a:schemeClr>
                </a:solidFill>
                <a:latin typeface="Times New Roman" panose="02020603050405020304" pitchFamily="18" charset="0"/>
                <a:cs typeface="Times New Roman" panose="02020603050405020304" pitchFamily="18" charset="0"/>
              </a:rPr>
              <a:t>, </a:t>
            </a:r>
            <a:endParaRPr lang="en-US" sz="3200" smtClean="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a:solidFill>
                  <a:schemeClr val="bg2">
                    <a:lumMod val="50000"/>
                  </a:schemeClr>
                </a:solidFill>
                <a:latin typeface="Times New Roman" panose="02020603050405020304" pitchFamily="18" charset="0"/>
                <a:cs typeface="Times New Roman" panose="02020603050405020304" pitchFamily="18" charset="0"/>
              </a:rPr>
              <a:t>T</a:t>
            </a:r>
            <a:r>
              <a:rPr lang="vi-VN" sz="3200" smtClean="0">
                <a:solidFill>
                  <a:schemeClr val="bg2">
                    <a:lumMod val="50000"/>
                  </a:schemeClr>
                </a:solidFill>
                <a:latin typeface="Times New Roman" panose="02020603050405020304" pitchFamily="18" charset="0"/>
                <a:cs typeface="Times New Roman" panose="02020603050405020304" pitchFamily="18" charset="0"/>
              </a:rPr>
              <a:t>ính </a:t>
            </a:r>
            <a:r>
              <a:rPr lang="vi-VN" sz="3200">
                <a:solidFill>
                  <a:schemeClr val="bg2">
                    <a:lumMod val="50000"/>
                  </a:schemeClr>
                </a:solidFill>
                <a:latin typeface="Times New Roman" panose="02020603050405020304" pitchFamily="18" charset="0"/>
                <a:cs typeface="Times New Roman" panose="02020603050405020304" pitchFamily="18" charset="0"/>
              </a:rPr>
              <a:t>miễn phí và luôn </a:t>
            </a:r>
            <a:r>
              <a:rPr lang="vi-VN" sz="3200">
                <a:solidFill>
                  <a:schemeClr val="bg2">
                    <a:lumMod val="50000"/>
                  </a:schemeClr>
                </a:solidFill>
                <a:latin typeface="Times New Roman" panose="02020603050405020304" pitchFamily="18" charset="0"/>
                <a:cs typeface="Times New Roman" panose="02020603050405020304" pitchFamily="18" charset="0"/>
              </a:rPr>
              <a:t>có </a:t>
            </a:r>
            <a:r>
              <a:rPr lang="vi-VN" sz="3200" smtClean="0">
                <a:solidFill>
                  <a:schemeClr val="bg2">
                    <a:lumMod val="50000"/>
                  </a:schemeClr>
                </a:solidFill>
                <a:latin typeface="Times New Roman" panose="02020603050405020304" pitchFamily="18" charset="0"/>
                <a:cs typeface="Times New Roman" panose="02020603050405020304" pitchFamily="18" charset="0"/>
              </a:rPr>
              <a:t>sẵn</a:t>
            </a:r>
            <a:r>
              <a:rPr lang="en-US" sz="3200" smtClean="0">
                <a:solidFill>
                  <a:schemeClr val="bg2">
                    <a:lumMod val="50000"/>
                  </a:schemeClr>
                </a:solidFill>
                <a:latin typeface="Times New Roman" panose="02020603050405020304" pitchFamily="18" charset="0"/>
                <a:cs typeface="Times New Roman" panose="02020603050405020304" pitchFamily="18" charset="0"/>
              </a:rPr>
              <a:t>.</a:t>
            </a:r>
            <a:endParaRPr lang="en-US" sz="3200">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396482" y="3531940"/>
            <a:ext cx="10665217" cy="3046988"/>
          </a:xfrm>
          <a:prstGeom prst="rect">
            <a:avLst/>
          </a:prstGeom>
        </p:spPr>
        <p:txBody>
          <a:bodyPr wrap="square">
            <a:spAutoFit/>
          </a:bodyPr>
          <a:lstStyle/>
          <a:p>
            <a:r>
              <a:rPr lang="en-US" sz="3200" b="1" smtClean="0">
                <a:solidFill>
                  <a:schemeClr val="accent2">
                    <a:lumMod val="75000"/>
                  </a:schemeClr>
                </a:solidFill>
                <a:latin typeface="Times New Roman" panose="02020603050405020304" pitchFamily="18" charset="0"/>
                <a:cs typeface="Times New Roman" panose="02020603050405020304" pitchFamily="18" charset="0"/>
              </a:rPr>
              <a:t>Nhược điểm:</a:t>
            </a:r>
          </a:p>
          <a:p>
            <a:pPr marL="285750" indent="-285750">
              <a:buFont typeface="Arial" panose="020B0604020202020204" pitchFamily="34" charset="0"/>
              <a:buChar char="•"/>
            </a:pPr>
            <a:r>
              <a:rPr lang="vi-VN" sz="3200">
                <a:solidFill>
                  <a:schemeClr val="bg2">
                    <a:lumMod val="50000"/>
                  </a:schemeClr>
                </a:solidFill>
                <a:latin typeface="Times New Roman" panose="02020603050405020304" pitchFamily="18" charset="0"/>
                <a:cs typeface="Times New Roman" panose="02020603050405020304" pitchFamily="18" charset="0"/>
              </a:rPr>
              <a:t>HMAC đứng về góc độ mật mã học vẫn không đảm bảo tính chống thoái thác (non-repudiatable), nghĩa là miễn bên tham gia biết được khóa K là có thể tạo ra MAC dùng để xác nhận, tuy nhiên không xác thực được chính xác ai là người tạo ra mã MAC đó</a:t>
            </a:r>
            <a:endParaRPr lang="en-US" sz="320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682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574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Cordia New</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LaptopNCT</dc:creator>
  <cp:lastModifiedBy>LaptopNCT</cp:lastModifiedBy>
  <cp:revision>39</cp:revision>
  <dcterms:created xsi:type="dcterms:W3CDTF">2019-10-28T00:45:49Z</dcterms:created>
  <dcterms:modified xsi:type="dcterms:W3CDTF">2019-10-30T11:35:44Z</dcterms:modified>
</cp:coreProperties>
</file>