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5"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C0D4D8-6283-4D7E-944E-8E18007102F8}"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4274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D4D8-6283-4D7E-944E-8E18007102F8}"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74325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D4D8-6283-4D7E-944E-8E18007102F8}"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399591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xmlns=""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207197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xmlns=""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xmlns=""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78181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xmlns=""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xmlns=""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22942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xmlns=""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xmlns=""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xmlns=""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xmlns=""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770397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xmlns="" id="{DF905B34-4C18-4A8D-8167-57B7BF03DE1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64749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xmlns=""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xmlns=""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xmlns=""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xmlns=""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xmlns=""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0690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D4D8-6283-4D7E-944E-8E18007102F8}"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89724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0D4D8-6283-4D7E-944E-8E18007102F8}"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7470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C0D4D8-6283-4D7E-944E-8E18007102F8}"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324607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C0D4D8-6283-4D7E-944E-8E18007102F8}"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88693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C0D4D8-6283-4D7E-944E-8E18007102F8}"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118911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0D4D8-6283-4D7E-944E-8E18007102F8}"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30208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D4D8-6283-4D7E-944E-8E18007102F8}"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382844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D4D8-6283-4D7E-944E-8E18007102F8}"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7D2BA-BE64-4878-B37A-C5F2DEA53886}" type="slidenum">
              <a:rPr lang="en-US" smtClean="0"/>
              <a:t>‹#›</a:t>
            </a:fld>
            <a:endParaRPr lang="en-US"/>
          </a:p>
        </p:txBody>
      </p:sp>
    </p:spTree>
    <p:extLst>
      <p:ext uri="{BB962C8B-B14F-4D97-AF65-F5344CB8AC3E}">
        <p14:creationId xmlns:p14="http://schemas.microsoft.com/office/powerpoint/2010/main" val="22294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0D4D8-6283-4D7E-944E-8E18007102F8}" type="datetimeFigureOut">
              <a:rPr lang="en-US" smtClean="0"/>
              <a:t>11/25/2021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7D2BA-BE64-4878-B37A-C5F2DEA53886}" type="slidenum">
              <a:rPr lang="en-US" smtClean="0"/>
              <a:t>‹#›</a:t>
            </a:fld>
            <a:endParaRPr lang="en-US"/>
          </a:p>
        </p:txBody>
      </p:sp>
    </p:spTree>
    <p:extLst>
      <p:ext uri="{BB962C8B-B14F-4D97-AF65-F5344CB8AC3E}">
        <p14:creationId xmlns:p14="http://schemas.microsoft.com/office/powerpoint/2010/main" val="4000363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6.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nowy forrest from top" title="Snowy forrest from top">
            <a:extLst>
              <a:ext uri="{FF2B5EF4-FFF2-40B4-BE49-F238E27FC236}">
                <a16:creationId xmlns:a16="http://schemas.microsoft.com/office/drawing/2014/main" xmlns="" id="{F7C18470-34F4-493A-B338-DAAE751FB656}"/>
              </a:ext>
            </a:extLst>
          </p:cNvPr>
          <p:cNvPicPr>
            <a:picLocks noGrp="1" noChangeAspect="1"/>
          </p:cNvPicPr>
          <p:nvPr>
            <p:ph type="pic" sz="quarter" idx="13"/>
          </p:nvPr>
        </p:nvPicPr>
        <p:blipFill>
          <a:blip r:embed="rId2"/>
          <a:stretch>
            <a:fillRect/>
          </a:stretch>
        </p:blipFill>
        <p:spPr>
          <a:xfrm>
            <a:off x="144000" y="146383"/>
            <a:ext cx="11905200" cy="6565233"/>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360000" y="360000"/>
            <a:ext cx="4416588" cy="3334545"/>
          </a:xfrm>
        </p:spPr>
        <p:txBody>
          <a:bodyPr/>
          <a:lstStyle/>
          <a:p>
            <a:r>
              <a:rPr lang="en-US" b="1" dirty="0"/>
              <a:t>BIG MOUNTAIN </a:t>
            </a:r>
            <a:r>
              <a:rPr lang="en-US" b="1" dirty="0" smtClean="0"/>
              <a:t>REPORT</a:t>
            </a:r>
            <a:br>
              <a:rPr lang="en-US" b="1" dirty="0" smtClean="0"/>
            </a:br>
            <a:r>
              <a:rPr lang="en-US" b="1" dirty="0"/>
              <a:t/>
            </a:r>
            <a:br>
              <a:rPr lang="en-US" b="1" dirty="0"/>
            </a:br>
            <a:endParaRPr lang="en-US"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359999" y="3158837"/>
            <a:ext cx="4416587" cy="535708"/>
          </a:xfrm>
          <a:ln>
            <a:gradFill>
              <a:gsLst>
                <a:gs pos="0">
                  <a:schemeClr val="bg1">
                    <a:lumMod val="95000"/>
                  </a:schemeClr>
                </a:gs>
                <a:gs pos="100000">
                  <a:schemeClr val="accent1"/>
                </a:gs>
              </a:gsLst>
            </a:gradFill>
          </a:ln>
        </p:spPr>
        <p:txBody>
          <a:bodyPr>
            <a:normAutofit fontScale="92500"/>
          </a:bodyPr>
          <a:lstStyle/>
          <a:p>
            <a:r>
              <a:rPr lang="en-US" dirty="0" smtClean="0"/>
              <a:t>Data analysis on ticket pricing and suggestion</a:t>
            </a:r>
            <a:endParaRPr lang="en-US" dirty="0"/>
          </a:p>
        </p:txBody>
      </p:sp>
    </p:spTree>
    <p:extLst>
      <p:ext uri="{BB962C8B-B14F-4D97-AF65-F5344CB8AC3E}">
        <p14:creationId xmlns:p14="http://schemas.microsoft.com/office/powerpoint/2010/main" val="298805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xmlns="" id="{FB6C117D-C3C2-4923-B0BC-DC2F8814D0C1}"/>
              </a:ext>
            </a:extLst>
          </p:cNvPr>
          <p:cNvPicPr>
            <a:picLocks noGrp="1" noChangeAspect="1"/>
          </p:cNvPicPr>
          <p:nvPr>
            <p:ph type="pic" sz="quarter" idx="13"/>
          </p:nvPr>
        </p:nvPicPr>
        <p:blipFill>
          <a:blip r:embed="rId2"/>
          <a:stretch>
            <a:fillRect/>
          </a:stretch>
        </p:blipFill>
        <p:spPr>
          <a:xfrm>
            <a:off x="0" y="0"/>
            <a:ext cx="12046347" cy="6858000"/>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p:txBody>
          <a:bodyPr anchor="t"/>
          <a:lstStyle/>
          <a:p>
            <a:r>
              <a:rPr lang="en-US" dirty="0" err="1" smtClean="0"/>
              <a:t>Contex</a:t>
            </a:r>
            <a:endParaRPr lang="en-US"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779099" y="1450110"/>
            <a:ext cx="4416587" cy="3173102"/>
          </a:xfrm>
          <a:ln w="3175">
            <a:gradFill>
              <a:gsLst>
                <a:gs pos="0">
                  <a:schemeClr val="bg1">
                    <a:lumMod val="95000"/>
                  </a:schemeClr>
                </a:gs>
                <a:gs pos="100000">
                  <a:schemeClr val="accent1"/>
                </a:gs>
              </a:gsLst>
            </a:gradFill>
          </a:ln>
        </p:spPr>
        <p:txBody>
          <a:bodyPr/>
          <a:lstStyle/>
          <a:p>
            <a:pPr algn="l" fontAlgn="base"/>
            <a:r>
              <a:rPr lang="en-US" b="1" dirty="0"/>
              <a:t>The business wants some guidance on how to select a better value for their ticket price. They are also considering a number of changes that they hope will either cut costs without undermining the ticket price or will support an even higher ticket price. </a:t>
            </a:r>
          </a:p>
        </p:txBody>
      </p:sp>
    </p:spTree>
    <p:extLst>
      <p:ext uri="{BB962C8B-B14F-4D97-AF65-F5344CB8AC3E}">
        <p14:creationId xmlns:p14="http://schemas.microsoft.com/office/powerpoint/2010/main" val="269409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xmlns="" id="{199D014F-A091-4AB5-A7DE-AB7239BAF838}"/>
              </a:ext>
            </a:extLst>
          </p:cNvPr>
          <p:cNvPicPr>
            <a:picLocks noGrp="1" noChangeAspect="1"/>
          </p:cNvPicPr>
          <p:nvPr>
            <p:ph type="pic" sz="quarter" idx="13"/>
          </p:nvPr>
        </p:nvPicPr>
        <p:blipFill>
          <a:blip r:embed="rId2"/>
          <a:stretch>
            <a:fillRect/>
          </a:stretch>
        </p:blipFill>
        <p:spPr>
          <a:xfrm>
            <a:off x="0" y="0"/>
            <a:ext cx="12046347" cy="6858000"/>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06836" y="2438399"/>
            <a:ext cx="5122363" cy="3158837"/>
          </a:xfrm>
        </p:spPr>
        <p:txBody>
          <a:bodyPr/>
          <a:lstStyle/>
          <a:p>
            <a:r>
              <a:rPr lang="en-US" dirty="0"/>
              <a:t>Criteria for success</a:t>
            </a:r>
            <a:r>
              <a:rPr lang="en-US" dirty="0"/>
              <a:t/>
            </a:r>
            <a:br>
              <a:rPr lang="en-US" dirty="0"/>
            </a:br>
            <a:r>
              <a:rPr lang="en-US" dirty="0"/>
              <a:t/>
            </a:r>
            <a:br>
              <a:rPr lang="en-US" dirty="0"/>
            </a:br>
            <a:endParaRPr lang="en-US"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6206837" y="4054764"/>
            <a:ext cx="5122362" cy="1174034"/>
          </a:xfrm>
        </p:spPr>
        <p:txBody>
          <a:bodyPr/>
          <a:lstStyle/>
          <a:p>
            <a:pPr algn="l" fontAlgn="base"/>
            <a:r>
              <a:rPr lang="en-US" b="1" dirty="0"/>
              <a:t>Business want to either cut cost or find out what needed to be change in order to raise ticket price and attract more customer.</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4"/>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33033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Snow mountains from the ground">
            <a:extLst>
              <a:ext uri="{FF2B5EF4-FFF2-40B4-BE49-F238E27FC236}">
                <a16:creationId xmlns:a16="http://schemas.microsoft.com/office/drawing/2014/main" xmlns="" id="{FB6C117D-C3C2-4923-B0BC-DC2F8814D0C1}"/>
              </a:ext>
            </a:extLst>
          </p:cNvPr>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0" y="0"/>
            <a:ext cx="12046347" cy="6858000"/>
          </a:xfrm>
          <a:prstGeom prst="rect">
            <a:avLst/>
          </a:prstGeom>
        </p:spPr>
      </p:pic>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a:xfrm>
            <a:off x="432000" y="432000"/>
            <a:ext cx="11340000" cy="432000"/>
          </a:xfrm>
        </p:spPr>
        <p:txBody>
          <a:bodyPr>
            <a:normAutofit fontScale="90000"/>
          </a:bodyPr>
          <a:lstStyle/>
          <a:p>
            <a:r>
              <a:rPr lang="en-US" dirty="0" smtClean="0"/>
              <a:t>Summary</a:t>
            </a:r>
            <a:endParaRPr lang="en-US" dirty="0"/>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p:txBody>
          <a:bodyPr>
            <a:noAutofit/>
          </a:bodyPr>
          <a:lstStyle/>
          <a:p>
            <a:pPr>
              <a:lnSpc>
                <a:spcPct val="200000"/>
              </a:lnSpc>
            </a:pPr>
            <a:r>
              <a:rPr lang="en-US" sz="1800" dirty="0"/>
              <a:t>Big mountain ticket pricing right now is about undervalue base on the model prediction. </a:t>
            </a:r>
            <a:r>
              <a:rPr lang="en-US" sz="1800" dirty="0" smtClean="0"/>
              <a:t>As we find out on </a:t>
            </a:r>
            <a:r>
              <a:rPr lang="en-US" sz="1800" dirty="0"/>
              <a:t>the model, Big Mountain Resort </a:t>
            </a:r>
            <a:r>
              <a:rPr lang="en-US" sz="1800" dirty="0" smtClean="0"/>
              <a:t>could price their ticket at $95.87 </a:t>
            </a:r>
            <a:r>
              <a:rPr lang="en-US" sz="1800" dirty="0"/>
              <a:t>but the actual price is $81.00. Even with the expected mean absolute error of $10.39, this suggests there is room for an increase. However, this prediction is based on the feature of the chairlift, run, snowing and vertical drop. In order to make a good decision about price increase, Big Mountain resort should include more information about their customer and other expense such as hotel, relation between ticket price and customer purchase ticket, average profit per customer. The reason that the price increase in the ticket could be a bad decision for Big Mountain Resort if the total average profit per customer decrease more than the profit they get back from increasing the ticket price.</a:t>
            </a:r>
            <a:endParaRPr lang="en-US" sz="1800" dirty="0"/>
          </a:p>
        </p:txBody>
      </p:sp>
    </p:spTree>
    <p:extLst>
      <p:ext uri="{BB962C8B-B14F-4D97-AF65-F5344CB8AC3E}">
        <p14:creationId xmlns:p14="http://schemas.microsoft.com/office/powerpoint/2010/main" val="27575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Snow mountains from the ground">
            <a:extLst>
              <a:ext uri="{FF2B5EF4-FFF2-40B4-BE49-F238E27FC236}">
                <a16:creationId xmlns:a16="http://schemas.microsoft.com/office/drawing/2014/main" xmlns="" id="{FB6C117D-C3C2-4923-B0BC-DC2F8814D0C1}"/>
              </a:ext>
            </a:extLst>
          </p:cNvPr>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0" y="0"/>
            <a:ext cx="12046347" cy="6858000"/>
          </a:xfrm>
          <a:prstGeom prst="rect">
            <a:avLst/>
          </a:prstGeom>
        </p:spPr>
      </p:pic>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a:xfrm>
            <a:off x="432000" y="432000"/>
            <a:ext cx="11340000" cy="432000"/>
          </a:xfrm>
        </p:spPr>
        <p:txBody>
          <a:bodyPr>
            <a:normAutofit fontScale="90000"/>
          </a:bodyPr>
          <a:lstStyle/>
          <a:p>
            <a:r>
              <a:rPr lang="en-US" dirty="0" smtClean="0"/>
              <a:t>Additional </a:t>
            </a:r>
            <a:endParaRPr lang="en-US" dirty="0"/>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p:txBody>
          <a:bodyPr>
            <a:noAutofit/>
          </a:bodyPr>
          <a:lstStyle/>
          <a:p>
            <a:pPr>
              <a:lnSpc>
                <a:spcPct val="200000"/>
              </a:lnSpc>
            </a:pPr>
            <a:r>
              <a:rPr lang="en-US" sz="1800" dirty="0"/>
              <a:t>Based on our model, adding run and lifts will lead to increase revenue but just like increase the ticket price, it had the limitation. In the long run, Big Mountain Resort should increase their price but they can choose how to increase it bit by bit and gather more data from their customer to decide if they can add more run, lift to capture more ticket sale, or operation less lift, run to cut cost and increase profit. </a:t>
            </a:r>
          </a:p>
        </p:txBody>
      </p:sp>
    </p:spTree>
    <p:extLst>
      <p:ext uri="{BB962C8B-B14F-4D97-AF65-F5344CB8AC3E}">
        <p14:creationId xmlns:p14="http://schemas.microsoft.com/office/powerpoint/2010/main" val="42869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Snow mountains from the ground">
            <a:extLst>
              <a:ext uri="{FF2B5EF4-FFF2-40B4-BE49-F238E27FC236}">
                <a16:creationId xmlns:a16="http://schemas.microsoft.com/office/drawing/2014/main" xmlns="" id="{FB6C117D-C3C2-4923-B0BC-DC2F8814D0C1}"/>
              </a:ext>
            </a:extLst>
          </p:cNvPr>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0" y="0"/>
            <a:ext cx="12046347" cy="6858000"/>
          </a:xfrm>
          <a:prstGeom prst="rect">
            <a:avLst/>
          </a:prstGeom>
        </p:spPr>
      </p:pic>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a:xfrm>
            <a:off x="432000" y="432000"/>
            <a:ext cx="11340000" cy="432000"/>
          </a:xfrm>
        </p:spPr>
        <p:txBody>
          <a:bodyPr>
            <a:normAutofit fontScale="90000"/>
          </a:bodyPr>
          <a:lstStyle/>
          <a:p>
            <a:r>
              <a:rPr lang="en-US" dirty="0" smtClean="0"/>
              <a:t>Additional </a:t>
            </a:r>
            <a:endParaRPr lang="en-US" dirty="0"/>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a:xfrm>
            <a:off x="431800" y="1007999"/>
            <a:ext cx="4792207" cy="5583632"/>
          </a:xfrm>
        </p:spPr>
        <p:txBody>
          <a:bodyPr>
            <a:noAutofit/>
          </a:bodyPr>
          <a:lstStyle/>
          <a:p>
            <a:pPr>
              <a:lnSpc>
                <a:spcPct val="200000"/>
              </a:lnSpc>
            </a:pPr>
            <a:r>
              <a:rPr lang="en-US" sz="1800" dirty="0" smtClean="0"/>
              <a:t>The </a:t>
            </a:r>
            <a:r>
              <a:rPr lang="en-US" sz="1800" dirty="0"/>
              <a:t>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a:p>
            <a:pPr>
              <a:lnSpc>
                <a:spcPct val="200000"/>
              </a:lnSpc>
            </a:pPr>
            <a:endParaRPr lang="en-US" sz="1800" dirty="0"/>
          </a:p>
          <a:p>
            <a:pPr>
              <a:lnSpc>
                <a:spcPct val="200000"/>
              </a:lnSpc>
            </a:pPr>
            <a:r>
              <a:rPr lang="en-US" sz="1800" dirty="0" smtClean="0"/>
              <a:t> </a:t>
            </a:r>
            <a:endParaRPr lang="en-US" sz="1800" dirty="0"/>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49849" y1="3550" x2="68882" y2="3550"/>
                        <a14:foregroundMark x1="48338" y1="2071" x2="71299" y2="2071"/>
                        <a14:foregroundMark x1="48036" y1="6213" x2="71601" y2="6213"/>
                      </a14:backgroundRemoval>
                    </a14:imgEffect>
                  </a14:imgLayer>
                </a14:imgProps>
              </a:ext>
              <a:ext uri="{28A0092B-C50C-407E-A947-70E740481C1C}">
                <a14:useLocalDpi xmlns:a14="http://schemas.microsoft.com/office/drawing/2010/main" val="0"/>
              </a:ext>
            </a:extLst>
          </a:blip>
          <a:stretch>
            <a:fillRect/>
          </a:stretch>
        </p:blipFill>
        <p:spPr>
          <a:xfrm>
            <a:off x="6003235" y="864000"/>
            <a:ext cx="5152044" cy="5260999"/>
          </a:xfrm>
          <a:prstGeom prst="rect">
            <a:avLst/>
          </a:prstGeom>
        </p:spPr>
      </p:pic>
    </p:spTree>
    <p:extLst>
      <p:ext uri="{BB962C8B-B14F-4D97-AF65-F5344CB8AC3E}">
        <p14:creationId xmlns:p14="http://schemas.microsoft.com/office/powerpoint/2010/main" val="208215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 view of desolate snow covered mountains">
            <a:extLst>
              <a:ext uri="{FF2B5EF4-FFF2-40B4-BE49-F238E27FC236}">
                <a16:creationId xmlns:a16="http://schemas.microsoft.com/office/drawing/2014/main" xmlns="" id="{1AB66C4D-B643-4E90-84E0-FF247D592C35}"/>
              </a:ext>
            </a:extLst>
          </p:cNvPr>
          <p:cNvPicPr>
            <a:picLocks noGrp="1" noChangeAspect="1"/>
          </p:cNvPicPr>
          <p:nvPr>
            <p:ph type="pic" sz="quarter" idx="13"/>
          </p:nvPr>
        </p:nvPicPr>
        <p:blipFill>
          <a:blip r:embed="rId2"/>
          <a:stretch>
            <a:fillRect/>
          </a:stretch>
        </p:blipFill>
        <p:spPr>
          <a:xfrm>
            <a:off x="0" y="147228"/>
            <a:ext cx="5424100" cy="6710771"/>
          </a:xfrm>
        </p:spPr>
      </p:pic>
      <p:sp>
        <p:nvSpPr>
          <p:cNvPr id="2" name="Title 1">
            <a:extLst>
              <a:ext uri="{FF2B5EF4-FFF2-40B4-BE49-F238E27FC236}">
                <a16:creationId xmlns:a16="http://schemas.microsoft.com/office/drawing/2014/main" xmlns="" id="{3560F281-4FF6-4617-A809-AC9C15ECF18A}"/>
              </a:ext>
            </a:extLst>
          </p:cNvPr>
          <p:cNvSpPr>
            <a:spLocks noGrp="1"/>
          </p:cNvSpPr>
          <p:nvPr>
            <p:ph type="ctrTitle"/>
          </p:nvPr>
        </p:nvSpPr>
        <p:spPr/>
        <p:txBody>
          <a:bodyPr/>
          <a:lstStyle/>
          <a:p>
            <a:r>
              <a:rPr lang="en-US" dirty="0" smtClean="0"/>
              <a:t>Stake holder</a:t>
            </a:r>
            <a:endParaRPr lang="en-US" dirty="0"/>
          </a:p>
        </p:txBody>
      </p:sp>
      <p:sp>
        <p:nvSpPr>
          <p:cNvPr id="25" name="Subtitle 24">
            <a:extLst>
              <a:ext uri="{FF2B5EF4-FFF2-40B4-BE49-F238E27FC236}">
                <a16:creationId xmlns:a16="http://schemas.microsoft.com/office/drawing/2014/main" xmlns="" id="{66EEB513-467F-4991-82EC-AD68FC13249F}"/>
              </a:ext>
            </a:extLst>
          </p:cNvPr>
          <p:cNvSpPr>
            <a:spLocks noGrp="1"/>
          </p:cNvSpPr>
          <p:nvPr>
            <p:ph type="subTitle" idx="1"/>
          </p:nvPr>
        </p:nvSpPr>
        <p:spPr>
          <a:ln w="3175">
            <a:gradFill>
              <a:gsLst>
                <a:gs pos="0">
                  <a:schemeClr val="bg1">
                    <a:lumMod val="95000"/>
                  </a:schemeClr>
                </a:gs>
                <a:gs pos="100000">
                  <a:schemeClr val="accent1"/>
                </a:gs>
              </a:gsLst>
            </a:gradFill>
          </a:ln>
        </p:spPr>
        <p:txBody>
          <a:bodyPr/>
          <a:lstStyle/>
          <a:p>
            <a:endParaRPr lang="en-US" dirty="0"/>
          </a:p>
        </p:txBody>
      </p:sp>
      <p:sp>
        <p:nvSpPr>
          <p:cNvPr id="13" name="Content Placeholder 12">
            <a:extLst>
              <a:ext uri="{FF2B5EF4-FFF2-40B4-BE49-F238E27FC236}">
                <a16:creationId xmlns:a16="http://schemas.microsoft.com/office/drawing/2014/main" xmlns="" id="{B3B7D2F0-D16B-4916-87C1-9B29D9E765CF}"/>
              </a:ext>
            </a:extLst>
          </p:cNvPr>
          <p:cNvSpPr>
            <a:spLocks noGrp="1"/>
          </p:cNvSpPr>
          <p:nvPr>
            <p:ph sz="half" idx="15"/>
          </p:nvPr>
        </p:nvSpPr>
        <p:spPr>
          <a:xfrm>
            <a:off x="5424100" y="3263899"/>
            <a:ext cx="6623900" cy="2442088"/>
          </a:xfrm>
        </p:spPr>
        <p:txBody>
          <a:bodyPr>
            <a:normAutofit fontScale="70000" lnSpcReduction="20000"/>
          </a:bodyPr>
          <a:lstStyle/>
          <a:p>
            <a:r>
              <a:rPr lang="en-US" sz="3000" dirty="0"/>
              <a:t>Thanh Nguyen    :  Data </a:t>
            </a:r>
            <a:r>
              <a:rPr lang="en-US" sz="3000" dirty="0" smtClean="0"/>
              <a:t>analyst</a:t>
            </a:r>
          </a:p>
          <a:p>
            <a:endParaRPr lang="en-US" sz="3000" dirty="0"/>
          </a:p>
          <a:p>
            <a:r>
              <a:rPr lang="en-US" sz="3000" dirty="0"/>
              <a:t>Jimmy Blackburn:  Director of </a:t>
            </a:r>
            <a:r>
              <a:rPr lang="en-US" sz="3000" dirty="0" smtClean="0"/>
              <a:t>Operations</a:t>
            </a:r>
          </a:p>
          <a:p>
            <a:endParaRPr lang="en-US" sz="3000" dirty="0"/>
          </a:p>
          <a:p>
            <a:r>
              <a:rPr lang="en-US" sz="3000" dirty="0"/>
              <a:t>Alesha </a:t>
            </a:r>
            <a:r>
              <a:rPr lang="en-US" sz="3000" dirty="0" err="1"/>
              <a:t>Eisen</a:t>
            </a:r>
            <a:r>
              <a:rPr lang="en-US" sz="3000" dirty="0"/>
              <a:t>      :  Database Manager</a:t>
            </a:r>
            <a:endParaRPr lang="en-US" sz="3000" dirty="0"/>
          </a:p>
          <a:p>
            <a:pPr marL="0" indent="0">
              <a:buNone/>
            </a:pPr>
            <a:r>
              <a:rPr lang="en-US" sz="3000" dirty="0"/>
              <a:t/>
            </a:r>
            <a:br>
              <a:rPr lang="en-US" sz="3000" dirty="0"/>
            </a:br>
            <a:endParaRPr lang="en-US" sz="3000"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14"/>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67909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Frosted drops on flat glass">
            <a:extLst>
              <a:ext uri="{FF2B5EF4-FFF2-40B4-BE49-F238E27FC236}">
                <a16:creationId xmlns:a16="http://schemas.microsoft.com/office/drawing/2014/main" xmlns="" id="{2771D128-D998-4ED8-9EB7-5F3516C8FC45}"/>
              </a:ext>
            </a:extLst>
          </p:cNvPr>
          <p:cNvPicPr>
            <a:picLocks noGrp="1" noChangeAspect="1"/>
          </p:cNvPicPr>
          <p:nvPr>
            <p:ph type="pic" sz="quarter" idx="13"/>
          </p:nvPr>
        </p:nvPicPr>
        <p:blipFill>
          <a:blip r:embed="rId2"/>
          <a:stretch>
            <a:fillRect/>
          </a:stretch>
        </p:blipFill>
        <p:spPr>
          <a:xfrm>
            <a:off x="146180" y="144000"/>
            <a:ext cx="11900839" cy="6570000"/>
          </a:xfrm>
        </p:spPr>
      </p:pic>
      <p:sp>
        <p:nvSpPr>
          <p:cNvPr id="13" name="Title 12">
            <a:extLst>
              <a:ext uri="{FF2B5EF4-FFF2-40B4-BE49-F238E27FC236}">
                <a16:creationId xmlns:a16="http://schemas.microsoft.com/office/drawing/2014/main" xmlns="" id="{0C7833EF-F2FC-4C18-9E89-7491D88CF26F}"/>
              </a:ext>
            </a:extLst>
          </p:cNvPr>
          <p:cNvSpPr>
            <a:spLocks noGrp="1"/>
          </p:cNvSpPr>
          <p:nvPr>
            <p:ph type="ctrTitle"/>
          </p:nvPr>
        </p:nvSpPr>
        <p:spPr/>
        <p:txBody>
          <a:bodyPr/>
          <a:lstStyle/>
          <a:p>
            <a:r>
              <a:rPr lang="en-US" dirty="0"/>
              <a:t>Thank You</a:t>
            </a:r>
          </a:p>
        </p:txBody>
      </p:sp>
      <p:sp>
        <p:nvSpPr>
          <p:cNvPr id="14" name="Subtitle 13">
            <a:extLst>
              <a:ext uri="{FF2B5EF4-FFF2-40B4-BE49-F238E27FC236}">
                <a16:creationId xmlns:a16="http://schemas.microsoft.com/office/drawing/2014/main" xmlns="" id="{C9AEF562-1B88-4933-832C-6BD075D10AC6}"/>
              </a:ext>
            </a:extLst>
          </p:cNvPr>
          <p:cNvSpPr>
            <a:spLocks noGrp="1"/>
          </p:cNvSpPr>
          <p:nvPr>
            <p:ph type="subTitle" idx="1"/>
          </p:nvPr>
        </p:nvSpPr>
        <p:spPr/>
        <p:txBody>
          <a:bodyPr/>
          <a:lstStyle/>
          <a:p>
            <a:r>
              <a:rPr lang="en-US" dirty="0" smtClean="0"/>
              <a:t>Thanh Nguyen</a:t>
            </a:r>
            <a:endParaRPr lang="en-US" dirty="0"/>
          </a:p>
        </p:txBody>
      </p:sp>
      <p:pic>
        <p:nvPicPr>
          <p:cNvPr id="8" name="Graphic 7" descr="User" title="Icon - Presenter Name">
            <a:extLst>
              <a:ext uri="{FF2B5EF4-FFF2-40B4-BE49-F238E27FC236}">
                <a16:creationId xmlns:a16="http://schemas.microsoft.com/office/drawing/2014/main" xmlns=""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498343" y="5262266"/>
            <a:ext cx="180909" cy="180909"/>
          </a:xfrm>
          <a:prstGeom prst="rect">
            <a:avLst/>
          </a:prstGeom>
        </p:spPr>
      </p:pic>
      <p:sp>
        <p:nvSpPr>
          <p:cNvPr id="6" name="Text Placeholder 5">
            <a:extLst>
              <a:ext uri="{FF2B5EF4-FFF2-40B4-BE49-F238E27FC236}">
                <a16:creationId xmlns:a16="http://schemas.microsoft.com/office/drawing/2014/main" xmlns="" id="{50A3BCC3-A277-4C0B-9EBA-EB53990D8EBD}"/>
              </a:ext>
            </a:extLst>
          </p:cNvPr>
          <p:cNvSpPr>
            <a:spLocks noGrp="1"/>
          </p:cNvSpPr>
          <p:nvPr>
            <p:ph type="body" sz="quarter" idx="17"/>
          </p:nvPr>
        </p:nvSpPr>
        <p:spPr>
          <a:xfrm>
            <a:off x="7948708" y="5515923"/>
            <a:ext cx="3396887" cy="196707"/>
          </a:xfrm>
        </p:spPr>
        <p:txBody>
          <a:bodyPr>
            <a:normAutofit fontScale="62500" lnSpcReduction="20000"/>
          </a:bodyPr>
          <a:lstStyle/>
          <a:p>
            <a:r>
              <a:rPr lang="en-US" dirty="0" smtClean="0"/>
              <a:t>Nguyen.khac.thanh@me.com</a:t>
            </a:r>
            <a:endParaRPr lang="en-US" dirty="0"/>
          </a:p>
          <a:p>
            <a:endParaRPr lang="en-US" dirty="0"/>
          </a:p>
        </p:txBody>
      </p:sp>
      <p:pic>
        <p:nvPicPr>
          <p:cNvPr id="9" name="Graphic 8" descr="Envelope" title="Icon Presenter Email">
            <a:extLst>
              <a:ext uri="{FF2B5EF4-FFF2-40B4-BE49-F238E27FC236}">
                <a16:creationId xmlns:a16="http://schemas.microsoft.com/office/drawing/2014/main" xmlns=""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11498343" y="5515923"/>
            <a:ext cx="180909" cy="180909"/>
          </a:xfrm>
          <a:prstGeom prst="rect">
            <a:avLst/>
          </a:prstGeom>
        </p:spPr>
      </p:pic>
    </p:spTree>
    <p:extLst>
      <p:ext uri="{BB962C8B-B14F-4D97-AF65-F5344CB8AC3E}">
        <p14:creationId xmlns:p14="http://schemas.microsoft.com/office/powerpoint/2010/main" val="279712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414</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BIG MOUNTAIN REPORT  </vt:lpstr>
      <vt:lpstr>Contex</vt:lpstr>
      <vt:lpstr>Criteria for success  </vt:lpstr>
      <vt:lpstr>Summary</vt:lpstr>
      <vt:lpstr>Additional </vt:lpstr>
      <vt:lpstr>Additional </vt:lpstr>
      <vt:lpstr>Stake holder</vt:lpstr>
      <vt:lpstr>Thank You</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REPORT</dc:title>
  <dc:creator>Thanh Nguyen</dc:creator>
  <cp:lastModifiedBy>Thanh Nguyen</cp:lastModifiedBy>
  <cp:revision>3</cp:revision>
  <dcterms:created xsi:type="dcterms:W3CDTF">2021-11-25T23:05:28Z</dcterms:created>
  <dcterms:modified xsi:type="dcterms:W3CDTF">2021-11-25T23:41:02Z</dcterms:modified>
</cp:coreProperties>
</file>