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62" r:id="rId13"/>
    <p:sldId id="26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4" r:id="rId24"/>
    <p:sldId id="265" r:id="rId25"/>
    <p:sldId id="266" r:id="rId26"/>
    <p:sldId id="267" r:id="rId27"/>
    <p:sldId id="269" r:id="rId28"/>
    <p:sldId id="268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814A9-7E9E-4E17-8AFD-F50E83FC033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3BCE7-DE17-4FB5-8A58-FD20F6867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3BCE7-DE17-4FB5-8A58-FD20F6867C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ct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800000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br>
              <a:rPr lang="en-US" dirty="0"/>
            </a:br>
            <a:r>
              <a:rPr lang="en-US" dirty="0" err="1"/>
              <a:t>trong</a:t>
            </a:r>
            <a:r>
              <a:rPr lang="en-US" dirty="0"/>
              <a:t>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Bộ môn kỹ thuật và mạng máy tính</a:t>
            </a:r>
          </a:p>
          <a:p>
            <a:r>
              <a:rPr lang="en-US"/>
              <a:t>Khoa CNTT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109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$GLOBALS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ở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$GLOBALS[index].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index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(continues)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48150"/>
            <a:ext cx="43434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8412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static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0"/>
            <a:ext cx="20383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443537"/>
            <a:ext cx="53508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52875" y="55626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53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450696"/>
          </a:xfrm>
        </p:spPr>
        <p:txBody>
          <a:bodyPr/>
          <a:lstStyle/>
          <a:p>
            <a:r>
              <a:rPr lang="en-US"/>
              <a:t>Gán biến theo giá trị &amp; tham chiếu</a:t>
            </a:r>
          </a:p>
          <a:p>
            <a:pPr lvl="1"/>
            <a:r>
              <a:rPr lang="en-US"/>
              <a:t>Gán theo giá trị: Copy giá trị sang vùng nhớ mới</a:t>
            </a:r>
          </a:p>
          <a:p>
            <a:pPr lvl="1"/>
            <a:r>
              <a:rPr lang="en-US"/>
              <a:t>Gán theo tham chiếu: Hai biến trỏ tới cùng một vùng nhớ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trong PHP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4114800"/>
            <a:ext cx="7543800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i="1"/>
              <a:t>&lt;?php</a:t>
            </a:r>
          </a:p>
          <a:p>
            <a:r>
              <a:rPr lang="en-US" i="1"/>
              <a:t>$a = “An”;</a:t>
            </a:r>
          </a:p>
          <a:p>
            <a:r>
              <a:rPr lang="en-US" i="1"/>
              <a:t>$b = $a;</a:t>
            </a:r>
          </a:p>
          <a:p>
            <a:r>
              <a:rPr lang="en-US" i="1"/>
              <a:t>$b = “Oanh”;</a:t>
            </a:r>
          </a:p>
          <a:p>
            <a:r>
              <a:rPr lang="en-US" i="1"/>
              <a:t>echo $b; // Oanh</a:t>
            </a:r>
          </a:p>
          <a:p>
            <a:r>
              <a:rPr lang="en-US" i="1"/>
              <a:t>echo $a; // An</a:t>
            </a:r>
          </a:p>
          <a:p>
            <a:r>
              <a:rPr lang="en-US" i="1"/>
              <a:t>$c = &amp;$a;</a:t>
            </a:r>
          </a:p>
          <a:p>
            <a:r>
              <a:rPr lang="en-US" i="1"/>
              <a:t>$c = “Bình”;</a:t>
            </a:r>
          </a:p>
          <a:p>
            <a:r>
              <a:rPr lang="en-US" i="1"/>
              <a:t>echo $a; // Bình</a:t>
            </a:r>
          </a:p>
        </p:txBody>
      </p:sp>
    </p:spTree>
    <p:extLst>
      <p:ext uri="{BB962C8B-B14F-4D97-AF65-F5344CB8AC3E}">
        <p14:creationId xmlns:p14="http://schemas.microsoft.com/office/powerpoint/2010/main" val="32604682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Biến đã được đăng kí bởi PHP:</a:t>
            </a:r>
          </a:p>
          <a:p>
            <a:pPr lvl="1"/>
            <a:r>
              <a:rPr lang="en-US"/>
              <a:t>$GLOBALS</a:t>
            </a:r>
          </a:p>
          <a:p>
            <a:pPr lvl="1"/>
            <a:r>
              <a:rPr lang="en-US"/>
              <a:t>$_SERVER, $_ENV</a:t>
            </a:r>
          </a:p>
          <a:p>
            <a:pPr lvl="1"/>
            <a:r>
              <a:rPr lang="en-US"/>
              <a:t>$_GET, $_POST, $_REQUEST, $_FILES</a:t>
            </a:r>
          </a:p>
          <a:p>
            <a:pPr lvl="1"/>
            <a:r>
              <a:rPr lang="en-US"/>
              <a:t>$_COOKIE, $_SESSION</a:t>
            </a:r>
          </a:p>
          <a:p>
            <a:pPr lvl="1"/>
            <a:r>
              <a:rPr lang="en-US"/>
              <a:t>$this</a:t>
            </a:r>
          </a:p>
          <a:p>
            <a:pPr lvl="1"/>
            <a:r>
              <a:rPr lang="en-US"/>
              <a:t>$argc, $argv</a:t>
            </a:r>
          </a:p>
          <a:p>
            <a:r>
              <a:rPr lang="en-US"/>
              <a:t>Biến của biến</a:t>
            </a:r>
            <a:br>
              <a:rPr lang="en-US"/>
            </a:br>
            <a:r>
              <a:rPr lang="en-US" sz="1900" i="1">
                <a:solidFill>
                  <a:schemeClr val="tx1">
                    <a:lumMod val="85000"/>
                    <a:lumOff val="15000"/>
                  </a:schemeClr>
                </a:solidFill>
              </a:rPr>
              <a:t>&lt;?php</a:t>
            </a:r>
            <a:br>
              <a:rPr lang="en-US" sz="1900" i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 i="1">
                <a:solidFill>
                  <a:schemeClr val="tx1">
                    <a:lumMod val="85000"/>
                    <a:lumOff val="15000"/>
                  </a:schemeClr>
                </a:solidFill>
              </a:rPr>
              <a:t>$a = ‘hello’;</a:t>
            </a:r>
            <a:br>
              <a:rPr lang="en-US" sz="1900" i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 i="1">
                <a:solidFill>
                  <a:schemeClr val="tx1">
                    <a:lumMod val="85000"/>
                    <a:lumOff val="15000"/>
                  </a:schemeClr>
                </a:solidFill>
              </a:rPr>
              <a:t>${$a} = ‘Hello, world!’;</a:t>
            </a:r>
            <a:br>
              <a:rPr lang="en-US" sz="1900" i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 i="1">
                <a:solidFill>
                  <a:schemeClr val="tx1">
                    <a:lumMod val="85000"/>
                    <a:lumOff val="15000"/>
                  </a:schemeClr>
                </a:solidFill>
              </a:rPr>
              <a:t>echo $hello; // Hello, world!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trong PHP</a:t>
            </a:r>
          </a:p>
        </p:txBody>
      </p:sp>
    </p:spTree>
    <p:extLst>
      <p:ext uri="{BB962C8B-B14F-4D97-AF65-F5344CB8AC3E}">
        <p14:creationId xmlns:p14="http://schemas.microsoft.com/office/powerpoint/2010/main" val="10613387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PHP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String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Integer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Float (floating point numbers - also called double)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Boolean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Array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Object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NULL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Resource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PHP</a:t>
            </a:r>
          </a:p>
        </p:txBody>
      </p:sp>
    </p:spTree>
    <p:extLst>
      <p:ext uri="{BB962C8B-B14F-4D97-AF65-F5344CB8AC3E}">
        <p14:creationId xmlns:p14="http://schemas.microsoft.com/office/powerpoint/2010/main" val="6796251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String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String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22764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00600"/>
            <a:ext cx="1066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429000" y="48768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663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Integer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từ</a:t>
            </a:r>
            <a:r>
              <a:rPr lang="en-US" dirty="0"/>
              <a:t> -2,147,483,648 </a:t>
            </a:r>
            <a:r>
              <a:rPr lang="en-US" dirty="0" err="1"/>
              <a:t>đến</a:t>
            </a:r>
            <a:r>
              <a:rPr lang="en-US" dirty="0"/>
              <a:t> 2,147,483,647 :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Integer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429000" y="43434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838575"/>
            <a:ext cx="1447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57675"/>
            <a:ext cx="762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9469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Float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phẩy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Float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429000" y="43434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62387"/>
            <a:ext cx="14573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24349"/>
            <a:ext cx="1009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0082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Boolean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logic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2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TRUE </a:t>
            </a:r>
            <a:r>
              <a:rPr lang="en-US" dirty="0" err="1"/>
              <a:t>hoặc</a:t>
            </a:r>
            <a:r>
              <a:rPr lang="en-US" dirty="0"/>
              <a:t> FALSE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Boolean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714750"/>
            <a:ext cx="1371600" cy="60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9823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Array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38500"/>
            <a:ext cx="34099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71900"/>
            <a:ext cx="53721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19400" y="3819525"/>
            <a:ext cx="60960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55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Cú pháp PHP cơ bản</a:t>
            </a:r>
          </a:p>
          <a:p>
            <a:r>
              <a:rPr lang="en-US"/>
              <a:t>Sử dụng hằng số &amp; biến trong PHP</a:t>
            </a:r>
          </a:p>
          <a:p>
            <a:r>
              <a:rPr lang="en-US"/>
              <a:t>Các toán tử (operators) trong PHP</a:t>
            </a:r>
          </a:p>
          <a:p>
            <a:pPr lvl="1"/>
            <a:r>
              <a:rPr lang="en-US"/>
              <a:t>Gán / Toán học / So sánh</a:t>
            </a:r>
          </a:p>
          <a:p>
            <a:pPr lvl="1"/>
            <a:r>
              <a:rPr lang="en-US"/>
              <a:t>Chuỗi</a:t>
            </a:r>
          </a:p>
          <a:p>
            <a:pPr lvl="1"/>
            <a:r>
              <a:rPr lang="en-US"/>
              <a:t>Mảng</a:t>
            </a:r>
          </a:p>
          <a:p>
            <a:pPr lvl="1"/>
            <a:r>
              <a:rPr lang="en-US"/>
              <a:t>Logic</a:t>
            </a:r>
          </a:p>
          <a:p>
            <a:pPr lvl="1"/>
            <a:r>
              <a:rPr lang="en-US"/>
              <a:t>Một số toán tử khác</a:t>
            </a:r>
          </a:p>
          <a:p>
            <a:r>
              <a:rPr lang="en-US"/>
              <a:t>Biểu thức trong PHP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30722663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Object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Object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09950"/>
            <a:ext cx="26479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905500"/>
            <a:ext cx="762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114800" y="6000751"/>
            <a:ext cx="762000" cy="150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09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NULL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NULL.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NULL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NULL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038600" y="4905375"/>
            <a:ext cx="762000" cy="150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81463"/>
            <a:ext cx="1952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32984"/>
            <a:ext cx="914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88760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I/O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file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database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Resource </a:t>
            </a:r>
          </a:p>
        </p:txBody>
      </p:sp>
    </p:spTree>
    <p:extLst>
      <p:ext uri="{BB962C8B-B14F-4D97-AF65-F5344CB8AC3E}">
        <p14:creationId xmlns:p14="http://schemas.microsoft.com/office/powerpoint/2010/main" val="198739935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Gán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$a = $b, $c = &amp; $a, $d = $a + $b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-$a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chia: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$a + $b, $a - $b, $a  * $b, $a / $b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Mũ</a:t>
            </a:r>
            <a:r>
              <a:rPr lang="en-US" dirty="0"/>
              <a:t>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$a**$b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$a % $b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Tăng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1: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$a++, $a--, ++$a, --$a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toán tử trong PHP</a:t>
            </a:r>
          </a:p>
        </p:txBody>
      </p:sp>
    </p:spTree>
    <p:extLst>
      <p:ext uri="{BB962C8B-B14F-4D97-AF65-F5344CB8AC3E}">
        <p14:creationId xmlns:p14="http://schemas.microsoft.com/office/powerpoint/2010/main" val="239161637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450696"/>
          </a:xfrm>
        </p:spPr>
        <p:txBody>
          <a:bodyPr>
            <a:normAutofit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==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!=, &lt;&gt;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: &gt;, &lt;, &gt;=, &lt;=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===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so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!==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toán tử trong PHP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4567297"/>
            <a:ext cx="3276600" cy="2062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/>
              <a:t>&lt;?</a:t>
            </a:r>
            <a:r>
              <a:rPr lang="en-US" sz="1600" dirty="0" err="1"/>
              <a:t>php</a:t>
            </a:r>
            <a:br>
              <a:rPr lang="en-US" sz="1600" dirty="0"/>
            </a:br>
            <a:r>
              <a:rPr lang="en-US" sz="1600" dirty="0"/>
              <a:t>$a = 1, $b = 1, $c = ‘1’;</a:t>
            </a:r>
            <a:br>
              <a:rPr lang="en-US" sz="1600" dirty="0"/>
            </a:br>
            <a:r>
              <a:rPr lang="en-US" sz="1600" dirty="0"/>
              <a:t>$a == $b; // True</a:t>
            </a:r>
            <a:br>
              <a:rPr lang="en-US" sz="1600" dirty="0"/>
            </a:br>
            <a:r>
              <a:rPr lang="en-US" sz="1600" dirty="0"/>
              <a:t>$a == $c; // True</a:t>
            </a:r>
            <a:br>
              <a:rPr lang="en-US" sz="1600" dirty="0"/>
            </a:br>
            <a:r>
              <a:rPr lang="en-US" sz="1600" dirty="0"/>
              <a:t>$a === $b; // True</a:t>
            </a:r>
            <a:br>
              <a:rPr lang="en-US" sz="1600" dirty="0"/>
            </a:br>
            <a:r>
              <a:rPr lang="en-US" sz="1600" dirty="0"/>
              <a:t>$a === $c; // False</a:t>
            </a:r>
            <a:br>
              <a:rPr lang="en-US" sz="1600" dirty="0"/>
            </a:br>
            <a:r>
              <a:rPr lang="en-US" sz="1600" dirty="0"/>
              <a:t>$a != $c; // False</a:t>
            </a:r>
            <a:br>
              <a:rPr lang="en-US" sz="1600" dirty="0"/>
            </a:br>
            <a:r>
              <a:rPr lang="en-US" sz="1600" dirty="0"/>
              <a:t>$a !== $c; // True</a:t>
            </a:r>
          </a:p>
        </p:txBody>
      </p:sp>
    </p:spTree>
    <p:extLst>
      <p:ext uri="{BB962C8B-B14F-4D97-AF65-F5344CB8AC3E}">
        <p14:creationId xmlns:p14="http://schemas.microsoft.com/office/powerpoint/2010/main" val="2633985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logic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VÀ: and, &amp;&amp;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HOẶC: or, ||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XOR: </a:t>
            </a:r>
            <a:r>
              <a:rPr lang="en-US" dirty="0" err="1"/>
              <a:t>xor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NOT: 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toán tử trong PHP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3276600"/>
            <a:ext cx="4343400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/>
              <a:t>&lt;?php</a:t>
            </a:r>
            <a:br>
              <a:rPr lang="en-US"/>
            </a:br>
            <a:r>
              <a:rPr lang="en-US"/>
              <a:t>$a = TRUE, $b = TRUE;</a:t>
            </a:r>
          </a:p>
          <a:p>
            <a:pPr marL="0" lvl="1"/>
            <a:r>
              <a:rPr lang="en-US"/>
              <a:t>$c = FALSE, $d = FALSE;</a:t>
            </a:r>
            <a:br>
              <a:rPr lang="en-US"/>
            </a:br>
            <a:r>
              <a:rPr lang="en-US"/>
              <a:t>$a &amp;&amp; $b; </a:t>
            </a:r>
            <a:br>
              <a:rPr lang="en-US"/>
            </a:br>
            <a:r>
              <a:rPr lang="en-US"/>
              <a:t>$a || $c; </a:t>
            </a:r>
            <a:br>
              <a:rPr lang="en-US"/>
            </a:br>
            <a:r>
              <a:rPr lang="en-US"/>
              <a:t>$a &amp;&amp;$c;</a:t>
            </a:r>
            <a:br>
              <a:rPr lang="en-US"/>
            </a:br>
            <a:r>
              <a:rPr lang="en-US"/>
              <a:t>$a xor $c;</a:t>
            </a:r>
          </a:p>
          <a:p>
            <a:pPr marL="0" lvl="1"/>
            <a:r>
              <a:rPr lang="en-US"/>
              <a:t>$d xor $c;</a:t>
            </a:r>
          </a:p>
          <a:p>
            <a:pPr marL="0" lvl="1"/>
            <a:r>
              <a:rPr lang="en-US"/>
              <a:t>$a xor $b;</a:t>
            </a:r>
            <a:br>
              <a:rPr lang="en-US"/>
            </a:br>
            <a:r>
              <a:rPr lang="en-US"/>
              <a:t>!$c;</a:t>
            </a:r>
            <a:br>
              <a:rPr lang="en-US"/>
            </a:br>
            <a:r>
              <a:rPr lang="en-US"/>
              <a:t>!$a;</a:t>
            </a:r>
          </a:p>
        </p:txBody>
      </p:sp>
    </p:spTree>
    <p:extLst>
      <p:ext uri="{BB962C8B-B14F-4D97-AF65-F5344CB8AC3E}">
        <p14:creationId xmlns:p14="http://schemas.microsoft.com/office/powerpoint/2010/main" val="412307720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: $a = $</a:t>
            </a:r>
            <a:r>
              <a:rPr lang="en-US" dirty="0" err="1"/>
              <a:t>b.$c</a:t>
            </a:r>
            <a:endParaRPr lang="en-US" dirty="0"/>
          </a:p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: $a += $b; // $a = $a + $b;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+=, -=, *=, /=, %=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: .=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$a = $b ? $c : $d; // </a:t>
            </a:r>
            <a:r>
              <a:rPr lang="en-US" dirty="0" err="1"/>
              <a:t>Gán</a:t>
            </a:r>
            <a:r>
              <a:rPr lang="en-US" dirty="0"/>
              <a:t> a = c </a:t>
            </a:r>
            <a:r>
              <a:rPr lang="en-US" dirty="0" err="1"/>
              <a:t>nếu</a:t>
            </a:r>
            <a:r>
              <a:rPr lang="en-US" dirty="0"/>
              <a:t> b </a:t>
            </a:r>
            <a:r>
              <a:rPr lang="en-US" dirty="0" err="1"/>
              <a:t>đúng</a:t>
            </a:r>
            <a:r>
              <a:rPr lang="en-US" dirty="0"/>
              <a:t>, a = d </a:t>
            </a:r>
            <a:r>
              <a:rPr lang="en-US" dirty="0" err="1"/>
              <a:t>nếu</a:t>
            </a:r>
            <a:r>
              <a:rPr lang="en-US" dirty="0"/>
              <a:t> b </a:t>
            </a:r>
            <a:r>
              <a:rPr lang="en-US" dirty="0" err="1"/>
              <a:t>sai</a:t>
            </a:r>
            <a:endParaRPr lang="en-US" dirty="0"/>
          </a:p>
          <a:p>
            <a:pPr marL="30194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toán tử trong PHP</a:t>
            </a:r>
          </a:p>
        </p:txBody>
      </p:sp>
    </p:spTree>
    <p:extLst>
      <p:ext uri="{BB962C8B-B14F-4D97-AF65-F5344CB8AC3E}">
        <p14:creationId xmlns:p14="http://schemas.microsoft.com/office/powerpoint/2010/main" val="105374699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$a;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$a + $b*$c;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$a = 5; // 5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$a == $b; // True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$b = ($a = 5); // 5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sqrt</a:t>
            </a:r>
            <a:r>
              <a:rPr lang="en-US" dirty="0"/>
              <a:t>(9); // 3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$b ? “Good” : “Bad”;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&amp;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thức trong PHP</a:t>
            </a:r>
          </a:p>
        </p:txBody>
      </p:sp>
    </p:spTree>
    <p:extLst>
      <p:ext uri="{BB962C8B-B14F-4D97-AF65-F5344CB8AC3E}">
        <p14:creationId xmlns:p14="http://schemas.microsoft.com/office/powerpoint/2010/main" val="186133126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Viết chương trình hiển thị giới thiệu về bản thân</a:t>
            </a:r>
          </a:p>
          <a:p>
            <a:r>
              <a:rPr lang="en-US"/>
              <a:t>Hiển thị diện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endParaRPr lang="en-US" dirty="0"/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3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a, b, 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Gợi</a:t>
            </a:r>
            <a:r>
              <a:rPr lang="en-US" dirty="0"/>
              <a:t> ý: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sqrt</a:t>
            </a:r>
            <a:r>
              <a:rPr lang="en-US" dirty="0"/>
              <a:t>(x):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 </a:t>
            </a:r>
            <a:r>
              <a:rPr lang="en-US" dirty="0" err="1"/>
              <a:t>của</a:t>
            </a:r>
            <a:r>
              <a:rPr lang="en-US" dirty="0"/>
              <a:t> x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pi </a:t>
            </a:r>
            <a:r>
              <a:rPr lang="en-US" dirty="0" err="1"/>
              <a:t>là</a:t>
            </a:r>
            <a:r>
              <a:rPr lang="en-US" dirty="0"/>
              <a:t> M_PI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/>
              <a:t> pi()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</a:t>
            </a:r>
          </a:p>
        </p:txBody>
      </p:sp>
    </p:spTree>
    <p:extLst>
      <p:ext uri="{BB962C8B-B14F-4D97-AF65-F5344CB8AC3E}">
        <p14:creationId xmlns:p14="http://schemas.microsoft.com/office/powerpoint/2010/main" val="39659896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/>
              <a:t>PHP chỉ dịch phần code được đóng gói trong thẻ</a:t>
            </a:r>
            <a:br>
              <a:rPr lang="en-US"/>
            </a:b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&lt;?php</a:t>
            </a:r>
            <a:b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... phần code được dịch...</a:t>
            </a:r>
            <a:b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?&gt;</a:t>
            </a:r>
          </a:p>
          <a:p>
            <a:pPr lvl="1"/>
            <a:r>
              <a:rPr lang="en-US"/>
              <a:t>Có thể dùng thẻ ngắn trong một số trường hợp</a:t>
            </a:r>
            <a:br>
              <a:rPr lang="en-US"/>
            </a:b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&lt;%= $variable; %&gt;</a:t>
            </a:r>
            <a:b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&lt;?php echo $variable; ?&gt;</a:t>
            </a:r>
          </a:p>
          <a:p>
            <a:pPr lvl="1"/>
            <a:r>
              <a:rPr lang="en-US"/>
              <a:t>Nếu thẻ php ở cuối file, nên bỏ qua thẻ đóng:</a:t>
            </a:r>
            <a:br>
              <a:rPr lang="en-US"/>
            </a:b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&lt;?php</a:t>
            </a:r>
            <a:b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echo “Xử lí logic”;</a:t>
            </a:r>
            <a:b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echo “Kết thúc file”;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Cú pháp PHP cơ bản</a:t>
            </a:r>
          </a:p>
        </p:txBody>
      </p:sp>
    </p:spTree>
    <p:extLst>
      <p:ext uri="{BB962C8B-B14F-4D97-AF65-F5344CB8AC3E}">
        <p14:creationId xmlns:p14="http://schemas.microsoft.com/office/powerpoint/2010/main" val="31172728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Mỗi lệnh trong PHP phải kết thúc bằng kí tự “;”</a:t>
            </a:r>
          </a:p>
          <a:p>
            <a:r>
              <a:rPr lang="en-US"/>
              <a:t>Thẻ đóng PHP sẽ được hiểu là kết thúc dòng lệnh, nên không cần thêm kí tự “;” trước thẻ đóng php</a:t>
            </a:r>
            <a:br>
              <a:rPr lang="en-US"/>
            </a:b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&lt;?php echo $variable ?&gt;</a:t>
            </a:r>
          </a:p>
          <a:p>
            <a:r>
              <a:rPr lang="en-US"/>
              <a:t>Comment</a:t>
            </a:r>
            <a:br>
              <a:rPr lang="en-US"/>
            </a:br>
            <a:r>
              <a:rPr lang="en-US" sz="1800" b="1" i="1">
                <a:solidFill>
                  <a:srgbClr val="C00000"/>
                </a:solidFill>
              </a:rPr>
              <a:t>//</a:t>
            </a: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 comment một dòng</a:t>
            </a:r>
            <a:b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b="1" i="1">
                <a:solidFill>
                  <a:srgbClr val="C00000"/>
                </a:solidFill>
              </a:rPr>
              <a:t>#</a:t>
            </a: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 comment một dòng</a:t>
            </a:r>
            <a:b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b="1" i="1">
                <a:solidFill>
                  <a:srgbClr val="C00000"/>
                </a:solidFill>
              </a:rPr>
              <a:t>/*</a:t>
            </a: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 comment trên</a:t>
            </a:r>
            <a:b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nhiều dòng</a:t>
            </a:r>
            <a:b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khác nhau </a:t>
            </a:r>
            <a:r>
              <a:rPr lang="en-US" sz="1800" b="1" i="1">
                <a:solidFill>
                  <a:srgbClr val="C00000"/>
                </a:solidFill>
              </a:rPr>
              <a:t>*/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Cú pháp PHP cơ bản</a:t>
            </a:r>
          </a:p>
        </p:txBody>
      </p:sp>
    </p:spTree>
    <p:extLst>
      <p:ext uri="{BB962C8B-B14F-4D97-AF65-F5344CB8AC3E}">
        <p14:creationId xmlns:p14="http://schemas.microsoft.com/office/powerpoint/2010/main" val="28535478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90800"/>
            <a:ext cx="7408333" cy="388619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Hằng số là một định danh dùng để lưu một giá trị đơn giản</a:t>
            </a:r>
            <a:br>
              <a:rPr lang="en-US"/>
            </a:br>
            <a:r>
              <a:rPr lang="en-US" sz="1800" i="1">
                <a:solidFill>
                  <a:schemeClr val="tx1">
                    <a:lumMod val="85000"/>
                    <a:lumOff val="15000"/>
                  </a:schemeClr>
                </a:solidFill>
              </a:rPr>
              <a:t>&lt;?php define(“SO_PI”, 3.14);</a:t>
            </a:r>
            <a:br>
              <a:rPr lang="en-US" sz="1800" i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i="1">
                <a:solidFill>
                  <a:schemeClr val="tx1">
                    <a:lumMod val="85000"/>
                    <a:lumOff val="15000"/>
                  </a:schemeClr>
                </a:solidFill>
              </a:rPr>
              <a:t>define(“FRIDAY”, “Thứ 6”);</a:t>
            </a:r>
            <a:br>
              <a:rPr lang="en-US" sz="1800" i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i="1">
                <a:solidFill>
                  <a:schemeClr val="tx1">
                    <a:lumMod val="85000"/>
                    <a:lumOff val="15000"/>
                  </a:schemeClr>
                </a:solidFill>
              </a:rPr>
              <a:t>echo SO_PI;</a:t>
            </a:r>
            <a:br>
              <a:rPr lang="en-US" sz="1800" i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i="1">
                <a:solidFill>
                  <a:schemeClr val="tx1">
                    <a:lumMod val="85000"/>
                    <a:lumOff val="15000"/>
                  </a:schemeClr>
                </a:solidFill>
              </a:rPr>
              <a:t>echo FRIDAY;</a:t>
            </a:r>
          </a:p>
          <a:p>
            <a:r>
              <a:rPr lang="en-US"/>
              <a:t>Hằng số không thể thay đổi giá trị</a:t>
            </a:r>
          </a:p>
          <a:p>
            <a:r>
              <a:rPr lang="en-US"/>
              <a:t>Tên hằng số phải bắt đầu bằng dấu _ hoặc chữ cái</a:t>
            </a:r>
          </a:p>
          <a:p>
            <a:r>
              <a:rPr lang="en-US"/>
              <a:t>Sau kí tự đầu tiên, có thể có thêm chữ số trong tên của hằng</a:t>
            </a:r>
          </a:p>
          <a:p>
            <a:r>
              <a:rPr lang="en-US"/>
              <a:t>Tên hằng số có phân biệt chữ hoa, chữ thường</a:t>
            </a:r>
          </a:p>
          <a:p>
            <a:r>
              <a:rPr lang="en-US"/>
              <a:t>Nên đặt tên hằng số bằng chữ hoa để dễ phân biệt</a:t>
            </a:r>
          </a:p>
          <a:p>
            <a:r>
              <a:rPr lang="en-US"/>
              <a:t>Không nên đặt tên hằng số bắt đầu &amp; kết thúc bằng 2 dấu _ vì có thể trùng tên với hằng số định nghĩa bởi PHP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Hằng số trong PHP</a:t>
            </a:r>
          </a:p>
        </p:txBody>
      </p:sp>
    </p:spTree>
    <p:extLst>
      <p:ext uri="{BB962C8B-B14F-4D97-AF65-F5344CB8AC3E}">
        <p14:creationId xmlns:p14="http://schemas.microsoft.com/office/powerpoint/2010/main" val="31150417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$,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_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_.</a:t>
            </a:r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,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br>
              <a:rPr lang="en-US" dirty="0"/>
            </a:b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&lt;?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b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var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= 'Bob';</a:t>
            </a:r>
            <a:b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Var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= 'Joe';</a:t>
            </a:r>
            <a:b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echo $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var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      // Bob</a:t>
            </a:r>
            <a:b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echo $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Var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     // Joe</a:t>
            </a:r>
          </a:p>
          <a:p>
            <a:r>
              <a:rPr lang="en-US" dirty="0"/>
              <a:t>$this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print_r</a:t>
            </a:r>
            <a:r>
              <a:rPr lang="en-US" dirty="0"/>
              <a:t>($biến_1)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var_dump</a:t>
            </a:r>
            <a:r>
              <a:rPr lang="en-US" dirty="0"/>
              <a:t>($biến_2)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trong PHP</a:t>
            </a:r>
          </a:p>
        </p:txBody>
      </p:sp>
    </p:spTree>
    <p:extLst>
      <p:ext uri="{BB962C8B-B14F-4D97-AF65-F5344CB8AC3E}">
        <p14:creationId xmlns:p14="http://schemas.microsoft.com/office/powerpoint/2010/main" val="8888391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PHP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.</a:t>
            </a:r>
          </a:p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(global)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(local)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Tĩnh</a:t>
            </a:r>
            <a:r>
              <a:rPr lang="en-US" dirty="0"/>
              <a:t> (static)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985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ở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ở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32" y="3429000"/>
            <a:ext cx="5788668" cy="291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321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global.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(continues)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505200"/>
            <a:ext cx="24574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40925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10.11"/>
  <p:tag name="AS_TITLE" val="Aspose.Slides for .NET 2.0"/>
  <p:tag name="AS_VERSION" val="17.9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Arial"/>
        <a:cs typeface="Arial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Arial"/>
        <a:cs typeface="Arial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1588</Words>
  <Application>Microsoft Office PowerPoint</Application>
  <PresentationFormat>On-screen Show (4:3)</PresentationFormat>
  <Paragraphs>151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Candara</vt:lpstr>
      <vt:lpstr>Symbol</vt:lpstr>
      <vt:lpstr>Wingdings</vt:lpstr>
      <vt:lpstr>Waveform</vt:lpstr>
      <vt:lpstr>Hằng, biến, kiểu dữ liệu, toán tử trong PHP</vt:lpstr>
      <vt:lpstr>Nội dung</vt:lpstr>
      <vt:lpstr>Cú pháp PHP cơ bản</vt:lpstr>
      <vt:lpstr>Cú pháp PHP cơ bản</vt:lpstr>
      <vt:lpstr>Hằng số trong PHP</vt:lpstr>
      <vt:lpstr>Biến trong PHP</vt:lpstr>
      <vt:lpstr>Tầm hoạt động của biến</vt:lpstr>
      <vt:lpstr>Biến toàn cục</vt:lpstr>
      <vt:lpstr>Biến toàn cục (continues)</vt:lpstr>
      <vt:lpstr>Biến toàn cục (continues)</vt:lpstr>
      <vt:lpstr>Biến tĩnh</vt:lpstr>
      <vt:lpstr>Biến trong PHP</vt:lpstr>
      <vt:lpstr>Biến trong PHP</vt:lpstr>
      <vt:lpstr>Các kiểu dữ liệu của PHP</vt:lpstr>
      <vt:lpstr>PHP String</vt:lpstr>
      <vt:lpstr>PHP Integer</vt:lpstr>
      <vt:lpstr>PHP Float</vt:lpstr>
      <vt:lpstr>PHP Boolean</vt:lpstr>
      <vt:lpstr>PHP Array</vt:lpstr>
      <vt:lpstr>PHP Object</vt:lpstr>
      <vt:lpstr>PHP NULL </vt:lpstr>
      <vt:lpstr>PHP Resource </vt:lpstr>
      <vt:lpstr>Các toán tử trong PHP</vt:lpstr>
      <vt:lpstr>Các toán tử trong PHP</vt:lpstr>
      <vt:lpstr>Các toán tử trong PHP</vt:lpstr>
      <vt:lpstr>Các toán tử trong PHP</vt:lpstr>
      <vt:lpstr>Biểu thức trong PHP</vt:lpstr>
      <vt:lpstr>Một số bài toán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Hằng, biến, toán tử, biểu thức trong PHP</dc:title>
  <cp:lastModifiedBy>Nguyen Thi Nhu Trang (FE Hitech)</cp:lastModifiedBy>
  <cp:revision>156</cp:revision>
  <dcterms:created xsi:type="dcterms:W3CDTF">2006-08-16T00:00:00Z</dcterms:created>
  <dcterms:modified xsi:type="dcterms:W3CDTF">2022-03-11T08:01:19Z</dcterms:modified>
</cp:coreProperties>
</file>