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80" r:id="rId15"/>
    <p:sldId id="279" r:id="rId16"/>
    <p:sldId id="282" r:id="rId17"/>
    <p:sldId id="28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04" y="9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2838-DFB4-4CE5-9ADA-4DFF4B89378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7877-A26F-4095-9FE1-08DDF23C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7877-A26F-4095-9FE1-08DDF23C3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5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1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2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37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0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9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800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8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6/10/2024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husteduvn-my.sharepoint.com/:v:/g/personal/thanh_dnl226000_sis_hust_edu_vn/EQvrsPrFiBVIkVW4aXatxCoBQQbpl8T049NT7cDR66O3Eg?e=1ugmQu&amp;nav=eyJyZWZlcnJhbEluZm8iOnsicmVmZXJyYWxBcHAiOiJTdHJlYW1XZWJBcHAiLCJyZWZlcnJhbFZpZXciOiJTaGFyZURpYWxvZy1MaW5rIiwicmVmZXJyYWxBcHBQbGF0Zm9ybSI6IldlYiIsInJlZmVycmFsTW9kZSI6InZpZXcifX0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8FF2C-9A31-0318-D082-0FADEC0F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sz="7500" dirty="0">
                <a:solidFill>
                  <a:schemeClr val="bg1"/>
                </a:solidFill>
              </a:rPr>
              <a:t>OOP Mini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A5B6-2E01-1C48-CFB5-76EEAE46A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+mj-lt"/>
              </a:rPr>
              <a:t>Topic: 6.Ô </a:t>
            </a:r>
            <a:r>
              <a:rPr lang="en-US" dirty="0" err="1">
                <a:latin typeface="+mj-lt"/>
              </a:rPr>
              <a:t>Ăn</a:t>
            </a:r>
            <a:r>
              <a:rPr lang="en-US" dirty="0">
                <a:latin typeface="+mj-lt"/>
              </a:rPr>
              <a:t> Quan</a:t>
            </a:r>
          </a:p>
          <a:p>
            <a:pPr algn="l"/>
            <a:r>
              <a:rPr lang="en-US" dirty="0">
                <a:latin typeface="+mj-lt"/>
              </a:rPr>
              <a:t>Group: 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16857-5D5E-9DBA-2B38-8AE246CCE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68" r="19300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4. Player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E04D5-615A-63E4-AA67-BD4F866A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104311"/>
            <a:ext cx="7686675" cy="46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93775-A500-5AA9-BCDA-BAB4D2D93C70}"/>
              </a:ext>
            </a:extLst>
          </p:cNvPr>
          <p:cNvSpPr txBox="1"/>
          <p:nvPr/>
        </p:nvSpPr>
        <p:spPr>
          <a:xfrm>
            <a:off x="449942" y="1426274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I. Inheritance/Abstraction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6ECDEB-7E34-BD8C-0F59-9CCFDE9F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5" y="2714461"/>
            <a:ext cx="5220429" cy="23434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7A958E-2329-BA17-232A-6D91BF89D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75" y="5799688"/>
            <a:ext cx="3581900" cy="5144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3BC44B3-6028-3044-C04F-4D912E958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116" y="3015881"/>
            <a:ext cx="3277057" cy="4858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A9C5703-7AED-0DAF-B70A-9C7DD4D485CD}"/>
              </a:ext>
            </a:extLst>
          </p:cNvPr>
          <p:cNvSpPr/>
          <p:nvPr/>
        </p:nvSpPr>
        <p:spPr>
          <a:xfrm>
            <a:off x="6785759" y="1413376"/>
            <a:ext cx="4854156" cy="2264674"/>
          </a:xfrm>
          <a:prstGeom prst="rect">
            <a:avLst/>
          </a:prstGeom>
          <a:noFill/>
          <a:ln w="19050">
            <a:solidFill>
              <a:srgbClr val="1E1B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41BCF2-E21E-2E4F-59E3-78B588D13C83}"/>
              </a:ext>
            </a:extLst>
          </p:cNvPr>
          <p:cNvSpPr/>
          <p:nvPr/>
        </p:nvSpPr>
        <p:spPr>
          <a:xfrm>
            <a:off x="6785759" y="3886201"/>
            <a:ext cx="4854156" cy="2609850"/>
          </a:xfrm>
          <a:prstGeom prst="rect">
            <a:avLst/>
          </a:prstGeom>
          <a:noFill/>
          <a:ln w="19050">
            <a:solidFill>
              <a:srgbClr val="1E1B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5FF5E4-219F-0999-1FD9-E077E9AA2DB6}"/>
              </a:ext>
            </a:extLst>
          </p:cNvPr>
          <p:cNvGrpSpPr/>
          <p:nvPr/>
        </p:nvGrpSpPr>
        <p:grpSpPr>
          <a:xfrm>
            <a:off x="3777700" y="2030072"/>
            <a:ext cx="3008059" cy="693156"/>
            <a:chOff x="2812877" y="1173479"/>
            <a:chExt cx="3115483" cy="693156"/>
          </a:xfrm>
        </p:grpSpPr>
        <p:cxnSp>
          <p:nvCxnSpPr>
            <p:cNvPr id="35" name="Straight Arrow Connector 18">
              <a:extLst>
                <a:ext uri="{FF2B5EF4-FFF2-40B4-BE49-F238E27FC236}">
                  <a16:creationId xmlns:a16="http://schemas.microsoft.com/office/drawing/2014/main" id="{51DEFBAA-DE02-AE9B-B757-C0D1026D55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20300" y="1173479"/>
              <a:ext cx="3008060" cy="685703"/>
            </a:xfrm>
            <a:prstGeom prst="bentConnector2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64EDC55-4838-1BEF-0789-0EDBD87049CB}"/>
                </a:ext>
              </a:extLst>
            </p:cNvPr>
            <p:cNvSpPr/>
            <p:nvPr/>
          </p:nvSpPr>
          <p:spPr>
            <a:xfrm flipV="1">
              <a:off x="2812877" y="1627876"/>
              <a:ext cx="214843" cy="238759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1E1B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109263-127D-FBC3-4DF1-004B64836185}"/>
              </a:ext>
            </a:extLst>
          </p:cNvPr>
          <p:cNvGrpSpPr/>
          <p:nvPr/>
        </p:nvGrpSpPr>
        <p:grpSpPr>
          <a:xfrm>
            <a:off x="3777699" y="5084298"/>
            <a:ext cx="3008060" cy="446778"/>
            <a:chOff x="2812876" y="4736836"/>
            <a:chExt cx="3115484" cy="446778"/>
          </a:xfrm>
        </p:grpSpPr>
        <p:cxnSp>
          <p:nvCxnSpPr>
            <p:cNvPr id="38" name="Straight Arrow Connector 22">
              <a:extLst>
                <a:ext uri="{FF2B5EF4-FFF2-40B4-BE49-F238E27FC236}">
                  <a16:creationId xmlns:a16="http://schemas.microsoft.com/office/drawing/2014/main" id="{4744386B-4774-BA62-B78A-D0AEADCF39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20300" y="4744289"/>
              <a:ext cx="3008060" cy="439325"/>
            </a:xfrm>
            <a:prstGeom prst="bentConnector2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4E8FCF7-E161-D709-C05C-89DC4DA6D364}"/>
                </a:ext>
              </a:extLst>
            </p:cNvPr>
            <p:cNvSpPr/>
            <p:nvPr/>
          </p:nvSpPr>
          <p:spPr>
            <a:xfrm>
              <a:off x="2812876" y="4736836"/>
              <a:ext cx="214843" cy="238759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rgbClr val="1E1B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E002F8FE-040F-AC1D-3A00-00064D35F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937" y="4071173"/>
            <a:ext cx="606654" cy="15302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65C95CC-1BFA-BF8C-B3E1-3E6EA95BE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116" y="4071173"/>
            <a:ext cx="606654" cy="15302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D3473D3-B565-00F2-C290-3F981E230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0696" y="1540593"/>
            <a:ext cx="122889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ACDD5-03CF-743C-F799-5306BF5EEEE7}"/>
              </a:ext>
            </a:extLst>
          </p:cNvPr>
          <p:cNvSpPr txBox="1"/>
          <p:nvPr/>
        </p:nvSpPr>
        <p:spPr>
          <a:xfrm>
            <a:off x="497303" y="1425091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II. Polymorphism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9492F-5603-ECF1-C929-C1263A55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3" y="2287226"/>
            <a:ext cx="5601482" cy="3219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E12A1-9F27-ED99-3CC9-DE22F90B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043" y="1702090"/>
            <a:ext cx="3410426" cy="210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8EC3F-A9B0-8DB1-5CFA-67ABD94A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043" y="4151375"/>
            <a:ext cx="3658111" cy="1695687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AC6DADB-82FA-901F-5061-72B056D9038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98785" y="3897176"/>
            <a:ext cx="1483258" cy="97840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DDB1AB-8E97-ED2C-C5FA-7AD744F27CAE}"/>
              </a:ext>
            </a:extLst>
          </p:cNvPr>
          <p:cNvCxnSpPr>
            <a:cxnSpLocks/>
          </p:cNvCxnSpPr>
          <p:nvPr/>
        </p:nvCxnSpPr>
        <p:spPr>
          <a:xfrm flipV="1">
            <a:off x="6096000" y="2906576"/>
            <a:ext cx="1483258" cy="97840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65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ACDD5-03CF-743C-F799-5306BF5EEEE7}"/>
              </a:ext>
            </a:extLst>
          </p:cNvPr>
          <p:cNvSpPr txBox="1"/>
          <p:nvPr/>
        </p:nvSpPr>
        <p:spPr>
          <a:xfrm>
            <a:off x="497303" y="1425091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II. Polymorphism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36205-C0AC-5E4E-EEDC-C0FACE5A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30" y="5038725"/>
            <a:ext cx="4877481" cy="1286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2AA0F5-29ED-D1C4-8E3C-C37B0BC00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61" y="1902269"/>
            <a:ext cx="2705478" cy="285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E19573-7D67-DD32-F62F-9FC1A9E96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307" y="3278914"/>
            <a:ext cx="606654" cy="1530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31C5B-B1AF-FB79-16A0-E9E20C534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520" y="3278914"/>
            <a:ext cx="606654" cy="15302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5DC6A3-22A7-5737-0B94-06AD4EDA9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291" y="5038725"/>
            <a:ext cx="5010849" cy="6573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D4719D-2230-F307-0EFE-C8D5B62DA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817" y="5781767"/>
            <a:ext cx="5001323" cy="6858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CFBC06-3998-8E5C-E552-3944D09CDD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3367" y="3504105"/>
            <a:ext cx="1228896" cy="1305107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6788375-29BF-4428-2871-F8829FADD35C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16200000" flipH="1">
            <a:off x="6115525" y="2168534"/>
            <a:ext cx="2850666" cy="288971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B63E060-C199-3BCE-DD8E-B80225DCF634}"/>
              </a:ext>
            </a:extLst>
          </p:cNvPr>
          <p:cNvCxnSpPr>
            <a:cxnSpLocks/>
          </p:cNvCxnSpPr>
          <p:nvPr/>
        </p:nvCxnSpPr>
        <p:spPr>
          <a:xfrm rot="5400000">
            <a:off x="3225810" y="2168534"/>
            <a:ext cx="2850666" cy="288971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718413C-A089-DED8-2651-360BBDE514F9}"/>
              </a:ext>
            </a:extLst>
          </p:cNvPr>
          <p:cNvSpPr txBox="1"/>
          <p:nvPr/>
        </p:nvSpPr>
        <p:spPr>
          <a:xfrm>
            <a:off x="6170426" y="2683359"/>
            <a:ext cx="1829932" cy="37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35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4575F16-1C50-9E57-3B5A-DA5D2BA1005A}"/>
              </a:ext>
            </a:extLst>
          </p:cNvPr>
          <p:cNvCxnSpPr>
            <a:cxnSpLocks/>
            <a:stCxn id="254" idx="2"/>
            <a:endCxn id="126" idx="0"/>
          </p:cNvCxnSpPr>
          <p:nvPr/>
        </p:nvCxnSpPr>
        <p:spPr>
          <a:xfrm flipV="1">
            <a:off x="4585885" y="4534178"/>
            <a:ext cx="1291039" cy="6118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VI. OOP Technique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ACDD5-03CF-743C-F799-5306BF5EEEE7}"/>
              </a:ext>
            </a:extLst>
          </p:cNvPr>
          <p:cNvSpPr txBox="1"/>
          <p:nvPr/>
        </p:nvSpPr>
        <p:spPr>
          <a:xfrm>
            <a:off x="497303" y="1425091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III. Aggregation/Composition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7D635693-9267-ABE3-19F8-04157DD45F4C}"/>
              </a:ext>
            </a:extLst>
          </p:cNvPr>
          <p:cNvSpPr/>
          <p:nvPr/>
        </p:nvSpPr>
        <p:spPr>
          <a:xfrm>
            <a:off x="2362200" y="223881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9AE3E-B2DE-65B4-94F4-2A6BF6511852}"/>
              </a:ext>
            </a:extLst>
          </p:cNvPr>
          <p:cNvSpPr txBox="1"/>
          <p:nvPr/>
        </p:nvSpPr>
        <p:spPr>
          <a:xfrm>
            <a:off x="1959428" y="1824636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MainFrame</a:t>
            </a:r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D20BDA8-AE8C-CB3E-03F0-EB70BC9F0EC4}"/>
              </a:ext>
            </a:extLst>
          </p:cNvPr>
          <p:cNvSpPr/>
          <p:nvPr/>
        </p:nvSpPr>
        <p:spPr>
          <a:xfrm>
            <a:off x="5875564" y="224060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1970CF-30FF-50A0-50B7-ED32F69450F9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2819400" y="2467415"/>
            <a:ext cx="3056164" cy="1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A7F08C-5EE6-91E1-56B7-E4C3052DC189}"/>
              </a:ext>
            </a:extLst>
          </p:cNvPr>
          <p:cNvSpPr txBox="1"/>
          <p:nvPr/>
        </p:nvSpPr>
        <p:spPr>
          <a:xfrm>
            <a:off x="5375104" y="1824636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GameFrame</a:t>
            </a:r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69655E7-418A-648F-1DA0-A4288D774DB8}"/>
              </a:ext>
            </a:extLst>
          </p:cNvPr>
          <p:cNvSpPr/>
          <p:nvPr/>
        </p:nvSpPr>
        <p:spPr>
          <a:xfrm>
            <a:off x="9465129" y="225305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283C1E-0E7D-5ACC-B0F6-1C9638594B23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6332764" y="2469204"/>
            <a:ext cx="3132365" cy="12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E2C03F-F21D-E80C-5294-6720BC976B73}"/>
              </a:ext>
            </a:extLst>
          </p:cNvPr>
          <p:cNvSpPr txBox="1"/>
          <p:nvPr/>
        </p:nvSpPr>
        <p:spPr>
          <a:xfrm>
            <a:off x="9085225" y="1869860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EndFrame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2AAA1E-BE6B-5581-8310-DDE4CF866A62}"/>
              </a:ext>
            </a:extLst>
          </p:cNvPr>
          <p:cNvSpPr txBox="1"/>
          <p:nvPr/>
        </p:nvSpPr>
        <p:spPr>
          <a:xfrm>
            <a:off x="3656239" y="2161427"/>
            <a:ext cx="77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26C78A6-8E09-54C7-639E-6A47A5BA09E6}"/>
              </a:ext>
            </a:extLst>
          </p:cNvPr>
          <p:cNvSpPr/>
          <p:nvPr/>
        </p:nvSpPr>
        <p:spPr>
          <a:xfrm rot="5400000">
            <a:off x="4423525" y="2267769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27BB77-6433-6CA4-9654-88D001331864}"/>
              </a:ext>
            </a:extLst>
          </p:cNvPr>
          <p:cNvSpPr txBox="1"/>
          <p:nvPr/>
        </p:nvSpPr>
        <p:spPr>
          <a:xfrm rot="19124333">
            <a:off x="4322832" y="3182210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BABD1E5-C4D6-78DE-53E8-FB294461E56B}"/>
              </a:ext>
            </a:extLst>
          </p:cNvPr>
          <p:cNvSpPr/>
          <p:nvPr/>
        </p:nvSpPr>
        <p:spPr>
          <a:xfrm rot="5400000">
            <a:off x="8106832" y="2260578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406F55B-B203-713A-2C97-B442C71ED2F7}"/>
              </a:ext>
            </a:extLst>
          </p:cNvPr>
          <p:cNvSpPr/>
          <p:nvPr/>
        </p:nvSpPr>
        <p:spPr>
          <a:xfrm>
            <a:off x="3589394" y="43084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25C4D-5602-398A-59A7-8E365AC8D3A3}"/>
              </a:ext>
            </a:extLst>
          </p:cNvPr>
          <p:cNvCxnSpPr>
            <a:cxnSpLocks/>
            <a:stCxn id="9" idx="3"/>
            <a:endCxn id="33" idx="7"/>
          </p:cNvCxnSpPr>
          <p:nvPr/>
        </p:nvCxnSpPr>
        <p:spPr>
          <a:xfrm flipH="1">
            <a:off x="3979639" y="2630849"/>
            <a:ext cx="1962880" cy="17445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E25EE5D-C02A-EFE1-49BD-CAA944F336AC}"/>
              </a:ext>
            </a:extLst>
          </p:cNvPr>
          <p:cNvSpPr txBox="1"/>
          <p:nvPr/>
        </p:nvSpPr>
        <p:spPr>
          <a:xfrm>
            <a:off x="6180725" y="4055969"/>
            <a:ext cx="176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PlayerContainer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A19B8C-E933-E4A8-6BCC-97E3F73E1582}"/>
              </a:ext>
            </a:extLst>
          </p:cNvPr>
          <p:cNvSpPr txBox="1"/>
          <p:nvPr/>
        </p:nvSpPr>
        <p:spPr>
          <a:xfrm>
            <a:off x="7368390" y="2133710"/>
            <a:ext cx="79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9A87420-0EB6-E9FD-15B5-BAC09D920D83}"/>
              </a:ext>
            </a:extLst>
          </p:cNvPr>
          <p:cNvSpPr/>
          <p:nvPr/>
        </p:nvSpPr>
        <p:spPr>
          <a:xfrm rot="13652535">
            <a:off x="4276956" y="3785362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472E7D-EC9A-D9F1-50C4-C308BA2A3041}"/>
              </a:ext>
            </a:extLst>
          </p:cNvPr>
          <p:cNvSpPr txBox="1"/>
          <p:nvPr/>
        </p:nvSpPr>
        <p:spPr>
          <a:xfrm rot="19019521">
            <a:off x="4852879" y="3394001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971E7740-9EA5-94A9-519D-471388CD3E8C}"/>
              </a:ext>
            </a:extLst>
          </p:cNvPr>
          <p:cNvSpPr/>
          <p:nvPr/>
        </p:nvSpPr>
        <p:spPr>
          <a:xfrm rot="2731345">
            <a:off x="5554776" y="2978406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AA3F2728-344B-D321-9E67-7E62427E0F35}"/>
              </a:ext>
            </a:extLst>
          </p:cNvPr>
          <p:cNvSpPr/>
          <p:nvPr/>
        </p:nvSpPr>
        <p:spPr>
          <a:xfrm>
            <a:off x="8381430" y="43084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DB782-C875-6208-D607-6A475576052A}"/>
              </a:ext>
            </a:extLst>
          </p:cNvPr>
          <p:cNvCxnSpPr>
            <a:cxnSpLocks/>
            <a:stCxn id="9" idx="5"/>
            <a:endCxn id="54" idx="1"/>
          </p:cNvCxnSpPr>
          <p:nvPr/>
        </p:nvCxnSpPr>
        <p:spPr>
          <a:xfrm>
            <a:off x="6265809" y="2630849"/>
            <a:ext cx="2182576" cy="17445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841C2B-763C-AB98-BBD5-594FB44CD584}"/>
              </a:ext>
            </a:extLst>
          </p:cNvPr>
          <p:cNvSpPr txBox="1"/>
          <p:nvPr/>
        </p:nvSpPr>
        <p:spPr>
          <a:xfrm rot="2316724">
            <a:off x="6764616" y="3123438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8588C2D-62DA-65AD-618C-50389B825AC3}"/>
              </a:ext>
            </a:extLst>
          </p:cNvPr>
          <p:cNvSpPr/>
          <p:nvPr/>
        </p:nvSpPr>
        <p:spPr>
          <a:xfrm rot="8126506">
            <a:off x="7857359" y="3787159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75CDF5-06F7-EDC3-4201-F8B80EA794D5}"/>
              </a:ext>
            </a:extLst>
          </p:cNvPr>
          <p:cNvSpPr txBox="1"/>
          <p:nvPr/>
        </p:nvSpPr>
        <p:spPr>
          <a:xfrm>
            <a:off x="8557693" y="3940615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MyPanel</a:t>
            </a:r>
            <a:r>
              <a:rPr lang="en-US" dirty="0"/>
              <a:t>[]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CAB2EB02-BA52-2A3C-D395-7BCB42BB2E0C}"/>
              </a:ext>
            </a:extLst>
          </p:cNvPr>
          <p:cNvSpPr/>
          <p:nvPr/>
        </p:nvSpPr>
        <p:spPr>
          <a:xfrm rot="2893211">
            <a:off x="5810566" y="2604571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5122518D-A392-ABAF-6E5B-D75016A21921}"/>
              </a:ext>
            </a:extLst>
          </p:cNvPr>
          <p:cNvSpPr/>
          <p:nvPr/>
        </p:nvSpPr>
        <p:spPr>
          <a:xfrm rot="7662703">
            <a:off x="6284501" y="2600505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63FBA199-FACB-C3D3-04C9-319B22F52CF6}"/>
              </a:ext>
            </a:extLst>
          </p:cNvPr>
          <p:cNvSpPr/>
          <p:nvPr/>
        </p:nvSpPr>
        <p:spPr>
          <a:xfrm>
            <a:off x="5871112" y="43084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6DF0155-E73B-2E97-3F03-19B108B3D67B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6099712" y="2753631"/>
            <a:ext cx="294" cy="1554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38C56F4-1A12-FFA9-251D-82EB96FFAD8D}"/>
              </a:ext>
            </a:extLst>
          </p:cNvPr>
          <p:cNvSpPr txBox="1"/>
          <p:nvPr/>
        </p:nvSpPr>
        <p:spPr>
          <a:xfrm rot="5400000">
            <a:off x="5668650" y="3193963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A7D4F88E-CF23-170D-9C20-837FC672C0EB}"/>
              </a:ext>
            </a:extLst>
          </p:cNvPr>
          <p:cNvSpPr/>
          <p:nvPr/>
        </p:nvSpPr>
        <p:spPr>
          <a:xfrm rot="10800000">
            <a:off x="6125565" y="3950554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EE119AF1-D7FC-4AC1-74DA-102A0F4194C9}"/>
              </a:ext>
            </a:extLst>
          </p:cNvPr>
          <p:cNvSpPr/>
          <p:nvPr/>
        </p:nvSpPr>
        <p:spPr>
          <a:xfrm>
            <a:off x="2361901" y="5834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019A634-4050-E707-8081-73E4F035F8E4}"/>
              </a:ext>
            </a:extLst>
          </p:cNvPr>
          <p:cNvCxnSpPr>
            <a:cxnSpLocks/>
            <a:stCxn id="33" idx="3"/>
            <a:endCxn id="90" idx="7"/>
          </p:cNvCxnSpPr>
          <p:nvPr/>
        </p:nvCxnSpPr>
        <p:spPr>
          <a:xfrm flipH="1">
            <a:off x="2752146" y="4698732"/>
            <a:ext cx="904203" cy="1202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2AA3778-033C-C4FE-B0DB-8AA2BC0FC688}"/>
              </a:ext>
            </a:extLst>
          </p:cNvPr>
          <p:cNvSpPr txBox="1"/>
          <p:nvPr/>
        </p:nvSpPr>
        <p:spPr>
          <a:xfrm>
            <a:off x="3933022" y="5745750"/>
            <a:ext cx="76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Tiles[]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3D2F1E-6574-3D5E-81D8-5F4CB4CB43BF}"/>
              </a:ext>
            </a:extLst>
          </p:cNvPr>
          <p:cNvSpPr txBox="1"/>
          <p:nvPr/>
        </p:nvSpPr>
        <p:spPr>
          <a:xfrm>
            <a:off x="2448501" y="3922811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GameBoard</a:t>
            </a:r>
            <a:endParaRPr lang="en-US" dirty="0"/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CAEC9F47-78CA-144D-405D-7DFC36F5D7EC}"/>
              </a:ext>
            </a:extLst>
          </p:cNvPr>
          <p:cNvSpPr/>
          <p:nvPr/>
        </p:nvSpPr>
        <p:spPr>
          <a:xfrm>
            <a:off x="6036328" y="2710250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9C009C3F-687B-6C18-A3A1-DFC9097C85CA}"/>
              </a:ext>
            </a:extLst>
          </p:cNvPr>
          <p:cNvSpPr/>
          <p:nvPr/>
        </p:nvSpPr>
        <p:spPr>
          <a:xfrm>
            <a:off x="4732479" y="583462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523BF4C-0B89-AAA3-93F3-9D8848E06B42}"/>
              </a:ext>
            </a:extLst>
          </p:cNvPr>
          <p:cNvCxnSpPr>
            <a:cxnSpLocks/>
            <a:stCxn id="33" idx="5"/>
            <a:endCxn id="102" idx="1"/>
          </p:cNvCxnSpPr>
          <p:nvPr/>
        </p:nvCxnSpPr>
        <p:spPr>
          <a:xfrm>
            <a:off x="3979639" y="4698732"/>
            <a:ext cx="819795" cy="12028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D5509B6-FF7C-3C7C-9564-6F59D0615573}"/>
              </a:ext>
            </a:extLst>
          </p:cNvPr>
          <p:cNvSpPr txBox="1"/>
          <p:nvPr/>
        </p:nvSpPr>
        <p:spPr>
          <a:xfrm>
            <a:off x="1526428" y="5561084"/>
            <a:ext cx="14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Player[]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3A18F0C-5BBA-A022-683B-99112F36D1FC}"/>
              </a:ext>
            </a:extLst>
          </p:cNvPr>
          <p:cNvCxnSpPr>
            <a:cxnSpLocks/>
          </p:cNvCxnSpPr>
          <p:nvPr/>
        </p:nvCxnSpPr>
        <p:spPr>
          <a:xfrm flipH="1">
            <a:off x="2751254" y="5263506"/>
            <a:ext cx="1496569" cy="6380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Diamond 125">
            <a:extLst>
              <a:ext uri="{FF2B5EF4-FFF2-40B4-BE49-F238E27FC236}">
                <a16:creationId xmlns:a16="http://schemas.microsoft.com/office/drawing/2014/main" id="{D31BAEE5-CA6A-DCEB-12D2-BD869D955C8C}"/>
              </a:ext>
            </a:extLst>
          </p:cNvPr>
          <p:cNvSpPr/>
          <p:nvPr/>
        </p:nvSpPr>
        <p:spPr>
          <a:xfrm rot="3894699">
            <a:off x="5735251" y="4484749"/>
            <a:ext cx="127907" cy="1716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FBCE56F6-EAEC-577A-F9A1-33A554996B91}"/>
              </a:ext>
            </a:extLst>
          </p:cNvPr>
          <p:cNvSpPr/>
          <p:nvPr/>
        </p:nvSpPr>
        <p:spPr>
          <a:xfrm rot="2091608">
            <a:off x="3525441" y="4697177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Diamond 194">
            <a:extLst>
              <a:ext uri="{FF2B5EF4-FFF2-40B4-BE49-F238E27FC236}">
                <a16:creationId xmlns:a16="http://schemas.microsoft.com/office/drawing/2014/main" id="{4FEBE9DA-C941-9937-DEAE-F5205EE72DC2}"/>
              </a:ext>
            </a:extLst>
          </p:cNvPr>
          <p:cNvSpPr/>
          <p:nvPr/>
        </p:nvSpPr>
        <p:spPr>
          <a:xfrm rot="19541953">
            <a:off x="3966833" y="4696216"/>
            <a:ext cx="127907" cy="171631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E116-217C-B40A-06E0-477C31871FE0}"/>
              </a:ext>
            </a:extLst>
          </p:cNvPr>
          <p:cNvSpPr txBox="1"/>
          <p:nvPr/>
        </p:nvSpPr>
        <p:spPr>
          <a:xfrm rot="18407089">
            <a:off x="2504801" y="4983337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F4A93A9E-88A9-63FD-63D8-1C0F66034BAC}"/>
              </a:ext>
            </a:extLst>
          </p:cNvPr>
          <p:cNvSpPr/>
          <p:nvPr/>
        </p:nvSpPr>
        <p:spPr>
          <a:xfrm rot="12832647">
            <a:off x="2646678" y="5640708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979FC14-51F8-F043-1170-4A65AF6FF069}"/>
              </a:ext>
            </a:extLst>
          </p:cNvPr>
          <p:cNvSpPr txBox="1"/>
          <p:nvPr/>
        </p:nvSpPr>
        <p:spPr>
          <a:xfrm rot="3306076">
            <a:off x="3903494" y="5040472"/>
            <a:ext cx="118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creates/uses</a:t>
            </a:r>
          </a:p>
        </p:txBody>
      </p:sp>
      <p:sp>
        <p:nvSpPr>
          <p:cNvPr id="218" name="Isosceles Triangle 217">
            <a:extLst>
              <a:ext uri="{FF2B5EF4-FFF2-40B4-BE49-F238E27FC236}">
                <a16:creationId xmlns:a16="http://schemas.microsoft.com/office/drawing/2014/main" id="{B3DA4D60-39D1-F43C-B408-B363CB0248B8}"/>
              </a:ext>
            </a:extLst>
          </p:cNvPr>
          <p:cNvSpPr/>
          <p:nvPr/>
        </p:nvSpPr>
        <p:spPr>
          <a:xfrm rot="8629826">
            <a:off x="4731299" y="5675286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8A16C295-E341-1E28-D2D7-A0BC7A1D9F8E}"/>
              </a:ext>
            </a:extLst>
          </p:cNvPr>
          <p:cNvSpPr/>
          <p:nvPr/>
        </p:nvSpPr>
        <p:spPr>
          <a:xfrm rot="17701474">
            <a:off x="4149333" y="5149491"/>
            <a:ext cx="547094" cy="422343"/>
          </a:xfrm>
          <a:prstGeom prst="arc">
            <a:avLst>
              <a:gd name="adj1" fmla="val 16200000"/>
              <a:gd name="adj2" fmla="val 73156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DCC3E66-BE39-12A2-53ED-85C01716A567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5200007" y="4537087"/>
            <a:ext cx="3181423" cy="1498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Diamond 260">
            <a:extLst>
              <a:ext uri="{FF2B5EF4-FFF2-40B4-BE49-F238E27FC236}">
                <a16:creationId xmlns:a16="http://schemas.microsoft.com/office/drawing/2014/main" id="{8D811D61-0C44-4E5F-5DB1-B7C4BC72A78D}"/>
              </a:ext>
            </a:extLst>
          </p:cNvPr>
          <p:cNvSpPr/>
          <p:nvPr/>
        </p:nvSpPr>
        <p:spPr>
          <a:xfrm rot="3894699">
            <a:off x="8222968" y="4489985"/>
            <a:ext cx="127907" cy="17163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B00FAB7-184B-BE53-43A2-FD3030FB7B91}"/>
              </a:ext>
            </a:extLst>
          </p:cNvPr>
          <p:cNvSpPr txBox="1"/>
          <p:nvPr/>
        </p:nvSpPr>
        <p:spPr>
          <a:xfrm rot="20080455">
            <a:off x="4977250" y="4508431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52E39123-89C7-D8D2-9D82-D937BC2C2E8C}"/>
              </a:ext>
            </a:extLst>
          </p:cNvPr>
          <p:cNvSpPr/>
          <p:nvPr/>
        </p:nvSpPr>
        <p:spPr>
          <a:xfrm rot="14646678">
            <a:off x="4755496" y="4815249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C681544-EC2B-7A86-51FB-42BCB0265A12}"/>
              </a:ext>
            </a:extLst>
          </p:cNvPr>
          <p:cNvSpPr txBox="1"/>
          <p:nvPr/>
        </p:nvSpPr>
        <p:spPr>
          <a:xfrm rot="20080455">
            <a:off x="6513075" y="4973518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267" name="Isosceles Triangle 266">
            <a:extLst>
              <a:ext uri="{FF2B5EF4-FFF2-40B4-BE49-F238E27FC236}">
                <a16:creationId xmlns:a16="http://schemas.microsoft.com/office/drawing/2014/main" id="{4A564D8E-F50E-E06A-D5CE-9D7C55032396}"/>
              </a:ext>
            </a:extLst>
          </p:cNvPr>
          <p:cNvSpPr/>
          <p:nvPr/>
        </p:nvSpPr>
        <p:spPr>
          <a:xfrm rot="14646678">
            <a:off x="6291321" y="5280336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FAAB36-A002-04CF-EF21-2A5F664C86AE}"/>
              </a:ext>
            </a:extLst>
          </p:cNvPr>
          <p:cNvCxnSpPr>
            <a:cxnSpLocks/>
            <a:stCxn id="18" idx="6"/>
            <a:endCxn id="90" idx="4"/>
          </p:cNvCxnSpPr>
          <p:nvPr/>
        </p:nvCxnSpPr>
        <p:spPr>
          <a:xfrm flipH="1">
            <a:off x="2590501" y="2481650"/>
            <a:ext cx="7331828" cy="3810179"/>
          </a:xfrm>
          <a:prstGeom prst="bentConnector4">
            <a:avLst>
              <a:gd name="adj1" fmla="val -3118"/>
              <a:gd name="adj2" fmla="val 106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984A4E-5A86-1E35-57FA-A0D2BFBE1F04}"/>
              </a:ext>
            </a:extLst>
          </p:cNvPr>
          <p:cNvSpPr txBox="1"/>
          <p:nvPr/>
        </p:nvSpPr>
        <p:spPr>
          <a:xfrm rot="5400000">
            <a:off x="10018770" y="3807633"/>
            <a:ext cx="57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1AFA12F-62B3-4F61-65A5-CF40F26912DD}"/>
              </a:ext>
            </a:extLst>
          </p:cNvPr>
          <p:cNvSpPr/>
          <p:nvPr/>
        </p:nvSpPr>
        <p:spPr>
          <a:xfrm rot="10800000">
            <a:off x="10160535" y="4240635"/>
            <a:ext cx="218038" cy="1143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5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75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5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4" grpId="0"/>
      <p:bldP spid="18" grpId="0" animBg="1"/>
      <p:bldP spid="22" grpId="0"/>
      <p:bldP spid="28" grpId="0"/>
      <p:bldP spid="29" grpId="0" animBg="1"/>
      <p:bldP spid="31" grpId="0"/>
      <p:bldP spid="32" grpId="0" animBg="1"/>
      <p:bldP spid="33" grpId="0" animBg="1"/>
      <p:bldP spid="40" grpId="0"/>
      <p:bldP spid="44" grpId="0"/>
      <p:bldP spid="45" grpId="0" animBg="1"/>
      <p:bldP spid="52" grpId="0"/>
      <p:bldP spid="53" grpId="0" animBg="1"/>
      <p:bldP spid="54" grpId="0" animBg="1"/>
      <p:bldP spid="59" grpId="0"/>
      <p:bldP spid="62" grpId="0" animBg="1"/>
      <p:bldP spid="73" grpId="0"/>
      <p:bldP spid="78" grpId="0" animBg="1"/>
      <p:bldP spid="79" grpId="0" animBg="1"/>
      <p:bldP spid="81" grpId="0" animBg="1"/>
      <p:bldP spid="86" grpId="0"/>
      <p:bldP spid="89" grpId="0" animBg="1"/>
      <p:bldP spid="90" grpId="0" animBg="1"/>
      <p:bldP spid="95" grpId="0"/>
      <p:bldP spid="99" grpId="0"/>
      <p:bldP spid="100" grpId="0" animBg="1"/>
      <p:bldP spid="102" grpId="0" animBg="1"/>
      <p:bldP spid="118" grpId="0"/>
      <p:bldP spid="126" grpId="0" animBg="1"/>
      <p:bldP spid="194" grpId="0" animBg="1"/>
      <p:bldP spid="195" grpId="0" animBg="1"/>
      <p:bldP spid="204" grpId="0"/>
      <p:bldP spid="214" grpId="0" animBg="1"/>
      <p:bldP spid="215" grpId="0"/>
      <p:bldP spid="218" grpId="0" animBg="1"/>
      <p:bldP spid="254" grpId="0" animBg="1"/>
      <p:bldP spid="261" grpId="0" animBg="1"/>
      <p:bldP spid="262" grpId="0"/>
      <p:bldP spid="263" grpId="0" animBg="1"/>
      <p:bldP spid="266" grpId="0"/>
      <p:bldP spid="267" grpId="0" animBg="1"/>
      <p:bldP spid="38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VII. Project Demo</a:t>
            </a:r>
          </a:p>
        </p:txBody>
      </p:sp>
      <p:pic>
        <p:nvPicPr>
          <p:cNvPr id="2" name="Online Media 1" title="2024-06-09 22-47-05.mp4">
            <a:hlinkClick r:id="" action="ppaction://media"/>
            <a:extLst>
              <a:ext uri="{FF2B5EF4-FFF2-40B4-BE49-F238E27FC236}">
                <a16:creationId xmlns:a16="http://schemas.microsoft.com/office/drawing/2014/main" id="{5233B6A4-4EF6-E9AC-DE58-F7A3637E097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19275" y="1473994"/>
            <a:ext cx="8553450" cy="534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3272-716A-576F-721A-43C246BEFE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10267950" cy="1701800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B97CF-5348-0E4C-83AA-05130AB71F06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69E11-FD09-1565-6FBE-7F5781A73A88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97C47-5D08-CE1B-3912-CEB93C8ADF6D}"/>
              </a:ext>
            </a:extLst>
          </p:cNvPr>
          <p:cNvSpPr txBox="1"/>
          <p:nvPr/>
        </p:nvSpPr>
        <p:spPr>
          <a:xfrm>
            <a:off x="890742" y="1685325"/>
            <a:ext cx="10753344" cy="485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Member and Assignment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Problem Statement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Use Case Diagram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General Class Diagram 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Package Class Diagram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OOP Technique Explanation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3000" dirty="0"/>
              <a:t> Project Demo</a:t>
            </a:r>
          </a:p>
        </p:txBody>
      </p:sp>
    </p:spTree>
    <p:extLst>
      <p:ext uri="{BB962C8B-B14F-4D97-AF65-F5344CB8AC3E}">
        <p14:creationId xmlns:p14="http://schemas.microsoft.com/office/powerpoint/2010/main" val="295338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I. Member and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74ACF-2E2C-0798-B7B9-3E1A0526EDBD}"/>
              </a:ext>
            </a:extLst>
          </p:cNvPr>
          <p:cNvSpPr txBox="1"/>
          <p:nvPr/>
        </p:nvSpPr>
        <p:spPr>
          <a:xfrm>
            <a:off x="851760" y="1866537"/>
            <a:ext cx="11194662" cy="486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000" dirty="0"/>
              <a:t>Dinh Ngoc Lap Thanh(Leader) – 20226000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Design Class Diagram and Use case Diagram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Write project Report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Write project source code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/>
              <a:t>Design presentation</a:t>
            </a:r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 lvl="1"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C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Exception in thread "main" </a:t>
            </a:r>
            <a:r>
              <a:rPr lang="en-US" sz="1200" dirty="0" err="1">
                <a:solidFill>
                  <a:srgbClr val="C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java.lang.</a:t>
            </a:r>
            <a:r>
              <a:rPr lang="en-US" sz="1200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ArrayIndexOutOfBoundsException</a:t>
            </a:r>
            <a:r>
              <a:rPr lang="en-US" sz="1200" dirty="0">
                <a:solidFill>
                  <a:srgbClr val="C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Index 1 out of bounds for length 1</a:t>
            </a:r>
            <a:endParaRPr lang="en-US" sz="1000" dirty="0">
              <a:solidFill>
                <a:srgbClr val="C0000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A04CD-BECF-87C0-984B-7A2D2164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4272509" y="1330977"/>
            <a:ext cx="5584723" cy="31156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II. 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63843-2701-CFA9-A842-FDB6D0355F8B}"/>
              </a:ext>
            </a:extLst>
          </p:cNvPr>
          <p:cNvSpPr txBox="1"/>
          <p:nvPr/>
        </p:nvSpPr>
        <p:spPr>
          <a:xfrm>
            <a:off x="902208" y="1796395"/>
            <a:ext cx="103875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Design a functioning game with main screen that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Start button: start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Exit button: exit the program with second confirmation from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Help button: display game guideline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 the game screen: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 game board with 10 square tiles, each holding 5 “dan” and 2 half circles, each holding 1 “</a:t>
            </a:r>
            <a:r>
              <a:rPr lang="en-US" sz="2300" dirty="0" err="1"/>
              <a:t>quan</a:t>
            </a:r>
            <a:r>
              <a:rPr lang="en-US" sz="2300" dirty="0"/>
              <a:t>” each.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The application must notify players’ turn.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Players can select square and direction to spread gems. If condition meet, he/she will collect the gems in the consecutive squares according to the game’s instruction.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 notification of the winner when the game end and display players’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1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III. Use Case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C7447A-AE8D-C157-2754-A8B0F006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4272509" y="1330977"/>
            <a:ext cx="5584723" cy="3115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391E74-FEBA-F20C-6F89-1B6F2F3D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68" y="1356278"/>
            <a:ext cx="7897820" cy="55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2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IV. General Class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91E74-FEBA-F20C-6F89-1B6F2F3D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804" y="1320800"/>
            <a:ext cx="7897820" cy="5501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FC0A99-F56F-2862-5E0D-50933343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4288457" y="3101422"/>
            <a:ext cx="1674193" cy="1569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7D119-0A62-A258-5B3C-B9FA2CC2F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80" y="1356278"/>
            <a:ext cx="9614039" cy="55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065157-AC6C-F9D8-0729-C1E892EE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-1588407" y="-902422"/>
            <a:ext cx="21593307" cy="120466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1. Frame Package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9044911-BE68-DAF4-40A8-D39870A3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253" y="1320800"/>
            <a:ext cx="5900414" cy="55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2. </a:t>
            </a:r>
            <a:r>
              <a:rPr lang="en-US" sz="3000" dirty="0" err="1"/>
              <a:t>GamePieces</a:t>
            </a:r>
            <a:r>
              <a:rPr lang="en-US" sz="3000" dirty="0"/>
              <a:t>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05ECD-7105-81B2-479D-7CE5FF93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708" y="2026349"/>
            <a:ext cx="6374583" cy="48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279EC6-212B-2A79-9CA2-3939E4224658}"/>
              </a:ext>
            </a:extLst>
          </p:cNvPr>
          <p:cNvSpPr/>
          <p:nvPr/>
        </p:nvSpPr>
        <p:spPr>
          <a:xfrm>
            <a:off x="0" y="0"/>
            <a:ext cx="12192000" cy="132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CED56-8AE0-DFCD-065F-533501D089E3}"/>
              </a:ext>
            </a:extLst>
          </p:cNvPr>
          <p:cNvSpPr txBox="1"/>
          <p:nvPr/>
        </p:nvSpPr>
        <p:spPr>
          <a:xfrm>
            <a:off x="1734312" y="229513"/>
            <a:ext cx="8723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+mj-lt"/>
              </a:rPr>
              <a:t>V. Package Class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8F648-1987-5B66-5AA6-3097024D94FB}"/>
              </a:ext>
            </a:extLst>
          </p:cNvPr>
          <p:cNvSpPr txBox="1"/>
          <p:nvPr/>
        </p:nvSpPr>
        <p:spPr>
          <a:xfrm>
            <a:off x="769256" y="1550313"/>
            <a:ext cx="5646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3. Panel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8E13B-64A9-C41B-A759-6201DF06A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89" y="2058771"/>
            <a:ext cx="6538821" cy="47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95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23920"/>
      </a:dk2>
      <a:lt2>
        <a:srgbClr val="E2E4E8"/>
      </a:lt2>
      <a:accent1>
        <a:srgbClr val="C79C36"/>
      </a:accent1>
      <a:accent2>
        <a:srgbClr val="9BA83B"/>
      </a:accent2>
      <a:accent3>
        <a:srgbClr val="78B147"/>
      </a:accent3>
      <a:accent4>
        <a:srgbClr val="3BB734"/>
      </a:accent4>
      <a:accent5>
        <a:srgbClr val="37B766"/>
      </a:accent5>
      <a:accent6>
        <a:srgbClr val="3DB49A"/>
      </a:accent6>
      <a:hlink>
        <a:srgbClr val="697EAE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4ad12e-f028-4e8d-9eec-fc3955d1bf9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98DC525AB0C498E66E801E0990E33" ma:contentTypeVersion="14" ma:contentTypeDescription="Create a new document." ma:contentTypeScope="" ma:versionID="4703498044eef5d6551cb2e9c9f99725">
  <xsd:schema xmlns:xsd="http://www.w3.org/2001/XMLSchema" xmlns:xs="http://www.w3.org/2001/XMLSchema" xmlns:p="http://schemas.microsoft.com/office/2006/metadata/properties" xmlns:ns3="734ad12e-f028-4e8d-9eec-fc3955d1bf94" xmlns:ns4="2a660bb1-2241-48a6-aaaa-4d835ea00b2f" targetNamespace="http://schemas.microsoft.com/office/2006/metadata/properties" ma:root="true" ma:fieldsID="843e454fc135a582152f743ee892ed00" ns3:_="" ns4:_="">
    <xsd:import namespace="734ad12e-f028-4e8d-9eec-fc3955d1bf94"/>
    <xsd:import namespace="2a660bb1-2241-48a6-aaaa-4d835ea00b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ad12e-f028-4e8d-9eec-fc3955d1b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60bb1-2241-48a6-aaaa-4d835ea00b2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95FC0E-A649-4CBC-A847-B647760ED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85FACF-F3CF-455B-920B-6C70C4F952CA}">
  <ds:schemaRefs>
    <ds:schemaRef ds:uri="2a660bb1-2241-48a6-aaaa-4d835ea00b2f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734ad12e-f028-4e8d-9eec-fc3955d1bf94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029A3D-8BAE-4748-9FB5-2CA8C18FE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ad12e-f028-4e8d-9eec-fc3955d1bf94"/>
    <ds:schemaRef ds:uri="2a660bb1-2241-48a6-aaaa-4d835ea00b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339</Words>
  <Application>Microsoft Office PowerPoint</Application>
  <PresentationFormat>Widescreen</PresentationFormat>
  <Paragraphs>80</Paragraphs>
  <Slides>15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Franklin Gothic Demi Cond</vt:lpstr>
      <vt:lpstr>Franklin Gothic Medium</vt:lpstr>
      <vt:lpstr>JetBrains Mono</vt:lpstr>
      <vt:lpstr>Wingdings</vt:lpstr>
      <vt:lpstr>JuxtaposeVTI</vt:lpstr>
      <vt:lpstr>OOP Mini Project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Mini Project Presentation</dc:title>
  <dc:creator>Dinh Ngoc Lap Thanh 20226000</dc:creator>
  <cp:lastModifiedBy>Dinh Ngoc Lap Thanh 20226000</cp:lastModifiedBy>
  <cp:revision>106</cp:revision>
  <dcterms:created xsi:type="dcterms:W3CDTF">2024-05-23T12:48:46Z</dcterms:created>
  <dcterms:modified xsi:type="dcterms:W3CDTF">2024-06-10T15:15:54Z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0x010100FC198DC525AB0C498E66E801E0990E33</vt:lpwstr>
  </property>
</Properties>
</file>