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4"/>
  </p:sldMasterIdLst>
  <p:notesMasterIdLst>
    <p:notesMasterId r:id="rId21"/>
  </p:notesMasterIdLst>
  <p:sldIdLst>
    <p:sldId id="256" r:id="rId5"/>
    <p:sldId id="257" r:id="rId6"/>
    <p:sldId id="258" r:id="rId7"/>
    <p:sldId id="259" r:id="rId8"/>
    <p:sldId id="260" r:id="rId9"/>
    <p:sldId id="273" r:id="rId10"/>
    <p:sldId id="274" r:id="rId11"/>
    <p:sldId id="275" r:id="rId12"/>
    <p:sldId id="276" r:id="rId13"/>
    <p:sldId id="277" r:id="rId14"/>
    <p:sldId id="283" r:id="rId15"/>
    <p:sldId id="280" r:id="rId16"/>
    <p:sldId id="279" r:id="rId17"/>
    <p:sldId id="282" r:id="rId18"/>
    <p:sldId id="281" r:id="rId19"/>
    <p:sldId id="27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4660"/>
  </p:normalViewPr>
  <p:slideViewPr>
    <p:cSldViewPr snapToGrid="0" showGuides="1">
      <p:cViewPr>
        <p:scale>
          <a:sx n="70" d="100"/>
          <a:sy n="70" d="100"/>
        </p:scale>
        <p:origin x="685" y="203"/>
      </p:cViewPr>
      <p:guideLst>
        <p:guide orient="horz" pos="244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072838-DFB4-4CE5-9ADA-4DFF4B893783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277877-A26F-4095-9FE1-08DDF23C3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647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77877-A26F-4095-9FE1-08DDF23C361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3717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77877-A26F-4095-9FE1-08DDF23C361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3804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77877-A26F-4095-9FE1-08DDF23C361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7462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77877-A26F-4095-9FE1-08DDF23C361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329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77877-A26F-4095-9FE1-08DDF23C361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935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6/11/2024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50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6/11/2024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5590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6/11/2024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195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6/11/2024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9176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6/11/2024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4203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6/11/2024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1185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6/11/2024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153777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6/11/2024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2071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6/11/2024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5966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6/11/2024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080097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6/11/2024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018281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6/11/2024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18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1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22.png"/><Relationship Id="rId9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husteduvn-my.sharepoint.com/:v:/g/personal/thanh_dnl226000_sis_hust_edu_vn/EQvrsPrFiBVIkVW4aXatxCoBQQbpl8T049NT7cDR66O3Eg?e=1ugmQu&amp;nav=eyJyZWZlcnJhbEluZm8iOnsicmVmZXJyYWxBcHAiOiJTdHJlYW1XZWJBcHAiLCJyZWZlcnJhbFZpZXciOiJTaGFyZURpYWxvZy1MaW5rIiwicmVmZXJyYWxBcHBQbGF0Zm9ybSI6IldlYiIsInJlZmVycmFsTW9kZSI6InZpZXcifX0=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462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65E0E3C-32F3-480B-9842-7611BBE2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345" y="0"/>
            <a:ext cx="753465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98FF2C-9A31-0318-D082-0FADEC0FEE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15736" y="640081"/>
            <a:ext cx="5916145" cy="3812102"/>
          </a:xfrm>
        </p:spPr>
        <p:txBody>
          <a:bodyPr anchor="b">
            <a:normAutofit/>
          </a:bodyPr>
          <a:lstStyle/>
          <a:p>
            <a:pPr algn="l"/>
            <a:r>
              <a:rPr lang="en-US" sz="7500" dirty="0">
                <a:solidFill>
                  <a:schemeClr val="bg1"/>
                </a:solidFill>
              </a:rPr>
              <a:t>OOP Mini Project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72A5B6-2E01-1C48-CFB5-76EEAE46A1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15735" y="4646030"/>
            <a:ext cx="5916145" cy="1344868"/>
          </a:xfrm>
        </p:spPr>
        <p:txBody>
          <a:bodyPr anchor="t">
            <a:normAutofit/>
          </a:bodyPr>
          <a:lstStyle/>
          <a:p>
            <a:pPr algn="l"/>
            <a:r>
              <a:rPr lang="en-US" dirty="0">
                <a:latin typeface="+mj-lt"/>
              </a:rPr>
              <a:t>Topic: 6.Ô </a:t>
            </a:r>
            <a:r>
              <a:rPr lang="en-US" dirty="0" err="1">
                <a:latin typeface="+mj-lt"/>
              </a:rPr>
              <a:t>Ăn</a:t>
            </a:r>
            <a:r>
              <a:rPr lang="en-US" dirty="0">
                <a:latin typeface="+mj-lt"/>
              </a:rPr>
              <a:t> Quan</a:t>
            </a:r>
          </a:p>
          <a:p>
            <a:pPr algn="l"/>
            <a:r>
              <a:rPr lang="en-US" dirty="0">
                <a:latin typeface="+mj-lt"/>
              </a:rPr>
              <a:t>Group: 16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C16857-5D5E-9DBA-2B38-8AE246CCE2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368" r="19300" b="-1"/>
          <a:stretch/>
        </p:blipFill>
        <p:spPr>
          <a:xfrm>
            <a:off x="20" y="10"/>
            <a:ext cx="465732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740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279EC6-212B-2A79-9CA2-3939E4224658}"/>
              </a:ext>
            </a:extLst>
          </p:cNvPr>
          <p:cNvSpPr/>
          <p:nvPr/>
        </p:nvSpPr>
        <p:spPr>
          <a:xfrm>
            <a:off x="0" y="0"/>
            <a:ext cx="12192000" cy="13208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8CED56-8AE0-DFCD-065F-533501D089E3}"/>
              </a:ext>
            </a:extLst>
          </p:cNvPr>
          <p:cNvSpPr txBox="1"/>
          <p:nvPr/>
        </p:nvSpPr>
        <p:spPr>
          <a:xfrm>
            <a:off x="1734312" y="229513"/>
            <a:ext cx="872337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>
                <a:solidFill>
                  <a:schemeClr val="bg1"/>
                </a:solidFill>
                <a:latin typeface="+mj-lt"/>
              </a:rPr>
              <a:t>V. Package Class Diagram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D8F648-1987-5B66-5AA6-3097024D94FB}"/>
              </a:ext>
            </a:extLst>
          </p:cNvPr>
          <p:cNvSpPr txBox="1"/>
          <p:nvPr/>
        </p:nvSpPr>
        <p:spPr>
          <a:xfrm>
            <a:off x="769256" y="1550313"/>
            <a:ext cx="56460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4. Player Package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BE04D5-615A-63E4-AA67-BD4F866A0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662" y="2104311"/>
            <a:ext cx="7686675" cy="46577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4F8ABE5-C0BF-5B03-5FFB-63FCFD816F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9557" y="15093244"/>
            <a:ext cx="6412885" cy="4025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2804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5">
            <a:extLst>
              <a:ext uri="{FF2B5EF4-FFF2-40B4-BE49-F238E27FC236}">
                <a16:creationId xmlns:a16="http://schemas.microsoft.com/office/drawing/2014/main" id="{B753E19B-140E-ACCB-9C37-1CC1E035866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0"/>
          </a:blip>
          <a:stretch>
            <a:fillRect/>
          </a:stretch>
        </p:blipFill>
        <p:spPr>
          <a:xfrm>
            <a:off x="2194628" y="2243112"/>
            <a:ext cx="7686675" cy="46577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065157-AC6C-F9D8-0729-C1E892EEA2B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0"/>
          </a:blip>
          <a:stretch>
            <a:fillRect/>
          </a:stretch>
        </p:blipFill>
        <p:spPr>
          <a:xfrm>
            <a:off x="-1317473" y="-773106"/>
            <a:ext cx="21593307" cy="1204667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D279EC6-212B-2A79-9CA2-3939E4224658}"/>
              </a:ext>
            </a:extLst>
          </p:cNvPr>
          <p:cNvSpPr/>
          <p:nvPr/>
        </p:nvSpPr>
        <p:spPr>
          <a:xfrm>
            <a:off x="0" y="0"/>
            <a:ext cx="12192000" cy="13208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8CED56-8AE0-DFCD-065F-533501D089E3}"/>
              </a:ext>
            </a:extLst>
          </p:cNvPr>
          <p:cNvSpPr txBox="1"/>
          <p:nvPr/>
        </p:nvSpPr>
        <p:spPr>
          <a:xfrm>
            <a:off x="1734312" y="229513"/>
            <a:ext cx="872337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>
                <a:solidFill>
                  <a:schemeClr val="bg1"/>
                </a:solidFill>
                <a:latin typeface="+mj-lt"/>
              </a:rPr>
              <a:t>V. Package Class Diagram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7BDD36-B621-37DE-E225-EFE8DA4A70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9557" y="2104311"/>
            <a:ext cx="6412885" cy="40251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31EE033-C790-0E38-B5EF-25912B577BAF}"/>
              </a:ext>
            </a:extLst>
          </p:cNvPr>
          <p:cNvSpPr txBox="1"/>
          <p:nvPr/>
        </p:nvSpPr>
        <p:spPr>
          <a:xfrm>
            <a:off x="2889557" y="5250230"/>
            <a:ext cx="6412885" cy="8792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902945-B142-C1CF-1767-1EBFBDE3B3BA}"/>
              </a:ext>
            </a:extLst>
          </p:cNvPr>
          <p:cNvSpPr txBox="1"/>
          <p:nvPr/>
        </p:nvSpPr>
        <p:spPr>
          <a:xfrm>
            <a:off x="2889557" y="2333824"/>
            <a:ext cx="6412885" cy="8792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C919E1-AA46-EF57-3732-CF7CF2D09489}"/>
              </a:ext>
            </a:extLst>
          </p:cNvPr>
          <p:cNvSpPr txBox="1"/>
          <p:nvPr/>
        </p:nvSpPr>
        <p:spPr>
          <a:xfrm>
            <a:off x="4646854" y="4249410"/>
            <a:ext cx="930536" cy="971022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" name="Partial Circle 14">
            <a:extLst>
              <a:ext uri="{FF2B5EF4-FFF2-40B4-BE49-F238E27FC236}">
                <a16:creationId xmlns:a16="http://schemas.microsoft.com/office/drawing/2014/main" id="{B4B9F01A-6E62-1803-C552-8EEFD1C68CD9}"/>
              </a:ext>
            </a:extLst>
          </p:cNvPr>
          <p:cNvSpPr/>
          <p:nvPr/>
        </p:nvSpPr>
        <p:spPr>
          <a:xfrm>
            <a:off x="2889557" y="3213083"/>
            <a:ext cx="1609775" cy="1999681"/>
          </a:xfrm>
          <a:prstGeom prst="pie">
            <a:avLst>
              <a:gd name="adj1" fmla="val 5389312"/>
              <a:gd name="adj2" fmla="val 16204317"/>
            </a:avLst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AEB685-E886-4C64-A87F-0B3412DCEE84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1846967" y="2773454"/>
            <a:ext cx="1042590" cy="11436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A60BA51-2307-A6AA-2499-939608BB0ED5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1846967" y="2887822"/>
            <a:ext cx="1042590" cy="280203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53B734E-CB9D-AA06-755B-C83842793D94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1677409" y="4116900"/>
            <a:ext cx="1212148" cy="45510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1F935C9-61E4-B793-9427-50F92803D4E2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1677409" y="4572000"/>
            <a:ext cx="2969445" cy="16292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3DC00C1-864A-A854-C198-9A5DADD1ECFE}"/>
              </a:ext>
            </a:extLst>
          </p:cNvPr>
          <p:cNvSpPr txBox="1"/>
          <p:nvPr/>
        </p:nvSpPr>
        <p:spPr>
          <a:xfrm>
            <a:off x="89670" y="2652547"/>
            <a:ext cx="1992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PlayerContainer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5D3885A-E4AD-BE7E-E326-E27DF0886037}"/>
              </a:ext>
            </a:extLst>
          </p:cNvPr>
          <p:cNvSpPr txBox="1"/>
          <p:nvPr/>
        </p:nvSpPr>
        <p:spPr>
          <a:xfrm>
            <a:off x="581754" y="4397589"/>
            <a:ext cx="1992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MyPanel</a:t>
            </a:r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39BBF91-A789-7FFB-842D-D21A5D2FB067}"/>
              </a:ext>
            </a:extLst>
          </p:cNvPr>
          <p:cNvSpPr/>
          <p:nvPr/>
        </p:nvSpPr>
        <p:spPr>
          <a:xfrm>
            <a:off x="2889557" y="3213083"/>
            <a:ext cx="6412885" cy="2007349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E56EA18-B882-5A6A-B68F-39DF8DDD0989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9302442" y="4216758"/>
            <a:ext cx="1042590" cy="2854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24E69A4-EAA6-66C3-B3CB-01CF8BF41880}"/>
              </a:ext>
            </a:extLst>
          </p:cNvPr>
          <p:cNvSpPr txBox="1"/>
          <p:nvPr/>
        </p:nvSpPr>
        <p:spPr>
          <a:xfrm>
            <a:off x="10457688" y="3975118"/>
            <a:ext cx="1992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GameBoard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8056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25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50"/>
                            </p:stCondLst>
                            <p:childTnLst>
                              <p:par>
                                <p:cTn id="1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2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50"/>
                            </p:stCondLst>
                            <p:childTnLst>
                              <p:par>
                                <p:cTn id="3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25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0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5" grpId="0" animBg="1"/>
      <p:bldP spid="33" grpId="0"/>
      <p:bldP spid="40" grpId="0"/>
      <p:bldP spid="41" grpId="0" animBg="1"/>
      <p:bldP spid="4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279EC6-212B-2A79-9CA2-3939E4224658}"/>
              </a:ext>
            </a:extLst>
          </p:cNvPr>
          <p:cNvSpPr/>
          <p:nvPr/>
        </p:nvSpPr>
        <p:spPr>
          <a:xfrm>
            <a:off x="0" y="0"/>
            <a:ext cx="12192000" cy="13208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8CED56-8AE0-DFCD-065F-533501D089E3}"/>
              </a:ext>
            </a:extLst>
          </p:cNvPr>
          <p:cNvSpPr txBox="1"/>
          <p:nvPr/>
        </p:nvSpPr>
        <p:spPr>
          <a:xfrm>
            <a:off x="1734312" y="229513"/>
            <a:ext cx="872337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>
                <a:solidFill>
                  <a:schemeClr val="bg1"/>
                </a:solidFill>
                <a:latin typeface="+mj-lt"/>
              </a:rPr>
              <a:t>VI. OOP Technique Explanation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893775-A500-5AA9-BCDA-BAB4D2D93C70}"/>
              </a:ext>
            </a:extLst>
          </p:cNvPr>
          <p:cNvSpPr txBox="1"/>
          <p:nvPr/>
        </p:nvSpPr>
        <p:spPr>
          <a:xfrm>
            <a:off x="449942" y="1426274"/>
            <a:ext cx="56460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I. Inheritance/Abstraction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16ECDEB-7E34-BD8C-0F59-9CCFDE9FAE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085" y="2714461"/>
            <a:ext cx="5220429" cy="234347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37A958E-2329-BA17-232A-6D91BF89D3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9875" y="5799688"/>
            <a:ext cx="3581900" cy="51442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3BC44B3-6028-3044-C04F-4D912E958E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2116" y="3015881"/>
            <a:ext cx="3277057" cy="485843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9A9C5703-7AED-0DAF-B70A-9C7DD4D485CD}"/>
              </a:ext>
            </a:extLst>
          </p:cNvPr>
          <p:cNvSpPr/>
          <p:nvPr/>
        </p:nvSpPr>
        <p:spPr>
          <a:xfrm>
            <a:off x="6785759" y="1413376"/>
            <a:ext cx="4854156" cy="2264674"/>
          </a:xfrm>
          <a:prstGeom prst="rect">
            <a:avLst/>
          </a:prstGeom>
          <a:noFill/>
          <a:ln w="19050">
            <a:solidFill>
              <a:srgbClr val="1E1B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641BCF2-E21E-2E4F-59E3-78B588D13C83}"/>
              </a:ext>
            </a:extLst>
          </p:cNvPr>
          <p:cNvSpPr/>
          <p:nvPr/>
        </p:nvSpPr>
        <p:spPr>
          <a:xfrm>
            <a:off x="6785759" y="3886201"/>
            <a:ext cx="4854156" cy="2609850"/>
          </a:xfrm>
          <a:prstGeom prst="rect">
            <a:avLst/>
          </a:prstGeom>
          <a:noFill/>
          <a:ln w="19050">
            <a:solidFill>
              <a:srgbClr val="1E1B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E5FF5E4-219F-0999-1FD9-E077E9AA2DB6}"/>
              </a:ext>
            </a:extLst>
          </p:cNvPr>
          <p:cNvGrpSpPr/>
          <p:nvPr/>
        </p:nvGrpSpPr>
        <p:grpSpPr>
          <a:xfrm>
            <a:off x="3777700" y="2030072"/>
            <a:ext cx="3008059" cy="693156"/>
            <a:chOff x="2812877" y="1173479"/>
            <a:chExt cx="3115483" cy="693156"/>
          </a:xfrm>
        </p:grpSpPr>
        <p:cxnSp>
          <p:nvCxnSpPr>
            <p:cNvPr id="35" name="Straight Arrow Connector 18">
              <a:extLst>
                <a:ext uri="{FF2B5EF4-FFF2-40B4-BE49-F238E27FC236}">
                  <a16:creationId xmlns:a16="http://schemas.microsoft.com/office/drawing/2014/main" id="{51DEFBAA-DE02-AE9B-B757-C0D1026D552F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920300" y="1173479"/>
              <a:ext cx="3008060" cy="685703"/>
            </a:xfrm>
            <a:prstGeom prst="bentConnector2">
              <a:avLst/>
            </a:prstGeom>
            <a:ln w="4445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064EDC55-4838-1BEF-0789-0EDBD87049CB}"/>
                </a:ext>
              </a:extLst>
            </p:cNvPr>
            <p:cNvSpPr/>
            <p:nvPr/>
          </p:nvSpPr>
          <p:spPr>
            <a:xfrm flipV="1">
              <a:off x="2812877" y="1627876"/>
              <a:ext cx="214843" cy="238759"/>
            </a:xfrm>
            <a:prstGeom prst="triangle">
              <a:avLst/>
            </a:prstGeom>
            <a:solidFill>
              <a:schemeClr val="bg1"/>
            </a:solidFill>
            <a:ln w="9525">
              <a:solidFill>
                <a:srgbClr val="1E1B2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C109263-127D-FBC3-4DF1-004B64836185}"/>
              </a:ext>
            </a:extLst>
          </p:cNvPr>
          <p:cNvGrpSpPr/>
          <p:nvPr/>
        </p:nvGrpSpPr>
        <p:grpSpPr>
          <a:xfrm>
            <a:off x="3777699" y="5084298"/>
            <a:ext cx="3008060" cy="446778"/>
            <a:chOff x="2812876" y="4736836"/>
            <a:chExt cx="3115484" cy="446778"/>
          </a:xfrm>
        </p:grpSpPr>
        <p:cxnSp>
          <p:nvCxnSpPr>
            <p:cNvPr id="38" name="Straight Arrow Connector 22">
              <a:extLst>
                <a:ext uri="{FF2B5EF4-FFF2-40B4-BE49-F238E27FC236}">
                  <a16:creationId xmlns:a16="http://schemas.microsoft.com/office/drawing/2014/main" id="{4744386B-4774-BA62-B78A-D0AEADCF3988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920300" y="4744289"/>
              <a:ext cx="3008060" cy="439325"/>
            </a:xfrm>
            <a:prstGeom prst="bentConnector2">
              <a:avLst/>
            </a:prstGeom>
            <a:ln w="4445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74E8FCF7-E161-D709-C05C-89DC4DA6D364}"/>
                </a:ext>
              </a:extLst>
            </p:cNvPr>
            <p:cNvSpPr/>
            <p:nvPr/>
          </p:nvSpPr>
          <p:spPr>
            <a:xfrm>
              <a:off x="2812876" y="4736836"/>
              <a:ext cx="214843" cy="238759"/>
            </a:xfrm>
            <a:prstGeom prst="triangle">
              <a:avLst/>
            </a:prstGeom>
            <a:solidFill>
              <a:schemeClr val="bg1"/>
            </a:solidFill>
            <a:ln w="9525">
              <a:solidFill>
                <a:srgbClr val="1E1B2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5" name="Picture 44">
            <a:extLst>
              <a:ext uri="{FF2B5EF4-FFF2-40B4-BE49-F238E27FC236}">
                <a16:creationId xmlns:a16="http://schemas.microsoft.com/office/drawing/2014/main" id="{E002F8FE-040F-AC1D-3A00-00064D35FC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92937" y="4071173"/>
            <a:ext cx="606654" cy="1530298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F65C95CC-1BFA-BF8C-B3E1-3E6EA95BEF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42116" y="4071173"/>
            <a:ext cx="606654" cy="1530298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DD3473D3-B565-00F2-C290-3F981E2307A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70696" y="1540593"/>
            <a:ext cx="1228896" cy="130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3739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279EC6-212B-2A79-9CA2-3939E4224658}"/>
              </a:ext>
            </a:extLst>
          </p:cNvPr>
          <p:cNvSpPr/>
          <p:nvPr/>
        </p:nvSpPr>
        <p:spPr>
          <a:xfrm>
            <a:off x="0" y="0"/>
            <a:ext cx="12192000" cy="13208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8CED56-8AE0-DFCD-065F-533501D089E3}"/>
              </a:ext>
            </a:extLst>
          </p:cNvPr>
          <p:cNvSpPr txBox="1"/>
          <p:nvPr/>
        </p:nvSpPr>
        <p:spPr>
          <a:xfrm>
            <a:off x="1734312" y="229513"/>
            <a:ext cx="872337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>
                <a:solidFill>
                  <a:schemeClr val="bg1"/>
                </a:solidFill>
                <a:latin typeface="+mj-lt"/>
              </a:rPr>
              <a:t>VI. OOP Technique Explanation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AACDD5-03CF-743C-F799-5306BF5EEEE7}"/>
              </a:ext>
            </a:extLst>
          </p:cNvPr>
          <p:cNvSpPr txBox="1"/>
          <p:nvPr/>
        </p:nvSpPr>
        <p:spPr>
          <a:xfrm>
            <a:off x="497303" y="1425091"/>
            <a:ext cx="56460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II. Polymorphism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A9492F-5603-ECF1-C929-C1263A558E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303" y="2287226"/>
            <a:ext cx="5601482" cy="32198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4AE12A1-9F27-ED99-3CC9-DE22F90BBE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2043" y="1702090"/>
            <a:ext cx="3410426" cy="210531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548EC3F-A9B0-8DB1-5CFA-67ABD94AC5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2043" y="4151375"/>
            <a:ext cx="3658111" cy="1695687"/>
          </a:xfrm>
          <a:prstGeom prst="rect">
            <a:avLst/>
          </a:prstGeom>
        </p:spPr>
      </p:pic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3AC6DADB-82FA-901F-5061-72B056D90385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6098785" y="3897176"/>
            <a:ext cx="1483258" cy="978408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C0DDB1AB-8E97-ED2C-C5FA-7AD744F27CAE}"/>
              </a:ext>
            </a:extLst>
          </p:cNvPr>
          <p:cNvCxnSpPr>
            <a:cxnSpLocks/>
          </p:cNvCxnSpPr>
          <p:nvPr/>
        </p:nvCxnSpPr>
        <p:spPr>
          <a:xfrm flipV="1">
            <a:off x="6096000" y="2906576"/>
            <a:ext cx="1483258" cy="978408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91656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279EC6-212B-2A79-9CA2-3939E4224658}"/>
              </a:ext>
            </a:extLst>
          </p:cNvPr>
          <p:cNvSpPr/>
          <p:nvPr/>
        </p:nvSpPr>
        <p:spPr>
          <a:xfrm>
            <a:off x="0" y="0"/>
            <a:ext cx="12192000" cy="13208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8CED56-8AE0-DFCD-065F-533501D089E3}"/>
              </a:ext>
            </a:extLst>
          </p:cNvPr>
          <p:cNvSpPr txBox="1"/>
          <p:nvPr/>
        </p:nvSpPr>
        <p:spPr>
          <a:xfrm>
            <a:off x="1734312" y="229513"/>
            <a:ext cx="872337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>
                <a:solidFill>
                  <a:schemeClr val="bg1"/>
                </a:solidFill>
                <a:latin typeface="+mj-lt"/>
              </a:rPr>
              <a:t>VI. OOP Technique Explanation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AACDD5-03CF-743C-F799-5306BF5EEEE7}"/>
              </a:ext>
            </a:extLst>
          </p:cNvPr>
          <p:cNvSpPr txBox="1"/>
          <p:nvPr/>
        </p:nvSpPr>
        <p:spPr>
          <a:xfrm>
            <a:off x="497303" y="1425091"/>
            <a:ext cx="56460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II. Polymorphism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336205-C0AC-5E4E-EEDC-C0FACE5AB7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230" y="5038725"/>
            <a:ext cx="4877481" cy="128605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42AA0F5-29ED-D1C4-8E3C-C37B0BC001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3261" y="1902269"/>
            <a:ext cx="2705478" cy="28579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3E19573-7D67-DD32-F62F-9FC1A9E969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5307" y="3278914"/>
            <a:ext cx="606654" cy="153029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A931C5B-B1AF-FB79-16A0-E9E20C5344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2520" y="3278914"/>
            <a:ext cx="606654" cy="153029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85DC6A3-22A7-5737-0B94-06AD4EDA97B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80291" y="5038725"/>
            <a:ext cx="5010849" cy="65731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7D4719D-2230-F307-0EFE-C8D5B62DAF0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89817" y="5781767"/>
            <a:ext cx="5001323" cy="68589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6CFBC06-3998-8E5C-E552-3944D09CDDD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33367" y="3504105"/>
            <a:ext cx="1228896" cy="1305107"/>
          </a:xfrm>
          <a:prstGeom prst="rect">
            <a:avLst/>
          </a:prstGeom>
        </p:spPr>
      </p:pic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26788375-29BF-4428-2871-F8829FADD35C}"/>
              </a:ext>
            </a:extLst>
          </p:cNvPr>
          <p:cNvCxnSpPr>
            <a:cxnSpLocks/>
            <a:stCxn id="15" idx="2"/>
            <a:endCxn id="23" idx="0"/>
          </p:cNvCxnSpPr>
          <p:nvPr/>
        </p:nvCxnSpPr>
        <p:spPr>
          <a:xfrm rot="16200000" flipH="1">
            <a:off x="6115525" y="2168534"/>
            <a:ext cx="2850666" cy="2889716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6B63E060-C199-3BCE-DD8E-B80225DCF634}"/>
              </a:ext>
            </a:extLst>
          </p:cNvPr>
          <p:cNvCxnSpPr>
            <a:cxnSpLocks/>
          </p:cNvCxnSpPr>
          <p:nvPr/>
        </p:nvCxnSpPr>
        <p:spPr>
          <a:xfrm rot="5400000">
            <a:off x="3225810" y="2168534"/>
            <a:ext cx="2850666" cy="2889716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718413C-A089-DED8-2651-360BBDE514F9}"/>
              </a:ext>
            </a:extLst>
          </p:cNvPr>
          <p:cNvSpPr txBox="1"/>
          <p:nvPr/>
        </p:nvSpPr>
        <p:spPr>
          <a:xfrm>
            <a:off x="6170426" y="2683359"/>
            <a:ext cx="1829932" cy="371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Downcasting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533528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build="allAtOnce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B4575F16-1C50-9E57-3B5A-DA5D2BA1005A}"/>
              </a:ext>
            </a:extLst>
          </p:cNvPr>
          <p:cNvCxnSpPr>
            <a:cxnSpLocks/>
            <a:stCxn id="254" idx="2"/>
            <a:endCxn id="126" idx="0"/>
          </p:cNvCxnSpPr>
          <p:nvPr/>
        </p:nvCxnSpPr>
        <p:spPr>
          <a:xfrm flipV="1">
            <a:off x="4585885" y="4534178"/>
            <a:ext cx="1291039" cy="61186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FD279EC6-212B-2A79-9CA2-3939E4224658}"/>
              </a:ext>
            </a:extLst>
          </p:cNvPr>
          <p:cNvSpPr/>
          <p:nvPr/>
        </p:nvSpPr>
        <p:spPr>
          <a:xfrm>
            <a:off x="0" y="0"/>
            <a:ext cx="12192000" cy="13208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8CED56-8AE0-DFCD-065F-533501D089E3}"/>
              </a:ext>
            </a:extLst>
          </p:cNvPr>
          <p:cNvSpPr txBox="1"/>
          <p:nvPr/>
        </p:nvSpPr>
        <p:spPr>
          <a:xfrm>
            <a:off x="1734312" y="229513"/>
            <a:ext cx="872337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>
                <a:solidFill>
                  <a:schemeClr val="bg1"/>
                </a:solidFill>
                <a:latin typeface="+mj-lt"/>
              </a:rPr>
              <a:t>VI. OOP Technique Explanation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AACDD5-03CF-743C-F799-5306BF5EEEE7}"/>
              </a:ext>
            </a:extLst>
          </p:cNvPr>
          <p:cNvSpPr txBox="1"/>
          <p:nvPr/>
        </p:nvSpPr>
        <p:spPr>
          <a:xfrm>
            <a:off x="497303" y="1425091"/>
            <a:ext cx="81307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III. Association/Aggregation/Composition</a:t>
            </a:r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7D635693-9267-ABE3-19F8-04157DD45F4C}"/>
              </a:ext>
            </a:extLst>
          </p:cNvPr>
          <p:cNvSpPr/>
          <p:nvPr/>
        </p:nvSpPr>
        <p:spPr>
          <a:xfrm>
            <a:off x="2362200" y="2238815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69AE3E-B2DE-65B4-94F4-2A6BF6511852}"/>
              </a:ext>
            </a:extLst>
          </p:cNvPr>
          <p:cNvSpPr txBox="1"/>
          <p:nvPr/>
        </p:nvSpPr>
        <p:spPr>
          <a:xfrm>
            <a:off x="1959428" y="1824636"/>
            <a:ext cx="1431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MainFrame</a:t>
            </a:r>
            <a:endParaRPr lang="en-US" dirty="0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3D20BDA8-AE8C-CB3E-03F0-EB70BC9F0EC4}"/>
              </a:ext>
            </a:extLst>
          </p:cNvPr>
          <p:cNvSpPr/>
          <p:nvPr/>
        </p:nvSpPr>
        <p:spPr>
          <a:xfrm>
            <a:off x="5875564" y="2240604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51970CF-30FF-50A0-50B7-ED32F69450F9}"/>
              </a:ext>
            </a:extLst>
          </p:cNvPr>
          <p:cNvCxnSpPr>
            <a:cxnSpLocks/>
            <a:stCxn id="3" idx="6"/>
            <a:endCxn id="9" idx="2"/>
          </p:cNvCxnSpPr>
          <p:nvPr/>
        </p:nvCxnSpPr>
        <p:spPr>
          <a:xfrm>
            <a:off x="2819400" y="2467415"/>
            <a:ext cx="3056164" cy="178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7A7F08C-5EE6-91E1-56B7-E4C3052DC189}"/>
              </a:ext>
            </a:extLst>
          </p:cNvPr>
          <p:cNvSpPr txBox="1"/>
          <p:nvPr/>
        </p:nvSpPr>
        <p:spPr>
          <a:xfrm>
            <a:off x="5375104" y="1824636"/>
            <a:ext cx="1431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GameFrame</a:t>
            </a:r>
            <a:endParaRPr lang="en-US" dirty="0"/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C69655E7-418A-648F-1DA0-A4288D774DB8}"/>
              </a:ext>
            </a:extLst>
          </p:cNvPr>
          <p:cNvSpPr/>
          <p:nvPr/>
        </p:nvSpPr>
        <p:spPr>
          <a:xfrm>
            <a:off x="9465129" y="225305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2283C1E-0E7D-5ACC-B0F6-1C9638594B23}"/>
              </a:ext>
            </a:extLst>
          </p:cNvPr>
          <p:cNvCxnSpPr>
            <a:cxnSpLocks/>
            <a:stCxn id="9" idx="6"/>
            <a:endCxn id="18" idx="2"/>
          </p:cNvCxnSpPr>
          <p:nvPr/>
        </p:nvCxnSpPr>
        <p:spPr>
          <a:xfrm>
            <a:off x="6332764" y="2469204"/>
            <a:ext cx="3132365" cy="1244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BE2C03F-F21D-E80C-5294-6720BC976B73}"/>
              </a:ext>
            </a:extLst>
          </p:cNvPr>
          <p:cNvSpPr txBox="1"/>
          <p:nvPr/>
        </p:nvSpPr>
        <p:spPr>
          <a:xfrm>
            <a:off x="9085225" y="1869860"/>
            <a:ext cx="1431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EndFrame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F2AAA1E-BE6B-5581-8310-DDE4CF866A62}"/>
              </a:ext>
            </a:extLst>
          </p:cNvPr>
          <p:cNvSpPr txBox="1"/>
          <p:nvPr/>
        </p:nvSpPr>
        <p:spPr>
          <a:xfrm>
            <a:off x="3656239" y="2161427"/>
            <a:ext cx="7702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creates</a:t>
            </a:r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426C78A6-8E09-54C7-639E-6A47A5BA09E6}"/>
              </a:ext>
            </a:extLst>
          </p:cNvPr>
          <p:cNvSpPr/>
          <p:nvPr/>
        </p:nvSpPr>
        <p:spPr>
          <a:xfrm rot="5400000">
            <a:off x="4423525" y="2267769"/>
            <a:ext cx="218038" cy="114300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C27BB77-6433-6CA4-9654-88D001331864}"/>
              </a:ext>
            </a:extLst>
          </p:cNvPr>
          <p:cNvSpPr txBox="1"/>
          <p:nvPr/>
        </p:nvSpPr>
        <p:spPr>
          <a:xfrm rot="19124333">
            <a:off x="4322832" y="3182210"/>
            <a:ext cx="1184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creates/uses</a:t>
            </a:r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FBABD1E5-C4D6-78DE-53E8-FB294461E56B}"/>
              </a:ext>
            </a:extLst>
          </p:cNvPr>
          <p:cNvSpPr/>
          <p:nvPr/>
        </p:nvSpPr>
        <p:spPr>
          <a:xfrm rot="5400000">
            <a:off x="8106832" y="2260578"/>
            <a:ext cx="218038" cy="114300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C406F55B-B203-713A-2C97-B442C71ED2F7}"/>
              </a:ext>
            </a:extLst>
          </p:cNvPr>
          <p:cNvSpPr/>
          <p:nvPr/>
        </p:nvSpPr>
        <p:spPr>
          <a:xfrm>
            <a:off x="3589394" y="4308487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C625C4D-5602-398A-59A7-8E365AC8D3A3}"/>
              </a:ext>
            </a:extLst>
          </p:cNvPr>
          <p:cNvCxnSpPr>
            <a:cxnSpLocks/>
            <a:stCxn id="9" idx="3"/>
            <a:endCxn id="33" idx="7"/>
          </p:cNvCxnSpPr>
          <p:nvPr/>
        </p:nvCxnSpPr>
        <p:spPr>
          <a:xfrm flipH="1">
            <a:off x="3979639" y="2630849"/>
            <a:ext cx="1962880" cy="174459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E25EE5D-C02A-EFE1-49BD-CAA944F336AC}"/>
              </a:ext>
            </a:extLst>
          </p:cNvPr>
          <p:cNvSpPr txBox="1"/>
          <p:nvPr/>
        </p:nvSpPr>
        <p:spPr>
          <a:xfrm>
            <a:off x="6180725" y="4055969"/>
            <a:ext cx="1765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PlayerContainer</a:t>
            </a:r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5A19B8C-E933-E4A8-6BCC-97E3F73E1582}"/>
              </a:ext>
            </a:extLst>
          </p:cNvPr>
          <p:cNvSpPr txBox="1"/>
          <p:nvPr/>
        </p:nvSpPr>
        <p:spPr>
          <a:xfrm>
            <a:off x="7368390" y="2133710"/>
            <a:ext cx="790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creates</a:t>
            </a:r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79A87420-0EB6-E9FD-15B5-BAC09D920D83}"/>
              </a:ext>
            </a:extLst>
          </p:cNvPr>
          <p:cNvSpPr/>
          <p:nvPr/>
        </p:nvSpPr>
        <p:spPr>
          <a:xfrm rot="13652535">
            <a:off x="4276956" y="3785362"/>
            <a:ext cx="218038" cy="114300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D472E7D-EC9A-D9F1-50C4-C308BA2A3041}"/>
              </a:ext>
            </a:extLst>
          </p:cNvPr>
          <p:cNvSpPr txBox="1"/>
          <p:nvPr/>
        </p:nvSpPr>
        <p:spPr>
          <a:xfrm rot="19019521">
            <a:off x="4852879" y="3394001"/>
            <a:ext cx="570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uses</a:t>
            </a:r>
          </a:p>
        </p:txBody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971E7740-9EA5-94A9-519D-471388CD3E8C}"/>
              </a:ext>
            </a:extLst>
          </p:cNvPr>
          <p:cNvSpPr/>
          <p:nvPr/>
        </p:nvSpPr>
        <p:spPr>
          <a:xfrm rot="2731345">
            <a:off x="5554776" y="2978406"/>
            <a:ext cx="218038" cy="114300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Flowchart: Connector 53">
            <a:extLst>
              <a:ext uri="{FF2B5EF4-FFF2-40B4-BE49-F238E27FC236}">
                <a16:creationId xmlns:a16="http://schemas.microsoft.com/office/drawing/2014/main" id="{AA3F2728-344B-D321-9E67-7E62427E0F35}"/>
              </a:ext>
            </a:extLst>
          </p:cNvPr>
          <p:cNvSpPr/>
          <p:nvPr/>
        </p:nvSpPr>
        <p:spPr>
          <a:xfrm>
            <a:off x="8381430" y="4308487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9ADB782-C875-6208-D607-6A475576052A}"/>
              </a:ext>
            </a:extLst>
          </p:cNvPr>
          <p:cNvCxnSpPr>
            <a:cxnSpLocks/>
            <a:stCxn id="9" idx="5"/>
            <a:endCxn id="54" idx="1"/>
          </p:cNvCxnSpPr>
          <p:nvPr/>
        </p:nvCxnSpPr>
        <p:spPr>
          <a:xfrm>
            <a:off x="6265809" y="2630849"/>
            <a:ext cx="2182576" cy="174459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DE841C2B-763C-AB98-BBD5-594FB44CD584}"/>
              </a:ext>
            </a:extLst>
          </p:cNvPr>
          <p:cNvSpPr txBox="1"/>
          <p:nvPr/>
        </p:nvSpPr>
        <p:spPr>
          <a:xfrm rot="2316724">
            <a:off x="6764616" y="3123438"/>
            <a:ext cx="1184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creates/uses</a:t>
            </a:r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98588C2D-62DA-65AD-618C-50389B825AC3}"/>
              </a:ext>
            </a:extLst>
          </p:cNvPr>
          <p:cNvSpPr/>
          <p:nvPr/>
        </p:nvSpPr>
        <p:spPr>
          <a:xfrm rot="8126506">
            <a:off x="7857359" y="3787159"/>
            <a:ext cx="218038" cy="114300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775CDF5-06F7-EDC3-4201-F8B80EA794D5}"/>
              </a:ext>
            </a:extLst>
          </p:cNvPr>
          <p:cNvSpPr txBox="1"/>
          <p:nvPr/>
        </p:nvSpPr>
        <p:spPr>
          <a:xfrm>
            <a:off x="8557693" y="3940615"/>
            <a:ext cx="1431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MyPanel</a:t>
            </a:r>
            <a:r>
              <a:rPr lang="en-US" dirty="0"/>
              <a:t>[]</a:t>
            </a:r>
          </a:p>
        </p:txBody>
      </p:sp>
      <p:sp>
        <p:nvSpPr>
          <p:cNvPr id="78" name="Diamond 77">
            <a:extLst>
              <a:ext uri="{FF2B5EF4-FFF2-40B4-BE49-F238E27FC236}">
                <a16:creationId xmlns:a16="http://schemas.microsoft.com/office/drawing/2014/main" id="{CAB2EB02-BA52-2A3C-D395-7BCB42BB2E0C}"/>
              </a:ext>
            </a:extLst>
          </p:cNvPr>
          <p:cNvSpPr/>
          <p:nvPr/>
        </p:nvSpPr>
        <p:spPr>
          <a:xfrm rot="2893211">
            <a:off x="5810566" y="2604571"/>
            <a:ext cx="127907" cy="171631"/>
          </a:xfrm>
          <a:prstGeom prst="diamond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Diamond 78">
            <a:extLst>
              <a:ext uri="{FF2B5EF4-FFF2-40B4-BE49-F238E27FC236}">
                <a16:creationId xmlns:a16="http://schemas.microsoft.com/office/drawing/2014/main" id="{5122518D-A392-ABAF-6E5B-D75016A21921}"/>
              </a:ext>
            </a:extLst>
          </p:cNvPr>
          <p:cNvSpPr/>
          <p:nvPr/>
        </p:nvSpPr>
        <p:spPr>
          <a:xfrm rot="7662703">
            <a:off x="6284501" y="2600505"/>
            <a:ext cx="127907" cy="171631"/>
          </a:xfrm>
          <a:prstGeom prst="diamond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Flowchart: Connector 80">
            <a:extLst>
              <a:ext uri="{FF2B5EF4-FFF2-40B4-BE49-F238E27FC236}">
                <a16:creationId xmlns:a16="http://schemas.microsoft.com/office/drawing/2014/main" id="{63FBA199-FACB-C3D3-04C9-319B22F52CF6}"/>
              </a:ext>
            </a:extLst>
          </p:cNvPr>
          <p:cNvSpPr/>
          <p:nvPr/>
        </p:nvSpPr>
        <p:spPr>
          <a:xfrm>
            <a:off x="5871112" y="4308487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A6DF0155-E73B-2E97-3F03-19B108B3D67B}"/>
              </a:ext>
            </a:extLst>
          </p:cNvPr>
          <p:cNvCxnSpPr>
            <a:cxnSpLocks/>
            <a:endCxn id="81" idx="0"/>
          </p:cNvCxnSpPr>
          <p:nvPr/>
        </p:nvCxnSpPr>
        <p:spPr>
          <a:xfrm flipH="1">
            <a:off x="6099712" y="2753631"/>
            <a:ext cx="294" cy="155485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C38C56F4-1A12-FFA9-251D-82EB96FFAD8D}"/>
              </a:ext>
            </a:extLst>
          </p:cNvPr>
          <p:cNvSpPr txBox="1"/>
          <p:nvPr/>
        </p:nvSpPr>
        <p:spPr>
          <a:xfrm rot="5400000">
            <a:off x="5668650" y="3193963"/>
            <a:ext cx="1184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creates/uses</a:t>
            </a:r>
          </a:p>
        </p:txBody>
      </p:sp>
      <p:sp>
        <p:nvSpPr>
          <p:cNvPr id="89" name="Isosceles Triangle 88">
            <a:extLst>
              <a:ext uri="{FF2B5EF4-FFF2-40B4-BE49-F238E27FC236}">
                <a16:creationId xmlns:a16="http://schemas.microsoft.com/office/drawing/2014/main" id="{A7D4F88E-CF23-170D-9C20-837FC672C0EB}"/>
              </a:ext>
            </a:extLst>
          </p:cNvPr>
          <p:cNvSpPr/>
          <p:nvPr/>
        </p:nvSpPr>
        <p:spPr>
          <a:xfrm rot="10800000">
            <a:off x="6125565" y="3950554"/>
            <a:ext cx="218038" cy="114300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Flowchart: Connector 89">
            <a:extLst>
              <a:ext uri="{FF2B5EF4-FFF2-40B4-BE49-F238E27FC236}">
                <a16:creationId xmlns:a16="http://schemas.microsoft.com/office/drawing/2014/main" id="{EE119AF1-D7FC-4AC1-74DA-102A0F4194C9}"/>
              </a:ext>
            </a:extLst>
          </p:cNvPr>
          <p:cNvSpPr/>
          <p:nvPr/>
        </p:nvSpPr>
        <p:spPr>
          <a:xfrm>
            <a:off x="2361901" y="5834629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E019A634-4050-E707-8081-73E4F035F8E4}"/>
              </a:ext>
            </a:extLst>
          </p:cNvPr>
          <p:cNvCxnSpPr>
            <a:cxnSpLocks/>
            <a:stCxn id="33" idx="3"/>
            <a:endCxn id="90" idx="7"/>
          </p:cNvCxnSpPr>
          <p:nvPr/>
        </p:nvCxnSpPr>
        <p:spPr>
          <a:xfrm flipH="1">
            <a:off x="2752146" y="4698732"/>
            <a:ext cx="904203" cy="12028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12AA3778-033C-C4FE-B0DB-8AA2BC0FC688}"/>
              </a:ext>
            </a:extLst>
          </p:cNvPr>
          <p:cNvSpPr txBox="1"/>
          <p:nvPr/>
        </p:nvSpPr>
        <p:spPr>
          <a:xfrm>
            <a:off x="3933022" y="5745750"/>
            <a:ext cx="763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Tiles[]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43D2F1E-6574-3D5E-81D8-5F4CB4CB43BF}"/>
              </a:ext>
            </a:extLst>
          </p:cNvPr>
          <p:cNvSpPr txBox="1"/>
          <p:nvPr/>
        </p:nvSpPr>
        <p:spPr>
          <a:xfrm>
            <a:off x="2448501" y="3922811"/>
            <a:ext cx="1431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GameBoard</a:t>
            </a:r>
            <a:endParaRPr lang="en-US" dirty="0"/>
          </a:p>
        </p:txBody>
      </p:sp>
      <p:sp>
        <p:nvSpPr>
          <p:cNvPr id="100" name="Diamond 99">
            <a:extLst>
              <a:ext uri="{FF2B5EF4-FFF2-40B4-BE49-F238E27FC236}">
                <a16:creationId xmlns:a16="http://schemas.microsoft.com/office/drawing/2014/main" id="{CAEC9F47-78CA-144D-405D-7DFC36F5D7EC}"/>
              </a:ext>
            </a:extLst>
          </p:cNvPr>
          <p:cNvSpPr/>
          <p:nvPr/>
        </p:nvSpPr>
        <p:spPr>
          <a:xfrm>
            <a:off x="6036328" y="2710250"/>
            <a:ext cx="127907" cy="171631"/>
          </a:xfrm>
          <a:prstGeom prst="diamond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Flowchart: Connector 101">
            <a:extLst>
              <a:ext uri="{FF2B5EF4-FFF2-40B4-BE49-F238E27FC236}">
                <a16:creationId xmlns:a16="http://schemas.microsoft.com/office/drawing/2014/main" id="{9C009C3F-687B-6C18-A3A1-DFC9097C85CA}"/>
              </a:ext>
            </a:extLst>
          </p:cNvPr>
          <p:cNvSpPr/>
          <p:nvPr/>
        </p:nvSpPr>
        <p:spPr>
          <a:xfrm>
            <a:off x="4732479" y="5834629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9523BF4C-0B89-AAA3-93F3-9D8848E06B42}"/>
              </a:ext>
            </a:extLst>
          </p:cNvPr>
          <p:cNvCxnSpPr>
            <a:cxnSpLocks/>
            <a:stCxn id="33" idx="5"/>
            <a:endCxn id="102" idx="1"/>
          </p:cNvCxnSpPr>
          <p:nvPr/>
        </p:nvCxnSpPr>
        <p:spPr>
          <a:xfrm>
            <a:off x="3979639" y="4698732"/>
            <a:ext cx="819795" cy="12028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DD5509B6-FF7C-3C7C-9564-6F59D0615573}"/>
              </a:ext>
            </a:extLst>
          </p:cNvPr>
          <p:cNvSpPr txBox="1"/>
          <p:nvPr/>
        </p:nvSpPr>
        <p:spPr>
          <a:xfrm>
            <a:off x="1526428" y="5561084"/>
            <a:ext cx="1431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Player[]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3A18F0C-5BBA-A022-683B-99112F36D1FC}"/>
              </a:ext>
            </a:extLst>
          </p:cNvPr>
          <p:cNvCxnSpPr>
            <a:cxnSpLocks/>
          </p:cNvCxnSpPr>
          <p:nvPr/>
        </p:nvCxnSpPr>
        <p:spPr>
          <a:xfrm flipH="1">
            <a:off x="2751254" y="5263506"/>
            <a:ext cx="1496569" cy="63807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Diamond 125">
            <a:extLst>
              <a:ext uri="{FF2B5EF4-FFF2-40B4-BE49-F238E27FC236}">
                <a16:creationId xmlns:a16="http://schemas.microsoft.com/office/drawing/2014/main" id="{D31BAEE5-CA6A-DCEB-12D2-BD869D955C8C}"/>
              </a:ext>
            </a:extLst>
          </p:cNvPr>
          <p:cNvSpPr/>
          <p:nvPr/>
        </p:nvSpPr>
        <p:spPr>
          <a:xfrm rot="3894699">
            <a:off x="5735251" y="4484749"/>
            <a:ext cx="127907" cy="171631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Diamond 193">
            <a:extLst>
              <a:ext uri="{FF2B5EF4-FFF2-40B4-BE49-F238E27FC236}">
                <a16:creationId xmlns:a16="http://schemas.microsoft.com/office/drawing/2014/main" id="{FBCE56F6-EAEC-577A-F9A1-33A554996B91}"/>
              </a:ext>
            </a:extLst>
          </p:cNvPr>
          <p:cNvSpPr/>
          <p:nvPr/>
        </p:nvSpPr>
        <p:spPr>
          <a:xfrm rot="2091608">
            <a:off x="3525441" y="4697177"/>
            <a:ext cx="127907" cy="171631"/>
          </a:xfrm>
          <a:prstGeom prst="diamond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Diamond 194">
            <a:extLst>
              <a:ext uri="{FF2B5EF4-FFF2-40B4-BE49-F238E27FC236}">
                <a16:creationId xmlns:a16="http://schemas.microsoft.com/office/drawing/2014/main" id="{4FEBE9DA-C941-9937-DEAE-F5205EE72DC2}"/>
              </a:ext>
            </a:extLst>
          </p:cNvPr>
          <p:cNvSpPr/>
          <p:nvPr/>
        </p:nvSpPr>
        <p:spPr>
          <a:xfrm rot="19541953">
            <a:off x="3966833" y="4696216"/>
            <a:ext cx="127907" cy="171631"/>
          </a:xfrm>
          <a:prstGeom prst="diamond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356AE116-217C-B40A-06E0-477C31871FE0}"/>
              </a:ext>
            </a:extLst>
          </p:cNvPr>
          <p:cNvSpPr txBox="1"/>
          <p:nvPr/>
        </p:nvSpPr>
        <p:spPr>
          <a:xfrm rot="18407089">
            <a:off x="2504801" y="4983337"/>
            <a:ext cx="1184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creates/uses</a:t>
            </a:r>
          </a:p>
        </p:txBody>
      </p:sp>
      <p:sp>
        <p:nvSpPr>
          <p:cNvPr id="214" name="Isosceles Triangle 213">
            <a:extLst>
              <a:ext uri="{FF2B5EF4-FFF2-40B4-BE49-F238E27FC236}">
                <a16:creationId xmlns:a16="http://schemas.microsoft.com/office/drawing/2014/main" id="{F4A93A9E-88A9-63FD-63D8-1C0F66034BAC}"/>
              </a:ext>
            </a:extLst>
          </p:cNvPr>
          <p:cNvSpPr/>
          <p:nvPr/>
        </p:nvSpPr>
        <p:spPr>
          <a:xfrm rot="12832647">
            <a:off x="2646678" y="5640708"/>
            <a:ext cx="218038" cy="114300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1979FC14-51F8-F043-1170-4A65AF6FF069}"/>
              </a:ext>
            </a:extLst>
          </p:cNvPr>
          <p:cNvSpPr txBox="1"/>
          <p:nvPr/>
        </p:nvSpPr>
        <p:spPr>
          <a:xfrm rot="3306076">
            <a:off x="3903494" y="5040472"/>
            <a:ext cx="1184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creates/uses</a:t>
            </a:r>
          </a:p>
        </p:txBody>
      </p:sp>
      <p:sp>
        <p:nvSpPr>
          <p:cNvPr id="218" name="Isosceles Triangle 217">
            <a:extLst>
              <a:ext uri="{FF2B5EF4-FFF2-40B4-BE49-F238E27FC236}">
                <a16:creationId xmlns:a16="http://schemas.microsoft.com/office/drawing/2014/main" id="{B3DA4D60-39D1-F43C-B408-B363CB0248B8}"/>
              </a:ext>
            </a:extLst>
          </p:cNvPr>
          <p:cNvSpPr/>
          <p:nvPr/>
        </p:nvSpPr>
        <p:spPr>
          <a:xfrm rot="8629826">
            <a:off x="4731299" y="5675286"/>
            <a:ext cx="218038" cy="114300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4" name="Arc 253">
            <a:extLst>
              <a:ext uri="{FF2B5EF4-FFF2-40B4-BE49-F238E27FC236}">
                <a16:creationId xmlns:a16="http://schemas.microsoft.com/office/drawing/2014/main" id="{8A16C295-E341-1E28-D2D7-A0BC7A1D9F8E}"/>
              </a:ext>
            </a:extLst>
          </p:cNvPr>
          <p:cNvSpPr/>
          <p:nvPr/>
        </p:nvSpPr>
        <p:spPr>
          <a:xfrm rot="17701474">
            <a:off x="4149333" y="5149491"/>
            <a:ext cx="547094" cy="422343"/>
          </a:xfrm>
          <a:prstGeom prst="arc">
            <a:avLst>
              <a:gd name="adj1" fmla="val 16200000"/>
              <a:gd name="adj2" fmla="val 731562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56" name="Straight Arrow Connector 255">
            <a:extLst>
              <a:ext uri="{FF2B5EF4-FFF2-40B4-BE49-F238E27FC236}">
                <a16:creationId xmlns:a16="http://schemas.microsoft.com/office/drawing/2014/main" id="{ADCC3E66-BE39-12A2-53ED-85C01716A567}"/>
              </a:ext>
            </a:extLst>
          </p:cNvPr>
          <p:cNvCxnSpPr>
            <a:cxnSpLocks/>
            <a:stCxn id="54" idx="2"/>
          </p:cNvCxnSpPr>
          <p:nvPr/>
        </p:nvCxnSpPr>
        <p:spPr>
          <a:xfrm flipH="1">
            <a:off x="5200007" y="4537087"/>
            <a:ext cx="3181423" cy="149889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1" name="Diamond 260">
            <a:extLst>
              <a:ext uri="{FF2B5EF4-FFF2-40B4-BE49-F238E27FC236}">
                <a16:creationId xmlns:a16="http://schemas.microsoft.com/office/drawing/2014/main" id="{8D811D61-0C44-4E5F-5DB1-B7C4BC72A78D}"/>
              </a:ext>
            </a:extLst>
          </p:cNvPr>
          <p:cNvSpPr/>
          <p:nvPr/>
        </p:nvSpPr>
        <p:spPr>
          <a:xfrm rot="3894699">
            <a:off x="8222968" y="4489985"/>
            <a:ext cx="127907" cy="171631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8B00FAB7-184B-BE53-43A2-FD3030FB7B91}"/>
              </a:ext>
            </a:extLst>
          </p:cNvPr>
          <p:cNvSpPr txBox="1"/>
          <p:nvPr/>
        </p:nvSpPr>
        <p:spPr>
          <a:xfrm rot="20080455">
            <a:off x="4977250" y="4508431"/>
            <a:ext cx="570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uses</a:t>
            </a:r>
          </a:p>
        </p:txBody>
      </p:sp>
      <p:sp>
        <p:nvSpPr>
          <p:cNvPr id="263" name="Isosceles Triangle 262">
            <a:extLst>
              <a:ext uri="{FF2B5EF4-FFF2-40B4-BE49-F238E27FC236}">
                <a16:creationId xmlns:a16="http://schemas.microsoft.com/office/drawing/2014/main" id="{52E39123-89C7-D8D2-9D82-D937BC2C2E8C}"/>
              </a:ext>
            </a:extLst>
          </p:cNvPr>
          <p:cNvSpPr/>
          <p:nvPr/>
        </p:nvSpPr>
        <p:spPr>
          <a:xfrm rot="14646678">
            <a:off x="4755496" y="4815249"/>
            <a:ext cx="218038" cy="114300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3C681544-EC2B-7A86-51FB-42BCB0265A12}"/>
              </a:ext>
            </a:extLst>
          </p:cNvPr>
          <p:cNvSpPr txBox="1"/>
          <p:nvPr/>
        </p:nvSpPr>
        <p:spPr>
          <a:xfrm rot="20080455">
            <a:off x="6513075" y="4973518"/>
            <a:ext cx="570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uses</a:t>
            </a:r>
          </a:p>
        </p:txBody>
      </p:sp>
      <p:sp>
        <p:nvSpPr>
          <p:cNvPr id="267" name="Isosceles Triangle 266">
            <a:extLst>
              <a:ext uri="{FF2B5EF4-FFF2-40B4-BE49-F238E27FC236}">
                <a16:creationId xmlns:a16="http://schemas.microsoft.com/office/drawing/2014/main" id="{4A564D8E-F50E-E06A-D5CE-9D7C55032396}"/>
              </a:ext>
            </a:extLst>
          </p:cNvPr>
          <p:cNvSpPr/>
          <p:nvPr/>
        </p:nvSpPr>
        <p:spPr>
          <a:xfrm rot="14646678">
            <a:off x="6291321" y="5280336"/>
            <a:ext cx="218038" cy="114300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08FAAB36-A002-04CF-EF21-2A5F664C86AE}"/>
              </a:ext>
            </a:extLst>
          </p:cNvPr>
          <p:cNvCxnSpPr>
            <a:cxnSpLocks/>
            <a:stCxn id="18" idx="6"/>
            <a:endCxn id="90" idx="4"/>
          </p:cNvCxnSpPr>
          <p:nvPr/>
        </p:nvCxnSpPr>
        <p:spPr>
          <a:xfrm flipH="1">
            <a:off x="2590501" y="2481650"/>
            <a:ext cx="7331828" cy="3810179"/>
          </a:xfrm>
          <a:prstGeom prst="bentConnector4">
            <a:avLst>
              <a:gd name="adj1" fmla="val -3118"/>
              <a:gd name="adj2" fmla="val 106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2984A4E-5A86-1E35-57FA-A0D2BFBE1F04}"/>
              </a:ext>
            </a:extLst>
          </p:cNvPr>
          <p:cNvSpPr txBox="1"/>
          <p:nvPr/>
        </p:nvSpPr>
        <p:spPr>
          <a:xfrm rot="5400000">
            <a:off x="10018770" y="3807633"/>
            <a:ext cx="570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uses</a:t>
            </a:r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71AFA12F-62B3-4F61-65A5-CF40F26912DD}"/>
              </a:ext>
            </a:extLst>
          </p:cNvPr>
          <p:cNvSpPr/>
          <p:nvPr/>
        </p:nvSpPr>
        <p:spPr>
          <a:xfrm rot="10800000">
            <a:off x="10160535" y="4240635"/>
            <a:ext cx="218038" cy="114300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702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25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75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250"/>
                            </p:stCondLst>
                            <p:childTnLst>
                              <p:par>
                                <p:cTn id="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750"/>
                            </p:stCondLst>
                            <p:childTnLst>
                              <p:par>
                                <p:cTn id="5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2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25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5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50"/>
                            </p:stCondLst>
                            <p:childTnLst>
                              <p:par>
                                <p:cTn id="7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25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25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250"/>
                            </p:stCondLst>
                            <p:childTnLst>
                              <p:par>
                                <p:cTn id="8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25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25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50"/>
                            </p:stCondLst>
                            <p:childTnLst>
                              <p:par>
                                <p:cTn id="9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25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25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250"/>
                            </p:stCondLst>
                            <p:childTnLst>
                              <p:par>
                                <p:cTn id="10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25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500"/>
                            </p:stCondLst>
                            <p:childTnLst>
                              <p:par>
                                <p:cTn id="10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25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2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250"/>
                            </p:stCondLst>
                            <p:childTnLst>
                              <p:par>
                                <p:cTn id="1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750"/>
                            </p:stCondLst>
                            <p:childTnLst>
                              <p:par>
                                <p:cTn id="1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2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000"/>
                            </p:stCondLst>
                            <p:childTnLst>
                              <p:par>
                                <p:cTn id="1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2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250"/>
                            </p:stCondLst>
                            <p:childTnLst>
                              <p:par>
                                <p:cTn id="1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25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500"/>
                            </p:stCondLst>
                            <p:childTnLst>
                              <p:par>
                                <p:cTn id="1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2000"/>
                            </p:stCondLst>
                            <p:childTnLst>
                              <p:par>
                                <p:cTn id="1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25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2250"/>
                            </p:stCondLst>
                            <p:childTnLst>
                              <p:par>
                                <p:cTn id="1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25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2500"/>
                            </p:stCondLst>
                            <p:childTnLst>
                              <p:par>
                                <p:cTn id="1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0" dur="25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2750"/>
                            </p:stCondLst>
                            <p:childTnLst>
                              <p:par>
                                <p:cTn id="15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4" dur="25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3000"/>
                            </p:stCondLst>
                            <p:childTnLst>
                              <p:par>
                                <p:cTn id="1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8" dur="25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3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250"/>
                            </p:stCondLst>
                            <p:childTnLst>
                              <p:par>
                                <p:cTn id="1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7" dur="2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500"/>
                            </p:stCondLst>
                            <p:childTnLst>
                              <p:par>
                                <p:cTn id="1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1000"/>
                            </p:stCondLst>
                            <p:childTnLst>
                              <p:par>
                                <p:cTn id="17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5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1750"/>
                            </p:stCondLst>
                            <p:childTnLst>
                              <p:par>
                                <p:cTn id="1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3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2000"/>
                            </p:stCondLst>
                            <p:childTnLst>
                              <p:par>
                                <p:cTn id="18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7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2500"/>
                            </p:stCondLst>
                            <p:childTnLst>
                              <p:par>
                                <p:cTn id="18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1" dur="25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2750"/>
                            </p:stCondLst>
                            <p:childTnLst>
                              <p:par>
                                <p:cTn id="19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5" dur="25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3000"/>
                            </p:stCondLst>
                            <p:childTnLst>
                              <p:par>
                                <p:cTn id="19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9" dur="25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250"/>
                            </p:stCondLst>
                            <p:childTnLst>
                              <p:par>
                                <p:cTn id="2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500"/>
                            </p:stCondLst>
                            <p:childTnLst>
                              <p:par>
                                <p:cTn id="2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750"/>
                            </p:stCondLst>
                            <p:childTnLst>
                              <p:par>
                                <p:cTn id="2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9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3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7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1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/>
      <p:bldP spid="9" grpId="0" animBg="1"/>
      <p:bldP spid="14" grpId="0"/>
      <p:bldP spid="18" grpId="0" animBg="1"/>
      <p:bldP spid="22" grpId="0"/>
      <p:bldP spid="28" grpId="0"/>
      <p:bldP spid="29" grpId="0" animBg="1"/>
      <p:bldP spid="31" grpId="0"/>
      <p:bldP spid="32" grpId="0" animBg="1"/>
      <p:bldP spid="33" grpId="0" animBg="1"/>
      <p:bldP spid="40" grpId="0"/>
      <p:bldP spid="44" grpId="0"/>
      <p:bldP spid="45" grpId="0" animBg="1"/>
      <p:bldP spid="52" grpId="0"/>
      <p:bldP spid="53" grpId="0" animBg="1"/>
      <p:bldP spid="54" grpId="0" animBg="1"/>
      <p:bldP spid="59" grpId="0"/>
      <p:bldP spid="62" grpId="0" animBg="1"/>
      <p:bldP spid="73" grpId="0"/>
      <p:bldP spid="78" grpId="0" animBg="1"/>
      <p:bldP spid="79" grpId="0" animBg="1"/>
      <p:bldP spid="81" grpId="0" animBg="1"/>
      <p:bldP spid="86" grpId="0"/>
      <p:bldP spid="89" grpId="0" animBg="1"/>
      <p:bldP spid="90" grpId="0" animBg="1"/>
      <p:bldP spid="95" grpId="0"/>
      <p:bldP spid="99" grpId="0"/>
      <p:bldP spid="100" grpId="0" animBg="1"/>
      <p:bldP spid="102" grpId="0" animBg="1"/>
      <p:bldP spid="118" grpId="0"/>
      <p:bldP spid="126" grpId="0" animBg="1"/>
      <p:bldP spid="194" grpId="0" animBg="1"/>
      <p:bldP spid="195" grpId="0" animBg="1"/>
      <p:bldP spid="204" grpId="0"/>
      <p:bldP spid="214" grpId="0" animBg="1"/>
      <p:bldP spid="215" grpId="0"/>
      <p:bldP spid="218" grpId="0" animBg="1"/>
      <p:bldP spid="254" grpId="0" animBg="1"/>
      <p:bldP spid="261" grpId="0" animBg="1"/>
      <p:bldP spid="262" grpId="0"/>
      <p:bldP spid="263" grpId="0" animBg="1"/>
      <p:bldP spid="266" grpId="0"/>
      <p:bldP spid="267" grpId="0" animBg="1"/>
      <p:bldP spid="38" grpId="0"/>
      <p:bldP spid="4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279EC6-212B-2A79-9CA2-3939E4224658}"/>
              </a:ext>
            </a:extLst>
          </p:cNvPr>
          <p:cNvSpPr/>
          <p:nvPr/>
        </p:nvSpPr>
        <p:spPr>
          <a:xfrm>
            <a:off x="0" y="0"/>
            <a:ext cx="12192000" cy="13208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8CED56-8AE0-DFCD-065F-533501D089E3}"/>
              </a:ext>
            </a:extLst>
          </p:cNvPr>
          <p:cNvSpPr txBox="1"/>
          <p:nvPr/>
        </p:nvSpPr>
        <p:spPr>
          <a:xfrm>
            <a:off x="1734312" y="229513"/>
            <a:ext cx="872337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>
                <a:solidFill>
                  <a:schemeClr val="bg1"/>
                </a:solidFill>
                <a:latin typeface="+mj-lt"/>
              </a:rPr>
              <a:t>VII. Project Demo</a:t>
            </a:r>
          </a:p>
        </p:txBody>
      </p:sp>
      <p:pic>
        <p:nvPicPr>
          <p:cNvPr id="2" name="Online Media 1" title="2024-06-09 22-47-05.mp4">
            <a:hlinkClick r:id="" action="ppaction://media"/>
            <a:extLst>
              <a:ext uri="{FF2B5EF4-FFF2-40B4-BE49-F238E27FC236}">
                <a16:creationId xmlns:a16="http://schemas.microsoft.com/office/drawing/2014/main" id="{5233B6A4-4EF6-E9AC-DE58-F7A3637E097F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819275" y="1473994"/>
            <a:ext cx="8553450" cy="5345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7185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53272-716A-576F-721A-43C246BEFE4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17500"/>
            <a:ext cx="10267950" cy="1701800"/>
          </a:xfrm>
        </p:spPr>
        <p:txBody>
          <a:bodyPr/>
          <a:lstStyle/>
          <a:p>
            <a:pPr algn="ctr"/>
            <a:r>
              <a:rPr lang="en-US" dirty="0"/>
              <a:t>Content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7B97CF-5348-0E4C-83AA-05130AB71F06}"/>
              </a:ext>
            </a:extLst>
          </p:cNvPr>
          <p:cNvSpPr/>
          <p:nvPr/>
        </p:nvSpPr>
        <p:spPr>
          <a:xfrm>
            <a:off x="0" y="0"/>
            <a:ext cx="12192000" cy="13208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669E11-FD09-1565-6FBE-7F5781A73A88}"/>
              </a:ext>
            </a:extLst>
          </p:cNvPr>
          <p:cNvSpPr txBox="1"/>
          <p:nvPr/>
        </p:nvSpPr>
        <p:spPr>
          <a:xfrm>
            <a:off x="1734312" y="229513"/>
            <a:ext cx="872337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>
                <a:solidFill>
                  <a:schemeClr val="bg1"/>
                </a:solidFill>
                <a:latin typeface="+mj-lt"/>
              </a:rPr>
              <a:t>CONTENT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F97C47-5D08-CE1B-3912-CEB93C8ADF6D}"/>
              </a:ext>
            </a:extLst>
          </p:cNvPr>
          <p:cNvSpPr txBox="1"/>
          <p:nvPr/>
        </p:nvSpPr>
        <p:spPr>
          <a:xfrm>
            <a:off x="890742" y="1685325"/>
            <a:ext cx="10753344" cy="4855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150000"/>
              </a:lnSpc>
              <a:buAutoNum type="romanUcPeriod"/>
            </a:pPr>
            <a:r>
              <a:rPr lang="en-US" sz="3000" dirty="0"/>
              <a:t>Member and Assignment</a:t>
            </a:r>
          </a:p>
          <a:p>
            <a:pPr marL="400050" indent="-400050">
              <a:lnSpc>
                <a:spcPct val="150000"/>
              </a:lnSpc>
              <a:buAutoNum type="romanUcPeriod"/>
            </a:pPr>
            <a:r>
              <a:rPr lang="en-US" sz="3000" dirty="0"/>
              <a:t> Problem Statement</a:t>
            </a:r>
          </a:p>
          <a:p>
            <a:pPr marL="400050" indent="-400050">
              <a:lnSpc>
                <a:spcPct val="150000"/>
              </a:lnSpc>
              <a:buAutoNum type="romanUcPeriod"/>
            </a:pPr>
            <a:r>
              <a:rPr lang="en-US" sz="3000" dirty="0"/>
              <a:t> Use Case Diagram</a:t>
            </a:r>
          </a:p>
          <a:p>
            <a:pPr marL="400050" indent="-400050">
              <a:lnSpc>
                <a:spcPct val="150000"/>
              </a:lnSpc>
              <a:buAutoNum type="romanUcPeriod"/>
            </a:pPr>
            <a:r>
              <a:rPr lang="en-US" sz="3000" dirty="0"/>
              <a:t> General Class Diagram </a:t>
            </a:r>
          </a:p>
          <a:p>
            <a:pPr marL="400050" indent="-400050">
              <a:lnSpc>
                <a:spcPct val="150000"/>
              </a:lnSpc>
              <a:buAutoNum type="romanUcPeriod"/>
            </a:pPr>
            <a:r>
              <a:rPr lang="en-US" sz="3000" dirty="0"/>
              <a:t>Package Class Diagram</a:t>
            </a:r>
          </a:p>
          <a:p>
            <a:pPr marL="400050" indent="-400050">
              <a:lnSpc>
                <a:spcPct val="150000"/>
              </a:lnSpc>
              <a:buAutoNum type="romanUcPeriod"/>
            </a:pPr>
            <a:r>
              <a:rPr lang="en-US" sz="3000" dirty="0"/>
              <a:t> OOP Technique Explanation</a:t>
            </a:r>
          </a:p>
          <a:p>
            <a:pPr marL="400050" indent="-400050">
              <a:lnSpc>
                <a:spcPct val="150000"/>
              </a:lnSpc>
              <a:buAutoNum type="romanUcPeriod"/>
            </a:pPr>
            <a:r>
              <a:rPr lang="en-US" sz="3000" dirty="0"/>
              <a:t> Project Demo</a:t>
            </a:r>
          </a:p>
        </p:txBody>
      </p:sp>
    </p:spTree>
    <p:extLst>
      <p:ext uri="{BB962C8B-B14F-4D97-AF65-F5344CB8AC3E}">
        <p14:creationId xmlns:p14="http://schemas.microsoft.com/office/powerpoint/2010/main" val="29533800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279EC6-212B-2A79-9CA2-3939E4224658}"/>
              </a:ext>
            </a:extLst>
          </p:cNvPr>
          <p:cNvSpPr/>
          <p:nvPr/>
        </p:nvSpPr>
        <p:spPr>
          <a:xfrm>
            <a:off x="0" y="0"/>
            <a:ext cx="12192000" cy="13208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8CED56-8AE0-DFCD-065F-533501D089E3}"/>
              </a:ext>
            </a:extLst>
          </p:cNvPr>
          <p:cNvSpPr txBox="1"/>
          <p:nvPr/>
        </p:nvSpPr>
        <p:spPr>
          <a:xfrm>
            <a:off x="1734312" y="229513"/>
            <a:ext cx="872337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>
                <a:solidFill>
                  <a:schemeClr val="bg1"/>
                </a:solidFill>
                <a:latin typeface="+mj-lt"/>
              </a:rPr>
              <a:t>I. Member and Assignment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474ACF-2E2C-0798-B7B9-3E1A0526EDBD}"/>
              </a:ext>
            </a:extLst>
          </p:cNvPr>
          <p:cNvSpPr txBox="1"/>
          <p:nvPr/>
        </p:nvSpPr>
        <p:spPr>
          <a:xfrm>
            <a:off x="851760" y="1866537"/>
            <a:ext cx="11194662" cy="4866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3000" dirty="0"/>
              <a:t>Dinh Ngoc Lap Thanh(Leader) – 20226000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dirty="0"/>
              <a:t>Design Class Diagram and Use case Diagram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dirty="0"/>
              <a:t>Write project Report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dirty="0"/>
              <a:t>Write project source code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dirty="0"/>
              <a:t>Design presentation</a:t>
            </a:r>
          </a:p>
          <a:p>
            <a:pPr lvl="1">
              <a:lnSpc>
                <a:spcPct val="150000"/>
              </a:lnSpc>
            </a:pPr>
            <a:endParaRPr lang="en-US" sz="1200" dirty="0"/>
          </a:p>
          <a:p>
            <a:pPr lvl="1">
              <a:lnSpc>
                <a:spcPct val="150000"/>
              </a:lnSpc>
            </a:pPr>
            <a:endParaRPr lang="en-US" sz="1200" dirty="0"/>
          </a:p>
          <a:p>
            <a:pPr lvl="1">
              <a:lnSpc>
                <a:spcPct val="150000"/>
              </a:lnSpc>
            </a:pPr>
            <a:endParaRPr lang="en-US" sz="1200" dirty="0"/>
          </a:p>
          <a:p>
            <a:pPr lvl="1">
              <a:lnSpc>
                <a:spcPct val="150000"/>
              </a:lnSpc>
            </a:pPr>
            <a:endParaRPr lang="en-US" sz="1200" dirty="0"/>
          </a:p>
          <a:p>
            <a:pPr lvl="1">
              <a:lnSpc>
                <a:spcPct val="150000"/>
              </a:lnSpc>
            </a:pPr>
            <a:endParaRPr lang="en-US" sz="1200" dirty="0"/>
          </a:p>
          <a:p>
            <a:pPr lvl="1">
              <a:lnSpc>
                <a:spcPct val="150000"/>
              </a:lnSpc>
            </a:pPr>
            <a:endParaRPr lang="en-US" sz="1200" dirty="0"/>
          </a:p>
          <a:p>
            <a:pPr lvl="1">
              <a:lnSpc>
                <a:spcPct val="150000"/>
              </a:lnSpc>
            </a:pPr>
            <a:endParaRPr lang="en-US" sz="1200" dirty="0"/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C0000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Exception in thread "main" </a:t>
            </a:r>
            <a:r>
              <a:rPr lang="en-US" sz="1200" dirty="0" err="1">
                <a:solidFill>
                  <a:srgbClr val="C0000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java.lang.</a:t>
            </a:r>
            <a:r>
              <a:rPr lang="en-US" sz="1200" u="sng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ArrayIndexOutOfBoundsException</a:t>
            </a:r>
            <a:r>
              <a:rPr lang="en-US" sz="1200" dirty="0">
                <a:solidFill>
                  <a:srgbClr val="C0000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: Index 1 out of bounds for length 1</a:t>
            </a:r>
            <a:endParaRPr lang="en-US" sz="1000" dirty="0">
              <a:solidFill>
                <a:srgbClr val="C00000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1785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7DA04CD-BECF-87C0-984B-7A2D2164294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0"/>
          </a:blip>
          <a:stretch>
            <a:fillRect/>
          </a:stretch>
        </p:blipFill>
        <p:spPr>
          <a:xfrm>
            <a:off x="4272509" y="1330977"/>
            <a:ext cx="5584723" cy="311565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D279EC6-212B-2A79-9CA2-3939E4224658}"/>
              </a:ext>
            </a:extLst>
          </p:cNvPr>
          <p:cNvSpPr/>
          <p:nvPr/>
        </p:nvSpPr>
        <p:spPr>
          <a:xfrm>
            <a:off x="0" y="0"/>
            <a:ext cx="12192000" cy="13208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8CED56-8AE0-DFCD-065F-533501D089E3}"/>
              </a:ext>
            </a:extLst>
          </p:cNvPr>
          <p:cNvSpPr txBox="1"/>
          <p:nvPr/>
        </p:nvSpPr>
        <p:spPr>
          <a:xfrm>
            <a:off x="1734312" y="229513"/>
            <a:ext cx="872337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>
                <a:solidFill>
                  <a:schemeClr val="bg1"/>
                </a:solidFill>
                <a:latin typeface="+mj-lt"/>
              </a:rPr>
              <a:t>II. Problem Statement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363843-2701-CFA9-A842-FDB6D0355F8B}"/>
              </a:ext>
            </a:extLst>
          </p:cNvPr>
          <p:cNvSpPr txBox="1"/>
          <p:nvPr/>
        </p:nvSpPr>
        <p:spPr>
          <a:xfrm>
            <a:off x="902208" y="1796395"/>
            <a:ext cx="1038758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Design a functioning game with main screen that include: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300" dirty="0"/>
              <a:t>Start button: start the game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300" dirty="0"/>
              <a:t>Exit button: exit the program with second confirmation from user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300" dirty="0"/>
              <a:t>Help button: display game guideline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In the game screen: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300" dirty="0"/>
              <a:t>A game board with 10 square tiles, each holding 5 “dan” and 2 half circles, each holding 1 “</a:t>
            </a:r>
            <a:r>
              <a:rPr lang="en-US" sz="2300" dirty="0" err="1"/>
              <a:t>quan</a:t>
            </a:r>
            <a:r>
              <a:rPr lang="en-US" sz="2300" dirty="0"/>
              <a:t>” each.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300" dirty="0"/>
              <a:t>The application must notify players’ turn.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300" dirty="0"/>
              <a:t>Players can select square and direction to spread gems. If condition meet, he/she will collect the gems in the consecutive squares according to the game’s instruction.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300" dirty="0"/>
              <a:t>A notification of the winner when the game end and display players’ points.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9102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279EC6-212B-2A79-9CA2-3939E4224658}"/>
              </a:ext>
            </a:extLst>
          </p:cNvPr>
          <p:cNvSpPr/>
          <p:nvPr/>
        </p:nvSpPr>
        <p:spPr>
          <a:xfrm>
            <a:off x="0" y="0"/>
            <a:ext cx="12192000" cy="13208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8CED56-8AE0-DFCD-065F-533501D089E3}"/>
              </a:ext>
            </a:extLst>
          </p:cNvPr>
          <p:cNvSpPr txBox="1"/>
          <p:nvPr/>
        </p:nvSpPr>
        <p:spPr>
          <a:xfrm>
            <a:off x="1734312" y="229513"/>
            <a:ext cx="872337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>
                <a:solidFill>
                  <a:schemeClr val="bg1"/>
                </a:solidFill>
                <a:latin typeface="+mj-lt"/>
              </a:rPr>
              <a:t>III. Use Case Diagram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8C7447A-AE8D-C157-2754-A8B0F006104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0"/>
          </a:blip>
          <a:stretch>
            <a:fillRect/>
          </a:stretch>
        </p:blipFill>
        <p:spPr>
          <a:xfrm>
            <a:off x="4272509" y="1330977"/>
            <a:ext cx="5584723" cy="311565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A391E74-FEBA-F20C-6F89-1B6F2F3D71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4768" y="1356278"/>
            <a:ext cx="7897820" cy="5501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4527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279EC6-212B-2A79-9CA2-3939E4224658}"/>
              </a:ext>
            </a:extLst>
          </p:cNvPr>
          <p:cNvSpPr/>
          <p:nvPr/>
        </p:nvSpPr>
        <p:spPr>
          <a:xfrm>
            <a:off x="0" y="0"/>
            <a:ext cx="12192000" cy="13208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8CED56-8AE0-DFCD-065F-533501D089E3}"/>
              </a:ext>
            </a:extLst>
          </p:cNvPr>
          <p:cNvSpPr txBox="1"/>
          <p:nvPr/>
        </p:nvSpPr>
        <p:spPr>
          <a:xfrm>
            <a:off x="1734312" y="229513"/>
            <a:ext cx="872337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>
                <a:solidFill>
                  <a:schemeClr val="bg1"/>
                </a:solidFill>
                <a:latin typeface="+mj-lt"/>
              </a:rPr>
              <a:t>IV. General Class Diagram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A391E74-FEBA-F20C-6F89-1B6F2F3D7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4804" y="1320800"/>
            <a:ext cx="7897820" cy="550172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BFC0A99-F56F-2862-5E0D-509333436E0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0"/>
          </a:blip>
          <a:stretch>
            <a:fillRect/>
          </a:stretch>
        </p:blipFill>
        <p:spPr>
          <a:xfrm>
            <a:off x="4288457" y="3101422"/>
            <a:ext cx="1674193" cy="15695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3C7D119-0A62-A258-5B3C-B9FA2CC2F3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8980" y="1356278"/>
            <a:ext cx="9614039" cy="5513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9129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D065157-AC6C-F9D8-0729-C1E892EEA2B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0"/>
          </a:blip>
          <a:stretch>
            <a:fillRect/>
          </a:stretch>
        </p:blipFill>
        <p:spPr>
          <a:xfrm>
            <a:off x="-1588407" y="-902422"/>
            <a:ext cx="21593307" cy="1204667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D279EC6-212B-2A79-9CA2-3939E4224658}"/>
              </a:ext>
            </a:extLst>
          </p:cNvPr>
          <p:cNvSpPr/>
          <p:nvPr/>
        </p:nvSpPr>
        <p:spPr>
          <a:xfrm>
            <a:off x="0" y="0"/>
            <a:ext cx="12192000" cy="13208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8CED56-8AE0-DFCD-065F-533501D089E3}"/>
              </a:ext>
            </a:extLst>
          </p:cNvPr>
          <p:cNvSpPr txBox="1"/>
          <p:nvPr/>
        </p:nvSpPr>
        <p:spPr>
          <a:xfrm>
            <a:off x="1734312" y="229513"/>
            <a:ext cx="872337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>
                <a:solidFill>
                  <a:schemeClr val="bg1"/>
                </a:solidFill>
                <a:latin typeface="+mj-lt"/>
              </a:rPr>
              <a:t>V. Package Class Diagram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D8F648-1987-5B66-5AA6-3097024D94FB}"/>
              </a:ext>
            </a:extLst>
          </p:cNvPr>
          <p:cNvSpPr txBox="1"/>
          <p:nvPr/>
        </p:nvSpPr>
        <p:spPr>
          <a:xfrm>
            <a:off x="769256" y="1550313"/>
            <a:ext cx="56460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1. Frame Package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F9044911-BE68-DAF4-40A8-D39870A3FF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4253" y="1320800"/>
            <a:ext cx="5900414" cy="553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7962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279EC6-212B-2A79-9CA2-3939E4224658}"/>
              </a:ext>
            </a:extLst>
          </p:cNvPr>
          <p:cNvSpPr/>
          <p:nvPr/>
        </p:nvSpPr>
        <p:spPr>
          <a:xfrm>
            <a:off x="0" y="0"/>
            <a:ext cx="12192000" cy="13208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8CED56-8AE0-DFCD-065F-533501D089E3}"/>
              </a:ext>
            </a:extLst>
          </p:cNvPr>
          <p:cNvSpPr txBox="1"/>
          <p:nvPr/>
        </p:nvSpPr>
        <p:spPr>
          <a:xfrm>
            <a:off x="1734312" y="229513"/>
            <a:ext cx="872337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>
                <a:solidFill>
                  <a:schemeClr val="bg1"/>
                </a:solidFill>
                <a:latin typeface="+mj-lt"/>
              </a:rPr>
              <a:t>V. Package Class Diagram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D8F648-1987-5B66-5AA6-3097024D94FB}"/>
              </a:ext>
            </a:extLst>
          </p:cNvPr>
          <p:cNvSpPr txBox="1"/>
          <p:nvPr/>
        </p:nvSpPr>
        <p:spPr>
          <a:xfrm>
            <a:off x="769256" y="1550313"/>
            <a:ext cx="56460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2. </a:t>
            </a:r>
            <a:r>
              <a:rPr lang="en-US" sz="3000" dirty="0" err="1"/>
              <a:t>GamePieces</a:t>
            </a:r>
            <a:r>
              <a:rPr lang="en-US" sz="3000" dirty="0"/>
              <a:t> Package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C05ECD-7105-81B2-479D-7CE5FF937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708" y="2026349"/>
            <a:ext cx="6374583" cy="483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3526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279EC6-212B-2A79-9CA2-3939E4224658}"/>
              </a:ext>
            </a:extLst>
          </p:cNvPr>
          <p:cNvSpPr/>
          <p:nvPr/>
        </p:nvSpPr>
        <p:spPr>
          <a:xfrm>
            <a:off x="0" y="0"/>
            <a:ext cx="12192000" cy="13208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8CED56-8AE0-DFCD-065F-533501D089E3}"/>
              </a:ext>
            </a:extLst>
          </p:cNvPr>
          <p:cNvSpPr txBox="1"/>
          <p:nvPr/>
        </p:nvSpPr>
        <p:spPr>
          <a:xfrm>
            <a:off x="1734312" y="229513"/>
            <a:ext cx="872337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>
                <a:solidFill>
                  <a:schemeClr val="bg1"/>
                </a:solidFill>
                <a:latin typeface="+mj-lt"/>
              </a:rPr>
              <a:t>V. Package Class Diagram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D8F648-1987-5B66-5AA6-3097024D94FB}"/>
              </a:ext>
            </a:extLst>
          </p:cNvPr>
          <p:cNvSpPr txBox="1"/>
          <p:nvPr/>
        </p:nvSpPr>
        <p:spPr>
          <a:xfrm>
            <a:off x="769256" y="1550313"/>
            <a:ext cx="56460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3. Panel Package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038E13B-64A9-C41B-A759-6201DF06AE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6589" y="2058771"/>
            <a:ext cx="6538821" cy="4799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3951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JuxtaposeVTI">
  <a:themeElements>
    <a:clrScheme name="AnalogousFromLightSeedRightStep">
      <a:dk1>
        <a:srgbClr val="000000"/>
      </a:dk1>
      <a:lt1>
        <a:srgbClr val="FFFFFF"/>
      </a:lt1>
      <a:dk2>
        <a:srgbClr val="223920"/>
      </a:dk2>
      <a:lt2>
        <a:srgbClr val="E2E4E8"/>
      </a:lt2>
      <a:accent1>
        <a:srgbClr val="C79C36"/>
      </a:accent1>
      <a:accent2>
        <a:srgbClr val="9BA83B"/>
      </a:accent2>
      <a:accent3>
        <a:srgbClr val="78B147"/>
      </a:accent3>
      <a:accent4>
        <a:srgbClr val="3BB734"/>
      </a:accent4>
      <a:accent5>
        <a:srgbClr val="37B766"/>
      </a:accent5>
      <a:accent6>
        <a:srgbClr val="3DB49A"/>
      </a:accent6>
      <a:hlink>
        <a:srgbClr val="697EAE"/>
      </a:hlink>
      <a:folHlink>
        <a:srgbClr val="7F7F7F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734ad12e-f028-4e8d-9eec-fc3955d1bf94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C198DC525AB0C498E66E801E0990E33" ma:contentTypeVersion="14" ma:contentTypeDescription="Create a new document." ma:contentTypeScope="" ma:versionID="4703498044eef5d6551cb2e9c9f99725">
  <xsd:schema xmlns:xsd="http://www.w3.org/2001/XMLSchema" xmlns:xs="http://www.w3.org/2001/XMLSchema" xmlns:p="http://schemas.microsoft.com/office/2006/metadata/properties" xmlns:ns3="734ad12e-f028-4e8d-9eec-fc3955d1bf94" xmlns:ns4="2a660bb1-2241-48a6-aaaa-4d835ea00b2f" targetNamespace="http://schemas.microsoft.com/office/2006/metadata/properties" ma:root="true" ma:fieldsID="843e454fc135a582152f743ee892ed00" ns3:_="" ns4:_="">
    <xsd:import namespace="734ad12e-f028-4e8d-9eec-fc3955d1bf94"/>
    <xsd:import namespace="2a660bb1-2241-48a6-aaaa-4d835ea00b2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System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earchPropertie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4ad12e-f028-4e8d-9eec-fc3955d1bf9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1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_activity" ma:index="16" nillable="true" ma:displayName="_activity" ma:hidden="true" ma:internalName="_activity">
      <xsd:simpleType>
        <xsd:restriction base="dms:Note"/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660bb1-2241-48a6-aaaa-4d835ea00b2f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785FACF-F3CF-455B-920B-6C70C4F952CA}">
  <ds:schemaRefs>
    <ds:schemaRef ds:uri="2a660bb1-2241-48a6-aaaa-4d835ea00b2f"/>
    <ds:schemaRef ds:uri="http://schemas.microsoft.com/office/infopath/2007/PartnerControls"/>
    <ds:schemaRef ds:uri="http://purl.org/dc/terms/"/>
    <ds:schemaRef ds:uri="http://www.w3.org/XML/1998/namespace"/>
    <ds:schemaRef ds:uri="http://purl.org/dc/elements/1.1/"/>
    <ds:schemaRef ds:uri="http://schemas.microsoft.com/office/2006/documentManagement/types"/>
    <ds:schemaRef ds:uri="734ad12e-f028-4e8d-9eec-fc3955d1bf94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2E95FC0E-A649-4CBC-A847-B647760ED21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0029A3D-8BAE-4748-9FB5-2CA8C18FE38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34ad12e-f028-4e8d-9eec-fc3955d1bf94"/>
    <ds:schemaRef ds:uri="2a660bb1-2241-48a6-aaaa-4d835ea00b2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810</TotalTime>
  <Words>349</Words>
  <Application>Microsoft Office PowerPoint</Application>
  <PresentationFormat>Widescreen</PresentationFormat>
  <Paragraphs>84</Paragraphs>
  <Slides>16</Slides>
  <Notes>5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Aptos</vt:lpstr>
      <vt:lpstr>Arial</vt:lpstr>
      <vt:lpstr>Franklin Gothic Demi Cond</vt:lpstr>
      <vt:lpstr>Franklin Gothic Medium</vt:lpstr>
      <vt:lpstr>JetBrains Mono</vt:lpstr>
      <vt:lpstr>Wingdings</vt:lpstr>
      <vt:lpstr>JuxtaposeVTI</vt:lpstr>
      <vt:lpstr>OOP Mini Project Presentation</vt:lpstr>
      <vt:lpstr>Content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 Mini Project Presentation</dc:title>
  <dc:creator>Dinh Ngoc Lap Thanh 20226000</dc:creator>
  <cp:lastModifiedBy>Dinh Ngoc Lap Thanh 20226000</cp:lastModifiedBy>
  <cp:revision>125</cp:revision>
  <dcterms:created xsi:type="dcterms:W3CDTF">2024-05-23T12:48:46Z</dcterms:created>
  <dcterms:modified xsi:type="dcterms:W3CDTF">2024-06-11T04:08:19Z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0x010100FC198DC525AB0C498E66E801E0990E33</vt:lpwstr>
  </property>
</Properties>
</file>