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84" r:id="rId4"/>
    <p:sldId id="258" r:id="rId5"/>
    <p:sldId id="285" r:id="rId6"/>
    <p:sldId id="269" r:id="rId7"/>
    <p:sldId id="286" r:id="rId8"/>
    <p:sldId id="287" r:id="rId9"/>
    <p:sldId id="268" r:id="rId10"/>
    <p:sldId id="288" r:id="rId11"/>
    <p:sldId id="289" r:id="rId12"/>
    <p:sldId id="280" r:id="rId13"/>
    <p:sldId id="290" r:id="rId14"/>
    <p:sldId id="274" r:id="rId15"/>
    <p:sldId id="292" r:id="rId16"/>
    <p:sldId id="291" r:id="rId17"/>
    <p:sldId id="293" r:id="rId18"/>
    <p:sldId id="279" r:id="rId19"/>
    <p:sldId id="27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71142" autoAdjust="0"/>
  </p:normalViewPr>
  <p:slideViewPr>
    <p:cSldViewPr snapToGrid="0">
      <p:cViewPr varScale="1">
        <p:scale>
          <a:sx n="86" d="100"/>
          <a:sy n="86" d="100"/>
        </p:scale>
        <p:origin x="96" y="174"/>
      </p:cViewPr>
      <p:guideLst/>
    </p:cSldViewPr>
  </p:slideViewPr>
  <p:outlineViewPr>
    <p:cViewPr>
      <p:scale>
        <a:sx n="33" d="100"/>
        <a:sy n="33" d="100"/>
      </p:scale>
      <p:origin x="0" y="-16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B120A-253B-41AD-ADAB-9B6B6F3B3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06A95-D65C-4A4B-BDBD-C556BB1C9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effectLst/>
                <a:ea typeface="Times New Roman" panose="02020603050405020304" pitchFamily="18" charset="0"/>
              </a:rPr>
              <a:t>Being able to predict stock returns leads to better trading and portfolio management decision.</a:t>
            </a:r>
          </a:p>
          <a:p>
            <a:pPr marL="171450" indent="-171450">
              <a:buFontTx/>
              <a:buChar char="-"/>
            </a:pPr>
            <a:r>
              <a:rPr lang="en-US" dirty="0">
                <a:effectLst/>
              </a:rPr>
              <a:t>If you predict going up you can buy; goes down you sell.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effectLst/>
              </a:rPr>
              <a:t>Even better, if you don’t have money to buy or no stock to sell =&gt; you could sell short the stock you predicted to goes down, take the proceeds to buy the stock you think will goes up =&gt; you make money without having money.</a:t>
            </a:r>
          </a:p>
          <a:p>
            <a:pPr marL="171450" lvl="0" indent="-171450">
              <a:buFontTx/>
              <a:buChar char="-"/>
            </a:pPr>
            <a:endParaRPr lang="en-US" dirty="0">
              <a:effectLst/>
            </a:endParaRPr>
          </a:p>
          <a:p>
            <a:pPr marL="171450" lvl="0" indent="-171450">
              <a:buFontTx/>
              <a:buChar char="-"/>
            </a:pPr>
            <a:r>
              <a:rPr lang="en-US" dirty="0">
                <a:effectLst/>
              </a:rPr>
              <a:t>At the end of today, we have such and such information, we need to predict return.</a:t>
            </a:r>
          </a:p>
          <a:p>
            <a:pPr marL="171450" lvl="0" indent="-171450">
              <a:buFontTx/>
              <a:buChar char="-"/>
            </a:pPr>
            <a:endParaRPr lang="en-US" dirty="0">
              <a:effectLst/>
            </a:endParaRPr>
          </a:p>
          <a:p>
            <a:pPr marL="171450" lvl="0" indent="-171450">
              <a:buFontTx/>
              <a:buChar char="-"/>
            </a:pPr>
            <a:r>
              <a:rPr lang="en-US" dirty="0">
                <a:effectLst/>
              </a:rPr>
              <a:t>Explain why we choose these two stocks. ZION rank about 700 and FITB 300 by market cap.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9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x-axis and y-axis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Ridge and KNN data is scaled.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not use month sine and cosine in tree-based algorithm because tree-base model uses one feature at a time; but we need both sine and cosine to uniquely identify a month.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5-year training period is better than 3-years =&gt; could use longer period to train?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x-axis and y-axis</a:t>
            </a:r>
          </a:p>
          <a:p>
            <a:pPr marL="171450" indent="-171450">
              <a:buFontTx/>
              <a:buChar char="-"/>
            </a:pPr>
            <a:r>
              <a:rPr lang="en-US" dirty="0"/>
              <a:t>Plot can show our best model is almost nothing better than random walk with drift (return = historical average)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8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Ridge and KNN data is scaled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9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8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will use daily data and we will use adj close to </a:t>
            </a:r>
            <a:r>
              <a:rPr lang="en-US" dirty="0" err="1"/>
              <a:t>calucalte</a:t>
            </a:r>
            <a:r>
              <a:rPr lang="en-US" dirty="0"/>
              <a:t> returns.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missing data =&gt; no need for data wrangling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Previose</a:t>
            </a:r>
            <a:r>
              <a:rPr lang="en-US" dirty="0"/>
              <a:t> graph show </a:t>
            </a:r>
            <a:r>
              <a:rPr lang="en-US" dirty="0" err="1"/>
              <a:t>nonstationarity</a:t>
            </a:r>
            <a:r>
              <a:rPr lang="en-US" dirty="0"/>
              <a:t> =&gt; we will work with return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 returns is more preferred than simple return.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err="1"/>
              <a:t>Traidional</a:t>
            </a:r>
            <a:r>
              <a:rPr lang="en-US" b="0" dirty="0"/>
              <a:t> </a:t>
            </a:r>
            <a:r>
              <a:rPr lang="en-US" b="0" dirty="0" err="1"/>
              <a:t>ts</a:t>
            </a:r>
            <a:r>
              <a:rPr lang="en-US" b="0" dirty="0"/>
              <a:t> model use past returns to predict future return s =&gt; no need any features.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For ARIMAX and machine learning =&gt; additional features.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We predict tomorrow stock return: lag0 is today return.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4 groups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5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1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High correlation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We will use only ma50 and rsi50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Step1 = </a:t>
            </a:r>
            <a:r>
              <a:rPr lang="en-US" dirty="0" err="1"/>
              <a:t>GridSearchCV</a:t>
            </a:r>
            <a:r>
              <a:rPr lang="en-US" dirty="0"/>
              <a:t> to find best </a:t>
            </a:r>
            <a:r>
              <a:rPr lang="en-US" dirty="0" err="1"/>
              <a:t>hyperparamenters</a:t>
            </a:r>
            <a:r>
              <a:rPr lang="en-US" dirty="0"/>
              <a:t>. ROC_AUC as performance measure.</a:t>
            </a:r>
          </a:p>
          <a:p>
            <a:pPr marL="171450" indent="-171450">
              <a:buFontTx/>
              <a:buChar char="-"/>
            </a:pPr>
            <a:r>
              <a:rPr lang="en-US" dirty="0"/>
              <a:t>Step2 =</a:t>
            </a:r>
          </a:p>
          <a:p>
            <a:pPr marL="171450" indent="-171450">
              <a:buFontTx/>
              <a:buChar char="-"/>
            </a:pPr>
            <a:r>
              <a:rPr lang="en-US" dirty="0"/>
              <a:t>Step3 = refit best model using all Train set, and measure performance on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15AB-342F-5509-1D01-0508D420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998E8-3DAD-2911-37CF-A50A26FA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E99D-4801-1411-83F5-1228C7AB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5152-4508-1BF0-DF6D-2FED3B3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4AC1-7ED4-868B-C66F-5A1BADC8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B7A2-226D-B916-CF6B-6A2DB47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DCBC-09FA-201F-FFDD-52077EDA9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D0C9-95F5-7DD2-0631-8742E8AF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C261-F342-D036-F3AC-8CD94471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244E-E94B-A056-0B2C-C9D440D2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5424C-16C8-C055-F6B1-5BAE3331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1A1FA-3B76-3FAE-77ED-487095497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A14-B7AB-7497-1060-7B60EBBB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3693-8FFD-B67F-743F-C68640B2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F5CF-79C6-7EEC-3B6D-3C87DD70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8338-E62A-99EC-419C-192BFCF7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C171-23E8-094B-BA40-4E02AB9F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89A79-5910-62C4-EFEC-7B23FBF4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5651-330F-6FB0-8ECA-EB438EB4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48C0-DB09-B0DA-D489-D07FAC1D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C8FF-272B-7318-CFD8-519DDFCB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3F6C-4A3D-CE61-49C3-DB387B58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22E8-941A-105E-DBA6-41ACE8D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A4F1-FD66-6476-D6DC-75B8BDE7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76FA-DC55-8FDF-6A95-53255A25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A83D-E25E-E285-FB99-6A0C9099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1E90-B5B2-F946-3903-E9BFDAABE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47FF7-2F28-21C5-584A-2B84179A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B287-9EE8-3369-B72C-FE95F28D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5EA2-6263-EB0A-5A09-0DA8F1B2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E3228-8ABB-456F-964B-34CF9C0C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7055-891A-9772-AC25-C3C82BE8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5A5D-FCDE-7997-7D5D-0EA66E6F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ADC7D-1354-53D8-C1FA-1B7FF9AA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6C46B-D53D-777C-E33A-EAC6CA739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9B35D-ECCF-3B53-B8BF-140A6565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42CC9-6B6D-FC6A-FAEA-84B565AB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8CC7D-A412-BB9A-7B70-5923427F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88CD2-B26F-DBAA-FCE1-AEC62FF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72AA-7DEB-BED5-EBC0-31247AA2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BE628-AA7B-CE69-8009-8CE9EC3D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7C563-EA73-796E-281F-6A164D01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58BDB-AA34-BEEA-924C-F7E98E56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A9DE5-BE83-92B8-F653-DA95CA02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CAD2D-564C-D152-76C8-77996A7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0B6BA-4156-FB12-E76D-E463011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DB5D-5B5C-2528-D2B0-1B8D8646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23F5-8439-B52C-9F2B-FA840216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0C2BE-5E75-94AF-EEEC-BEC68344E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D9A45-28C3-DFB9-F9BC-BA129CBF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2F39C-AA1E-5B9A-DE06-34700AC4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1339-A58C-42BC-20DC-16C4F0F8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860F-3FA4-7296-0CAF-16927CD9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8D26D-9C81-3F92-5C31-C6450C7EC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80F18-06F6-B3D2-D6AD-C4D36002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DD3B-ADF3-995A-699D-A77938F0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A3E49-036D-2575-1F7C-5445F993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D5B4E-A1DA-2DED-7082-1D5D7C48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C826C-F29B-8D3D-1C19-C425989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7230-803C-8977-026E-F1F9D2BA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8FB2-040D-0D64-E1F6-256DBA9C1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0758-2F9F-4EFC-88F6-3F2689B460D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9247-4E2E-C928-EF24-5512210C8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C669-802E-A40D-9522-7C87ABB9E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D7C6-CA5F-C490-F044-60FDB40F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664" y="391886"/>
            <a:ext cx="9921551" cy="195009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  <a:ea typeface="+mn-ea"/>
                <a:cs typeface="+mn-cs"/>
              </a:rPr>
              <a:t>Capstone Three Presentation</a:t>
            </a:r>
            <a:br>
              <a:rPr lang="en-US" sz="4400" dirty="0">
                <a:latin typeface="+mn-lt"/>
                <a:ea typeface="+mn-ea"/>
                <a:cs typeface="+mn-cs"/>
              </a:rPr>
            </a:br>
            <a:r>
              <a:rPr lang="en-US" sz="4400" dirty="0">
                <a:latin typeface="+mn-lt"/>
                <a:ea typeface="+mn-ea"/>
                <a:cs typeface="+mn-cs"/>
              </a:rPr>
              <a:t>“Predicting Stock Returns</a:t>
            </a:r>
            <a:r>
              <a:rPr lang="en-US" sz="3600" dirty="0"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68147-0534-6650-E091-C7699E08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890"/>
            <a:ext cx="9144000" cy="1450909"/>
          </a:xfrm>
        </p:spPr>
        <p:txBody>
          <a:bodyPr>
            <a:normAutofit/>
          </a:bodyPr>
          <a:lstStyle/>
          <a:p>
            <a:r>
              <a:rPr lang="en-US" sz="3200" dirty="0"/>
              <a:t>Thanh Nguyen</a:t>
            </a:r>
          </a:p>
        </p:txBody>
      </p:sp>
    </p:spTree>
    <p:extLst>
      <p:ext uri="{BB962C8B-B14F-4D97-AF65-F5344CB8AC3E}">
        <p14:creationId xmlns:p14="http://schemas.microsoft.com/office/powerpoint/2010/main" val="411042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EDA: 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6B312BCE-5FB0-E16B-34A1-325ACA81315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88721" y="1023621"/>
            <a:ext cx="6651227" cy="56157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3995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EDA: 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image4.png" descr="Chart&#10;&#10;Description automatically generated">
            <a:extLst>
              <a:ext uri="{FF2B5EF4-FFF2-40B4-BE49-F238E27FC236}">
                <a16:creationId xmlns:a16="http://schemas.microsoft.com/office/drawing/2014/main" id="{70968175-35C8-BC87-ABE2-9B780DC6743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6370" y="1023619"/>
            <a:ext cx="6565634" cy="55434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17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Performance measure: Mean Squared Error (MSE) </a:t>
            </a:r>
          </a:p>
          <a:p>
            <a:pPr lvl="1"/>
            <a:r>
              <a:rPr lang="en-US" dirty="0"/>
              <a:t>Mean Absolute Percentage Error (MAPE) not preferred</a:t>
            </a:r>
          </a:p>
          <a:p>
            <a:endParaRPr lang="en-US" dirty="0"/>
          </a:p>
          <a:p>
            <a:r>
              <a:rPr lang="en-US" dirty="0"/>
              <a:t>3-year and 5-year training period for all models</a:t>
            </a:r>
          </a:p>
          <a:p>
            <a:pPr lvl="1"/>
            <a:endParaRPr lang="en-US" dirty="0"/>
          </a:p>
          <a:p>
            <a:r>
              <a:rPr lang="en-US" dirty="0"/>
              <a:t>ARIMA (p, d, q)</a:t>
            </a:r>
          </a:p>
          <a:p>
            <a:pPr lvl="1"/>
            <a:r>
              <a:rPr lang="en-US" dirty="0"/>
              <a:t>p and q: from 0 to 4</a:t>
            </a:r>
          </a:p>
          <a:p>
            <a:pPr lvl="1"/>
            <a:r>
              <a:rPr lang="en-US" dirty="0"/>
              <a:t>d: 0 or 1</a:t>
            </a:r>
          </a:p>
          <a:p>
            <a:endParaRPr lang="en-US" dirty="0"/>
          </a:p>
          <a:p>
            <a:r>
              <a:rPr lang="en-US" dirty="0"/>
              <a:t>Machine learning models: tune corresponding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6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sz="2400" dirty="0"/>
              <a:t>Train set: daily returns 2012-2017</a:t>
            </a:r>
          </a:p>
          <a:p>
            <a:r>
              <a:rPr lang="en-US" sz="2400" dirty="0"/>
              <a:t>Test set: first 25 trading days of 2018</a:t>
            </a:r>
          </a:p>
          <a:p>
            <a:r>
              <a:rPr lang="en-US" sz="2400" dirty="0"/>
              <a:t>Cross validation: </a:t>
            </a:r>
            <a:r>
              <a:rPr lang="en-US" sz="2400" dirty="0" err="1"/>
              <a:t>TimeSeriesSplit</a:t>
            </a:r>
            <a:r>
              <a:rPr lang="en-US" sz="2400" dirty="0"/>
              <a:t>() </a:t>
            </a:r>
          </a:p>
          <a:p>
            <a:pPr lvl="1"/>
            <a:r>
              <a:rPr lang="en-US" sz="2000" dirty="0"/>
              <a:t>Train set: 1260 trading days (5 years) or 756 (3 years)</a:t>
            </a:r>
          </a:p>
          <a:p>
            <a:pPr lvl="1"/>
            <a:r>
              <a:rPr lang="en-US" sz="2000" dirty="0"/>
              <a:t>Validation set: 25 trading days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9.png" descr="Chart&#10;&#10;Description automatically generated">
            <a:extLst>
              <a:ext uri="{FF2B5EF4-FFF2-40B4-BE49-F238E27FC236}">
                <a16:creationId xmlns:a16="http://schemas.microsoft.com/office/drawing/2014/main" id="{C0BFEE12-C7FC-87D5-55ED-DB70981DC07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04633" y="2810109"/>
            <a:ext cx="6781122" cy="37594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5519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Hyperparameter Tuning for ZION Prediction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1AD3B-268F-A4F3-BF65-9704B04C4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827304"/>
              </p:ext>
            </p:extLst>
          </p:nvPr>
        </p:nvGraphicFramePr>
        <p:xfrm>
          <a:off x="501805" y="978137"/>
          <a:ext cx="11162371" cy="5770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20831431"/>
                    </a:ext>
                  </a:extLst>
                </a:gridCol>
                <a:gridCol w="5612780">
                  <a:extLst>
                    <a:ext uri="{9D8B030D-6E8A-4147-A177-3AD203B41FA5}">
                      <a16:colId xmlns:a16="http://schemas.microsoft.com/office/drawing/2014/main" val="3910424172"/>
                    </a:ext>
                  </a:extLst>
                </a:gridCol>
                <a:gridCol w="3720791">
                  <a:extLst>
                    <a:ext uri="{9D8B030D-6E8A-4147-A177-3AD203B41FA5}">
                      <a16:colId xmlns:a16="http://schemas.microsoft.com/office/drawing/2014/main" val="58279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Parameters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Cross-Validation Score (</a:t>
                      </a:r>
                      <a:r>
                        <a:rPr lang="en-US" sz="22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2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’: 1 		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0.1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500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0.000172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80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learning_rate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0.005	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6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0.1		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min_samples_split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8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50		'subsample': 0.8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0.000171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8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alpha: 7250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0.000172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3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KNN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n_neighbors</a:t>
                      </a:r>
                      <a:r>
                        <a:rPr lang="en-US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: 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0.000185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6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KNN (include month sine and cosine)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n_neighbors: 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0.000177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89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ARIMA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(4, 1, 3)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0.000172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34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15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Performance on unseen data (ZION)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1AD3B-268F-A4F3-BF65-9704B04C4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487896"/>
              </p:ext>
            </p:extLst>
          </p:nvPr>
        </p:nvGraphicFramePr>
        <p:xfrm>
          <a:off x="1081555" y="5371697"/>
          <a:ext cx="10370746" cy="1229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9498">
                  <a:extLst>
                    <a:ext uri="{9D8B030D-6E8A-4147-A177-3AD203B41FA5}">
                      <a16:colId xmlns:a16="http://schemas.microsoft.com/office/drawing/2014/main" val="282083143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910424172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582796396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2389117788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45939145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Best model performance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Naïve model performance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292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R-square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R-square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80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Predicting ZION returns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0.0002087 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-1.35%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0.0002092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-1.60%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85415"/>
                  </a:ext>
                </a:extLst>
              </a:tr>
            </a:tbl>
          </a:graphicData>
        </a:graphic>
      </p:graphicFrame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9FB4D5A-63BA-1446-9926-A77D1BA90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33" y="957707"/>
            <a:ext cx="5525041" cy="4060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06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Hyperparameter Tuning for FITB Prediction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1AD3B-268F-A4F3-BF65-9704B04C4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215816"/>
              </p:ext>
            </p:extLst>
          </p:nvPr>
        </p:nvGraphicFramePr>
        <p:xfrm>
          <a:off x="501805" y="978137"/>
          <a:ext cx="11162371" cy="5770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20831431"/>
                    </a:ext>
                  </a:extLst>
                </a:gridCol>
                <a:gridCol w="5612780">
                  <a:extLst>
                    <a:ext uri="{9D8B030D-6E8A-4147-A177-3AD203B41FA5}">
                      <a16:colId xmlns:a16="http://schemas.microsoft.com/office/drawing/2014/main" val="3910424172"/>
                    </a:ext>
                  </a:extLst>
                </a:gridCol>
                <a:gridCol w="3720791">
                  <a:extLst>
                    <a:ext uri="{9D8B030D-6E8A-4147-A177-3AD203B41FA5}">
                      <a16:colId xmlns:a16="http://schemas.microsoft.com/office/drawing/2014/main" val="58279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Parameters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Cross-Validation Score (</a:t>
                      </a:r>
                      <a:r>
                        <a:rPr lang="en-US" sz="22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2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’: 20 		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0.1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’: 100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0.000128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80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learning_rate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0.08		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’: 3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0.1		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min_samples_split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’: 6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': 50		'subsample’: 1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0.000129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8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alpha: 40000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0.000130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3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KNN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n_neighbors</a:t>
                      </a:r>
                      <a:r>
                        <a:rPr lang="en-US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: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0.000132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6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KNN (include month sine and cosine)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n_neighbors</a:t>
                      </a:r>
                      <a:r>
                        <a:rPr lang="en-US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: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0.000128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89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ARIMA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(1, 0, 2)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0.000131</a:t>
                      </a:r>
                      <a:endParaRPr lang="en-US" sz="2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34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35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Performance on unseen data (FITB)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1AD3B-268F-A4F3-BF65-9704B04C4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19998"/>
              </p:ext>
            </p:extLst>
          </p:nvPr>
        </p:nvGraphicFramePr>
        <p:xfrm>
          <a:off x="1081555" y="5371697"/>
          <a:ext cx="10370746" cy="1229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9498">
                  <a:extLst>
                    <a:ext uri="{9D8B030D-6E8A-4147-A177-3AD203B41FA5}">
                      <a16:colId xmlns:a16="http://schemas.microsoft.com/office/drawing/2014/main" val="282083143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910424172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582796396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2389117788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45939145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Best model performance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Naïve model performance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292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R-square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R-square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80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Predicting FITB returns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0.000147 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1.28%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0.000152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-2.12%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85415"/>
                  </a:ext>
                </a:extLst>
              </a:tr>
            </a:tbl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79B1856-DF44-63BD-2F3F-4A35CB489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22" y="995324"/>
            <a:ext cx="5329555" cy="393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9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r>
              <a:rPr lang="en-US" dirty="0"/>
              <a:t>Achieved marginal improvement compared to naïve model</a:t>
            </a:r>
          </a:p>
          <a:p>
            <a:pPr lvl="1"/>
            <a:r>
              <a:rPr lang="en-US" dirty="0"/>
              <a:t>Not enough to be usable</a:t>
            </a:r>
          </a:p>
          <a:p>
            <a:pPr lvl="1"/>
            <a:endParaRPr lang="en-US" dirty="0"/>
          </a:p>
          <a:p>
            <a:r>
              <a:rPr lang="en-US" dirty="0"/>
              <a:t>KNN models show potential to predict direction of price movement</a:t>
            </a:r>
          </a:p>
          <a:p>
            <a:pPr lvl="1"/>
            <a:r>
              <a:rPr lang="en-US" dirty="0"/>
              <a:t>Can develop trading strategy based on this signal and carry out back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7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ARIMA with seasonality and exogenous features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Overfitting of Random Forest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Neural network models (RNN)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Gradient Boosting converge to historical average (ZION)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Longer training period (longer than 5 years)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Being able to predict stock returns means better trading decisions</a:t>
            </a:r>
            <a:endParaRPr lang="en-US" dirty="0"/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/>
              <a:t>Goal: at the end of trading today to predict returns tomorrow</a:t>
            </a:r>
          </a:p>
          <a:p>
            <a:endParaRPr lang="en-US" dirty="0"/>
          </a:p>
          <a:p>
            <a:r>
              <a:rPr lang="en-US" dirty="0"/>
              <a:t>Tools: traditional time series models (ARIMA), machine learning models</a:t>
            </a:r>
          </a:p>
          <a:p>
            <a:endParaRPr lang="en-US" dirty="0"/>
          </a:p>
          <a:p>
            <a:r>
              <a:rPr lang="en-US" dirty="0"/>
              <a:t>Stocks: Zions bank (ZION) and Fifth Third bank (FITB) </a:t>
            </a:r>
          </a:p>
        </p:txBody>
      </p:sp>
    </p:spTree>
    <p:extLst>
      <p:ext uri="{BB962C8B-B14F-4D97-AF65-F5344CB8AC3E}">
        <p14:creationId xmlns:p14="http://schemas.microsoft.com/office/powerpoint/2010/main" val="29856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ea typeface="Times New Roman" panose="02020603050405020304" pitchFamily="18" charset="0"/>
              </a:rPr>
              <a:t>Lewinson</a:t>
            </a:r>
            <a:r>
              <a:rPr lang="en-US" dirty="0">
                <a:effectLst/>
                <a:ea typeface="Times New Roman" panose="02020603050405020304" pitchFamily="18" charset="0"/>
              </a:rPr>
              <a:t>, E. 2022. </a:t>
            </a:r>
            <a:r>
              <a:rPr lang="en-US" i="1" dirty="0">
                <a:effectLst/>
                <a:ea typeface="Times New Roman" panose="02020603050405020304" pitchFamily="18" charset="0"/>
              </a:rPr>
              <a:t>Python for Finance Cookbook</a:t>
            </a:r>
            <a:r>
              <a:rPr lang="en-US" dirty="0">
                <a:effectLst/>
                <a:ea typeface="Times New Roman" panose="02020603050405020304" pitchFamily="18" charset="0"/>
              </a:rPr>
              <a:t>. &lt;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packt</a:t>
            </a:r>
            <a:r>
              <a:rPr lang="en-US" dirty="0">
                <a:effectLst/>
                <a:ea typeface="Times New Roman" panose="02020603050405020304" pitchFamily="18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/>
              <a:t>Key takeaways and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Key takeaways</a:t>
            </a:r>
          </a:p>
          <a:p>
            <a:pPr lvl="1"/>
            <a:r>
              <a:rPr lang="en-US" dirty="0"/>
              <a:t>Achieved marginal improvement compared to naïve model</a:t>
            </a:r>
          </a:p>
          <a:p>
            <a:pPr lvl="1"/>
            <a:r>
              <a:rPr lang="en-US" dirty="0"/>
              <a:t>KNN models show potential to predict direction of price movement</a:t>
            </a:r>
          </a:p>
          <a:p>
            <a:pPr lvl="1"/>
            <a:endParaRPr lang="en-US" dirty="0"/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Data source </a:t>
            </a:r>
          </a:p>
          <a:p>
            <a:pPr lvl="1"/>
            <a:r>
              <a:rPr lang="en-US" dirty="0"/>
              <a:t>Exploratory data analysis (EDA) </a:t>
            </a:r>
          </a:p>
          <a:p>
            <a:pPr lvl="2"/>
            <a:r>
              <a:rPr lang="en-US" dirty="0"/>
              <a:t>Target, features, correlation analysis</a:t>
            </a:r>
          </a:p>
          <a:p>
            <a:pPr lvl="1"/>
            <a:r>
              <a:rPr lang="en-US" dirty="0"/>
              <a:t>Modeling and performance on unseen data</a:t>
            </a:r>
          </a:p>
          <a:p>
            <a:pPr lvl="1"/>
            <a:r>
              <a:rPr lang="en-US" dirty="0"/>
              <a:t>Conclusion</a:t>
            </a:r>
          </a:p>
          <a:p>
            <a:pPr lvl="1"/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87140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Nasdaq Data Link, WIKI Prices database</a:t>
            </a:r>
          </a:p>
          <a:p>
            <a:pPr lvl="1"/>
            <a:r>
              <a:rPr lang="en-US" dirty="0"/>
              <a:t>3000 US stocks (prices, dividends, splits)</a:t>
            </a:r>
          </a:p>
          <a:p>
            <a:pPr lvl="1"/>
            <a:r>
              <a:rPr lang="en-US" dirty="0"/>
              <a:t>Coverage ends March 2018. </a:t>
            </a:r>
          </a:p>
          <a:p>
            <a:pPr lvl="1"/>
            <a:endParaRPr lang="en-US" dirty="0"/>
          </a:p>
          <a:p>
            <a:r>
              <a:rPr lang="en-US" dirty="0"/>
              <a:t>High-quality data, no need for data wrangling</a:t>
            </a:r>
          </a:p>
          <a:p>
            <a:endParaRPr lang="en-US" b="1" dirty="0"/>
          </a:p>
        </p:txBody>
      </p:sp>
      <p:pic>
        <p:nvPicPr>
          <p:cNvPr id="10" name="image1.png" descr="Table&#10;&#10;Description automatically generated">
            <a:extLst>
              <a:ext uri="{FF2B5EF4-FFF2-40B4-BE49-F238E27FC236}">
                <a16:creationId xmlns:a16="http://schemas.microsoft.com/office/drawing/2014/main" id="{4A602A29-F795-7E8A-4776-73823F8DEF1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26" y="3496966"/>
            <a:ext cx="12079948" cy="2903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786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ffectLst/>
                <a:ea typeface="Times New Roman" panose="02020603050405020304" pitchFamily="18" charset="0"/>
              </a:rPr>
              <a:t>ZION and FITB Prices</a:t>
            </a:r>
            <a:endParaRPr lang="en-US" b="1" dirty="0"/>
          </a:p>
        </p:txBody>
      </p:sp>
      <p:pic>
        <p:nvPicPr>
          <p:cNvPr id="5" name="image11.png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CC137370-05FB-3181-FDFB-EADE8C19A0F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53271" y="1598685"/>
            <a:ext cx="7687341" cy="40884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257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EDA: Target (log returns)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840DC-174D-B07B-B573-B204D3A4F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273" y="951352"/>
                <a:ext cx="11563927" cy="561570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𝑟𝑡𝑛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⁡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𝑙𝑜𝑔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3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Series is stationary</a:t>
                </a:r>
              </a:p>
              <a:p>
                <a:pPr lvl="1"/>
                <a:r>
                  <a:rPr lang="en-US" dirty="0"/>
                  <a:t>Augmented Dickey-Fuller test (ADF), </a:t>
                </a:r>
                <a:r>
                  <a:rPr lang="en-US" dirty="0">
                    <a:effectLst/>
                    <a:ea typeface="Times New Roman" panose="02020603050405020304" pitchFamily="18" charset="0"/>
                  </a:rPr>
                  <a:t>Kwiatkowski-Phillips-Schmidt-Shin test (KPSS).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840DC-174D-B07B-B573-B204D3A4F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273" y="951352"/>
                <a:ext cx="11563927" cy="5615703"/>
              </a:xfrm>
              <a:blipFill>
                <a:blip r:embed="rId3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2.png" descr="Chart&#10;&#10;Description automatically generated">
            <a:extLst>
              <a:ext uri="{FF2B5EF4-FFF2-40B4-BE49-F238E27FC236}">
                <a16:creationId xmlns:a16="http://schemas.microsoft.com/office/drawing/2014/main" id="{A43B46E3-DB23-49E9-BC5D-A34E7D59D34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463989" y="2238143"/>
            <a:ext cx="6813821" cy="325940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5428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EDA: Target (log returns)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image8.png" descr="Chart&#10;&#10;Description automatically generated">
            <a:extLst>
              <a:ext uri="{FF2B5EF4-FFF2-40B4-BE49-F238E27FC236}">
                <a16:creationId xmlns:a16="http://schemas.microsoft.com/office/drawing/2014/main" id="{16D2BFC0-682B-FE50-16A3-EC25BB1CFFE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74687" y="1933771"/>
            <a:ext cx="7167152" cy="35649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8597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EDA: Target (log returns)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3.png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BC4D890-5CDA-B232-DEA8-F1F54DF036E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6480" y="1612481"/>
            <a:ext cx="5466879" cy="40801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5918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EDA: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Lag0 to lag14 of returns</a:t>
            </a:r>
          </a:p>
          <a:p>
            <a:endParaRPr lang="en-US" dirty="0"/>
          </a:p>
          <a:p>
            <a:r>
              <a:rPr lang="en-US" dirty="0"/>
              <a:t>Features based on trading volume</a:t>
            </a:r>
          </a:p>
          <a:p>
            <a:pPr lvl="1"/>
            <a:r>
              <a:rPr lang="en-US" dirty="0"/>
              <a:t>Today’s one-day change in trading volume</a:t>
            </a:r>
          </a:p>
          <a:p>
            <a:pPr lvl="1"/>
            <a:r>
              <a:rPr lang="en-US" dirty="0"/>
              <a:t>10-day moving average of trading volume change </a:t>
            </a:r>
          </a:p>
          <a:p>
            <a:endParaRPr lang="en-US" dirty="0"/>
          </a:p>
          <a:p>
            <a:r>
              <a:rPr lang="en-US" dirty="0"/>
              <a:t>Technical analysis indicators</a:t>
            </a:r>
          </a:p>
          <a:p>
            <a:pPr lvl="1"/>
            <a:r>
              <a:rPr lang="en-US" dirty="0"/>
              <a:t>Moving average (14-day, 50-day, and 200-day)</a:t>
            </a:r>
          </a:p>
          <a:p>
            <a:pPr lvl="1"/>
            <a:r>
              <a:rPr lang="en-US" dirty="0"/>
              <a:t>Relative strength index (14-day, 50-day, and 200-day)</a:t>
            </a:r>
          </a:p>
          <a:p>
            <a:pPr lvl="1"/>
            <a:endParaRPr lang="en-US" dirty="0"/>
          </a:p>
          <a:p>
            <a:r>
              <a:rPr lang="en-US" dirty="0"/>
              <a:t>Features based on time</a:t>
            </a:r>
          </a:p>
          <a:p>
            <a:pPr lvl="1"/>
            <a:r>
              <a:rPr lang="en-US" dirty="0"/>
              <a:t>Month of the year (sine and cosine 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144816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1076</Words>
  <Application>Microsoft Office PowerPoint</Application>
  <PresentationFormat>Widescreen</PresentationFormat>
  <Paragraphs>224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Capstone Three Presentation “Predicting Stock Returns”</vt:lpstr>
      <vt:lpstr>Introduction</vt:lpstr>
      <vt:lpstr>Key takeaways and agenda</vt:lpstr>
      <vt:lpstr>Data source</vt:lpstr>
      <vt:lpstr>Data source</vt:lpstr>
      <vt:lpstr>EDA: Target (log returns)</vt:lpstr>
      <vt:lpstr>EDA: Target (log returns)</vt:lpstr>
      <vt:lpstr>EDA: Target (log returns)</vt:lpstr>
      <vt:lpstr>EDA: Features</vt:lpstr>
      <vt:lpstr>EDA: Correlation analysis</vt:lpstr>
      <vt:lpstr>EDA: Correlation analysis</vt:lpstr>
      <vt:lpstr>Modeling</vt:lpstr>
      <vt:lpstr>Modeling</vt:lpstr>
      <vt:lpstr>Hyperparameter Tuning for ZION Prediction</vt:lpstr>
      <vt:lpstr>Performance on unseen data (ZION)</vt:lpstr>
      <vt:lpstr>Hyperparameter Tuning for FITB Prediction</vt:lpstr>
      <vt:lpstr>Performance on unseen data (FITB)</vt:lpstr>
      <vt:lpstr>Conclusion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a Story from a Dataset</dc:title>
  <dc:creator>Nguyen Lai Thanh</dc:creator>
  <cp:lastModifiedBy>Nguyen Lai Thanh</cp:lastModifiedBy>
  <cp:revision>12</cp:revision>
  <dcterms:created xsi:type="dcterms:W3CDTF">2023-02-23T22:36:26Z</dcterms:created>
  <dcterms:modified xsi:type="dcterms:W3CDTF">2023-04-12T22:40:31Z</dcterms:modified>
</cp:coreProperties>
</file>