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9" r:id="rId5"/>
    <p:sldId id="268" r:id="rId6"/>
    <p:sldId id="270" r:id="rId7"/>
    <p:sldId id="281" r:id="rId8"/>
    <p:sldId id="283" r:id="rId9"/>
    <p:sldId id="282" r:id="rId10"/>
    <p:sldId id="260" r:id="rId11"/>
    <p:sldId id="265" r:id="rId12"/>
    <p:sldId id="272" r:id="rId13"/>
    <p:sldId id="280" r:id="rId14"/>
    <p:sldId id="274" r:id="rId15"/>
    <p:sldId id="276" r:id="rId16"/>
    <p:sldId id="275" r:id="rId17"/>
    <p:sldId id="277" r:id="rId18"/>
    <p:sldId id="279" r:id="rId19"/>
    <p:sldId id="27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86473" autoAdjust="0"/>
  </p:normalViewPr>
  <p:slideViewPr>
    <p:cSldViewPr snapToGrid="0">
      <p:cViewPr varScale="1">
        <p:scale>
          <a:sx n="86" d="100"/>
          <a:sy n="86" d="100"/>
        </p:scale>
        <p:origin x="96" y="612"/>
      </p:cViewPr>
      <p:guideLst/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B120A-253B-41AD-ADAB-9B6B6F3B340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6A95-D65C-4A4B-BDBD-C556BB1C9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We have half male and half female in the sample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: 6 age groups 18-24, 25-34, 35-44, 45-54, 55-64, and 65+ 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6 groups from “No high school degree” to “Graduate degree”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5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Cross-validation scores are similar. With Gradient boosting is the best.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Cross-validation scores are similar. With Logistic is the best.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1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8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We have half male and half female in the sample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: 6 age groups 18-24, 25-34, 35-44, 45-54, 55-64, and 65+ 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6 groups from “No high school degree” to “Graduate degree”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We have half male and half female in the sample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: 6 age groups 18-24, 25-34, 35-44, 45-54, 55-64, and 65+ 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6 groups from “No high school degree” to “Graduate degree”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As expected, drug consumption </a:t>
            </a:r>
            <a:r>
              <a:rPr lang="en-US" b="0" dirty="0" err="1"/>
              <a:t>incresase</a:t>
            </a:r>
            <a:r>
              <a:rPr lang="en-US" b="0" dirty="0"/>
              <a:t> in </a:t>
            </a:r>
            <a:r>
              <a:rPr lang="en-US" b="0" dirty="0" err="1"/>
              <a:t>Oscore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Amyl consumption seems to increase in </a:t>
            </a:r>
            <a:r>
              <a:rPr lang="en-US" b="0" dirty="0" err="1"/>
              <a:t>Oscore</a:t>
            </a:r>
            <a:r>
              <a:rPr lang="en-US" b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But relation is not as strong as Cannabis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As expected, drug consumption decreases in </a:t>
            </a:r>
            <a:r>
              <a:rPr lang="en-US" b="0" dirty="0" err="1"/>
              <a:t>Cscore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Similar to the prior slide, the relationship is more clear in case of Cannabis than Amyl.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Probably, predicting Cannabis user will be easier than predicting Amyl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Amyl-user/Cannabis-user are zero-and-1 variables. We still can calculate correlation with features.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Again, </a:t>
            </a:r>
            <a:r>
              <a:rPr lang="en-US" dirty="0" err="1"/>
              <a:t>collelation</a:t>
            </a:r>
            <a:r>
              <a:rPr lang="en-US" dirty="0"/>
              <a:t> for Amyl is much smaller compared to correlation with Cannabis =&gt; harder to predict Amyl user.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high correlation among personality traits =&gt; we might have multicollinearity issues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=&gt; might be a subset of features will better predict the target than using all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Amyl user, personality traits are very important predictors.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Cannabis, different from Amyl.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Personality traits are still important; but now we have Age and Country.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Cannabis and Amyl are different drugs: one is recreational, the other is illegal.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Step1 = </a:t>
            </a:r>
            <a:r>
              <a:rPr lang="en-US" dirty="0" err="1"/>
              <a:t>GridSearchCV</a:t>
            </a:r>
            <a:r>
              <a:rPr lang="en-US" dirty="0"/>
              <a:t> to find best </a:t>
            </a:r>
            <a:r>
              <a:rPr lang="en-US" dirty="0" err="1"/>
              <a:t>hyperparamenters</a:t>
            </a:r>
            <a:r>
              <a:rPr lang="en-US" dirty="0"/>
              <a:t>. ROC_AUC as performance measure.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Step2 =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Step3 = refit best model using all Train set, and measure performance on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06A95-D65C-4A4B-BDBD-C556BB1C9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15AB-342F-5509-1D01-0508D420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998E8-3DAD-2911-37CF-A50A26FA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E99D-4801-1411-83F5-1228C7AB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5152-4508-1BF0-DF6D-2FED3B3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4AC1-7ED4-868B-C66F-5A1BADC8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B7A2-226D-B916-CF6B-6A2DB473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DCBC-09FA-201F-FFDD-52077EDA9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D0C9-95F5-7DD2-0631-8742E8AF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C261-F342-D036-F3AC-8CD94471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244E-E94B-A056-0B2C-C9D440D2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5424C-16C8-C055-F6B1-5BAE3331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1A1FA-3B76-3FAE-77ED-48709549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A14-B7AB-7497-1060-7B60EBBB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3693-8FFD-B67F-743F-C68640B2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F5CF-79C6-7EEC-3B6D-3C87DD7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8338-E62A-99EC-419C-192BFCF7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C171-23E8-094B-BA40-4E02AB9F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9A79-5910-62C4-EFEC-7B23FBF4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5651-330F-6FB0-8ECA-EB438EB4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C48C0-DB09-B0DA-D489-D07FAC1D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C8FF-272B-7318-CFD8-519DDFCB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3F6C-4A3D-CE61-49C3-DB387B58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22E8-941A-105E-DBA6-41ACE8D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A4F1-FD66-6476-D6DC-75B8BDE7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76FA-DC55-8FDF-6A95-53255A2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A83D-E25E-E285-FB99-6A0C9099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1E90-B5B2-F946-3903-E9BFDAAB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FF7-2F28-21C5-584A-2B84179A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B287-9EE8-3369-B72C-FE95F28D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5EA2-6263-EB0A-5A09-0DA8F1B2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3228-8ABB-456F-964B-34CF9C0C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7055-891A-9772-AC25-C3C82BE8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5A5D-FCDE-7997-7D5D-0EA66E6F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ADC7D-1354-53D8-C1FA-1B7FF9AA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C46B-D53D-777C-E33A-EAC6CA739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9B35D-ECCF-3B53-B8BF-140A6565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42CC9-6B6D-FC6A-FAEA-84B565A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CC7D-A412-BB9A-7B70-5923427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88CD2-B26F-DBAA-FCE1-AEC62FF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72AA-7DEB-BED5-EBC0-31247AA2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BE628-AA7B-CE69-8009-8CE9EC3D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C563-EA73-796E-281F-6A164D01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58BDB-AA34-BEEA-924C-F7E98E56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A9DE5-BE83-92B8-F653-DA95CA02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CAD2D-564C-D152-76C8-77996A7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0B6BA-4156-FB12-E76D-E463011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DB5D-5B5C-2528-D2B0-1B8D8646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23F5-8439-B52C-9F2B-FA840216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0C2BE-5E75-94AF-EEEC-BEC68344E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D9A45-28C3-DFB9-F9BC-BA129CBF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F39C-AA1E-5B9A-DE06-34700AC4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1339-A58C-42BC-20DC-16C4F0F8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860F-3FA4-7296-0CAF-16927CD9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D26D-9C81-3F92-5C31-C6450C7EC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0F18-06F6-B3D2-D6AD-C4D36002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DD3B-ADF3-995A-699D-A77938F0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A3E49-036D-2575-1F7C-5445F993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D5B4E-A1DA-2DED-7082-1D5D7C48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C826C-F29B-8D3D-1C19-C425989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7230-803C-8977-026E-F1F9D2BA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8FB2-040D-0D64-E1F6-256DBA9C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0758-2F9F-4EFC-88F6-3F2689B460D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9247-4E2E-C928-EF24-5512210C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C669-802E-A40D-9522-7C87ABB9E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790-36CE-4280-8507-6B21B41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rug+consumption+%28quantified%29" TargetMode="External"/><Relationship Id="rId2" Type="http://schemas.openxmlformats.org/officeDocument/2006/relationships/hyperlink" Target="https://arxiv.org/abs/1506.0629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c.com/2022/11/30/drug-overdose-deaths-among-seniors-have-more-than-tripled-in-2-decades.html?__source=iosappshare%7Ccom.apple.UIKit.activity.Mai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D7C6-CA5F-C490-F044-60FDB40F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664" y="391886"/>
            <a:ext cx="9921551" cy="195009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n-lt"/>
                <a:ea typeface="+mn-ea"/>
                <a:cs typeface="+mn-cs"/>
              </a:rPr>
              <a:t>Capstone Two Presentation</a:t>
            </a:r>
            <a:br>
              <a:rPr lang="en-US" sz="4400" dirty="0">
                <a:latin typeface="+mn-lt"/>
                <a:ea typeface="+mn-ea"/>
                <a:cs typeface="+mn-cs"/>
              </a:rPr>
            </a:br>
            <a:r>
              <a:rPr lang="en-US" sz="4400" dirty="0">
                <a:latin typeface="+mn-lt"/>
                <a:ea typeface="+mn-ea"/>
                <a:cs typeface="+mn-cs"/>
              </a:rPr>
              <a:t>“Personality Traits and Drug Consumption</a:t>
            </a:r>
            <a:r>
              <a:rPr lang="en-US" sz="3600" dirty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68147-0534-6650-E091-C7699E08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890"/>
            <a:ext cx="9144000" cy="1450909"/>
          </a:xfrm>
        </p:spPr>
        <p:txBody>
          <a:bodyPr>
            <a:normAutofit/>
          </a:bodyPr>
          <a:lstStyle/>
          <a:p>
            <a:r>
              <a:rPr lang="en-US" sz="3200" dirty="0"/>
              <a:t>Thanh Nguyen</a:t>
            </a:r>
          </a:p>
        </p:txBody>
      </p:sp>
    </p:spTree>
    <p:extLst>
      <p:ext uri="{BB962C8B-B14F-4D97-AF65-F5344CB8AC3E}">
        <p14:creationId xmlns:p14="http://schemas.microsoft.com/office/powerpoint/2010/main" val="41104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16DB4D-3D0A-F201-95AF-E3E9B4EAF8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61567" y="0"/>
            <a:ext cx="7002966" cy="6857999"/>
          </a:xfrm>
          <a:prstGeom prst="rect">
            <a:avLst/>
          </a:prstGeom>
          <a:ln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A7ADCE-26F2-D34C-10A4-FDC16373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49"/>
            <a:ext cx="3869586" cy="86431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Correlation Matrix</a:t>
            </a:r>
            <a:endParaRPr lang="en-US" sz="2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18C67-C2E0-D585-E382-EF8DE2BF132D}"/>
              </a:ext>
            </a:extLst>
          </p:cNvPr>
          <p:cNvSpPr/>
          <p:nvPr/>
        </p:nvSpPr>
        <p:spPr>
          <a:xfrm>
            <a:off x="4783869" y="4895386"/>
            <a:ext cx="6021662" cy="93670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DE744-5D51-2DEA-8B30-C1DDCBB0B36E}"/>
              </a:ext>
            </a:extLst>
          </p:cNvPr>
          <p:cNvSpPr/>
          <p:nvPr/>
        </p:nvSpPr>
        <p:spPr>
          <a:xfrm>
            <a:off x="7404412" y="1572332"/>
            <a:ext cx="408877" cy="4311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60E1D-55E7-0B98-1CB2-9D714A649A80}"/>
              </a:ext>
            </a:extLst>
          </p:cNvPr>
          <p:cNvSpPr/>
          <p:nvPr/>
        </p:nvSpPr>
        <p:spPr>
          <a:xfrm>
            <a:off x="9530573" y="2516464"/>
            <a:ext cx="408877" cy="4311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94E6C-8339-ACEA-15F1-DE632CF4C5B4}"/>
              </a:ext>
            </a:extLst>
          </p:cNvPr>
          <p:cNvSpPr/>
          <p:nvPr/>
        </p:nvSpPr>
        <p:spPr>
          <a:xfrm>
            <a:off x="9095678" y="4445626"/>
            <a:ext cx="408877" cy="43118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3869586" cy="1076192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Relative Feature Importance in Predicting Amyl Consumption</a:t>
            </a:r>
            <a:endParaRPr lang="en-US" sz="2800" dirty="0">
              <a:latin typeface="+mn-lt"/>
            </a:endParaRPr>
          </a:p>
        </p:txBody>
      </p:sp>
      <p:pic>
        <p:nvPicPr>
          <p:cNvPr id="6" name="image17.png" descr="Chart, funnel chart&#10;&#10;Description automatically generated">
            <a:extLst>
              <a:ext uri="{FF2B5EF4-FFF2-40B4-BE49-F238E27FC236}">
                <a16:creationId xmlns:a16="http://schemas.microsoft.com/office/drawing/2014/main" id="{3C068A21-BBF3-0224-6434-0348768DED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95744" y="423746"/>
            <a:ext cx="6512312" cy="63338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227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49"/>
            <a:ext cx="3869586" cy="115425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Relative Feature Importance in Predicting Cannabis Consumption</a:t>
            </a:r>
            <a:endParaRPr lang="en-US" sz="2800" dirty="0">
              <a:latin typeface="+mn-lt"/>
            </a:endParaRPr>
          </a:p>
        </p:txBody>
      </p:sp>
      <p:pic>
        <p:nvPicPr>
          <p:cNvPr id="3" name="image12.png" descr="Chart, bar chart&#10;&#10;Description automatically generated">
            <a:extLst>
              <a:ext uri="{FF2B5EF4-FFF2-40B4-BE49-F238E27FC236}">
                <a16:creationId xmlns:a16="http://schemas.microsoft.com/office/drawing/2014/main" id="{B4CDE09A-4503-1F56-DBE5-4707C6B6BDC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20252" y="662961"/>
            <a:ext cx="6086723" cy="52528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7561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Hyperparameter tuning</a:t>
            </a:r>
          </a:p>
          <a:p>
            <a:pPr lvl="1"/>
            <a:r>
              <a:rPr lang="en-US" dirty="0"/>
              <a:t>Whole samples split into Train set (80%) and Test set (20%)</a:t>
            </a:r>
          </a:p>
          <a:p>
            <a:pPr lvl="1"/>
            <a:endParaRPr lang="en-US" dirty="0"/>
          </a:p>
          <a:p>
            <a:r>
              <a:rPr lang="en-US" dirty="0"/>
              <a:t>Choosing optimal classification threshold</a:t>
            </a:r>
          </a:p>
          <a:p>
            <a:pPr lvl="1"/>
            <a:r>
              <a:rPr lang="en-US" dirty="0"/>
              <a:t>Train set split into Main set (70%) and Validation set (30%)  </a:t>
            </a:r>
          </a:p>
          <a:p>
            <a:endParaRPr lang="en-US" dirty="0"/>
          </a:p>
          <a:p>
            <a:r>
              <a:rPr lang="en-US" dirty="0"/>
              <a:t>Evaluating performance on Test set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Hyperparameter Tuning for Amyl Users Prediction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62344"/>
              </p:ext>
            </p:extLst>
          </p:nvPr>
        </p:nvGraphicFramePr>
        <p:xfrm>
          <a:off x="838200" y="978137"/>
          <a:ext cx="10515600" cy="5699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932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3062868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94351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Optimal Feature Set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Cross-Validation Score (roc_auc)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5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'auto'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50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0.7533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learning_rate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0.05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3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8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min_samples_split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2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= 50 subsample = 1</a:t>
                      </a:r>
                      <a:r>
                        <a:rPr lang="en-US" sz="22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0.7571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1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penalty = ‘l1'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solver = '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liblinear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0.7486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3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15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1176355"/>
            <a:ext cx="4549810" cy="106504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Precision and Recall Curves for Amyl Users Prediction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9D9BB81-653A-0E10-5BC5-D4C8FCA64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10" y="1092289"/>
            <a:ext cx="5530600" cy="43674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534E25-41DB-9BC9-5C45-74C624DEB83C}"/>
              </a:ext>
            </a:extLst>
          </p:cNvPr>
          <p:cNvSpPr txBox="1">
            <a:spLocks/>
          </p:cNvSpPr>
          <p:nvPr/>
        </p:nvSpPr>
        <p:spPr>
          <a:xfrm>
            <a:off x="315031" y="5419043"/>
            <a:ext cx="2729251" cy="9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Test Performance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BAB21A9-3B61-C9C3-851E-F1B0533C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68220"/>
              </p:ext>
            </p:extLst>
          </p:nvPr>
        </p:nvGraphicFramePr>
        <p:xfrm>
          <a:off x="3503959" y="5748857"/>
          <a:ext cx="8127999" cy="9491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311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2595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719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80.4%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9642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AF50B35-64A6-0F3D-71C5-18153E2E675D}"/>
              </a:ext>
            </a:extLst>
          </p:cNvPr>
          <p:cNvSpPr txBox="1">
            <a:spLocks/>
          </p:cNvSpPr>
          <p:nvPr/>
        </p:nvSpPr>
        <p:spPr>
          <a:xfrm>
            <a:off x="323273" y="217350"/>
            <a:ext cx="11545454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Optimal Threshold and Test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8201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ea typeface="Times New Roman" panose="02020603050405020304" pitchFamily="18" charset="0"/>
              </a:rPr>
              <a:t>Hyperparameter Tuning for Cannabis Users Prediction</a:t>
            </a:r>
            <a:endParaRPr lang="en-US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41AD3B-268F-A4F3-BF65-9704B04C4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11830"/>
              </p:ext>
            </p:extLst>
          </p:nvPr>
        </p:nvGraphicFramePr>
        <p:xfrm>
          <a:off x="838200" y="978137"/>
          <a:ext cx="10515600" cy="4693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932">
                  <a:extLst>
                    <a:ext uri="{9D8B030D-6E8A-4147-A177-3AD203B41FA5}">
                      <a16:colId xmlns:a16="http://schemas.microsoft.com/office/drawing/2014/main" val="2820831431"/>
                    </a:ext>
                  </a:extLst>
                </a:gridCol>
                <a:gridCol w="3062868">
                  <a:extLst>
                    <a:ext uri="{9D8B030D-6E8A-4147-A177-3AD203B41FA5}">
                      <a16:colId xmlns:a16="http://schemas.microsoft.com/office/drawing/2014/main" val="39104241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94351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279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Optimal Feature Set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Cross-Validation Score (roc_auc)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= 5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= 0.3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= 50 </a:t>
                      </a:r>
                      <a:endParaRPr lang="en-US" sz="2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0.8778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80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0.02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subsample = 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= 0.1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penalty = 'l2'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solver = ‘sag'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0.8781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3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9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1176355"/>
            <a:ext cx="4549810" cy="1065041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Precision and Recall Curves for Cannabis Users Prediction</a:t>
            </a:r>
            <a:endParaRPr lang="en-US" sz="2800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34E25-41DB-9BC9-5C45-74C624DEB83C}"/>
              </a:ext>
            </a:extLst>
          </p:cNvPr>
          <p:cNvSpPr txBox="1">
            <a:spLocks/>
          </p:cNvSpPr>
          <p:nvPr/>
        </p:nvSpPr>
        <p:spPr>
          <a:xfrm>
            <a:off x="315031" y="5419043"/>
            <a:ext cx="2729251" cy="9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Test Performance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BAB21A9-3B61-C9C3-851E-F1B0533C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12815"/>
              </p:ext>
            </p:extLst>
          </p:nvPr>
        </p:nvGraphicFramePr>
        <p:xfrm>
          <a:off x="3503959" y="5748857"/>
          <a:ext cx="8127999" cy="9491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311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25953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719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n-lt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8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77.1%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9642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AF50B35-64A6-0F3D-71C5-18153E2E675D}"/>
              </a:ext>
            </a:extLst>
          </p:cNvPr>
          <p:cNvSpPr txBox="1">
            <a:spLocks/>
          </p:cNvSpPr>
          <p:nvPr/>
        </p:nvSpPr>
        <p:spPr>
          <a:xfrm>
            <a:off x="323273" y="217350"/>
            <a:ext cx="11545454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Optimal Threshold and Test Performance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AFA18E8-6D96-6EF9-D98D-48701EBFA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60" y="1404163"/>
            <a:ext cx="5140730" cy="4060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2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Amyl user prediction has low precision (50%)</a:t>
            </a:r>
          </a:p>
          <a:p>
            <a:pPr lvl="1"/>
            <a:r>
              <a:rPr lang="en-US" dirty="0"/>
              <a:t>Use as secondary tool in the toolbox of school and healthcare professionals</a:t>
            </a:r>
          </a:p>
          <a:p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Cannabis user prediction has high precision (90%)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as primary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validity check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Interaction terms among demographic and personal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Understanding an individual’s risk of drug consumption is critical</a:t>
            </a:r>
          </a:p>
          <a:p>
            <a:pPr lvl="1"/>
            <a:r>
              <a:rPr lang="en-US" dirty="0"/>
              <a:t>Drug overdose is widespread schools and colleges</a:t>
            </a:r>
          </a:p>
          <a:p>
            <a:pPr lvl="1"/>
            <a:r>
              <a:rPr lang="en-US" dirty="0"/>
              <a:t>Drug overdose deaths among seniors more than tripled in two decades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/>
              <a:t>Goal: to predict drug usage using demographic and personal factors</a:t>
            </a:r>
          </a:p>
          <a:p>
            <a:pPr lvl="1"/>
            <a:r>
              <a:rPr lang="en-US" dirty="0"/>
              <a:t>Amyl nitrite (Amyl thereafter)</a:t>
            </a:r>
          </a:p>
          <a:p>
            <a:pPr lvl="1"/>
            <a:r>
              <a:rPr lang="en-US" dirty="0"/>
              <a:t>Cannabis</a:t>
            </a:r>
          </a:p>
        </p:txBody>
      </p:sp>
    </p:spTree>
    <p:extLst>
      <p:ext uri="{BB962C8B-B14F-4D97-AF65-F5344CB8AC3E}">
        <p14:creationId xmlns:p14="http://schemas.microsoft.com/office/powerpoint/2010/main" val="29856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Fehrman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K. Muhammad, E.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Mirkes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 Egan and A. N.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Gorban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"The Five Factor Model of personality and evaluation of drug consumption risk.,"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[Web Link]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hlinkClick r:id="rId3"/>
              </a:rPr>
              <a:t>UCI Machine Learning Repository: Drug consumption (quantified) Data Set</a:t>
            </a:r>
            <a:endParaRPr lang="en-US" sz="1200" dirty="0"/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hlinkClick r:id="rId4"/>
              </a:rPr>
              <a:t>Opioids: Drug overdose deaths among seniors have more than tripled in 2 decades (cnbc.com)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University of California, Irvine’s Machine Learning Repository</a:t>
            </a:r>
          </a:p>
          <a:p>
            <a:pPr lvl="1"/>
            <a:r>
              <a:rPr lang="en-US" dirty="0"/>
              <a:t>Online survey methodology</a:t>
            </a:r>
          </a:p>
          <a:p>
            <a:pPr lvl="1"/>
            <a:r>
              <a:rPr lang="en-US" dirty="0"/>
              <a:t>1885 respondents</a:t>
            </a:r>
          </a:p>
          <a:p>
            <a:pPr lvl="1"/>
            <a:r>
              <a:rPr lang="en-US" dirty="0"/>
              <a:t>18 legal and illegal drugs</a:t>
            </a:r>
          </a:p>
          <a:p>
            <a:pPr lvl="1"/>
            <a:endParaRPr lang="en-US" b="1" dirty="0"/>
          </a:p>
          <a:p>
            <a:r>
              <a:rPr lang="en-US" dirty="0"/>
              <a:t>Target variable</a:t>
            </a:r>
          </a:p>
          <a:p>
            <a:endParaRPr lang="en-US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10DB68-051E-1843-32C1-A17A6E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65113"/>
              </p:ext>
            </p:extLst>
          </p:nvPr>
        </p:nvGraphicFramePr>
        <p:xfrm>
          <a:off x="3116423" y="3668139"/>
          <a:ext cx="251926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267">
                  <a:extLst>
                    <a:ext uri="{9D8B030D-6E8A-4147-A177-3AD203B41FA5}">
                      <a16:colId xmlns:a16="http://schemas.microsoft.com/office/drawing/2014/main" val="32707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over a Decade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Decade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1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1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2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Week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Last 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9357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5D28F8E5-8C70-C188-4E21-AF9AB54B15C1}"/>
              </a:ext>
            </a:extLst>
          </p:cNvPr>
          <p:cNvSpPr/>
          <p:nvPr/>
        </p:nvSpPr>
        <p:spPr>
          <a:xfrm>
            <a:off x="5635690" y="3668139"/>
            <a:ext cx="643812" cy="734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DA2E0A-A6E2-6244-204B-849618E9F864}"/>
              </a:ext>
            </a:extLst>
          </p:cNvPr>
          <p:cNvSpPr/>
          <p:nvPr/>
        </p:nvSpPr>
        <p:spPr>
          <a:xfrm>
            <a:off x="5648125" y="4417695"/>
            <a:ext cx="643812" cy="18463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2E452-A490-A943-F824-18A93814CE08}"/>
              </a:ext>
            </a:extLst>
          </p:cNvPr>
          <p:cNvSpPr txBox="1"/>
          <p:nvPr/>
        </p:nvSpPr>
        <p:spPr>
          <a:xfrm>
            <a:off x="6291937" y="3862873"/>
            <a:ext cx="1200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29C71-90B8-1AF9-FDBC-A4969F33D99F}"/>
              </a:ext>
            </a:extLst>
          </p:cNvPr>
          <p:cNvSpPr txBox="1"/>
          <p:nvPr/>
        </p:nvSpPr>
        <p:spPr>
          <a:xfrm>
            <a:off x="6295041" y="5153621"/>
            <a:ext cx="1200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07869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ffectLst/>
                <a:ea typeface="Times New Roman" panose="02020603050405020304" pitchFamily="18" charset="0"/>
              </a:rPr>
              <a:t>Proportion of Amyl and Cannabis Users</a:t>
            </a:r>
            <a:endParaRPr lang="en-US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2615A9D-9410-8FDB-2FC0-8D00DAEF5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9" y="1683840"/>
            <a:ext cx="6449046" cy="449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2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Demographic factors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endParaRPr lang="en-US" dirty="0"/>
          </a:p>
          <a:p>
            <a:r>
              <a:rPr lang="en-US" dirty="0"/>
              <a:t>Personal traits</a:t>
            </a:r>
          </a:p>
          <a:p>
            <a:pPr lvl="1"/>
            <a:r>
              <a:rPr lang="en-US" dirty="0"/>
              <a:t>Big five personality traits</a:t>
            </a:r>
          </a:p>
          <a:p>
            <a:pPr lvl="2"/>
            <a:r>
              <a:rPr lang="en-US" dirty="0"/>
              <a:t>Neuroticism (measured by </a:t>
            </a:r>
            <a:r>
              <a:rPr lang="en-US" dirty="0" err="1"/>
              <a:t>Nscore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Extraversion (</a:t>
            </a:r>
            <a:r>
              <a:rPr lang="en-US" dirty="0" err="1"/>
              <a:t>Escore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Openness to experience (</a:t>
            </a:r>
            <a:r>
              <a:rPr lang="en-US" dirty="0" err="1"/>
              <a:t>Oscore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Agreeableness (</a:t>
            </a:r>
            <a:r>
              <a:rPr lang="en-US" dirty="0" err="1"/>
              <a:t>Ascore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Conscientiousness (</a:t>
            </a:r>
            <a:r>
              <a:rPr lang="en-US" dirty="0" err="1"/>
              <a:t>Cscore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Impulsivity and Sensation Seeking (SS)</a:t>
            </a:r>
          </a:p>
        </p:txBody>
      </p:sp>
    </p:spTree>
    <p:extLst>
      <p:ext uri="{BB962C8B-B14F-4D97-AF65-F5344CB8AC3E}">
        <p14:creationId xmlns:p14="http://schemas.microsoft.com/office/powerpoint/2010/main" val="144816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40DC-174D-B07B-B573-B204D3A4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3" y="951352"/>
            <a:ext cx="11563927" cy="5615703"/>
          </a:xfrm>
        </p:spPr>
        <p:txBody>
          <a:bodyPr/>
          <a:lstStyle/>
          <a:p>
            <a:r>
              <a:rPr lang="en-US" dirty="0"/>
              <a:t>Big five personality traits’ measurement</a:t>
            </a:r>
          </a:p>
          <a:p>
            <a:pPr lvl="1"/>
            <a:r>
              <a:rPr lang="en-US" dirty="0"/>
              <a:t>For each trait, 12 questions asked</a:t>
            </a:r>
          </a:p>
          <a:p>
            <a:pPr lvl="1"/>
            <a:r>
              <a:rPr lang="en-US" dirty="0"/>
              <a:t>Answers: 0 = ‘Strongly Disagree’, 1 = ‘Disagree’, 2 = ‘Neutral’, 3 = ‘Agree’, 4 = ‘Strongly Agree’)</a:t>
            </a:r>
          </a:p>
          <a:p>
            <a:pPr lvl="1"/>
            <a:r>
              <a:rPr lang="en-US" dirty="0"/>
              <a:t>Summarizing and standardizing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6EF77E-C97A-5DD4-7189-B71D3BFA7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3"/>
          <a:stretch/>
        </p:blipFill>
        <p:spPr bwMode="auto">
          <a:xfrm>
            <a:off x="1467959" y="3966529"/>
            <a:ext cx="9798984" cy="22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Target-feature relationship</a:t>
            </a:r>
          </a:p>
        </p:txBody>
      </p:sp>
      <p:pic>
        <p:nvPicPr>
          <p:cNvPr id="4" name="image6.png" descr="Chart, bar chart, histogram&#10;&#10;Description automatically generated">
            <a:extLst>
              <a:ext uri="{FF2B5EF4-FFF2-40B4-BE49-F238E27FC236}">
                <a16:creationId xmlns:a16="http://schemas.microsoft.com/office/drawing/2014/main" id="{8AD0EFDF-DBF0-211C-1BF7-559847A996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4202" y="1587500"/>
            <a:ext cx="5400675" cy="4343400"/>
          </a:xfrm>
          <a:prstGeom prst="rect">
            <a:avLst/>
          </a:prstGeom>
          <a:ln/>
        </p:spPr>
      </p:pic>
      <p:pic>
        <p:nvPicPr>
          <p:cNvPr id="5" name="image7.png" descr="Chart, bar chart, histogram&#10;&#10;Description automatically generated">
            <a:extLst>
              <a:ext uri="{FF2B5EF4-FFF2-40B4-BE49-F238E27FC236}">
                <a16:creationId xmlns:a16="http://schemas.microsoft.com/office/drawing/2014/main" id="{BC95776B-4320-0B32-081A-9407C70331B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537124" y="1816440"/>
            <a:ext cx="5319245" cy="40897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890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Target-feature relationship</a:t>
            </a:r>
          </a:p>
        </p:txBody>
      </p:sp>
      <p:pic>
        <p:nvPicPr>
          <p:cNvPr id="3" name="image10.png" descr="Chart, bar chart&#10;&#10;Description automatically generated">
            <a:extLst>
              <a:ext uri="{FF2B5EF4-FFF2-40B4-BE49-F238E27FC236}">
                <a16:creationId xmlns:a16="http://schemas.microsoft.com/office/drawing/2014/main" id="{3FE92A1C-4AFA-A5CF-D3EC-3570534BB64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73879" y="1919224"/>
            <a:ext cx="7016532" cy="4068981"/>
          </a:xfrm>
          <a:prstGeom prst="rect">
            <a:avLst/>
          </a:prstGeom>
          <a:ln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404DE6-F7A4-733D-E04C-F17AAFDC73B7}"/>
              </a:ext>
            </a:extLst>
          </p:cNvPr>
          <p:cNvSpPr txBox="1">
            <a:spLocks/>
          </p:cNvSpPr>
          <p:nvPr/>
        </p:nvSpPr>
        <p:spPr>
          <a:xfrm>
            <a:off x="323272" y="1050324"/>
            <a:ext cx="11545453" cy="90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Drug Consumption Across 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Oscore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(Openness to Experience) Quintiles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2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C5AE-27C1-9A56-ECBC-B3EB8294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3" y="217350"/>
            <a:ext cx="11545454" cy="734002"/>
          </a:xfrm>
        </p:spPr>
        <p:txBody>
          <a:bodyPr/>
          <a:lstStyle/>
          <a:p>
            <a:r>
              <a:rPr lang="en-US" dirty="0"/>
              <a:t>Target-feature relationship</a:t>
            </a:r>
          </a:p>
        </p:txBody>
      </p:sp>
      <p:pic>
        <p:nvPicPr>
          <p:cNvPr id="7" name="image16.png" descr="Chart, bar chart&#10;&#10;Description automatically generated">
            <a:extLst>
              <a:ext uri="{FF2B5EF4-FFF2-40B4-BE49-F238E27FC236}">
                <a16:creationId xmlns:a16="http://schemas.microsoft.com/office/drawing/2014/main" id="{8F0E1A45-FB44-B798-745F-6682DA772E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9711" y="1916943"/>
            <a:ext cx="7018037" cy="4138171"/>
          </a:xfrm>
          <a:prstGeom prst="rect">
            <a:avLst/>
          </a:prstGeom>
          <a:ln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4E5C39-4AE2-5FE7-0DED-6B91A9D434DC}"/>
              </a:ext>
            </a:extLst>
          </p:cNvPr>
          <p:cNvSpPr txBox="1">
            <a:spLocks/>
          </p:cNvSpPr>
          <p:nvPr/>
        </p:nvSpPr>
        <p:spPr>
          <a:xfrm>
            <a:off x="323272" y="1050324"/>
            <a:ext cx="11545453" cy="90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Drug Consumption Across </a:t>
            </a:r>
            <a:r>
              <a:rPr lang="en-US" sz="2800" dirty="0" err="1">
                <a:latin typeface="+mn-lt"/>
                <a:ea typeface="Times New Roman" panose="02020603050405020304" pitchFamily="18" charset="0"/>
              </a:rPr>
              <a:t>C</a:t>
            </a:r>
            <a:r>
              <a:rPr lang="en-US" sz="2800" dirty="0" err="1">
                <a:effectLst/>
                <a:latin typeface="+mn-lt"/>
                <a:ea typeface="Times New Roman" panose="02020603050405020304" pitchFamily="18" charset="0"/>
              </a:rPr>
              <a:t>score</a:t>
            </a: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 (Conscientiousness) Quintiles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1028</Words>
  <Application>Microsoft Office PowerPoint</Application>
  <PresentationFormat>Widescreen</PresentationFormat>
  <Paragraphs>187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Capstone Two Presentation “Personality Traits and Drug Consumption”</vt:lpstr>
      <vt:lpstr>Introduction</vt:lpstr>
      <vt:lpstr>Dataset</vt:lpstr>
      <vt:lpstr>Target</vt:lpstr>
      <vt:lpstr>Features</vt:lpstr>
      <vt:lpstr>Features</vt:lpstr>
      <vt:lpstr>Target-feature relationship</vt:lpstr>
      <vt:lpstr>Target-feature relationship</vt:lpstr>
      <vt:lpstr>Target-feature relationship</vt:lpstr>
      <vt:lpstr>Correlation Matrix</vt:lpstr>
      <vt:lpstr>Relative Feature Importance in Predicting Amyl Consumption</vt:lpstr>
      <vt:lpstr>Relative Feature Importance in Predicting Cannabis Consumption</vt:lpstr>
      <vt:lpstr>Modeling</vt:lpstr>
      <vt:lpstr>Hyperparameter Tuning for Amyl Users Prediction</vt:lpstr>
      <vt:lpstr>Precision and Recall Curves for Amyl Users Prediction</vt:lpstr>
      <vt:lpstr>Hyperparameter Tuning for Cannabis Users Prediction</vt:lpstr>
      <vt:lpstr>Precision and Recall Curves for Cannabis Users Prediction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a Story from a Dataset</dc:title>
  <dc:creator>Nguyen Lai Thanh</dc:creator>
  <cp:lastModifiedBy>Thuc-Doan Nguyen</cp:lastModifiedBy>
  <cp:revision>8</cp:revision>
  <dcterms:created xsi:type="dcterms:W3CDTF">2023-02-23T22:36:26Z</dcterms:created>
  <dcterms:modified xsi:type="dcterms:W3CDTF">2023-03-27T17:09:58Z</dcterms:modified>
</cp:coreProperties>
</file>