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8"/>
  </p:notesMasterIdLst>
  <p:handoutMasterIdLst>
    <p:handoutMasterId r:id="rId19"/>
  </p:handoutMasterIdLst>
  <p:sldIdLst>
    <p:sldId id="270" r:id="rId2"/>
    <p:sldId id="271" r:id="rId3"/>
    <p:sldId id="257" r:id="rId4"/>
    <p:sldId id="265" r:id="rId5"/>
    <p:sldId id="287" r:id="rId6"/>
    <p:sldId id="288" r:id="rId7"/>
    <p:sldId id="289" r:id="rId8"/>
    <p:sldId id="290" r:id="rId9"/>
    <p:sldId id="291" r:id="rId10"/>
    <p:sldId id="292" r:id="rId11"/>
    <p:sldId id="293" r:id="rId12"/>
    <p:sldId id="294" r:id="rId13"/>
    <p:sldId id="295" r:id="rId14"/>
    <p:sldId id="296" r:id="rId15"/>
    <p:sldId id="297" r:id="rId16"/>
    <p:sldId id="26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86590" autoAdjust="0"/>
  </p:normalViewPr>
  <p:slideViewPr>
    <p:cSldViewPr snapToGrid="0">
      <p:cViewPr varScale="1">
        <p:scale>
          <a:sx n="118" d="100"/>
          <a:sy n="118" d="100"/>
        </p:scale>
        <p:origin x="17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4/25/24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4/25/24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4</a:t>
            </a:fld>
            <a:endParaRPr lang="en-US"/>
          </a:p>
        </p:txBody>
      </p:sp>
    </p:spTree>
    <p:extLst>
      <p:ext uri="{BB962C8B-B14F-4D97-AF65-F5344CB8AC3E}">
        <p14:creationId xmlns:p14="http://schemas.microsoft.com/office/powerpoint/2010/main" val="2164503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13</a:t>
            </a:fld>
            <a:endParaRPr lang="en-US"/>
          </a:p>
        </p:txBody>
      </p:sp>
    </p:spTree>
    <p:extLst>
      <p:ext uri="{BB962C8B-B14F-4D97-AF65-F5344CB8AC3E}">
        <p14:creationId xmlns:p14="http://schemas.microsoft.com/office/powerpoint/2010/main" val="126972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14</a:t>
            </a:fld>
            <a:endParaRPr lang="en-US"/>
          </a:p>
        </p:txBody>
      </p:sp>
    </p:spTree>
    <p:extLst>
      <p:ext uri="{BB962C8B-B14F-4D97-AF65-F5344CB8AC3E}">
        <p14:creationId xmlns:p14="http://schemas.microsoft.com/office/powerpoint/2010/main" val="1034731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15</a:t>
            </a:fld>
            <a:endParaRPr lang="en-US"/>
          </a:p>
        </p:txBody>
      </p:sp>
    </p:spTree>
    <p:extLst>
      <p:ext uri="{BB962C8B-B14F-4D97-AF65-F5344CB8AC3E}">
        <p14:creationId xmlns:p14="http://schemas.microsoft.com/office/powerpoint/2010/main" val="2901766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5</a:t>
            </a:fld>
            <a:endParaRPr lang="en-US"/>
          </a:p>
        </p:txBody>
      </p:sp>
    </p:spTree>
    <p:extLst>
      <p:ext uri="{BB962C8B-B14F-4D97-AF65-F5344CB8AC3E}">
        <p14:creationId xmlns:p14="http://schemas.microsoft.com/office/powerpoint/2010/main" val="3348946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6</a:t>
            </a:fld>
            <a:endParaRPr lang="en-US"/>
          </a:p>
        </p:txBody>
      </p:sp>
    </p:spTree>
    <p:extLst>
      <p:ext uri="{BB962C8B-B14F-4D97-AF65-F5344CB8AC3E}">
        <p14:creationId xmlns:p14="http://schemas.microsoft.com/office/powerpoint/2010/main" val="1751457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7</a:t>
            </a:fld>
            <a:endParaRPr lang="en-US"/>
          </a:p>
        </p:txBody>
      </p:sp>
    </p:spTree>
    <p:extLst>
      <p:ext uri="{BB962C8B-B14F-4D97-AF65-F5344CB8AC3E}">
        <p14:creationId xmlns:p14="http://schemas.microsoft.com/office/powerpoint/2010/main" val="1588069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8</a:t>
            </a:fld>
            <a:endParaRPr lang="en-US"/>
          </a:p>
        </p:txBody>
      </p:sp>
    </p:spTree>
    <p:extLst>
      <p:ext uri="{BB962C8B-B14F-4D97-AF65-F5344CB8AC3E}">
        <p14:creationId xmlns:p14="http://schemas.microsoft.com/office/powerpoint/2010/main" val="3186599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9</a:t>
            </a:fld>
            <a:endParaRPr lang="en-US"/>
          </a:p>
        </p:txBody>
      </p:sp>
    </p:spTree>
    <p:extLst>
      <p:ext uri="{BB962C8B-B14F-4D97-AF65-F5344CB8AC3E}">
        <p14:creationId xmlns:p14="http://schemas.microsoft.com/office/powerpoint/2010/main" val="1418895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10</a:t>
            </a:fld>
            <a:endParaRPr lang="en-US"/>
          </a:p>
        </p:txBody>
      </p:sp>
    </p:spTree>
    <p:extLst>
      <p:ext uri="{BB962C8B-B14F-4D97-AF65-F5344CB8AC3E}">
        <p14:creationId xmlns:p14="http://schemas.microsoft.com/office/powerpoint/2010/main" val="333450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11</a:t>
            </a:fld>
            <a:endParaRPr lang="en-US"/>
          </a:p>
        </p:txBody>
      </p:sp>
    </p:spTree>
    <p:extLst>
      <p:ext uri="{BB962C8B-B14F-4D97-AF65-F5344CB8AC3E}">
        <p14:creationId xmlns:p14="http://schemas.microsoft.com/office/powerpoint/2010/main" val="2187027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B2FC7A4-3D1B-482D-8C9D-7642A2CE3076}" type="slidenum">
              <a:rPr lang="en-US" smtClean="0"/>
              <a:t>12</a:t>
            </a:fld>
            <a:endParaRPr lang="en-US"/>
          </a:p>
        </p:txBody>
      </p:sp>
    </p:spTree>
    <p:extLst>
      <p:ext uri="{BB962C8B-B14F-4D97-AF65-F5344CB8AC3E}">
        <p14:creationId xmlns:p14="http://schemas.microsoft.com/office/powerpoint/2010/main" val="3732476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C5DD3B49-F775-49FC-ACAD-45B074D1C945}"/>
              </a:ext>
            </a:extLst>
          </p:cNvPr>
          <p:cNvSpPr>
            <a:spLocks noGrp="1"/>
          </p:cNvSpPr>
          <p:nvPr>
            <p:ph type="title" hasCustomPrompt="1"/>
          </p:nvPr>
        </p:nvSpPr>
        <p:spPr>
          <a:xfrm>
            <a:off x="2380488" y="2365248"/>
            <a:ext cx="4383024" cy="2127504"/>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67880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4/25/24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4/25/24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65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Các</a:t>
            </a:r>
            <a:r>
              <a:rPr lang="en-US" dirty="0"/>
              <a:t> </a:t>
            </a:r>
            <a:r>
              <a:rPr lang="en-US" dirty="0" err="1"/>
              <a:t>bước</a:t>
            </a:r>
            <a:r>
              <a:rPr lang="en-US" dirty="0"/>
              <a:t> </a:t>
            </a:r>
            <a:r>
              <a:rPr lang="en-US" dirty="0" err="1"/>
              <a:t>tính</a:t>
            </a:r>
            <a:r>
              <a:rPr lang="en-US" dirty="0"/>
              <a:t> </a:t>
            </a:r>
            <a:r>
              <a:rPr lang="en-US" dirty="0" err="1"/>
              <a:t>toán</a:t>
            </a:r>
            <a:r>
              <a:rPr lang="en-US" dirty="0"/>
              <a:t>:</a:t>
            </a:r>
          </a:p>
        </p:txBody>
      </p:sp>
      <p:pic>
        <p:nvPicPr>
          <p:cNvPr id="7" name="Content Placeholder 6">
            <a:extLst>
              <a:ext uri="{FF2B5EF4-FFF2-40B4-BE49-F238E27FC236}">
                <a16:creationId xmlns:a16="http://schemas.microsoft.com/office/drawing/2014/main" id="{E3043024-3969-6A65-F34C-CF3678A37F42}"/>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47699" y="876697"/>
            <a:ext cx="8084935" cy="5104606"/>
          </a:xfrm>
        </p:spPr>
      </p:pic>
    </p:spTree>
    <p:extLst>
      <p:ext uri="{BB962C8B-B14F-4D97-AF65-F5344CB8AC3E}">
        <p14:creationId xmlns:p14="http://schemas.microsoft.com/office/powerpoint/2010/main" val="398979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Các</a:t>
            </a:r>
            <a:r>
              <a:rPr lang="en-US" dirty="0"/>
              <a:t> </a:t>
            </a:r>
            <a:r>
              <a:rPr lang="en-US" dirty="0" err="1"/>
              <a:t>bước</a:t>
            </a:r>
            <a:r>
              <a:rPr lang="en-US" dirty="0"/>
              <a:t> </a:t>
            </a:r>
            <a:r>
              <a:rPr lang="en-US" dirty="0" err="1"/>
              <a:t>tính</a:t>
            </a:r>
            <a:r>
              <a:rPr lang="en-US" dirty="0"/>
              <a:t> </a:t>
            </a:r>
            <a:r>
              <a:rPr lang="en-US" dirty="0" err="1"/>
              <a:t>toán</a:t>
            </a:r>
            <a:r>
              <a:rPr lang="en-US" dirty="0"/>
              <a:t>:</a:t>
            </a:r>
          </a:p>
        </p:txBody>
      </p:sp>
      <p:pic>
        <p:nvPicPr>
          <p:cNvPr id="8" name="Content Placeholder 7">
            <a:extLst>
              <a:ext uri="{FF2B5EF4-FFF2-40B4-BE49-F238E27FC236}">
                <a16:creationId xmlns:a16="http://schemas.microsoft.com/office/drawing/2014/main" id="{46968A5C-FB65-69DE-7C8E-42BEA28DB564}"/>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02343" y="1237968"/>
            <a:ext cx="7647658" cy="4626541"/>
          </a:xfrm>
        </p:spPr>
      </p:pic>
    </p:spTree>
    <p:extLst>
      <p:ext uri="{BB962C8B-B14F-4D97-AF65-F5344CB8AC3E}">
        <p14:creationId xmlns:p14="http://schemas.microsoft.com/office/powerpoint/2010/main" val="327465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Các</a:t>
            </a:r>
            <a:r>
              <a:rPr lang="en-US" dirty="0"/>
              <a:t> </a:t>
            </a:r>
            <a:r>
              <a:rPr lang="en-US" dirty="0" err="1"/>
              <a:t>bước</a:t>
            </a:r>
            <a:r>
              <a:rPr lang="en-US" dirty="0"/>
              <a:t> </a:t>
            </a:r>
            <a:r>
              <a:rPr lang="en-US" dirty="0" err="1"/>
              <a:t>tính</a:t>
            </a:r>
            <a:r>
              <a:rPr lang="en-US" dirty="0"/>
              <a:t> </a:t>
            </a:r>
            <a:r>
              <a:rPr lang="en-US" dirty="0" err="1"/>
              <a:t>toán</a:t>
            </a:r>
            <a:r>
              <a:rPr lang="en-US" dirty="0"/>
              <a:t>:</a:t>
            </a:r>
          </a:p>
        </p:txBody>
      </p:sp>
      <p:pic>
        <p:nvPicPr>
          <p:cNvPr id="5" name="Picture 4">
            <a:extLst>
              <a:ext uri="{FF2B5EF4-FFF2-40B4-BE49-F238E27FC236}">
                <a16:creationId xmlns:a16="http://schemas.microsoft.com/office/drawing/2014/main" id="{A80BA98D-978E-68EA-6315-7AF3B0BB99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983" y="973139"/>
            <a:ext cx="6642100" cy="5156200"/>
          </a:xfrm>
          <a:prstGeom prst="rect">
            <a:avLst/>
          </a:prstGeom>
        </p:spPr>
      </p:pic>
    </p:spTree>
    <p:extLst>
      <p:ext uri="{BB962C8B-B14F-4D97-AF65-F5344CB8AC3E}">
        <p14:creationId xmlns:p14="http://schemas.microsoft.com/office/powerpoint/2010/main" val="10163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Các</a:t>
            </a:r>
            <a:r>
              <a:rPr lang="en-US" dirty="0"/>
              <a:t> </a:t>
            </a:r>
            <a:r>
              <a:rPr lang="en-US" dirty="0" err="1"/>
              <a:t>bước</a:t>
            </a:r>
            <a:r>
              <a:rPr lang="en-US" dirty="0"/>
              <a:t> </a:t>
            </a:r>
            <a:r>
              <a:rPr lang="en-US" dirty="0" err="1"/>
              <a:t>tính</a:t>
            </a:r>
            <a:r>
              <a:rPr lang="en-US" dirty="0"/>
              <a:t> </a:t>
            </a:r>
            <a:r>
              <a:rPr lang="en-US" dirty="0" err="1"/>
              <a:t>toán</a:t>
            </a:r>
            <a:r>
              <a:rPr lang="en-US" dirty="0"/>
              <a:t>:</a:t>
            </a:r>
          </a:p>
        </p:txBody>
      </p:sp>
      <p:pic>
        <p:nvPicPr>
          <p:cNvPr id="6" name="Picture 5">
            <a:extLst>
              <a:ext uri="{FF2B5EF4-FFF2-40B4-BE49-F238E27FC236}">
                <a16:creationId xmlns:a16="http://schemas.microsoft.com/office/drawing/2014/main" id="{258956CA-9B30-93C9-9E08-7818BC267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308" y="828221"/>
            <a:ext cx="7629978" cy="5345378"/>
          </a:xfrm>
          <a:prstGeom prst="rect">
            <a:avLst/>
          </a:prstGeom>
        </p:spPr>
      </p:pic>
    </p:spTree>
    <p:extLst>
      <p:ext uri="{BB962C8B-B14F-4D97-AF65-F5344CB8AC3E}">
        <p14:creationId xmlns:p14="http://schemas.microsoft.com/office/powerpoint/2010/main" val="2164461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Các</a:t>
            </a:r>
            <a:r>
              <a:rPr lang="en-US" dirty="0"/>
              <a:t> </a:t>
            </a:r>
            <a:r>
              <a:rPr lang="en-US" dirty="0" err="1"/>
              <a:t>bước</a:t>
            </a:r>
            <a:r>
              <a:rPr lang="en-US" dirty="0"/>
              <a:t> </a:t>
            </a:r>
            <a:r>
              <a:rPr lang="en-US" dirty="0" err="1"/>
              <a:t>tính</a:t>
            </a:r>
            <a:r>
              <a:rPr lang="en-US" dirty="0"/>
              <a:t> </a:t>
            </a:r>
            <a:r>
              <a:rPr lang="en-US" dirty="0" err="1"/>
              <a:t>toán</a:t>
            </a:r>
            <a:r>
              <a:rPr lang="en-US" dirty="0"/>
              <a:t>:</a:t>
            </a:r>
          </a:p>
        </p:txBody>
      </p:sp>
      <p:pic>
        <p:nvPicPr>
          <p:cNvPr id="5" name="Picture 4">
            <a:extLst>
              <a:ext uri="{FF2B5EF4-FFF2-40B4-BE49-F238E27FC236}">
                <a16:creationId xmlns:a16="http://schemas.microsoft.com/office/drawing/2014/main" id="{9659E69A-18D8-A0A4-39B0-10A15E182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0" y="1399721"/>
            <a:ext cx="6667500" cy="3644900"/>
          </a:xfrm>
          <a:prstGeom prst="rect">
            <a:avLst/>
          </a:prstGeom>
        </p:spPr>
      </p:pic>
    </p:spTree>
    <p:extLst>
      <p:ext uri="{BB962C8B-B14F-4D97-AF65-F5344CB8AC3E}">
        <p14:creationId xmlns:p14="http://schemas.microsoft.com/office/powerpoint/2010/main" val="1353486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2.2 </a:t>
            </a:r>
            <a:r>
              <a:rPr lang="en-US" dirty="0" err="1"/>
              <a:t>Lựa</a:t>
            </a:r>
            <a:r>
              <a:rPr lang="en-US" dirty="0"/>
              <a:t> </a:t>
            </a:r>
            <a:r>
              <a:rPr lang="en-US" dirty="0" err="1"/>
              <a:t>chọn</a:t>
            </a:r>
            <a:r>
              <a:rPr lang="en-US" dirty="0"/>
              <a:t> </a:t>
            </a:r>
            <a:r>
              <a:rPr lang="en-US" dirty="0" err="1"/>
              <a:t>mô</a:t>
            </a:r>
            <a:r>
              <a:rPr lang="en-US" dirty="0"/>
              <a:t> </a:t>
            </a:r>
            <a:r>
              <a:rPr lang="en-US" dirty="0" err="1"/>
              <a:t>hình</a:t>
            </a:r>
            <a:endParaRPr lang="en-US" dirty="0"/>
          </a:p>
        </p:txBody>
      </p:sp>
      <p:sp>
        <p:nvSpPr>
          <p:cNvPr id="5" name="Content Placeholder 4">
            <a:extLst>
              <a:ext uri="{FF2B5EF4-FFF2-40B4-BE49-F238E27FC236}">
                <a16:creationId xmlns:a16="http://schemas.microsoft.com/office/drawing/2014/main" id="{FDF4878A-8356-9210-D027-3003DBF56523}"/>
              </a:ext>
            </a:extLst>
          </p:cNvPr>
          <p:cNvSpPr>
            <a:spLocks noGrp="1"/>
          </p:cNvSpPr>
          <p:nvPr>
            <p:ph sz="quarter" idx="13"/>
          </p:nvPr>
        </p:nvSpPr>
        <p:spPr/>
        <p:txBody>
          <a:bodyPr/>
          <a:lstStyle/>
          <a:p>
            <a:pPr marL="0" indent="0" rtl="0">
              <a:spcBef>
                <a:spcPts val="0"/>
              </a:spcBef>
              <a:spcAft>
                <a:spcPts val="0"/>
              </a:spcAft>
              <a:buNone/>
            </a:pPr>
            <a:r>
              <a:rPr lang="en-US" sz="1400" b="0" i="0" u="none" strike="noStrike" dirty="0">
                <a:solidFill>
                  <a:srgbClr val="000000"/>
                </a:solidFill>
                <a:effectLst/>
                <a:latin typeface="Be Vietnam Pro"/>
              </a:rPr>
              <a:t>S*</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A: 0.149</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B: 0.085</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C: 0.143</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D: 0.154</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E: 0.201</a:t>
            </a:r>
            <a:endParaRPr lang="en-US" sz="1050" b="0" dirty="0">
              <a:effectLst/>
            </a:endParaRPr>
          </a:p>
          <a:p>
            <a:pPr marL="0" indent="0" rtl="0">
              <a:spcBef>
                <a:spcPts val="0"/>
              </a:spcBef>
              <a:spcAft>
                <a:spcPts val="0"/>
              </a:spcAft>
              <a:buNone/>
            </a:pPr>
            <a:br>
              <a:rPr lang="en-US" sz="1050" b="0" dirty="0">
                <a:effectLst/>
              </a:rPr>
            </a:br>
            <a:r>
              <a:rPr lang="en-US" sz="1400" b="0" i="0" u="none" strike="noStrike" dirty="0">
                <a:solidFill>
                  <a:srgbClr val="000000"/>
                </a:solidFill>
                <a:effectLst/>
                <a:latin typeface="Be Vietnam Pro"/>
              </a:rPr>
              <a:t>S-</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A: 0.106</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B: 0.200</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C: 0.093</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D: 0.122</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E: 0.077</a:t>
            </a:r>
            <a:endParaRPr lang="en-US" sz="1050" b="0" dirty="0">
              <a:effectLst/>
            </a:endParaRPr>
          </a:p>
          <a:p>
            <a:pPr marL="0" indent="0" rtl="0">
              <a:spcBef>
                <a:spcPts val="0"/>
              </a:spcBef>
              <a:spcAft>
                <a:spcPts val="0"/>
              </a:spcAft>
              <a:buNone/>
            </a:pPr>
            <a:endParaRPr lang="en-US" sz="1050" i="0" u="none" strike="noStrike" dirty="0">
              <a:solidFill>
                <a:srgbClr val="000000"/>
              </a:solidFill>
              <a:latin typeface="Be Vietnam Pro"/>
            </a:endParaRPr>
          </a:p>
          <a:p>
            <a:pPr marL="0" indent="0" rtl="0">
              <a:spcBef>
                <a:spcPts val="0"/>
              </a:spcBef>
              <a:spcAft>
                <a:spcPts val="0"/>
              </a:spcAft>
              <a:buNone/>
            </a:pPr>
            <a:r>
              <a:rPr lang="en-US" sz="1400" b="0" i="0" u="none" strike="noStrike" dirty="0">
                <a:solidFill>
                  <a:srgbClr val="000000"/>
                </a:solidFill>
                <a:effectLst/>
                <a:latin typeface="Be Vietnam Pro"/>
              </a:rPr>
              <a:t>C*</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A: 0.416</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B: 0.702</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C: 0.394</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D: 0.442</a:t>
            </a:r>
            <a:endParaRPr lang="en-US" sz="1050" b="0" dirty="0">
              <a:effectLst/>
            </a:endParaRPr>
          </a:p>
          <a:p>
            <a:pPr rtl="0">
              <a:spcBef>
                <a:spcPts val="0"/>
              </a:spcBef>
              <a:spcAft>
                <a:spcPts val="0"/>
              </a:spcAft>
            </a:pPr>
            <a:r>
              <a:rPr lang="en-US" sz="1400" b="0" i="0" u="none" strike="noStrike" dirty="0" err="1">
                <a:solidFill>
                  <a:srgbClr val="000000"/>
                </a:solidFill>
                <a:effectLst/>
                <a:latin typeface="Be Vietnam Pro"/>
              </a:rPr>
              <a:t>Nguyễn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Văn</a:t>
            </a:r>
            <a:r>
              <a:rPr lang="en-US" sz="1400" b="0" i="0" u="none" strike="noStrike" dirty="0">
                <a:solidFill>
                  <a:srgbClr val="000000"/>
                </a:solidFill>
                <a:effectLst/>
                <a:latin typeface="Be Vietnam Pro"/>
              </a:rPr>
              <a:t> E: 0.277</a:t>
            </a:r>
            <a:endParaRPr lang="en-US" sz="1050" i="0" u="none" strike="noStrike" dirty="0">
              <a:solidFill>
                <a:srgbClr val="000000"/>
              </a:solidFill>
              <a:latin typeface="Be Vietnam Pro"/>
            </a:endParaRPr>
          </a:p>
          <a:p>
            <a:pPr rtl="0">
              <a:spcBef>
                <a:spcPts val="0"/>
              </a:spcBef>
              <a:spcAft>
                <a:spcPts val="0"/>
              </a:spcAft>
            </a:pPr>
            <a:endParaRPr lang="en-US" sz="1050" b="0" dirty="0">
              <a:solidFill>
                <a:srgbClr val="000000"/>
              </a:solidFill>
              <a:effectLst/>
              <a:latin typeface="Be Vietnam Pro"/>
            </a:endParaRPr>
          </a:p>
          <a:p>
            <a:pPr marL="0" indent="0" rtl="0">
              <a:spcBef>
                <a:spcPts val="0"/>
              </a:spcBef>
              <a:spcAft>
                <a:spcPts val="0"/>
              </a:spcAft>
              <a:buNone/>
            </a:pPr>
            <a:r>
              <a:rPr lang="en-US" sz="1400" b="0" i="0" u="none" strike="noStrike" dirty="0">
                <a:solidFill>
                  <a:srgbClr val="000000"/>
                </a:solidFill>
                <a:effectLst/>
                <a:latin typeface="Be Vietnam Pro"/>
              </a:rPr>
              <a:t>3. </a:t>
            </a:r>
            <a:r>
              <a:rPr lang="en-US" sz="1400" b="0" i="0" u="none" strike="noStrike" dirty="0" err="1">
                <a:solidFill>
                  <a:srgbClr val="000000"/>
                </a:solidFill>
                <a:effectLst/>
                <a:latin typeface="Be Vietnam Pro"/>
              </a:rPr>
              <a:t>Kết</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quả</a:t>
            </a:r>
            <a:endParaRPr lang="en-US" sz="1050" b="1" dirty="0">
              <a:effectLst/>
            </a:endParaRPr>
          </a:p>
          <a:p>
            <a:pPr rtl="0">
              <a:spcBef>
                <a:spcPts val="0"/>
              </a:spcBef>
              <a:spcAft>
                <a:spcPts val="0"/>
              </a:spcAft>
            </a:pPr>
            <a:r>
              <a:rPr lang="en-US" sz="1400" b="0" i="0" u="none" strike="noStrike" dirty="0">
                <a:solidFill>
                  <a:srgbClr val="000000"/>
                </a:solidFill>
                <a:effectLst/>
                <a:latin typeface="Be Vietnam Pro"/>
              </a:rPr>
              <a:t>Theo C*, </a:t>
            </a:r>
            <a:r>
              <a:rPr lang="en-US" sz="1400" b="0" i="0" u="none" strike="noStrike" dirty="0" err="1">
                <a:solidFill>
                  <a:srgbClr val="000000"/>
                </a:solidFill>
                <a:effectLst/>
                <a:latin typeface="Be Vietnam Pro"/>
              </a:rPr>
              <a:t>thầy</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cô</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phù</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hợp</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nhất</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với</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sinh</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viên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là</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giảng</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viên</a:t>
            </a:r>
            <a:r>
              <a:rPr lang="en-US" sz="1400" b="0" i="0" u="none" strike="noStrike" dirty="0">
                <a:solidFill>
                  <a:srgbClr val="000000"/>
                </a:solidFill>
                <a:effectLst/>
                <a:latin typeface="Be Vietnam Pro"/>
              </a:rPr>
              <a:t> B</a:t>
            </a:r>
            <a:endParaRPr lang="en-US" sz="1050" b="0" dirty="0">
              <a:effectLst/>
            </a:endParaRPr>
          </a:p>
          <a:p>
            <a:pPr rtl="0">
              <a:spcBef>
                <a:spcPts val="0"/>
              </a:spcBef>
              <a:spcAft>
                <a:spcPts val="0"/>
              </a:spcAft>
            </a:pPr>
            <a:r>
              <a:rPr lang="en-US" sz="1400" b="0" i="0" u="none" strike="noStrike" dirty="0">
                <a:solidFill>
                  <a:srgbClr val="000000"/>
                </a:solidFill>
                <a:effectLst/>
                <a:latin typeface="Be Vietnam Pro"/>
              </a:rPr>
              <a:t>Theo S+, </a:t>
            </a:r>
            <a:r>
              <a:rPr lang="en-US" sz="1400" b="0" i="0" u="none" strike="noStrike" dirty="0" err="1">
                <a:solidFill>
                  <a:srgbClr val="000000"/>
                </a:solidFill>
                <a:effectLst/>
                <a:latin typeface="Be Vietnam Pro"/>
              </a:rPr>
              <a:t>thầy</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cô</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phù</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hợp</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nhất</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với</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sinh</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viên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là</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giảng</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viên</a:t>
            </a:r>
            <a:r>
              <a:rPr lang="en-US" sz="1400" b="0" i="0" u="none" strike="noStrike" dirty="0">
                <a:solidFill>
                  <a:srgbClr val="000000"/>
                </a:solidFill>
                <a:effectLst/>
                <a:latin typeface="Be Vietnam Pro"/>
              </a:rPr>
              <a:t> B</a:t>
            </a:r>
            <a:endParaRPr lang="en-US" sz="1050" b="0" dirty="0">
              <a:effectLst/>
            </a:endParaRPr>
          </a:p>
          <a:p>
            <a:pPr rtl="0">
              <a:spcBef>
                <a:spcPts val="0"/>
              </a:spcBef>
              <a:spcAft>
                <a:spcPts val="0"/>
              </a:spcAft>
            </a:pPr>
            <a:r>
              <a:rPr lang="en-US" sz="1400" b="0" i="0" u="none" strike="noStrike" dirty="0">
                <a:solidFill>
                  <a:srgbClr val="000000"/>
                </a:solidFill>
                <a:effectLst/>
                <a:latin typeface="Be Vietnam Pro"/>
              </a:rPr>
              <a:t>Theo S-, </a:t>
            </a:r>
            <a:r>
              <a:rPr lang="en-US" sz="1400" b="0" i="0" u="none" strike="noStrike" dirty="0" err="1">
                <a:solidFill>
                  <a:srgbClr val="000000"/>
                </a:solidFill>
                <a:effectLst/>
                <a:latin typeface="Be Vietnam Pro"/>
              </a:rPr>
              <a:t>thầy</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cô</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phù</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hợp</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nhất</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với</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sinh</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viên</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là</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giảng</a:t>
            </a:r>
            <a:r>
              <a:rPr lang="en-US" sz="1400" b="0" i="0" u="none" strike="noStrike" dirty="0">
                <a:solidFill>
                  <a:srgbClr val="000000"/>
                </a:solidFill>
                <a:effectLst/>
                <a:latin typeface="Be Vietnam Pro"/>
              </a:rPr>
              <a:t> </a:t>
            </a:r>
            <a:r>
              <a:rPr lang="en-US" sz="1400" b="0" i="0" u="none" strike="noStrike" dirty="0" err="1">
                <a:solidFill>
                  <a:srgbClr val="000000"/>
                </a:solidFill>
                <a:effectLst/>
                <a:latin typeface="Be Vietnam Pro"/>
              </a:rPr>
              <a:t>viên</a:t>
            </a:r>
            <a:r>
              <a:rPr lang="en-US" sz="1400" b="0" i="0" u="none" strike="noStrike" dirty="0">
                <a:solidFill>
                  <a:srgbClr val="000000"/>
                </a:solidFill>
                <a:effectLst/>
                <a:latin typeface="Be Vietnam Pro"/>
              </a:rPr>
              <a:t> B</a:t>
            </a:r>
            <a:br>
              <a:rPr lang="en-US" sz="1050" dirty="0"/>
            </a:br>
            <a:endParaRPr lang="vi-VN" sz="1050" b="0" dirty="0">
              <a:effectLst/>
            </a:endParaRPr>
          </a:p>
        </p:txBody>
      </p:sp>
    </p:spTree>
    <p:extLst>
      <p:ext uri="{BB962C8B-B14F-4D97-AF65-F5344CB8AC3E}">
        <p14:creationId xmlns:p14="http://schemas.microsoft.com/office/powerpoint/2010/main" val="165072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98E0-30FF-4956-A658-42E15A83164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5089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400" dirty="0" err="1"/>
              <a:t>Hỗ</a:t>
            </a:r>
            <a:r>
              <a:rPr lang="en-US" sz="4400" dirty="0"/>
              <a:t> </a:t>
            </a:r>
            <a:r>
              <a:rPr lang="en-US" sz="4400" dirty="0" err="1"/>
              <a:t>trợ</a:t>
            </a:r>
            <a:r>
              <a:rPr lang="en-US" sz="4400" dirty="0"/>
              <a:t> </a:t>
            </a:r>
            <a:r>
              <a:rPr lang="en-US" sz="4400" dirty="0" err="1"/>
              <a:t>tìm</a:t>
            </a:r>
            <a:r>
              <a:rPr lang="en-US" sz="4400" dirty="0"/>
              <a:t> </a:t>
            </a:r>
            <a:r>
              <a:rPr lang="en-US" sz="4400" dirty="0" err="1"/>
              <a:t>giáo</a:t>
            </a:r>
            <a:r>
              <a:rPr lang="en-US" sz="4400" dirty="0"/>
              <a:t> </a:t>
            </a:r>
            <a:r>
              <a:rPr lang="en-US" sz="4400" dirty="0" err="1"/>
              <a:t>viên</a:t>
            </a:r>
            <a:r>
              <a:rPr lang="en-US" sz="4400" dirty="0"/>
              <a:t> </a:t>
            </a:r>
            <a:r>
              <a:rPr lang="en-US" sz="4400" dirty="0" err="1"/>
              <a:t>hướng</a:t>
            </a:r>
            <a:r>
              <a:rPr lang="en-US" sz="4400" dirty="0"/>
              <a:t> </a:t>
            </a:r>
            <a:r>
              <a:rPr lang="en-US" sz="4400" dirty="0" err="1"/>
              <a:t>dẫn</a:t>
            </a:r>
            <a:r>
              <a:rPr lang="en-US" sz="4400" dirty="0"/>
              <a:t> </a:t>
            </a:r>
            <a:r>
              <a:rPr lang="en-US" sz="4400" dirty="0" err="1"/>
              <a:t>luận</a:t>
            </a:r>
            <a:r>
              <a:rPr lang="en-US" sz="4400" dirty="0"/>
              <a:t> </a:t>
            </a:r>
            <a:r>
              <a:rPr lang="en-US" sz="4400" dirty="0" err="1"/>
              <a:t>văn</a:t>
            </a:r>
            <a:r>
              <a:rPr lang="en-US" sz="4400" dirty="0"/>
              <a:t> </a:t>
            </a:r>
            <a:r>
              <a:rPr lang="en-US" sz="4400" dirty="0" err="1"/>
              <a:t>tốt</a:t>
            </a:r>
            <a:r>
              <a:rPr lang="en-US" sz="4400" dirty="0"/>
              <a:t> </a:t>
            </a:r>
            <a:r>
              <a:rPr lang="en-US" sz="4400" dirty="0" err="1"/>
              <a:t>nghiệp</a:t>
            </a:r>
            <a:r>
              <a:rPr lang="en-US" sz="4400" dirty="0"/>
              <a:t> </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858902"/>
            <a:ext cx="7342482" cy="224235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rtl="0">
              <a:spcBef>
                <a:spcPts val="0"/>
              </a:spcBef>
              <a:spcAft>
                <a:spcPts val="0"/>
              </a:spcAft>
            </a:pPr>
            <a:r>
              <a:rPr lang="vi-VN" sz="2400" b="0" u="none" strike="noStrike" dirty="0">
                <a:effectLst/>
                <a:latin typeface="Be Vietnam Pro"/>
              </a:rPr>
              <a:t>Giáo viên hướng dẫn: PGS.TS. Trần Đình Khang</a:t>
            </a:r>
            <a:endParaRPr lang="vi-VN" sz="1100" b="0" dirty="0">
              <a:effectLst/>
            </a:endParaRPr>
          </a:p>
          <a:p>
            <a:pPr rtl="0">
              <a:spcBef>
                <a:spcPts val="0"/>
              </a:spcBef>
              <a:spcAft>
                <a:spcPts val="0"/>
              </a:spcAft>
            </a:pPr>
            <a:r>
              <a:rPr lang="vi-VN" sz="2400" b="0" u="none" strike="noStrike" dirty="0">
                <a:effectLst/>
                <a:latin typeface="Be Vietnam Pro"/>
              </a:rPr>
              <a:t>Sinh viên thực hiện: </a:t>
            </a:r>
          </a:p>
          <a:p>
            <a:pPr rtl="0">
              <a:spcBef>
                <a:spcPts val="0"/>
              </a:spcBef>
              <a:spcAft>
                <a:spcPts val="0"/>
              </a:spcAft>
            </a:pPr>
            <a:r>
              <a:rPr lang="vi-VN" sz="2400" b="0" u="none" strike="noStrike" dirty="0">
                <a:effectLst/>
                <a:latin typeface="Be Vietnam Pro"/>
              </a:rPr>
              <a:t>	Đặng Quang Minh - 20232169M</a:t>
            </a:r>
            <a:endParaRPr lang="vi-VN" sz="1100" b="0" dirty="0">
              <a:effectLst/>
            </a:endParaRPr>
          </a:p>
          <a:p>
            <a:pPr rtl="0">
              <a:spcBef>
                <a:spcPts val="0"/>
              </a:spcBef>
              <a:spcAft>
                <a:spcPts val="0"/>
              </a:spcAft>
            </a:pPr>
            <a:r>
              <a:rPr lang="vi-VN" sz="2400" b="0" u="none" strike="noStrike" dirty="0">
                <a:effectLst/>
                <a:latin typeface="Be Vietnam Pro"/>
              </a:rPr>
              <a:t>	Đỗ Thành Nam - 20222147M</a:t>
            </a:r>
            <a:endParaRPr lang="vi-VN" sz="1100" b="0" dirty="0">
              <a:effectLst/>
            </a:endParaRPr>
          </a:p>
          <a:p>
            <a:pPr rtl="0">
              <a:spcBef>
                <a:spcPts val="0"/>
              </a:spcBef>
              <a:spcAft>
                <a:spcPts val="0"/>
              </a:spcAft>
            </a:pPr>
            <a:r>
              <a:rPr lang="vi-VN" sz="2400" b="0" u="none" strike="noStrike" dirty="0">
                <a:effectLst/>
                <a:latin typeface="Be Vietnam Pro"/>
              </a:rPr>
              <a:t>	Phan Đại Thành - 20222057M</a:t>
            </a:r>
            <a:endParaRPr lang="vi-VN" sz="1100" b="0" dirty="0">
              <a:effectLst/>
            </a:endParaRPr>
          </a:p>
          <a:p>
            <a:r>
              <a:rPr lang="vi-VN" sz="2400" b="0" u="none" strike="noStrike" dirty="0">
                <a:effectLst/>
                <a:latin typeface="Be Vietnam Pro"/>
              </a:rPr>
              <a:t>	Trương Quốc Anh - 20222225M</a:t>
            </a:r>
            <a:endParaRPr lang="en-US" sz="3600" b="0" dirty="0"/>
          </a:p>
        </p:txBody>
      </p:sp>
    </p:spTree>
    <p:extLst>
      <p:ext uri="{BB962C8B-B14F-4D97-AF65-F5344CB8AC3E}">
        <p14:creationId xmlns:p14="http://schemas.microsoft.com/office/powerpoint/2010/main" val="74317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1.1 </a:t>
            </a:r>
            <a:r>
              <a:rPr lang="en-US" dirty="0" err="1"/>
              <a:t>Bài</a:t>
            </a:r>
            <a:r>
              <a:rPr lang="en-US" dirty="0"/>
              <a:t> </a:t>
            </a:r>
            <a:r>
              <a:rPr lang="en-US" dirty="0" err="1"/>
              <a:t>toán</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algn="just" rtl="0">
              <a:spcBef>
                <a:spcPts val="0"/>
              </a:spcBef>
              <a:spcAft>
                <a:spcPts val="0"/>
              </a:spcAft>
            </a:pPr>
            <a:r>
              <a:rPr lang="vi-VN" sz="1700" b="0" i="0" u="none" strike="noStrike" dirty="0">
                <a:solidFill>
                  <a:srgbClr val="000000"/>
                </a:solidFill>
                <a:effectLst/>
                <a:latin typeface="Be Vietnam Pro"/>
              </a:rPr>
              <a:t>Ở một trường đại học chuyên về ngành công nghệ thông tin, vào năm học cuối, sinh viên cần đăng ký nguyện vọng giảng viên hướng dẫn đồ án tốt nghiệp cho mình. Trong đó, trường chỉ có M giảng viên và không được chọn thầy cô ngoài trường để hướng dẫn. Nhằm trợ giúp sinh viên có thể lựa chọn được giảng viên phù hợp với bản thân, một hệ thống thông minh được xây dựng dựa trên các tiêu chí sau nhằm đưa ra gợi ý cho sinh viên:</a:t>
            </a:r>
            <a:endParaRPr lang="vi-VN" sz="1700" b="0" dirty="0">
              <a:effectLst/>
            </a:endParaRPr>
          </a:p>
          <a:p>
            <a:pPr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Trình độ học vấn: Đại học, Cử nhân, Thạc sĩ, Tiến sĩ, Giáo sư được chuyển sang dạng số từ 0 đến 4.</a:t>
            </a:r>
          </a:p>
          <a:p>
            <a:pPr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Số năm kinh nghiệm: số năm kinh nghiệm giảng dạy của giáo viên </a:t>
            </a:r>
          </a:p>
          <a:p>
            <a:pPr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Độ tuổi: tuổi của giáo viên được phân thành 4 nhóm</a:t>
            </a:r>
          </a:p>
          <a:p>
            <a:pPr marL="742950" lvl="1" indent="-285750"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Dưới hoặc bằng 30 tuổi (số 0)</a:t>
            </a:r>
          </a:p>
          <a:p>
            <a:pPr marL="742950" lvl="1" indent="-285750"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Lớn hơn 30 hoặc nhỏ hơn hoặc bằng 40 (số 1)</a:t>
            </a:r>
          </a:p>
          <a:p>
            <a:pPr marL="742950" lvl="1" indent="-285750"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Lớn hơn 40 hoặc nhỏ hơn hoặc bằng 50 (số 2)</a:t>
            </a:r>
          </a:p>
          <a:p>
            <a:pPr marL="742950" lvl="1" indent="-285750"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Lớn hơn 50 (số 3)</a:t>
            </a:r>
          </a:p>
          <a:p>
            <a:pPr marL="742950" lvl="1" indent="-285750"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Note: phần này sẽ cho sinh viên chọn trước mình thích giảng viên trẻ hay lớn tuổi → xác định xem là biến giá trị hay không</a:t>
            </a:r>
          </a:p>
          <a:p>
            <a:pPr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Lĩnh vực: </a:t>
            </a:r>
          </a:p>
          <a:p>
            <a:pPr marL="742950" lvl="1" indent="-285750"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Lĩnh vực có trùng với những gì sinh viên mong muốn hay không </a:t>
            </a:r>
          </a:p>
          <a:p>
            <a:pPr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Hướng nghiên cứu:</a:t>
            </a:r>
          </a:p>
          <a:p>
            <a:pPr marL="742950" lvl="1" indent="-285750"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Thầy cô có đi theo hướng nghiên cứu hay không</a:t>
            </a:r>
          </a:p>
          <a:p>
            <a:pPr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Hướng sản phẩm</a:t>
            </a:r>
          </a:p>
          <a:p>
            <a:pPr marL="742950" lvl="1" indent="-285750" algn="just" rtl="0" fontAlgn="base">
              <a:spcBef>
                <a:spcPts val="0"/>
              </a:spcBef>
              <a:spcAft>
                <a:spcPts val="0"/>
              </a:spcAft>
              <a:buFont typeface="Arial" panose="020B0604020202020204" pitchFamily="34" charset="0"/>
              <a:buChar char="•"/>
            </a:pPr>
            <a:r>
              <a:rPr lang="vi-VN" sz="1700" b="0" i="0" u="none" strike="noStrike" dirty="0">
                <a:solidFill>
                  <a:srgbClr val="000000"/>
                </a:solidFill>
                <a:effectLst/>
                <a:latin typeface="Be Vietnam Pro"/>
              </a:rPr>
              <a:t>Thầy cô có đi theo hướng sản phẩm hay không</a:t>
            </a:r>
          </a:p>
          <a:p>
            <a:pPr algn="just" rtl="0" fontAlgn="base">
              <a:spcBef>
                <a:spcPts val="0"/>
              </a:spcBef>
              <a:spcAft>
                <a:spcPts val="0"/>
              </a:spcAft>
              <a:buFont typeface="Arial" panose="020B0604020202020204" pitchFamily="34" charset="0"/>
              <a:buChar char="•"/>
            </a:pPr>
            <a:endParaRPr lang="vi-VN" sz="1700" b="0" i="0" u="none" strike="noStrike" dirty="0">
              <a:solidFill>
                <a:srgbClr val="000000"/>
              </a:solidFill>
              <a:effectLst/>
              <a:latin typeface="Be Vietnam Pro"/>
            </a:endParaRPr>
          </a:p>
          <a:p>
            <a:pPr marL="0" indent="0">
              <a:buNone/>
            </a:pPr>
            <a:endParaRPr lang="en-US" sz="1700" dirty="0"/>
          </a:p>
        </p:txBody>
      </p:sp>
    </p:spTree>
    <p:extLst>
      <p:ext uri="{BB962C8B-B14F-4D97-AF65-F5344CB8AC3E}">
        <p14:creationId xmlns:p14="http://schemas.microsoft.com/office/powerpoint/2010/main" val="29236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1.2 </a:t>
            </a: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p:txBody>
      </p:sp>
      <p:pic>
        <p:nvPicPr>
          <p:cNvPr id="12" name="Content Placeholder 11">
            <a:extLst>
              <a:ext uri="{FF2B5EF4-FFF2-40B4-BE49-F238E27FC236}">
                <a16:creationId xmlns:a16="http://schemas.microsoft.com/office/drawing/2014/main" id="{4006D0DD-1902-903E-12E0-CCF81ED37856}"/>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22816" y="1186428"/>
            <a:ext cx="8401791" cy="4267313"/>
          </a:xfrm>
        </p:spPr>
      </p:pic>
    </p:spTree>
    <p:extLst>
      <p:ext uri="{BB962C8B-B14F-4D97-AF65-F5344CB8AC3E}">
        <p14:creationId xmlns:p14="http://schemas.microsoft.com/office/powerpoint/2010/main" val="325066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2.2 </a:t>
            </a:r>
            <a:r>
              <a:rPr lang="en-US" dirty="0" err="1"/>
              <a:t>Lựa</a:t>
            </a:r>
            <a:r>
              <a:rPr lang="en-US" dirty="0"/>
              <a:t> </a:t>
            </a:r>
            <a:r>
              <a:rPr lang="en-US" dirty="0" err="1"/>
              <a:t>chọn</a:t>
            </a:r>
            <a:r>
              <a:rPr lang="en-US" dirty="0"/>
              <a:t> </a:t>
            </a:r>
            <a:r>
              <a:rPr lang="en-US" dirty="0" err="1"/>
              <a:t>mô</a:t>
            </a:r>
            <a:r>
              <a:rPr lang="en-US" dirty="0"/>
              <a:t> </a:t>
            </a:r>
            <a:r>
              <a:rPr lang="en-US" dirty="0" err="1"/>
              <a:t>hình</a:t>
            </a:r>
            <a:endParaRPr lang="en-US" dirty="0"/>
          </a:p>
        </p:txBody>
      </p:sp>
      <p:sp>
        <p:nvSpPr>
          <p:cNvPr id="5" name="Content Placeholder 4">
            <a:extLst>
              <a:ext uri="{FF2B5EF4-FFF2-40B4-BE49-F238E27FC236}">
                <a16:creationId xmlns:a16="http://schemas.microsoft.com/office/drawing/2014/main" id="{FDF4878A-8356-9210-D027-3003DBF56523}"/>
              </a:ext>
            </a:extLst>
          </p:cNvPr>
          <p:cNvSpPr>
            <a:spLocks noGrp="1"/>
          </p:cNvSpPr>
          <p:nvPr>
            <p:ph sz="quarter" idx="13"/>
          </p:nvPr>
        </p:nvSpPr>
        <p:spPr/>
        <p:txBody>
          <a:bodyPr/>
          <a:lstStyle/>
          <a:p>
            <a:r>
              <a:rPr lang="en-US" sz="1800" b="0" i="0" u="none" strike="noStrike" dirty="0" err="1">
                <a:solidFill>
                  <a:srgbClr val="000000"/>
                </a:solidFill>
                <a:effectLst/>
                <a:latin typeface="Be Vietnam Pro"/>
              </a:rPr>
              <a:t>Sử</a:t>
            </a:r>
            <a:r>
              <a:rPr lang="en-US" sz="1800" b="0" i="0" u="none" strike="noStrike" dirty="0">
                <a:solidFill>
                  <a:srgbClr val="000000"/>
                </a:solidFill>
                <a:effectLst/>
                <a:latin typeface="Be Vietnam Pro"/>
              </a:rPr>
              <a:t> </a:t>
            </a:r>
            <a:r>
              <a:rPr lang="en-US" sz="1800" b="0" i="0" u="none" strike="noStrike" dirty="0" err="1">
                <a:solidFill>
                  <a:srgbClr val="000000"/>
                </a:solidFill>
                <a:effectLst/>
                <a:latin typeface="Be Vietnam Pro"/>
              </a:rPr>
              <a:t>dụng</a:t>
            </a:r>
            <a:r>
              <a:rPr lang="en-US" sz="1800" b="0" i="0" u="none" strike="noStrike" dirty="0">
                <a:solidFill>
                  <a:srgbClr val="000000"/>
                </a:solidFill>
                <a:effectLst/>
                <a:latin typeface="Be Vietnam Pro"/>
              </a:rPr>
              <a:t> </a:t>
            </a:r>
            <a:r>
              <a:rPr lang="en-US" sz="1800" dirty="0" err="1">
                <a:solidFill>
                  <a:srgbClr val="000000"/>
                </a:solidFill>
                <a:latin typeface="Be Vietnam Pro"/>
              </a:rPr>
              <a:t>m</a:t>
            </a:r>
            <a:r>
              <a:rPr lang="en-US" sz="1800" b="0" i="0" u="none" strike="noStrike" dirty="0" err="1">
                <a:solidFill>
                  <a:srgbClr val="000000"/>
                </a:solidFill>
                <a:effectLst/>
                <a:latin typeface="Be Vietnam Pro"/>
              </a:rPr>
              <a:t>ô</a:t>
            </a:r>
            <a:r>
              <a:rPr lang="en-US" sz="1800" b="0" i="0" u="none" strike="noStrike" dirty="0">
                <a:solidFill>
                  <a:srgbClr val="000000"/>
                </a:solidFill>
                <a:effectLst/>
                <a:latin typeface="Be Vietnam Pro"/>
              </a:rPr>
              <a:t> </a:t>
            </a:r>
            <a:r>
              <a:rPr lang="en-US" sz="1800" b="0" i="0" u="none" strike="noStrike" dirty="0" err="1">
                <a:solidFill>
                  <a:srgbClr val="000000"/>
                </a:solidFill>
                <a:effectLst/>
                <a:latin typeface="Be Vietnam Pro"/>
              </a:rPr>
              <a:t>hình</a:t>
            </a:r>
            <a:r>
              <a:rPr lang="en-US" sz="1800" b="0" i="0" u="none" strike="noStrike" dirty="0">
                <a:solidFill>
                  <a:srgbClr val="000000"/>
                </a:solidFill>
                <a:effectLst/>
                <a:latin typeface="Be Vietnam Pro"/>
              </a:rPr>
              <a:t> TOPSIS</a:t>
            </a:r>
          </a:p>
          <a:p>
            <a:pPr marL="0" indent="0">
              <a:buNone/>
            </a:pPr>
            <a:endParaRPr lang="en-VN" sz="1800" b="0" i="0" u="none" strike="noStrike" dirty="0">
              <a:solidFill>
                <a:srgbClr val="000000"/>
              </a:solidFill>
              <a:effectLst/>
              <a:latin typeface="Be Vietnam Pro"/>
            </a:endParaRPr>
          </a:p>
          <a:p>
            <a:pPr marL="0" indent="0" rtl="0">
              <a:spcBef>
                <a:spcPts val="0"/>
              </a:spcBef>
              <a:spcAft>
                <a:spcPts val="0"/>
              </a:spcAft>
              <a:buNone/>
            </a:pPr>
            <a:r>
              <a:rPr lang="vi-VN" sz="1800" b="0" i="0" u="none" strike="noStrike" dirty="0">
                <a:solidFill>
                  <a:srgbClr val="000000"/>
                </a:solidFill>
                <a:effectLst/>
                <a:latin typeface="Be Vietnam Pro"/>
              </a:rPr>
              <a:t>Lý do sử dụng:</a:t>
            </a:r>
          </a:p>
          <a:p>
            <a:pPr marL="0" indent="0" rtl="0">
              <a:spcBef>
                <a:spcPts val="0"/>
              </a:spcBef>
              <a:spcAft>
                <a:spcPts val="0"/>
              </a:spcAft>
              <a:buNone/>
            </a:pPr>
            <a:endParaRPr lang="vi-VN" sz="1200" b="1" dirty="0">
              <a:effectLst/>
            </a:endParaRPr>
          </a:p>
          <a:p>
            <a:pPr rtl="0">
              <a:spcBef>
                <a:spcPts val="0"/>
              </a:spcBef>
              <a:spcAft>
                <a:spcPts val="0"/>
              </a:spcAft>
            </a:pPr>
            <a:r>
              <a:rPr lang="vi-VN" sz="1800" b="0" i="0" u="none" strike="noStrike" dirty="0">
                <a:solidFill>
                  <a:srgbClr val="000000"/>
                </a:solidFill>
                <a:effectLst/>
                <a:latin typeface="Be Vietnam Pro"/>
              </a:rPr>
              <a:t>Để có thể lựa chọn được nguyện vọng giảng viên phải dựa trên nhiều tiêu chuẩn khác nhau, TOPSIS là một phương pháp phù hợp để giải quyết các vấn đề đa tiêu chuẩn </a:t>
            </a:r>
            <a:endParaRPr lang="vi-VN" sz="1200" b="0" dirty="0">
              <a:effectLst/>
            </a:endParaRPr>
          </a:p>
          <a:p>
            <a:pPr rtl="0">
              <a:spcBef>
                <a:spcPts val="0"/>
              </a:spcBef>
              <a:spcAft>
                <a:spcPts val="0"/>
              </a:spcAft>
            </a:pPr>
            <a:r>
              <a:rPr lang="vi-VN" sz="1800" b="0" i="0" u="none" strike="noStrike" dirty="0">
                <a:solidFill>
                  <a:srgbClr val="000000"/>
                </a:solidFill>
                <a:effectLst/>
                <a:latin typeface="Be Vietnam Pro"/>
              </a:rPr>
              <a:t>Bên cạnh đó, việc lựa chọn nguyện vọng giảng viên giống như là việc tìm một giảng viên có tiêu chuẩn gần nhất với mong muốn của sinh viên. TOPSIS sẽ giúp tìm ra một giảng viên có các đặc điểm gần nhất với giảng viên lý tưởng tích cực và giảng viên lý tưởng tiêu cực</a:t>
            </a:r>
            <a:endParaRPr lang="vi-VN" sz="1200" b="0" dirty="0">
              <a:effectLst/>
            </a:endParaRPr>
          </a:p>
        </p:txBody>
      </p:sp>
    </p:spTree>
    <p:extLst>
      <p:ext uri="{BB962C8B-B14F-4D97-AF65-F5344CB8AC3E}">
        <p14:creationId xmlns:p14="http://schemas.microsoft.com/office/powerpoint/2010/main" val="188929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2.3 </a:t>
            </a:r>
            <a:r>
              <a:rPr lang="en-US" dirty="0" err="1"/>
              <a:t>Cơ</a:t>
            </a:r>
            <a:r>
              <a:rPr lang="en-US" dirty="0"/>
              <a:t> </a:t>
            </a:r>
            <a:r>
              <a:rPr lang="en-US" dirty="0" err="1"/>
              <a:t>sở</a:t>
            </a:r>
            <a:r>
              <a:rPr lang="en-US" dirty="0"/>
              <a:t> </a:t>
            </a:r>
            <a:r>
              <a:rPr lang="en-US" dirty="0" err="1"/>
              <a:t>dữ</a:t>
            </a:r>
            <a:r>
              <a:rPr lang="en-US" dirty="0"/>
              <a:t> lieu </a:t>
            </a:r>
            <a:r>
              <a:rPr lang="en-US" dirty="0" err="1"/>
              <a:t>quan</a:t>
            </a:r>
            <a:r>
              <a:rPr lang="en-US" dirty="0"/>
              <a:t> </a:t>
            </a:r>
            <a:r>
              <a:rPr lang="en-US" dirty="0" err="1"/>
              <a:t>hệ</a:t>
            </a:r>
            <a:endParaRPr lang="en-US" dirty="0"/>
          </a:p>
        </p:txBody>
      </p:sp>
      <p:pic>
        <p:nvPicPr>
          <p:cNvPr id="1026" name="Picture 2">
            <a:extLst>
              <a:ext uri="{FF2B5EF4-FFF2-40B4-BE49-F238E27FC236}">
                <a16:creationId xmlns:a16="http://schemas.microsoft.com/office/drawing/2014/main" id="{6D3E8ED0-E646-99EF-79F4-5F271CD4C5B6}"/>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234950" y="880221"/>
            <a:ext cx="8674100" cy="522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582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Các</a:t>
            </a:r>
            <a:r>
              <a:rPr lang="en-US" dirty="0"/>
              <a:t> </a:t>
            </a:r>
            <a:r>
              <a:rPr lang="en-US" dirty="0" err="1"/>
              <a:t>bước</a:t>
            </a:r>
            <a:r>
              <a:rPr lang="en-US" dirty="0"/>
              <a:t> </a:t>
            </a:r>
            <a:r>
              <a:rPr lang="en-US" dirty="0" err="1"/>
              <a:t>tính</a:t>
            </a:r>
            <a:r>
              <a:rPr lang="en-US" dirty="0"/>
              <a:t> </a:t>
            </a:r>
            <a:r>
              <a:rPr lang="en-US" dirty="0" err="1"/>
              <a:t>toán</a:t>
            </a:r>
            <a:r>
              <a:rPr lang="en-US" dirty="0"/>
              <a:t>:</a:t>
            </a:r>
          </a:p>
        </p:txBody>
      </p:sp>
      <p:pic>
        <p:nvPicPr>
          <p:cNvPr id="6" name="Content Placeholder 5">
            <a:extLst>
              <a:ext uri="{FF2B5EF4-FFF2-40B4-BE49-F238E27FC236}">
                <a16:creationId xmlns:a16="http://schemas.microsoft.com/office/drawing/2014/main" id="{F087E282-FAB4-479F-222A-AD63EE9C264B}"/>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984406" y="894329"/>
            <a:ext cx="7175188" cy="5246856"/>
          </a:xfrm>
        </p:spPr>
      </p:pic>
    </p:spTree>
    <p:extLst>
      <p:ext uri="{BB962C8B-B14F-4D97-AF65-F5344CB8AC3E}">
        <p14:creationId xmlns:p14="http://schemas.microsoft.com/office/powerpoint/2010/main" val="404776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Các</a:t>
            </a:r>
            <a:r>
              <a:rPr lang="en-US" dirty="0"/>
              <a:t> </a:t>
            </a:r>
            <a:r>
              <a:rPr lang="en-US" dirty="0" err="1"/>
              <a:t>bước</a:t>
            </a:r>
            <a:r>
              <a:rPr lang="en-US" dirty="0"/>
              <a:t> </a:t>
            </a:r>
            <a:r>
              <a:rPr lang="en-US" dirty="0" err="1"/>
              <a:t>tính</a:t>
            </a:r>
            <a:r>
              <a:rPr lang="en-US" dirty="0"/>
              <a:t> </a:t>
            </a:r>
            <a:r>
              <a:rPr lang="en-US" dirty="0" err="1"/>
              <a:t>toán</a:t>
            </a:r>
            <a:r>
              <a:rPr lang="en-US" dirty="0"/>
              <a:t>:</a:t>
            </a:r>
          </a:p>
        </p:txBody>
      </p:sp>
      <p:pic>
        <p:nvPicPr>
          <p:cNvPr id="8" name="Content Placeholder 7">
            <a:extLst>
              <a:ext uri="{FF2B5EF4-FFF2-40B4-BE49-F238E27FC236}">
                <a16:creationId xmlns:a16="http://schemas.microsoft.com/office/drawing/2014/main" id="{4CAE6267-B7AA-C8A5-F58F-7E538AF231AD}"/>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855889" y="790341"/>
            <a:ext cx="7432222" cy="5277317"/>
          </a:xfrm>
        </p:spPr>
      </p:pic>
    </p:spTree>
    <p:extLst>
      <p:ext uri="{BB962C8B-B14F-4D97-AF65-F5344CB8AC3E}">
        <p14:creationId xmlns:p14="http://schemas.microsoft.com/office/powerpoint/2010/main" val="23623471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TotalTime>
  <Words>655</Words>
  <Application>Microsoft Macintosh PowerPoint</Application>
  <PresentationFormat>On-screen Show (4:3)</PresentationFormat>
  <Paragraphs>90</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Be Vietnam Pro</vt:lpstr>
      <vt:lpstr>Calibri</vt:lpstr>
      <vt:lpstr>Lato</vt:lpstr>
      <vt:lpstr>Office Theme</vt:lpstr>
      <vt:lpstr>PowerPoint Presentation</vt:lpstr>
      <vt:lpstr>PowerPoint Presentation</vt:lpstr>
      <vt:lpstr>PowerPoint Presentation</vt:lpstr>
      <vt:lpstr>1.1 Bài toán</vt:lpstr>
      <vt:lpstr>1.2 Phân tích bài toán</vt:lpstr>
      <vt:lpstr>2.2 Lựa chọn mô hình</vt:lpstr>
      <vt:lpstr>2.3 Cơ sở dữ lieu quan hệ</vt:lpstr>
      <vt:lpstr>3. Các bước tính toán:</vt:lpstr>
      <vt:lpstr>3. Các bước tính toán:</vt:lpstr>
      <vt:lpstr>3. Các bước tính toán:</vt:lpstr>
      <vt:lpstr>3. Các bước tính toán:</vt:lpstr>
      <vt:lpstr>3. Các bước tính toán:</vt:lpstr>
      <vt:lpstr>3. Các bước tính toán:</vt:lpstr>
      <vt:lpstr>3. Các bước tính toán:</vt:lpstr>
      <vt:lpstr>2.2 Lựa chọn mô hình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Microsoft Office User</cp:lastModifiedBy>
  <cp:revision>13</cp:revision>
  <dcterms:created xsi:type="dcterms:W3CDTF">2021-05-28T04:32:29Z</dcterms:created>
  <dcterms:modified xsi:type="dcterms:W3CDTF">2024-04-25T07:30:57Z</dcterms:modified>
</cp:coreProperties>
</file>