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2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374941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244468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8971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96823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3062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138386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3697708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218779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108370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1CF4C-9D65-4FEA-BCB5-C7EF2EB26977}"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402168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31CF4C-9D65-4FEA-BCB5-C7EF2EB26977}"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413816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31CF4C-9D65-4FEA-BCB5-C7EF2EB26977}"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374519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31CF4C-9D65-4FEA-BCB5-C7EF2EB26977}"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30465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1CF4C-9D65-4FEA-BCB5-C7EF2EB26977}"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6011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1CF4C-9D65-4FEA-BCB5-C7EF2EB26977}"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103542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1CF4C-9D65-4FEA-BCB5-C7EF2EB26977}"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35751-347C-4061-A7AE-0721BF5FAA33}" type="slidenum">
              <a:rPr lang="en-US" smtClean="0"/>
              <a:t>‹#›</a:t>
            </a:fld>
            <a:endParaRPr lang="en-US"/>
          </a:p>
        </p:txBody>
      </p:sp>
    </p:spTree>
    <p:extLst>
      <p:ext uri="{BB962C8B-B14F-4D97-AF65-F5344CB8AC3E}">
        <p14:creationId xmlns:p14="http://schemas.microsoft.com/office/powerpoint/2010/main" val="423880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31CF4C-9D65-4FEA-BCB5-C7EF2EB26977}" type="datetimeFigureOut">
              <a:rPr lang="en-US" smtClean="0"/>
              <a:t>5/24/2017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935751-347C-4061-A7AE-0721BF5FAA33}" type="slidenum">
              <a:rPr lang="en-US" smtClean="0"/>
              <a:t>‹#›</a:t>
            </a:fld>
            <a:endParaRPr lang="en-US"/>
          </a:p>
        </p:txBody>
      </p:sp>
    </p:spTree>
    <p:extLst>
      <p:ext uri="{BB962C8B-B14F-4D97-AF65-F5344CB8AC3E}">
        <p14:creationId xmlns:p14="http://schemas.microsoft.com/office/powerpoint/2010/main" val="1839723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6" y="700425"/>
            <a:ext cx="7766936" cy="2209030"/>
          </a:xfrm>
        </p:spPr>
        <p:txBody>
          <a:bodyPr/>
          <a:lstStyle/>
          <a:p>
            <a:pPr algn="ctr"/>
            <a:r>
              <a:rPr lang="en-US" dirty="0" smtClean="0">
                <a:latin typeface="Arial" panose="020B0604020202020204" pitchFamily="34" charset="0"/>
                <a:cs typeface="Arial" panose="020B0604020202020204" pitchFamily="34" charset="0"/>
              </a:rPr>
              <a:t>BÁO CÁO MÔN HỆ THỐNG NHÚNG</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42693" y="4050833"/>
            <a:ext cx="7766936" cy="1778467"/>
          </a:xfrm>
        </p:spPr>
        <p:txBody>
          <a:bodyPr>
            <a:normAutofit/>
          </a:bodyPr>
          <a:lstStyle/>
          <a:p>
            <a:pPr algn="l"/>
            <a:r>
              <a:rPr lang="en-US" sz="2000" dirty="0" err="1" smtClean="0">
                <a:solidFill>
                  <a:schemeClr val="tx1"/>
                </a:solidFill>
                <a:latin typeface="Arial" panose="020B0604020202020204" pitchFamily="34" charset="0"/>
                <a:cs typeface="Arial" panose="020B0604020202020204" pitchFamily="34" charset="0"/>
              </a:rPr>
              <a:t>Giáo</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Hướng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Dẫn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Thầy</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Đinh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Đoan</a:t>
            </a:r>
            <a:endParaRPr lang="en-US" sz="2000" dirty="0" smtClean="0">
              <a:solidFill>
                <a:schemeClr val="tx1"/>
              </a:solidFill>
              <a:latin typeface="Arial" panose="020B0604020202020204" pitchFamily="34" charset="0"/>
              <a:cs typeface="Arial" panose="020B0604020202020204" pitchFamily="34" charset="0"/>
            </a:endParaRPr>
          </a:p>
          <a:p>
            <a:pPr algn="l"/>
            <a:r>
              <a:rPr lang="en-US" sz="2000" dirty="0" err="1" smtClean="0">
                <a:solidFill>
                  <a:schemeClr val="tx1"/>
                </a:solidFill>
                <a:latin typeface="Arial" panose="020B0604020202020204" pitchFamily="34" charset="0"/>
                <a:cs typeface="Arial" panose="020B0604020202020204" pitchFamily="34" charset="0"/>
              </a:rPr>
              <a:t>Sinh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thực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Nguyễn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Thành</a:t>
            </a:r>
            <a:r>
              <a:rPr lang="en-US" sz="2000" dirty="0" smtClean="0">
                <a:solidFill>
                  <a:schemeClr val="tx1"/>
                </a:solidFill>
                <a:latin typeface="Arial" panose="020B0604020202020204" pitchFamily="34" charset="0"/>
                <a:cs typeface="Arial" panose="020B0604020202020204" pitchFamily="34" charset="0"/>
              </a:rPr>
              <a:t> Nam 	14110312</a:t>
            </a:r>
          </a:p>
          <a:p>
            <a:pPr algn="l"/>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Dương</a:t>
            </a:r>
            <a:r>
              <a:rPr lang="en-US" sz="2000" dirty="0" smtClean="0">
                <a:solidFill>
                  <a:schemeClr val="tx1"/>
                </a:solidFill>
                <a:latin typeface="Arial" panose="020B0604020202020204" pitchFamily="34" charset="0"/>
                <a:cs typeface="Arial" panose="020B0604020202020204" pitchFamily="34" charset="0"/>
              </a:rPr>
              <a:t> Cao </a:t>
            </a:r>
            <a:r>
              <a:rPr lang="en-US" sz="2000" dirty="0" err="1" smtClean="0">
                <a:solidFill>
                  <a:schemeClr val="tx1"/>
                </a:solidFill>
                <a:latin typeface="Arial" panose="020B0604020202020204" pitchFamily="34" charset="0"/>
                <a:cs typeface="Arial" panose="020B0604020202020204" pitchFamily="34" charset="0"/>
              </a:rPr>
              <a:t>Nhân</a:t>
            </a:r>
            <a:r>
              <a:rPr lang="en-US" sz="2000" dirty="0" smtClean="0">
                <a:solidFill>
                  <a:schemeClr val="tx1"/>
                </a:solidFill>
                <a:latin typeface="Arial" panose="020B0604020202020204" pitchFamily="34" charset="0"/>
                <a:cs typeface="Arial" panose="020B0604020202020204" pitchFamily="34" charset="0"/>
              </a:rPr>
              <a:t> 		14110369</a:t>
            </a:r>
          </a:p>
          <a:p>
            <a:pPr algn="l"/>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Nguyễn</a:t>
            </a:r>
            <a:r>
              <a:rPr lang="en-US" sz="2000" dirty="0" smtClean="0">
                <a:solidFill>
                  <a:schemeClr val="tx1"/>
                </a:solidFill>
                <a:latin typeface="Arial" panose="020B0604020202020204" pitchFamily="34" charset="0"/>
                <a:cs typeface="Arial" panose="020B0604020202020204" pitchFamily="34" charset="0"/>
              </a:rPr>
              <a:t> Thanh </a:t>
            </a:r>
            <a:r>
              <a:rPr lang="en-US" sz="2000" dirty="0" err="1" smtClean="0">
                <a:solidFill>
                  <a:schemeClr val="tx1"/>
                </a:solidFill>
                <a:latin typeface="Arial" panose="020B0604020202020204" pitchFamily="34" charset="0"/>
                <a:cs typeface="Arial" panose="020B0604020202020204" pitchFamily="34" charset="0"/>
              </a:rPr>
              <a:t>Nhân</a:t>
            </a:r>
            <a:r>
              <a:rPr lang="en-US" sz="2000" dirty="0" smtClean="0">
                <a:solidFill>
                  <a:schemeClr val="tx1"/>
                </a:solidFill>
                <a:latin typeface="Arial" panose="020B0604020202020204" pitchFamily="34" charset="0"/>
                <a:cs typeface="Arial" panose="020B0604020202020204" pitchFamily="34" charset="0"/>
              </a:rPr>
              <a:t> 	14110404</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0742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7" y="0"/>
            <a:ext cx="8596668" cy="696191"/>
          </a:xfrm>
        </p:spPr>
        <p:txBody>
          <a:bodyPr/>
          <a:lstStyle/>
          <a:p>
            <a:r>
              <a:rPr lang="en-US" dirty="0" smtClean="0">
                <a:latin typeface="Arial" panose="020B0604020202020204" pitchFamily="34" charset="0"/>
                <a:cs typeface="Arial" panose="020B0604020202020204" pitchFamily="34" charset="0"/>
              </a:rPr>
              <a:t>Stepper </a:t>
            </a:r>
            <a:r>
              <a:rPr lang="en-US" dirty="0" err="1" smtClean="0">
                <a:latin typeface="Arial" panose="020B0604020202020204" pitchFamily="34" charset="0"/>
                <a:cs typeface="Arial" panose="020B0604020202020204" pitchFamily="34" charset="0"/>
              </a:rPr>
              <a:t>Moter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7006" y="852055"/>
            <a:ext cx="10129211" cy="5777345"/>
          </a:xfrm>
        </p:spPr>
        <p:txBody>
          <a:bodyPr>
            <a:normAutofit/>
          </a:bodyPr>
          <a:lstStyle/>
          <a:p>
            <a:r>
              <a:rPr lang="vi-VN" dirty="0">
                <a:solidFill>
                  <a:schemeClr val="tx1"/>
                </a:solidFill>
              </a:rPr>
              <a:t> Là một loại động cơ điện có nguyên lý và ứng dụng khác biệt với đa số các động cơ điện thông thường. Chúng thực chất là một động cơ đồng bộ dùng để biến đổi các tín hiệu điều khiển dưới dạng các xung điện rời rạc kế tiếp nhau thành các chuyển động góc quay hoặc các chuyển động của rôto có khả năng cố định rôto vào các vị trí cần thiết.</a:t>
            </a:r>
            <a:endParaRPr lang="en-US" dirty="0">
              <a:solidFill>
                <a:schemeClr val="tx1"/>
              </a:solidFill>
            </a:endParaRPr>
          </a:p>
          <a:p>
            <a:pPr marL="0" indent="0">
              <a:buNone/>
            </a:pPr>
            <a:r>
              <a:rPr lang="en-US" dirty="0" smtClean="0">
                <a:solidFill>
                  <a:schemeClr val="tx1"/>
                </a:solidFill>
              </a:rPr>
              <a:t>	</a:t>
            </a:r>
            <a:r>
              <a:rPr lang="en-US" dirty="0" err="1" smtClean="0">
                <a:solidFill>
                  <a:schemeClr val="tx1"/>
                </a:solidFill>
              </a:rPr>
              <a:t>Nguyên</a:t>
            </a:r>
            <a:r>
              <a:rPr lang="en-US" dirty="0" smtClean="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hoạt</a:t>
            </a:r>
            <a:r>
              <a:rPr lang="en-US" dirty="0">
                <a:solidFill>
                  <a:schemeClr val="tx1"/>
                </a:solidFill>
              </a:rPr>
              <a:t> </a:t>
            </a:r>
            <a:r>
              <a:rPr lang="en-US" dirty="0" err="1" smtClean="0">
                <a:solidFill>
                  <a:schemeClr val="tx1"/>
                </a:solidFill>
              </a:rPr>
              <a:t>động</a:t>
            </a:r>
            <a:endParaRPr lang="en-US" dirty="0">
              <a:solidFill>
                <a:schemeClr val="tx1"/>
              </a:solidFill>
            </a:endParaRPr>
          </a:p>
          <a:p>
            <a:r>
              <a:rPr lang="vi-VN" dirty="0">
                <a:solidFill>
                  <a:schemeClr val="tx1"/>
                </a:solidFill>
              </a:rPr>
              <a:t>Động cơ bước không quay theo cơ chế thông thường, chúng quay theo từng bước nên có độ chính xác rất cao về mặt điểu khiển học. Chúng làm việc nhờ các bộ chuyển mạch điện tử đưa các tín hiệu điều khiển vào stato theo thứ tự và một tần số nhất định. Tổng số góc quay của rôto tương ứng với số lần chuyển mạch, cũng như chiều quay và tốc độ quay của rôto phụ thuộc vào thứ tự chuyển đổi và tần số chuyển đổi</a:t>
            </a:r>
            <a:r>
              <a:rPr lang="vi-VN" dirty="0" smtClean="0">
                <a:solidFill>
                  <a:schemeClr val="tx1"/>
                </a:solidFill>
              </a:rPr>
              <a:t>.</a:t>
            </a:r>
            <a:endParaRPr lang="en-US" dirty="0" smtClean="0">
              <a:solidFill>
                <a:schemeClr val="tx1"/>
              </a:solidFill>
            </a:endParaRPr>
          </a:p>
          <a:p>
            <a:r>
              <a:rPr lang="vi-VN" dirty="0">
                <a:solidFill>
                  <a:schemeClr val="tx1"/>
                </a:solidFill>
              </a:rPr>
              <a:t>Sử dụng Step Motor đơn cực 4 dây có góc bước 0,9</a:t>
            </a:r>
            <a:r>
              <a:rPr lang="vi-VN" baseline="30000" dirty="0">
                <a:solidFill>
                  <a:schemeClr val="tx1"/>
                </a:solidFill>
              </a:rPr>
              <a:t>0</a:t>
            </a:r>
            <a:r>
              <a:rPr lang="vi-VN" dirty="0">
                <a:solidFill>
                  <a:schemeClr val="tx1"/>
                </a:solidFill>
              </a:rPr>
              <a:t>/nguồn cấp 12V</a:t>
            </a:r>
            <a:endParaRPr lang="en-US" dirty="0" smtClean="0">
              <a:solidFill>
                <a:schemeClr val="tx1"/>
              </a:solidFill>
            </a:endParaRPr>
          </a:p>
          <a:p>
            <a:endParaRPr lang="en-US" dirty="0">
              <a:solidFill>
                <a:schemeClr val="tx1"/>
              </a:solidFill>
            </a:endParaRPr>
          </a:p>
          <a:p>
            <a:endParaRPr lang="en-US" dirty="0">
              <a:solidFill>
                <a:schemeClr val="tx1"/>
              </a:solidFill>
            </a:endParaRPr>
          </a:p>
        </p:txBody>
      </p:sp>
      <p:pic>
        <p:nvPicPr>
          <p:cNvPr id="4" name="Picture 3"/>
          <p:cNvPicPr>
            <a:picLocks noChangeAspect="1"/>
          </p:cNvPicPr>
          <p:nvPr/>
        </p:nvPicPr>
        <p:blipFill>
          <a:blip r:embed="rId2"/>
          <a:stretch>
            <a:fillRect/>
          </a:stretch>
        </p:blipFill>
        <p:spPr>
          <a:xfrm>
            <a:off x="378402" y="4357086"/>
            <a:ext cx="3154507" cy="2272314"/>
          </a:xfrm>
          <a:prstGeom prst="rect">
            <a:avLst/>
          </a:prstGeom>
        </p:spPr>
      </p:pic>
      <p:pic>
        <p:nvPicPr>
          <p:cNvPr id="5" name="Picture 4"/>
          <p:cNvPicPr>
            <a:picLocks noChangeAspect="1"/>
          </p:cNvPicPr>
          <p:nvPr/>
        </p:nvPicPr>
        <p:blipFill>
          <a:blip r:embed="rId3"/>
          <a:stretch>
            <a:fillRect/>
          </a:stretch>
        </p:blipFill>
        <p:spPr>
          <a:xfrm>
            <a:off x="8041264" y="3738248"/>
            <a:ext cx="3295217" cy="2891152"/>
          </a:xfrm>
          <a:prstGeom prst="rect">
            <a:avLst/>
          </a:prstGeom>
        </p:spPr>
      </p:pic>
    </p:spTree>
    <p:extLst>
      <p:ext uri="{BB962C8B-B14F-4D97-AF65-F5344CB8AC3E}">
        <p14:creationId xmlns:p14="http://schemas.microsoft.com/office/powerpoint/2010/main" val="236771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100445"/>
            <a:ext cx="8596668" cy="626919"/>
          </a:xfrm>
        </p:spPr>
        <p:txBody>
          <a:bodyPr>
            <a:normAutofit fontScale="90000"/>
          </a:bodyPr>
          <a:lstStyle/>
          <a:p>
            <a:r>
              <a:rPr lang="en-US" dirty="0" smtClean="0">
                <a:latin typeface="Arial" panose="020B0604020202020204" pitchFamily="34" charset="0"/>
                <a:cs typeface="Arial" panose="020B0604020202020204" pitchFamily="34" charset="0"/>
              </a:rPr>
              <a:t>Demo Project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9126" y="727364"/>
            <a:ext cx="8742140" cy="4919144"/>
          </a:xfrm>
        </p:spPr>
        <p:txBody>
          <a:bodyPr/>
          <a:lstStyle/>
          <a:p>
            <a:r>
              <a:rPr lang="en-US" dirty="0" err="1" smtClean="0">
                <a:solidFill>
                  <a:schemeClr val="tx1"/>
                </a:solidFill>
                <a:latin typeface="Arial" panose="020B0604020202020204" pitchFamily="34" charset="0"/>
                <a:cs typeface="Arial" panose="020B0604020202020204" pitchFamily="34" charset="0"/>
              </a:rPr>
              <a:t>Sử</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dụng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phần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mềm</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keil</a:t>
            </a:r>
            <a:r>
              <a:rPr lang="en-US" dirty="0" smtClean="0">
                <a:solidFill>
                  <a:schemeClr val="tx1"/>
                </a:solidFill>
                <a:latin typeface="Arial" panose="020B0604020202020204" pitchFamily="34" charset="0"/>
                <a:cs typeface="Arial" panose="020B0604020202020204" pitchFamily="34" charset="0"/>
              </a:rPr>
              <a:t> v5</a:t>
            </a:r>
          </a:p>
          <a:p>
            <a:endParaRPr lang="en-US" dirty="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64778" y="1312721"/>
            <a:ext cx="5342504" cy="2947552"/>
          </a:xfrm>
          <a:prstGeom prst="rect">
            <a:avLst/>
          </a:prstGeom>
          <a:noFill/>
          <a:ln>
            <a:noFill/>
          </a:ln>
        </p:spPr>
      </p:pic>
    </p:spTree>
    <p:extLst>
      <p:ext uri="{BB962C8B-B14F-4D97-AF65-F5344CB8AC3E}">
        <p14:creationId xmlns:p14="http://schemas.microsoft.com/office/powerpoint/2010/main" val="157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214745"/>
            <a:ext cx="8596668" cy="1320800"/>
          </a:xfrm>
        </p:spPr>
        <p:txBody>
          <a:bodyPr/>
          <a:lstStyle/>
          <a:p>
            <a:r>
              <a:rPr lang="en-US" dirty="0" err="1" smtClean="0"/>
              <a:t>Viết</a:t>
            </a:r>
            <a:r>
              <a:rPr lang="en-US" dirty="0" smtClean="0"/>
              <a:t> </a:t>
            </a:r>
            <a:r>
              <a:rPr lang="en-US" dirty="0" err="1" smtClean="0"/>
              <a:t>chương</a:t>
            </a:r>
            <a:r>
              <a:rPr lang="en-US" dirty="0" smtClean="0"/>
              <a:t> </a:t>
            </a:r>
            <a:r>
              <a:rPr lang="en-US" dirty="0" err="1" smtClean="0"/>
              <a:t>trình</a:t>
            </a:r>
            <a:endParaRPr lang="en-US" dirty="0"/>
          </a:p>
        </p:txBody>
      </p:sp>
      <p:sp>
        <p:nvSpPr>
          <p:cNvPr id="5" name="Content Placeholder 4"/>
          <p:cNvSpPr>
            <a:spLocks noGrp="1"/>
          </p:cNvSpPr>
          <p:nvPr>
            <p:ph idx="1"/>
          </p:nvPr>
        </p:nvSpPr>
        <p:spPr>
          <a:xfrm>
            <a:off x="190005" y="831273"/>
            <a:ext cx="9083997" cy="5210089"/>
          </a:xfrm>
        </p:spPr>
        <p:txBody>
          <a:bodyPr>
            <a:normAutofit/>
          </a:bodyPr>
          <a:lstStyle/>
          <a:p>
            <a:r>
              <a:rPr lang="en-US" sz="2000" dirty="0">
                <a:latin typeface="Arial" panose="020B0604020202020204" pitchFamily="34" charset="0"/>
                <a:cs typeface="Arial" panose="020B0604020202020204" pitchFamily="34" charset="0"/>
              </a:rPr>
              <a:t>#include "stm32f4xx.h"</a:t>
            </a:r>
          </a:p>
          <a:p>
            <a:r>
              <a:rPr lang="en-US" sz="2000" dirty="0">
                <a:latin typeface="Arial" panose="020B0604020202020204" pitchFamily="34" charset="0"/>
                <a:cs typeface="Arial" panose="020B0604020202020204" pitchFamily="34" charset="0"/>
              </a:rPr>
              <a:t>#include "</a:t>
            </a:r>
            <a:r>
              <a:rPr lang="en-US" sz="2000" dirty="0" err="1">
                <a:latin typeface="Arial" panose="020B0604020202020204" pitchFamily="34" charset="0"/>
                <a:cs typeface="Arial" panose="020B0604020202020204" pitchFamily="34" charset="0"/>
              </a:rPr>
              <a:t>stdlib.h</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static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numberofStep</a:t>
            </a:r>
            <a:r>
              <a:rPr lang="en-US" sz="2000" dirty="0" smtClean="0">
                <a:latin typeface="Arial" panose="020B0604020202020204" pitchFamily="34" charset="0"/>
                <a:cs typeface="Arial" panose="020B0604020202020204" pitchFamily="34" charset="0"/>
              </a:rPr>
              <a:t> = 400</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long </a:t>
            </a:r>
            <a:r>
              <a:rPr lang="en-US" sz="2000" dirty="0" smtClean="0">
                <a:latin typeface="Arial" panose="020B0604020202020204" pitchFamily="34" charset="0"/>
                <a:cs typeface="Arial" panose="020B0604020202020204" pitchFamily="34" charset="0"/>
              </a:rPr>
              <a:t>speed = 50</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long delay;</a:t>
            </a:r>
          </a:p>
          <a:p>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step_number</a:t>
            </a:r>
            <a:r>
              <a:rPr lang="en-US" sz="2000" dirty="0">
                <a:latin typeface="Arial" panose="020B0604020202020204" pitchFamily="34" charset="0"/>
                <a:cs typeface="Arial" panose="020B0604020202020204" pitchFamily="34" charset="0"/>
              </a:rPr>
              <a:t>=0;</a:t>
            </a:r>
          </a:p>
          <a:p>
            <a:r>
              <a:rPr lang="en-US" sz="2000" dirty="0">
                <a:latin typeface="Arial" panose="020B0604020202020204" pitchFamily="34" charset="0"/>
                <a:cs typeface="Arial" panose="020B0604020202020204" pitchFamily="34" charset="0"/>
              </a:rPr>
              <a:t>_Bool direction;</a:t>
            </a:r>
          </a:p>
          <a:p>
            <a:r>
              <a:rPr lang="en-US" sz="2000" dirty="0">
                <a:latin typeface="Arial" panose="020B0604020202020204" pitchFamily="34" charset="0"/>
                <a:cs typeface="Arial" panose="020B0604020202020204" pitchFamily="34" charset="0"/>
              </a:rPr>
              <a:t>void </a:t>
            </a:r>
            <a:r>
              <a:rPr lang="en-US" sz="2000" dirty="0" err="1">
                <a:latin typeface="Arial" panose="020B0604020202020204" pitchFamily="34" charset="0"/>
                <a:cs typeface="Arial" panose="020B0604020202020204" pitchFamily="34" charset="0"/>
              </a:rPr>
              <a:t>GPIO_Configuration</a:t>
            </a:r>
            <a:r>
              <a:rPr lang="en-US" sz="2000" dirty="0">
                <a:latin typeface="Arial" panose="020B0604020202020204" pitchFamily="34" charset="0"/>
                <a:cs typeface="Arial" panose="020B0604020202020204" pitchFamily="34" charset="0"/>
              </a:rPr>
              <a:t>(void);</a:t>
            </a:r>
          </a:p>
          <a:p>
            <a:r>
              <a:rPr lang="en-US" sz="2000" dirty="0">
                <a:latin typeface="Arial" panose="020B0604020202020204" pitchFamily="34" charset="0"/>
                <a:cs typeface="Arial" panose="020B0604020202020204" pitchFamily="34" charset="0"/>
              </a:rPr>
              <a:t>void Delay(__IO uint32_t </a:t>
            </a:r>
            <a:r>
              <a:rPr lang="en-US" sz="2000" dirty="0" err="1">
                <a:latin typeface="Arial" panose="020B0604020202020204" pitchFamily="34" charset="0"/>
                <a:cs typeface="Arial" panose="020B0604020202020204" pitchFamily="34" charset="0"/>
              </a:rPr>
              <a:t>nCount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void Step(</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steps_to_move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void </a:t>
            </a:r>
            <a:r>
              <a:rPr lang="en-US" sz="2000" dirty="0" err="1">
                <a:latin typeface="Arial" panose="020B0604020202020204" pitchFamily="34" charset="0"/>
                <a:cs typeface="Arial" panose="020B0604020202020204" pitchFamily="34" charset="0"/>
              </a:rPr>
              <a:t>StepMotor</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thisStep</a:t>
            </a:r>
            <a:r>
              <a:rPr lang="en-US" sz="2000" dirty="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76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83461"/>
            <a:ext cx="12192000" cy="6219825"/>
          </a:xfrm>
          <a:prstGeom prst="rect">
            <a:avLst/>
          </a:prstGeom>
        </p:spPr>
      </p:pic>
    </p:spTree>
    <p:extLst>
      <p:ext uri="{BB962C8B-B14F-4D97-AF65-F5344CB8AC3E}">
        <p14:creationId xmlns:p14="http://schemas.microsoft.com/office/powerpoint/2010/main" val="203571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952" y="343664"/>
            <a:ext cx="8596668" cy="3880773"/>
          </a:xfrm>
        </p:spPr>
        <p:txBody>
          <a:bodyPr/>
          <a:lstStyle/>
          <a:p>
            <a:r>
              <a:rPr lang="en-US" sz="2000" dirty="0" smtClean="0">
                <a:latin typeface="Arial" panose="020B0604020202020204" pitchFamily="34" charset="0"/>
                <a:cs typeface="Arial" panose="020B0604020202020204" pitchFamily="34" charset="0"/>
              </a:rPr>
              <a:t>Sau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chương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chúng</a:t>
            </a:r>
            <a:r>
              <a:rPr lang="en-US" sz="2000" dirty="0" smtClean="0">
                <a:latin typeface="Arial" panose="020B0604020202020204" pitchFamily="34" charset="0"/>
                <a:cs typeface="Arial" panose="020B0604020202020204" pitchFamily="34" charset="0"/>
              </a:rPr>
              <a:t> ta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bước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nạp</a:t>
            </a:r>
            <a:r>
              <a:rPr lang="en-US" sz="2000" dirty="0" smtClean="0">
                <a:latin typeface="Arial" panose="020B0604020202020204" pitchFamily="34" charset="0"/>
                <a:cs typeface="Arial" panose="020B0604020202020204" pitchFamily="34" charset="0"/>
              </a:rPr>
              <a:t> code </a:t>
            </a:r>
            <a:r>
              <a:rPr lang="en-US" sz="2000" dirty="0" err="1" smtClean="0">
                <a:latin typeface="Arial" panose="020B0604020202020204" pitchFamily="34" charset="0"/>
                <a:cs typeface="Arial" panose="020B0604020202020204" pitchFamily="34" charset="0"/>
              </a:rPr>
              <a:t>vào</a:t>
            </a:r>
            <a:r>
              <a:rPr lang="en-US" sz="2000" dirty="0" smtClean="0">
                <a:latin typeface="Arial" panose="020B0604020202020204" pitchFamily="34" charset="0"/>
                <a:cs typeface="Arial" panose="020B0604020202020204" pitchFamily="34" charset="0"/>
              </a:rPr>
              <a:t> kit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chạy</a:t>
            </a:r>
            <a:r>
              <a:rPr lang="en-US" sz="2000" dirty="0" smtClean="0">
                <a:latin typeface="Arial" panose="020B0604020202020204" pitchFamily="34" charset="0"/>
                <a:cs typeface="Arial" panose="020B0604020202020204" pitchFamily="34" charset="0"/>
              </a:rPr>
              <a:t> project</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731542" y="1725987"/>
            <a:ext cx="5760085" cy="3239770"/>
          </a:xfrm>
          <a:prstGeom prst="rect">
            <a:avLst/>
          </a:prstGeom>
        </p:spPr>
      </p:pic>
    </p:spTree>
    <p:extLst>
      <p:ext uri="{BB962C8B-B14F-4D97-AF65-F5344CB8AC3E}">
        <p14:creationId xmlns:p14="http://schemas.microsoft.com/office/powerpoint/2010/main" val="235754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83"/>
          <p:cNvPicPr preferRelativeResize="0"/>
          <p:nvPr/>
        </p:nvPicPr>
        <p:blipFill>
          <a:blip r:embed="rId2">
            <a:alphaModFix/>
          </a:blip>
          <a:stretch>
            <a:fillRect/>
          </a:stretch>
        </p:blipFill>
        <p:spPr>
          <a:xfrm>
            <a:off x="676895" y="237506"/>
            <a:ext cx="9702140" cy="5913912"/>
          </a:xfrm>
          <a:prstGeom prst="rect">
            <a:avLst/>
          </a:prstGeom>
          <a:noFill/>
          <a:ln>
            <a:noFill/>
          </a:ln>
        </p:spPr>
      </p:pic>
    </p:spTree>
    <p:extLst>
      <p:ext uri="{BB962C8B-B14F-4D97-AF65-F5344CB8AC3E}">
        <p14:creationId xmlns:p14="http://schemas.microsoft.com/office/powerpoint/2010/main" val="192065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NỘI DUNG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413164"/>
            <a:ext cx="8596668" cy="4260272"/>
          </a:xfrm>
        </p:spPr>
        <p:txBody>
          <a:bodyPr>
            <a:normAutofit/>
          </a:bodyPr>
          <a:lstStyle/>
          <a:p>
            <a:r>
              <a:rPr lang="en-US" sz="3600" dirty="0" smtClean="0">
                <a:latin typeface="Arial" panose="020B0604020202020204" pitchFamily="34" charset="0"/>
                <a:cs typeface="Arial" panose="020B0604020202020204" pitchFamily="34" charset="0"/>
              </a:rPr>
              <a:t>1. </a:t>
            </a:r>
            <a:r>
              <a:rPr lang="en-US" sz="3600" dirty="0" err="1" smtClean="0">
                <a:latin typeface="Arial" panose="020B0604020202020204" pitchFamily="34" charset="0"/>
                <a:cs typeface="Arial" panose="020B0604020202020204" pitchFamily="34" charset="0"/>
              </a:rPr>
              <a:t>Giới</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thiệu</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về</a:t>
            </a:r>
            <a:r>
              <a:rPr lang="en-US" sz="3600" dirty="0" smtClean="0">
                <a:latin typeface="Arial" panose="020B0604020202020204" pitchFamily="34" charset="0"/>
                <a:cs typeface="Arial" panose="020B0604020202020204" pitchFamily="34" charset="0"/>
              </a:rPr>
              <a:t> STM32F407-Discovery</a:t>
            </a:r>
          </a:p>
          <a:p>
            <a:r>
              <a:rPr lang="en-US" sz="3600" dirty="0" smtClean="0">
                <a:latin typeface="Arial" panose="020B0604020202020204" pitchFamily="34" charset="0"/>
                <a:cs typeface="Arial" panose="020B0604020202020204" pitchFamily="34" charset="0"/>
              </a:rPr>
              <a:t>2. </a:t>
            </a:r>
            <a:r>
              <a:rPr lang="en-US" sz="3600" dirty="0" err="1" smtClean="0">
                <a:latin typeface="Arial" panose="020B0604020202020204" pitchFamily="34" charset="0"/>
                <a:cs typeface="Arial" panose="020B0604020202020204" pitchFamily="34" charset="0"/>
              </a:rPr>
              <a:t>Giới</a:t>
            </a:r>
            <a:r>
              <a:rPr lang="en-US" sz="3600" dirty="0" smtClean="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thiệu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về</a:t>
            </a:r>
            <a:r>
              <a:rPr lang="en-US" sz="3600" dirty="0" smtClean="0">
                <a:latin typeface="Arial" panose="020B0604020202020204" pitchFamily="34" charset="0"/>
                <a:cs typeface="Arial" panose="020B0604020202020204" pitchFamily="34" charset="0"/>
              </a:rPr>
              <a:t> Driver Motor L298</a:t>
            </a:r>
          </a:p>
          <a:p>
            <a:r>
              <a:rPr lang="en-US" sz="3600" dirty="0" smtClean="0">
                <a:latin typeface="Arial" panose="020B0604020202020204" pitchFamily="34" charset="0"/>
                <a:cs typeface="Arial" panose="020B0604020202020204" pitchFamily="34" charset="0"/>
              </a:rPr>
              <a:t>3. </a:t>
            </a:r>
            <a:r>
              <a:rPr lang="en-US" sz="3600" dirty="0" err="1" smtClean="0">
                <a:latin typeface="Arial" panose="020B0604020202020204" pitchFamily="34" charset="0"/>
                <a:cs typeface="Arial" panose="020B0604020202020204" pitchFamily="34" charset="0"/>
              </a:rPr>
              <a:t>Giới</a:t>
            </a:r>
            <a:r>
              <a:rPr lang="en-US" sz="3600" dirty="0" smtClean="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thiệu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về</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Stepper Motor</a:t>
            </a:r>
          </a:p>
          <a:p>
            <a:r>
              <a:rPr lang="en-US" sz="3600" dirty="0" smtClean="0">
                <a:latin typeface="Arial" panose="020B0604020202020204" pitchFamily="34" charset="0"/>
                <a:cs typeface="Arial" panose="020B0604020202020204" pitchFamily="34" charset="0"/>
              </a:rPr>
              <a:t>4. Demo Project</a:t>
            </a:r>
          </a:p>
        </p:txBody>
      </p:sp>
    </p:spTree>
    <p:extLst>
      <p:ext uri="{BB962C8B-B14F-4D97-AF65-F5344CB8AC3E}">
        <p14:creationId xmlns:p14="http://schemas.microsoft.com/office/powerpoint/2010/main" val="2968955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232" y="288954"/>
            <a:ext cx="8596668" cy="1320800"/>
          </a:xfrm>
        </p:spPr>
        <p:txBody>
          <a:bodyPr/>
          <a:lstStyle/>
          <a:p>
            <a:pPr algn="ctr"/>
            <a:r>
              <a:rPr lang="en-US" dirty="0" smtClean="0"/>
              <a:t>STM32F407VG- Discovery</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28963" y="945574"/>
            <a:ext cx="4082328" cy="5480368"/>
          </a:xfrm>
          <a:prstGeom prst="rect">
            <a:avLst/>
          </a:prstGeom>
          <a:noFill/>
          <a:ln>
            <a:noFill/>
          </a:ln>
        </p:spPr>
      </p:pic>
    </p:spTree>
    <p:extLst>
      <p:ext uri="{BB962C8B-B14F-4D97-AF65-F5344CB8AC3E}">
        <p14:creationId xmlns:p14="http://schemas.microsoft.com/office/powerpoint/2010/main" val="3115384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853" y="0"/>
            <a:ext cx="8596668" cy="782782"/>
          </a:xfrm>
        </p:spPr>
        <p:txBody>
          <a:bodyPr/>
          <a:lstStyle/>
          <a:p>
            <a:r>
              <a:rPr lang="en-US" dirty="0" smtClean="0">
                <a:latin typeface="Arial" panose="020B0604020202020204" pitchFamily="34" charset="0"/>
                <a:cs typeface="Arial" panose="020B0604020202020204" pitchFamily="34" charset="0"/>
              </a:rPr>
              <a:t>1. </a:t>
            </a:r>
            <a:r>
              <a:rPr lang="en-US" dirty="0" err="1" smtClean="0">
                <a:latin typeface="Arial" panose="020B0604020202020204" pitchFamily="34" charset="0"/>
                <a:cs typeface="Arial" panose="020B0604020202020204" pitchFamily="34" charset="0"/>
              </a:rPr>
              <a:t>Tổng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782782"/>
            <a:ext cx="8596668" cy="5701145"/>
          </a:xfrm>
        </p:spPr>
        <p:txBody>
          <a:bodyPr>
            <a:noAutofit/>
          </a:bodyPr>
          <a:lstStyle/>
          <a:p>
            <a:r>
              <a:rPr lang="vi-VN" sz="2400" b="1" dirty="0" smtClean="0"/>
              <a:t>Processor</a:t>
            </a:r>
            <a:r>
              <a:rPr lang="vi-VN" sz="2400" b="1" dirty="0"/>
              <a:t>: Cortex M4, 32 bit ARM</a:t>
            </a:r>
            <a:endParaRPr lang="en-US" sz="2400" b="1" dirty="0"/>
          </a:p>
          <a:p>
            <a:r>
              <a:rPr lang="vi-VN" sz="2400" b="1" dirty="0"/>
              <a:t>Memory: 1 MB</a:t>
            </a:r>
            <a:endParaRPr lang="en-US" sz="2400" b="1" dirty="0"/>
          </a:p>
          <a:p>
            <a:r>
              <a:rPr lang="vi-VN" sz="2400" b="1" dirty="0"/>
              <a:t>Ram: 192 KB</a:t>
            </a:r>
            <a:endParaRPr lang="en-US" sz="2400" b="1" dirty="0"/>
          </a:p>
          <a:p>
            <a:r>
              <a:rPr lang="vi-VN" sz="2400" b="1" dirty="0"/>
              <a:t>Power: USB bus or 5V, 3V electric</a:t>
            </a:r>
            <a:endParaRPr lang="en-US" sz="2400" b="1" dirty="0"/>
          </a:p>
          <a:p>
            <a:r>
              <a:rPr lang="vi-VN" sz="2400" b="1" dirty="0"/>
              <a:t>Accelerometer: 3</a:t>
            </a:r>
            <a:endParaRPr lang="en-US" sz="2400" b="1" dirty="0"/>
          </a:p>
          <a:p>
            <a:r>
              <a:rPr lang="vi-VN" sz="2400" b="1" dirty="0"/>
              <a:t>Button: user and reset </a:t>
            </a:r>
            <a:endParaRPr lang="en-US" sz="2400" b="1" dirty="0"/>
          </a:p>
          <a:p>
            <a:r>
              <a:rPr lang="vi-VN" sz="2400" b="1" dirty="0"/>
              <a:t>LEDS: LD1(Red/Green), LD2(Red), LD3(orange), </a:t>
            </a:r>
            <a:endParaRPr lang="en-US" sz="2400" b="1" dirty="0" smtClean="0"/>
          </a:p>
          <a:p>
            <a:pPr marL="0" indent="0">
              <a:buNone/>
            </a:pPr>
            <a:r>
              <a:rPr lang="vi-VN" sz="2400" b="1" dirty="0" smtClean="0"/>
              <a:t>LD4(Green</a:t>
            </a:r>
            <a:r>
              <a:rPr lang="vi-VN" sz="2400" b="1" dirty="0"/>
              <a:t>), LD5(Red), LD6(Blue),  LD7(Green), LD8(Red).</a:t>
            </a:r>
            <a:endParaRPr lang="en-US" sz="2400" b="1" dirty="0"/>
          </a:p>
          <a:p>
            <a:r>
              <a:rPr lang="vi-VN" sz="2400" b="1" dirty="0"/>
              <a:t>Sensor: MP45DT02 ST-MEMS audio sensor,</a:t>
            </a:r>
            <a:endParaRPr lang="en-US" sz="2400" b="1" dirty="0"/>
          </a:p>
          <a:p>
            <a:r>
              <a:rPr lang="vi-VN" sz="2400" b="1" dirty="0"/>
              <a:t>USB OTG FS with micro-AB connector</a:t>
            </a:r>
            <a:endParaRPr lang="en-US" sz="2400" b="1" dirty="0"/>
          </a:p>
          <a:p>
            <a:r>
              <a:rPr lang="vi-VN" sz="2400" b="1" dirty="0"/>
              <a:t>Interface: Debug port, Virtual com port, Mass storage.</a:t>
            </a:r>
            <a:endParaRPr lang="en-US" sz="2400" b="1" dirty="0"/>
          </a:p>
          <a:p>
            <a:pPr marL="0" indent="0">
              <a:buNone/>
            </a:pPr>
            <a:r>
              <a:rPr lang="vi-VN" sz="2400" b="1" dirty="0"/>
              <a:t> </a:t>
            </a:r>
            <a:endParaRPr lang="en-US" sz="2400" b="1" dirty="0"/>
          </a:p>
          <a:p>
            <a:endParaRPr lang="en-US" sz="2400" dirty="0"/>
          </a:p>
        </p:txBody>
      </p:sp>
    </p:spTree>
    <p:extLst>
      <p:ext uri="{BB962C8B-B14F-4D97-AF65-F5344CB8AC3E}">
        <p14:creationId xmlns:p14="http://schemas.microsoft.com/office/powerpoint/2010/main" val="393741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円 iB 一 ) - 日 EOd &#10;目 ・ - 目 洋 &#10;↑ 伺 ↓ &#10;ー 目 譽 - 目 4 目 &#10;」 77 ー 当 「 一 き 斗 目 - ロ 朝 &#10;HPZEX ( い &#10;( い 7 工 &#10;」 ま っ 卩 、 目 、 目 . 卩 &#10;日 . 目 、 -0 住 &#10;0 ( 日 朝 &#10;〕 、 J57 ミ 5 一 一 〔 〔 凵 &#10;じ - に 】 Ⅵ Ova 、 一 工 国 国 当 &#10;「 1 を 可 5 コ ArMd ー &#10;に El を 5 コ "/>
          <p:cNvPicPr/>
          <p:nvPr/>
        </p:nvPicPr>
        <p:blipFill>
          <a:blip r:embed="rId2">
            <a:extLst>
              <a:ext uri="{28A0092B-C50C-407E-A947-70E740481C1C}">
                <a14:useLocalDpi xmlns:a14="http://schemas.microsoft.com/office/drawing/2010/main" val="0"/>
              </a:ext>
            </a:extLst>
          </a:blip>
          <a:srcRect/>
          <a:stretch>
            <a:fillRect/>
          </a:stretch>
        </p:blipFill>
        <p:spPr bwMode="auto">
          <a:xfrm>
            <a:off x="677334" y="936048"/>
            <a:ext cx="5384800" cy="4819650"/>
          </a:xfrm>
          <a:prstGeom prst="rect">
            <a:avLst/>
          </a:prstGeom>
          <a:noFill/>
          <a:ln>
            <a:noFill/>
          </a:ln>
        </p:spPr>
      </p:pic>
      <p:pic>
        <p:nvPicPr>
          <p:cNvPr id="5" name="Picture 4" descr="GNO C &#10;PCI C &#10;STM32F4070VG &#10;24-bit Audin:DRC &#10;PCI S &#10;pot 1 &#10;eoL3 &#10;GNO &#10;Audlo &#10;-nttttlitiüüitttttiltn• &#10;MB997A &#10;GNO &#10;SV O sv &#10;PHO O O &#10;00 &#10;O O Pts &#10;•n 00 &#10;O woo &#10;Accelö,rometel &#10;POI O &#10;Chip Microphone &#10;O O PC9 &#10;O GNO &#10;IJ Electronics "/>
          <p:cNvPicPr/>
          <p:nvPr/>
        </p:nvPicPr>
        <p:blipFill>
          <a:blip r:embed="rId3">
            <a:extLst>
              <a:ext uri="{28A0092B-C50C-407E-A947-70E740481C1C}">
                <a14:useLocalDpi xmlns:a14="http://schemas.microsoft.com/office/drawing/2010/main" val="0"/>
              </a:ext>
            </a:extLst>
          </a:blip>
          <a:srcRect/>
          <a:stretch>
            <a:fillRect/>
          </a:stretch>
        </p:blipFill>
        <p:spPr bwMode="auto">
          <a:xfrm>
            <a:off x="6281102" y="936048"/>
            <a:ext cx="4430395" cy="4591050"/>
          </a:xfrm>
          <a:prstGeom prst="rect">
            <a:avLst/>
          </a:prstGeom>
          <a:noFill/>
          <a:ln>
            <a:noFill/>
          </a:ln>
        </p:spPr>
      </p:pic>
    </p:spTree>
    <p:extLst>
      <p:ext uri="{BB962C8B-B14F-4D97-AF65-F5344CB8AC3E}">
        <p14:creationId xmlns:p14="http://schemas.microsoft.com/office/powerpoint/2010/main" val="361392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Driver Motor L298</a:t>
            </a:r>
            <a:endParaRPr lang="en-US" dirty="0"/>
          </a:p>
        </p:txBody>
      </p:sp>
      <p:pic>
        <p:nvPicPr>
          <p:cNvPr id="4" name="Picture 3"/>
          <p:cNvPicPr>
            <a:picLocks noChangeAspect="1"/>
          </p:cNvPicPr>
          <p:nvPr/>
        </p:nvPicPr>
        <p:blipFill>
          <a:blip r:embed="rId2"/>
          <a:stretch>
            <a:fillRect/>
          </a:stretch>
        </p:blipFill>
        <p:spPr>
          <a:xfrm>
            <a:off x="677334" y="1270000"/>
            <a:ext cx="9353550" cy="5105400"/>
          </a:xfrm>
          <a:prstGeom prst="rect">
            <a:avLst/>
          </a:prstGeom>
        </p:spPr>
      </p:pic>
    </p:spTree>
    <p:extLst>
      <p:ext uri="{BB962C8B-B14F-4D97-AF65-F5344CB8AC3E}">
        <p14:creationId xmlns:p14="http://schemas.microsoft.com/office/powerpoint/2010/main" val="262263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209" y="218209"/>
            <a:ext cx="10151918" cy="6473536"/>
          </a:xfrm>
        </p:spPr>
        <p:txBody>
          <a:bodyPr>
            <a:normAutofit lnSpcReduction="10000"/>
          </a:bodyPr>
          <a:lstStyle/>
          <a:p>
            <a:pPr marL="0" indent="0">
              <a:buNone/>
            </a:pP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Thông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số</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kỹ</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thuật</a:t>
            </a:r>
            <a:endParaRPr lang="en-US" dirty="0" smtClean="0">
              <a:solidFill>
                <a:schemeClr val="tx1"/>
              </a:solidFill>
              <a:latin typeface="Arial" panose="020B0604020202020204" pitchFamily="34" charset="0"/>
              <a:cs typeface="Arial" panose="020B0604020202020204" pitchFamily="34" charset="0"/>
            </a:endParaRPr>
          </a:p>
          <a:p>
            <a:r>
              <a:rPr lang="vi-VN" dirty="0">
                <a:solidFill>
                  <a:schemeClr val="tx1"/>
                </a:solidFill>
                <a:latin typeface="Arial" panose="020B0604020202020204" pitchFamily="34" charset="0"/>
                <a:cs typeface="Arial" panose="020B0604020202020204" pitchFamily="34" charset="0"/>
              </a:rPr>
              <a:t>Driver: L298N tích hợp hai mạch cầu H.</a:t>
            </a:r>
          </a:p>
          <a:p>
            <a:r>
              <a:rPr lang="vi-VN" dirty="0">
                <a:solidFill>
                  <a:schemeClr val="tx1"/>
                </a:solidFill>
                <a:latin typeface="Arial" panose="020B0604020202020204" pitchFamily="34" charset="0"/>
                <a:cs typeface="Arial" panose="020B0604020202020204" pitchFamily="34" charset="0"/>
              </a:rPr>
              <a:t>Điện áp điều khiển: +5 V ~ +12 V</a:t>
            </a:r>
          </a:p>
          <a:p>
            <a:r>
              <a:rPr lang="vi-VN" dirty="0">
                <a:solidFill>
                  <a:schemeClr val="tx1"/>
                </a:solidFill>
                <a:latin typeface="Arial" panose="020B0604020202020204" pitchFamily="34" charset="0"/>
                <a:cs typeface="Arial" panose="020B0604020202020204" pitchFamily="34" charset="0"/>
              </a:rPr>
              <a:t>Dòng tối đa cho mỗi cầu H là: 2A (=&gt;2A cho mỗi motor)</a:t>
            </a:r>
          </a:p>
          <a:p>
            <a:r>
              <a:rPr lang="vi-VN" dirty="0">
                <a:solidFill>
                  <a:schemeClr val="tx1"/>
                </a:solidFill>
                <a:latin typeface="Arial" panose="020B0604020202020204" pitchFamily="34" charset="0"/>
                <a:cs typeface="Arial" panose="020B0604020202020204" pitchFamily="34" charset="0"/>
              </a:rPr>
              <a:t>Điện áp của tín hiệu điều khiển: +5 V ~ +7 V</a:t>
            </a:r>
          </a:p>
          <a:p>
            <a:r>
              <a:rPr lang="vi-VN" dirty="0">
                <a:solidFill>
                  <a:schemeClr val="tx1"/>
                </a:solidFill>
                <a:latin typeface="Arial" panose="020B0604020202020204" pitchFamily="34" charset="0"/>
                <a:cs typeface="Arial" panose="020B0604020202020204" pitchFamily="34" charset="0"/>
              </a:rPr>
              <a:t>Dòng của tín hiệu điều khiển: 0 ~ 36mA </a:t>
            </a:r>
            <a:endParaRPr lang="en-US" dirty="0" smtClean="0">
              <a:solidFill>
                <a:schemeClr val="tx1"/>
              </a:solidFill>
              <a:latin typeface="Arial" panose="020B0604020202020204" pitchFamily="34" charset="0"/>
              <a:cs typeface="Arial" panose="020B0604020202020204" pitchFamily="34" charset="0"/>
            </a:endParaRPr>
          </a:p>
          <a:p>
            <a:r>
              <a:rPr lang="vi-VN" dirty="0" smtClean="0">
                <a:solidFill>
                  <a:schemeClr val="tx1"/>
                </a:solidFill>
                <a:latin typeface="Arial" panose="020B0604020202020204" pitchFamily="34" charset="0"/>
                <a:cs typeface="Arial" panose="020B0604020202020204" pitchFamily="34" charset="0"/>
              </a:rPr>
              <a:t>Công </a:t>
            </a:r>
            <a:r>
              <a:rPr lang="vi-VN" dirty="0">
                <a:solidFill>
                  <a:schemeClr val="tx1"/>
                </a:solidFill>
                <a:latin typeface="Arial" panose="020B0604020202020204" pitchFamily="34" charset="0"/>
                <a:cs typeface="Arial" panose="020B0604020202020204" pitchFamily="34" charset="0"/>
              </a:rPr>
              <a:t>suất hao phí: 20W (khi nhiệt độ T = 75 ℃)</a:t>
            </a:r>
          </a:p>
          <a:p>
            <a:r>
              <a:rPr lang="vi-VN" dirty="0">
                <a:solidFill>
                  <a:schemeClr val="tx1"/>
                </a:solidFill>
                <a:latin typeface="Arial" panose="020B0604020202020204" pitchFamily="34" charset="0"/>
                <a:cs typeface="Arial" panose="020B0604020202020204" pitchFamily="34" charset="0"/>
              </a:rPr>
              <a:t>Nhiệt độ bảo quản: -25 ℃ ~ +130 </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pPr marL="0" indent="0">
              <a:buNone/>
            </a:pPr>
            <a:r>
              <a:rPr lang="en-US" dirty="0" smtClean="0">
                <a:solidFill>
                  <a:schemeClr val="tx1"/>
                </a:solidFill>
                <a:latin typeface="Arial" panose="020B0604020202020204" pitchFamily="34" charset="0"/>
                <a:cs typeface="Arial" panose="020B0604020202020204" pitchFamily="34" charset="0"/>
              </a:rPr>
              <a:t>	L298 </a:t>
            </a:r>
            <a:r>
              <a:rPr lang="en-US" dirty="0" err="1" smtClean="0">
                <a:solidFill>
                  <a:schemeClr val="tx1"/>
                </a:solidFill>
                <a:latin typeface="Arial" panose="020B0604020202020204" pitchFamily="34" charset="0"/>
                <a:cs typeface="Arial" panose="020B0604020202020204" pitchFamily="34" charset="0"/>
              </a:rPr>
              <a:t>gồm</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các</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chân</a:t>
            </a:r>
            <a:endParaRPr lang="en-US" dirty="0" smtClean="0">
              <a:solidFill>
                <a:schemeClr val="tx1"/>
              </a:solidFill>
              <a:latin typeface="Arial" panose="020B0604020202020204" pitchFamily="34" charset="0"/>
              <a:cs typeface="Arial" panose="020B0604020202020204" pitchFamily="34" charset="0"/>
            </a:endParaRPr>
          </a:p>
          <a:p>
            <a:r>
              <a:rPr lang="vi-VN" dirty="0">
                <a:solidFill>
                  <a:schemeClr val="tx1"/>
                </a:solidFill>
                <a:latin typeface="Arial" panose="020B0604020202020204" pitchFamily="34" charset="0"/>
                <a:cs typeface="Arial" panose="020B0604020202020204" pitchFamily="34" charset="0"/>
              </a:rPr>
              <a:t>12V power, 5V power. Đây là 2 chân cấp nguồn trực tiếp đến động </a:t>
            </a:r>
            <a:r>
              <a:rPr lang="vi-VN" dirty="0" smtClean="0">
                <a:solidFill>
                  <a:schemeClr val="tx1"/>
                </a:solidFill>
                <a:latin typeface="Arial" panose="020B0604020202020204" pitchFamily="34" charset="0"/>
                <a:cs typeface="Arial" panose="020B0604020202020204" pitchFamily="34" charset="0"/>
              </a:rPr>
              <a:t>cơ.</a:t>
            </a:r>
            <a:r>
              <a:rPr lang="en-US" dirty="0" smtClean="0">
                <a:solidFill>
                  <a:schemeClr val="tx1"/>
                </a:solidFill>
                <a:latin typeface="Arial" panose="020B0604020202020204" pitchFamily="34" charset="0"/>
                <a:cs typeface="Arial" panose="020B0604020202020204" pitchFamily="34" charset="0"/>
              </a:rPr>
              <a:t> C</a:t>
            </a:r>
            <a:r>
              <a:rPr lang="vi-VN" dirty="0" smtClean="0">
                <a:solidFill>
                  <a:schemeClr val="tx1"/>
                </a:solidFill>
                <a:latin typeface="Arial" panose="020B0604020202020204" pitchFamily="34" charset="0"/>
                <a:cs typeface="Arial" panose="020B0604020202020204" pitchFamily="34" charset="0"/>
              </a:rPr>
              <a:t>ó </a:t>
            </a:r>
            <a:r>
              <a:rPr lang="vi-VN" dirty="0">
                <a:solidFill>
                  <a:schemeClr val="tx1"/>
                </a:solidFill>
                <a:latin typeface="Arial" panose="020B0604020202020204" pitchFamily="34" charset="0"/>
                <a:cs typeface="Arial" panose="020B0604020202020204" pitchFamily="34" charset="0"/>
              </a:rPr>
              <a:t>thể cấp nguồn 9-12V ở 12V.</a:t>
            </a:r>
          </a:p>
          <a:p>
            <a:r>
              <a:rPr lang="vi-VN" dirty="0">
                <a:solidFill>
                  <a:schemeClr val="tx1"/>
                </a:solidFill>
                <a:latin typeface="Arial" panose="020B0604020202020204" pitchFamily="34" charset="0"/>
                <a:cs typeface="Arial" panose="020B0604020202020204" pitchFamily="34" charset="0"/>
              </a:rPr>
              <a:t>Bên cạnh đó có jumper 5V, </a:t>
            </a:r>
            <a:r>
              <a:rPr lang="vi-VN" dirty="0" smtClean="0">
                <a:solidFill>
                  <a:schemeClr val="tx1"/>
                </a:solidFill>
                <a:latin typeface="Arial" panose="020B0604020202020204" pitchFamily="34" charset="0"/>
                <a:cs typeface="Arial" panose="020B0604020202020204" pitchFamily="34" charset="0"/>
              </a:rPr>
              <a:t>nếu </a:t>
            </a:r>
            <a:r>
              <a:rPr lang="vi-VN" dirty="0">
                <a:solidFill>
                  <a:schemeClr val="tx1"/>
                </a:solidFill>
                <a:latin typeface="Arial" panose="020B0604020202020204" pitchFamily="34" charset="0"/>
                <a:cs typeface="Arial" panose="020B0604020202020204" pitchFamily="34" charset="0"/>
              </a:rPr>
              <a:t>để như hình ở trên thì sẽ có nguồn 5V ra ở cổng 5V power, ngược lại thì không</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r>
              <a:rPr lang="vi-VN" dirty="0">
                <a:solidFill>
                  <a:schemeClr val="tx1"/>
                </a:solidFill>
                <a:latin typeface="Arial" panose="020B0604020202020204" pitchFamily="34" charset="0"/>
                <a:cs typeface="Arial" panose="020B0604020202020204" pitchFamily="34" charset="0"/>
              </a:rPr>
              <a:t>Power GND chân này là GND của nguồn cấp cho Động cơ</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2 Jump A enable </a:t>
            </a:r>
            <a:r>
              <a:rPr lang="en-US" dirty="0" err="1">
                <a:solidFill>
                  <a:schemeClr val="tx1"/>
                </a:solidFill>
                <a:latin typeface="Arial" panose="020B0604020202020204" pitchFamily="34" charset="0"/>
                <a:cs typeface="Arial" panose="020B0604020202020204" pitchFamily="34" charset="0"/>
              </a:rPr>
              <a:t>và</a:t>
            </a:r>
            <a:r>
              <a:rPr lang="en-US" dirty="0">
                <a:solidFill>
                  <a:schemeClr val="tx1"/>
                </a:solidFill>
                <a:latin typeface="Arial" panose="020B0604020202020204" pitchFamily="34" charset="0"/>
                <a:cs typeface="Arial" panose="020B0604020202020204" pitchFamily="34" charset="0"/>
              </a:rPr>
              <a:t> B </a:t>
            </a:r>
            <a:r>
              <a:rPr lang="en-US" dirty="0" smtClean="0">
                <a:solidFill>
                  <a:schemeClr val="tx1"/>
                </a:solidFill>
                <a:latin typeface="Arial" panose="020B0604020202020204" pitchFamily="34" charset="0"/>
                <a:cs typeface="Arial" panose="020B0604020202020204" pitchFamily="34" charset="0"/>
              </a:rPr>
              <a:t>enable</a:t>
            </a:r>
          </a:p>
          <a:p>
            <a:r>
              <a:rPr lang="en-US" dirty="0" err="1">
                <a:solidFill>
                  <a:schemeClr val="tx1"/>
                </a:solidFill>
                <a:latin typeface="Arial" panose="020B0604020202020204" pitchFamily="34" charset="0"/>
                <a:cs typeface="Arial" panose="020B0604020202020204" pitchFamily="34" charset="0"/>
              </a:rPr>
              <a:t>Gồm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có</a:t>
            </a:r>
            <a:r>
              <a:rPr lang="en-US" dirty="0">
                <a:solidFill>
                  <a:schemeClr val="tx1"/>
                </a:solidFill>
                <a:latin typeface="Arial" panose="020B0604020202020204" pitchFamily="34" charset="0"/>
                <a:cs typeface="Arial" panose="020B0604020202020204" pitchFamily="34" charset="0"/>
              </a:rPr>
              <a:t> 4 </a:t>
            </a:r>
            <a:r>
              <a:rPr lang="en-US" dirty="0" err="1">
                <a:solidFill>
                  <a:schemeClr val="tx1"/>
                </a:solidFill>
                <a:latin typeface="Arial" panose="020B0604020202020204" pitchFamily="34" charset="0"/>
                <a:cs typeface="Arial" panose="020B0604020202020204" pitchFamily="34" charset="0"/>
              </a:rPr>
              <a:t>chân</a:t>
            </a:r>
            <a:r>
              <a:rPr lang="en-US" dirty="0">
                <a:solidFill>
                  <a:schemeClr val="tx1"/>
                </a:solidFill>
                <a:latin typeface="Arial" panose="020B0604020202020204" pitchFamily="34" charset="0"/>
                <a:cs typeface="Arial" panose="020B0604020202020204" pitchFamily="34" charset="0"/>
              </a:rPr>
              <a:t> Input. IN1, IN2, IN3, IN4</a:t>
            </a:r>
            <a:r>
              <a:rPr lang="en-US" dirty="0" smtClean="0">
                <a:solidFill>
                  <a:schemeClr val="tx1"/>
                </a:solidFill>
                <a:latin typeface="Arial" panose="020B0604020202020204" pitchFamily="34" charset="0"/>
                <a:cs typeface="Arial" panose="020B0604020202020204" pitchFamily="34" charset="0"/>
              </a:rPr>
              <a:t>.</a:t>
            </a:r>
          </a:p>
          <a:p>
            <a:r>
              <a:rPr lang="en-US" dirty="0" err="1" smtClean="0">
                <a:solidFill>
                  <a:schemeClr val="tx1"/>
                </a:solidFill>
                <a:latin typeface="Arial" panose="020B0604020202020204" pitchFamily="34" charset="0"/>
                <a:cs typeface="Arial" panose="020B0604020202020204" pitchFamily="34" charset="0"/>
              </a:rPr>
              <a:t>Có</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thể</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điều</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khiển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động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cơ</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bước</a:t>
            </a:r>
            <a:r>
              <a:rPr lang="en-US" dirty="0" smtClean="0">
                <a:solidFill>
                  <a:schemeClr val="tx1"/>
                </a:solidFill>
                <a:latin typeface="Arial" panose="020B0604020202020204" pitchFamily="34" charset="0"/>
                <a:cs typeface="Arial" panose="020B0604020202020204" pitchFamily="34" charset="0"/>
              </a:rPr>
              <a:t> 6 </a:t>
            </a:r>
            <a:r>
              <a:rPr lang="en-US" dirty="0" err="1" smtClean="0">
                <a:solidFill>
                  <a:schemeClr val="tx1"/>
                </a:solidFill>
                <a:latin typeface="Arial" panose="020B0604020202020204" pitchFamily="34" charset="0"/>
                <a:cs typeface="Arial" panose="020B0604020202020204" pitchFamily="34" charset="0"/>
              </a:rPr>
              <a:t>dây</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hoặc</a:t>
            </a:r>
            <a:r>
              <a:rPr lang="en-US" dirty="0" smtClean="0">
                <a:solidFill>
                  <a:schemeClr val="tx1"/>
                </a:solidFill>
                <a:latin typeface="Arial" panose="020B0604020202020204" pitchFamily="34" charset="0"/>
                <a:cs typeface="Arial" panose="020B0604020202020204" pitchFamily="34" charset="0"/>
              </a:rPr>
              <a:t> 4 </a:t>
            </a:r>
            <a:r>
              <a:rPr lang="en-US" dirty="0" err="1" smtClean="0">
                <a:solidFill>
                  <a:schemeClr val="tx1"/>
                </a:solidFill>
                <a:latin typeface="Arial" panose="020B0604020202020204" pitchFamily="34" charset="0"/>
                <a:cs typeface="Arial" panose="020B0604020202020204" pitchFamily="34" charset="0"/>
              </a:rPr>
              <a:t>dây</a:t>
            </a:r>
            <a:endParaRPr lang="vi-VN" dirty="0">
              <a:solidFill>
                <a:schemeClr val="tx1"/>
              </a:solidFill>
              <a:latin typeface="Arial" panose="020B0604020202020204" pitchFamily="34" charset="0"/>
              <a:cs typeface="Arial" panose="020B0604020202020204" pitchFamily="34" charset="0"/>
            </a:endParaRPr>
          </a:p>
          <a:p>
            <a:pPr marL="0" indent="0">
              <a:buNone/>
            </a:pPr>
            <a:endParaRPr lang="vi-VN" dirty="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6794356" y="-124692"/>
            <a:ext cx="3866717" cy="3660965"/>
          </a:xfrm>
          <a:prstGeom prst="rect">
            <a:avLst/>
          </a:prstGeom>
        </p:spPr>
      </p:pic>
    </p:spTree>
    <p:extLst>
      <p:ext uri="{BB962C8B-B14F-4D97-AF65-F5344CB8AC3E}">
        <p14:creationId xmlns:p14="http://schemas.microsoft.com/office/powerpoint/2010/main" val="148603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940" y="168852"/>
            <a:ext cx="10086975" cy="5543550"/>
          </a:xfrm>
          <a:prstGeom prst="rect">
            <a:avLst/>
          </a:prstGeom>
        </p:spPr>
      </p:pic>
    </p:spTree>
    <p:extLst>
      <p:ext uri="{BB962C8B-B14F-4D97-AF65-F5344CB8AC3E}">
        <p14:creationId xmlns:p14="http://schemas.microsoft.com/office/powerpoint/2010/main" val="15671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pic>
        <p:nvPicPr>
          <p:cNvPr id="4" name="Picture 3"/>
          <p:cNvPicPr/>
          <p:nvPr/>
        </p:nvPicPr>
        <p:blipFill>
          <a:blip r:embed="rId2"/>
          <a:stretch>
            <a:fillRect/>
          </a:stretch>
        </p:blipFill>
        <p:spPr>
          <a:xfrm>
            <a:off x="1813185" y="1589809"/>
            <a:ext cx="6593060" cy="4456805"/>
          </a:xfrm>
          <a:prstGeom prst="rect">
            <a:avLst/>
          </a:prstGeom>
        </p:spPr>
      </p:pic>
    </p:spTree>
    <p:extLst>
      <p:ext uri="{BB962C8B-B14F-4D97-AF65-F5344CB8AC3E}">
        <p14:creationId xmlns:p14="http://schemas.microsoft.com/office/powerpoint/2010/main" val="4041729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204</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BÁO CÁO MÔN HỆ THỐNG NHÚNG</vt:lpstr>
      <vt:lpstr>NỘI DUNG</vt:lpstr>
      <vt:lpstr>STM32F407VG- Discovery</vt:lpstr>
      <vt:lpstr>1. Tổng quan</vt:lpstr>
      <vt:lpstr>PowerPoint Presentation</vt:lpstr>
      <vt:lpstr>Driver Motor L298</vt:lpstr>
      <vt:lpstr>PowerPoint Presentation</vt:lpstr>
      <vt:lpstr>PowerPoint Presentation</vt:lpstr>
      <vt:lpstr>Schematic</vt:lpstr>
      <vt:lpstr>Stepper Moter</vt:lpstr>
      <vt:lpstr>Demo Project</vt:lpstr>
      <vt:lpstr>Viết chương trình</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HỆ THỐNG NHÚNG</dc:title>
  <dc:creator>Nhan Nguyen</dc:creator>
  <cp:lastModifiedBy>Nam Nguyen</cp:lastModifiedBy>
  <cp:revision>12</cp:revision>
  <dcterms:created xsi:type="dcterms:W3CDTF">2017-05-24T02:41:31Z</dcterms:created>
  <dcterms:modified xsi:type="dcterms:W3CDTF">2017-05-24T04:30:37Z</dcterms:modified>
</cp:coreProperties>
</file>