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63" r:id="rId9"/>
    <p:sldId id="264" r:id="rId10"/>
    <p:sldId id="267" r:id="rId11"/>
    <p:sldId id="268" r:id="rId12"/>
    <p:sldId id="271" r:id="rId13"/>
    <p:sldId id="272" r:id="rId14"/>
    <p:sldId id="273" r:id="rId15"/>
    <p:sldId id="274" r:id="rId16"/>
    <p:sldId id="275" r:id="rId17"/>
    <p:sldId id="269"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CD6571-E213-402E-B0AC-1A1202A277D2}"/>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62DEE6A-DC1A-4EBC-AE74-E27AE3E8C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3D64327A-A3E1-4DEC-95AF-71B35946B9D9}"/>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5" name="Chỗ dành sẵn cho Chân trang 4">
            <a:extLst>
              <a:ext uri="{FF2B5EF4-FFF2-40B4-BE49-F238E27FC236}">
                <a16:creationId xmlns:a16="http://schemas.microsoft.com/office/drawing/2014/main" id="{ABDA45B8-22A1-46C0-8BF4-9D79F5DD807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F9A03A3-3176-4F9F-B129-73569457DECB}"/>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240303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51C694-DFB5-43FD-BBB1-9795AC23E977}"/>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9BFF3F7-4348-4811-9978-EC21151286E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41E1486-99CF-4901-A636-C20AF107F996}"/>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5" name="Chỗ dành sẵn cho Chân trang 4">
            <a:extLst>
              <a:ext uri="{FF2B5EF4-FFF2-40B4-BE49-F238E27FC236}">
                <a16:creationId xmlns:a16="http://schemas.microsoft.com/office/drawing/2014/main" id="{796E46EB-727B-4069-935D-C8D500AE8D7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F0EFFD5-2584-4BDC-AAD8-8BA1C85A019B}"/>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185568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68EBDC1B-08E0-4514-8235-FEF2B09E832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AD50610-7F41-47CF-82D5-060563D6D77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57E006A-1316-4628-9E02-E8FA6948F916}"/>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5" name="Chỗ dành sẵn cho Chân trang 4">
            <a:extLst>
              <a:ext uri="{FF2B5EF4-FFF2-40B4-BE49-F238E27FC236}">
                <a16:creationId xmlns:a16="http://schemas.microsoft.com/office/drawing/2014/main" id="{8B1249DD-91DB-4EA0-8121-908B4345733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819002C-E8A7-4FB1-AC02-BC953C96AF10}"/>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391174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4" name="Holder 4"/>
          <p:cNvSpPr>
            <a:spLocks noGrp="1"/>
          </p:cNvSpPr>
          <p:nvPr>
            <p:ph type="sldNum" sz="quarter" idx="7"/>
          </p:nvPr>
        </p:nvSpPr>
        <p:spPr/>
        <p:txBody>
          <a:bodyPr lIns="0" tIns="0" rIns="0" bIns="0"/>
          <a:lstStyle>
            <a:lvl1pPr>
              <a:defRPr sz="1059" b="0" i="0">
                <a:solidFill>
                  <a:srgbClr val="898989"/>
                </a:solidFill>
                <a:latin typeface="Carlito"/>
                <a:cs typeface="Carlito"/>
              </a:defRPr>
            </a:lvl1pPr>
          </a:lstStyle>
          <a:p>
            <a:pPr marL="33616">
              <a:lnSpc>
                <a:spcPts val="1094"/>
              </a:lnSpc>
            </a:pPr>
            <a:fld id="{81D60167-4931-47E6-BA6A-407CBD079E47}" type="slidenum">
              <a:rPr lang="en-US" smtClean="0"/>
              <a:pPr marL="33616">
                <a:lnSpc>
                  <a:spcPts val="1094"/>
                </a:lnSpc>
              </a:pPr>
              <a:t>‹#›</a:t>
            </a:fld>
            <a:endParaRPr lang="en-US" dirty="0"/>
          </a:p>
        </p:txBody>
      </p:sp>
    </p:spTree>
    <p:extLst>
      <p:ext uri="{BB962C8B-B14F-4D97-AF65-F5344CB8AC3E}">
        <p14:creationId xmlns:p14="http://schemas.microsoft.com/office/powerpoint/2010/main" val="19814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AB29A78-89B2-406A-BEC0-3785D01C304D}"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49053-180A-4CDC-A4BA-D028911AD53A}" type="slidenum">
              <a:rPr lang="en-US" smtClean="0"/>
              <a:t>‹#›</a:t>
            </a:fld>
            <a:endParaRPr lang="en-US"/>
          </a:p>
        </p:txBody>
      </p:sp>
    </p:spTree>
    <p:extLst>
      <p:ext uri="{BB962C8B-B14F-4D97-AF65-F5344CB8AC3E}">
        <p14:creationId xmlns:p14="http://schemas.microsoft.com/office/powerpoint/2010/main" val="120975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EBBE9D-250E-4EF1-94C1-1D85E9CD835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CD22A509-AE83-4676-8D5A-4B5B1E7EB92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EA19B45-28C4-4E2A-BCA3-3E4825604B0F}"/>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5" name="Chỗ dành sẵn cho Chân trang 4">
            <a:extLst>
              <a:ext uri="{FF2B5EF4-FFF2-40B4-BE49-F238E27FC236}">
                <a16:creationId xmlns:a16="http://schemas.microsoft.com/office/drawing/2014/main" id="{005117DE-A2F2-46CF-A444-6161CE15672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15BE818-4BAA-4A8D-806F-B87B6405EC09}"/>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2493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84B1C8-1183-45A1-B5DF-8728C50A624D}"/>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DB745F5-3CBF-44AA-9A29-7CD9A6E3F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FC60BEE-DD60-46EF-9303-85DFCDC75B0A}"/>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5" name="Chỗ dành sẵn cho Chân trang 4">
            <a:extLst>
              <a:ext uri="{FF2B5EF4-FFF2-40B4-BE49-F238E27FC236}">
                <a16:creationId xmlns:a16="http://schemas.microsoft.com/office/drawing/2014/main" id="{175A68E3-EEC3-4ED3-B426-3921AF36B75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EDB0A3B-6219-48F7-8FA0-16655113677A}"/>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147848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954656-6445-4DE3-8B85-147F67E81F25}"/>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AAD9745-E805-4156-B1BD-0A71BE3EDB7D}"/>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E36FD367-A6CA-4356-924D-859B64E08167}"/>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2F0BB647-BDA2-4E60-817E-48E8FCE872C8}"/>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6" name="Chỗ dành sẵn cho Chân trang 5">
            <a:extLst>
              <a:ext uri="{FF2B5EF4-FFF2-40B4-BE49-F238E27FC236}">
                <a16:creationId xmlns:a16="http://schemas.microsoft.com/office/drawing/2014/main" id="{E93206D0-42AE-4449-A823-629A012C968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A2957A0-35C2-4A20-99BB-1125B19E15E6}"/>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350680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CD0E33-7237-4E5F-A50B-930D46206AEC}"/>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94A1E1D-6E67-41FE-8E6A-99B7926DE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EB784A0-6D69-4ABE-93CA-DAA4B942BEB3}"/>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6995C0E5-4EFC-496C-B1F1-9C04C2551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A9BF9EC-DBBC-4DB0-97EB-5B7DD7D2D789}"/>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9FB6F2F2-FB4D-4866-A8B6-F140999E237C}"/>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8" name="Chỗ dành sẵn cho Chân trang 7">
            <a:extLst>
              <a:ext uri="{FF2B5EF4-FFF2-40B4-BE49-F238E27FC236}">
                <a16:creationId xmlns:a16="http://schemas.microsoft.com/office/drawing/2014/main" id="{B7F276F2-2014-4D98-878D-A8A40E40B2D3}"/>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5E4189E4-ED99-4B64-95C9-2C04D94D4BCB}"/>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243365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BBCC42-48CA-46BD-B448-447620FEC04E}"/>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86801B88-BB0B-47DE-B756-B551B6DF59A7}"/>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4" name="Chỗ dành sẵn cho Chân trang 3">
            <a:extLst>
              <a:ext uri="{FF2B5EF4-FFF2-40B4-BE49-F238E27FC236}">
                <a16:creationId xmlns:a16="http://schemas.microsoft.com/office/drawing/2014/main" id="{EDE27825-2FA3-43C5-BC6F-3AFB5CFB2F4B}"/>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2022EF70-44AD-4C5C-ADE8-408A4B92BEE8}"/>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18016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F5B4EC72-FEC7-4B9F-951A-11D982C63514}"/>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3" name="Chỗ dành sẵn cho Chân trang 2">
            <a:extLst>
              <a:ext uri="{FF2B5EF4-FFF2-40B4-BE49-F238E27FC236}">
                <a16:creationId xmlns:a16="http://schemas.microsoft.com/office/drawing/2014/main" id="{9F314A79-E72A-43B1-B962-71CD99730F15}"/>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172110C5-C65F-45CF-BDE8-D74A0AA80285}"/>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118357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1D0AC3-8AC5-40C6-BB40-1440D68C895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9A8DF484-18A5-41AE-8FA0-6F3E46968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E96D7754-A2D7-4ACE-9ECF-63D6A98C2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FCC4552-04A5-43E0-8A14-7C608C0BEDBC}"/>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6" name="Chỗ dành sẵn cho Chân trang 5">
            <a:extLst>
              <a:ext uri="{FF2B5EF4-FFF2-40B4-BE49-F238E27FC236}">
                <a16:creationId xmlns:a16="http://schemas.microsoft.com/office/drawing/2014/main" id="{83705649-B782-47BB-8E63-612B700E4FC0}"/>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EDF6B04-CCC6-4F26-9C2A-83CFADB7B3C1}"/>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126247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B769FD-65E4-4C72-9E94-9385C1A08DB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58D3EB7-882A-4034-AE82-7152D42A5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8ED11ECA-D09F-40BB-B5E6-B40B4C29C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D850F12-9C74-4105-80AE-DFF85DCC2D18}"/>
              </a:ext>
            </a:extLst>
          </p:cNvPr>
          <p:cNvSpPr>
            <a:spLocks noGrp="1"/>
          </p:cNvSpPr>
          <p:nvPr>
            <p:ph type="dt" sz="half" idx="10"/>
          </p:nvPr>
        </p:nvSpPr>
        <p:spPr/>
        <p:txBody>
          <a:bodyPr/>
          <a:lstStyle/>
          <a:p>
            <a:fld id="{52CF45BE-3236-4E3C-A100-8123958F8553}" type="datetimeFigureOut">
              <a:rPr lang="en-US" smtClean="0"/>
              <a:t>1/16/2022</a:t>
            </a:fld>
            <a:endParaRPr lang="en-US"/>
          </a:p>
        </p:txBody>
      </p:sp>
      <p:sp>
        <p:nvSpPr>
          <p:cNvPr id="6" name="Chỗ dành sẵn cho Chân trang 5">
            <a:extLst>
              <a:ext uri="{FF2B5EF4-FFF2-40B4-BE49-F238E27FC236}">
                <a16:creationId xmlns:a16="http://schemas.microsoft.com/office/drawing/2014/main" id="{FCF8F646-C26C-4E88-AE39-0BB5FAD319AC}"/>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032C82F8-EBF0-4045-A941-23E7CA421391}"/>
              </a:ext>
            </a:extLst>
          </p:cNvPr>
          <p:cNvSpPr>
            <a:spLocks noGrp="1"/>
          </p:cNvSpPr>
          <p:nvPr>
            <p:ph type="sldNum" sz="quarter" idx="12"/>
          </p:nvPr>
        </p:nvSpPr>
        <p:spPr/>
        <p:txBody>
          <a:bodyPr/>
          <a:lstStyle/>
          <a:p>
            <a:fld id="{3338D77D-1CDE-4154-BC19-2E5D918F6234}" type="slidenum">
              <a:rPr lang="en-US" smtClean="0"/>
              <a:t>‹#›</a:t>
            </a:fld>
            <a:endParaRPr lang="en-US"/>
          </a:p>
        </p:txBody>
      </p:sp>
    </p:spTree>
    <p:extLst>
      <p:ext uri="{BB962C8B-B14F-4D97-AF65-F5344CB8AC3E}">
        <p14:creationId xmlns:p14="http://schemas.microsoft.com/office/powerpoint/2010/main" val="400101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A6A09F8D-765E-4C2D-9C00-E5C46D838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2A958A88-EE58-43A6-AD01-03850C4D9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009A086-FC3D-4F28-9C62-710BB435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F45BE-3236-4E3C-A100-8123958F8553}" type="datetimeFigureOut">
              <a:rPr lang="en-US" smtClean="0"/>
              <a:t>1/16/2022</a:t>
            </a:fld>
            <a:endParaRPr lang="en-US"/>
          </a:p>
        </p:txBody>
      </p:sp>
      <p:sp>
        <p:nvSpPr>
          <p:cNvPr id="5" name="Chỗ dành sẵn cho Chân trang 4">
            <a:extLst>
              <a:ext uri="{FF2B5EF4-FFF2-40B4-BE49-F238E27FC236}">
                <a16:creationId xmlns:a16="http://schemas.microsoft.com/office/drawing/2014/main" id="{9476EC12-BFDB-4E7C-A555-7037780DA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0D827E4F-6CFF-46E7-B8A2-64731BBC7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8D77D-1CDE-4154-BC19-2E5D918F6234}" type="slidenum">
              <a:rPr lang="en-US" smtClean="0"/>
              <a:t>‹#›</a:t>
            </a:fld>
            <a:endParaRPr lang="en-US"/>
          </a:p>
        </p:txBody>
      </p:sp>
    </p:spTree>
    <p:extLst>
      <p:ext uri="{BB962C8B-B14F-4D97-AF65-F5344CB8AC3E}">
        <p14:creationId xmlns:p14="http://schemas.microsoft.com/office/powerpoint/2010/main" val="278491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29A78-89B2-406A-BEC0-3785D01C304D}" type="datetimeFigureOut">
              <a:rPr lang="en-US" smtClean="0"/>
              <a:t>1/16/2022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49053-180A-4CDC-A4BA-D028911AD53A}" type="slidenum">
              <a:rPr lang="en-US" smtClean="0"/>
              <a:t>‹#›</a:t>
            </a:fld>
            <a:endParaRPr lang="en-US"/>
          </a:p>
        </p:txBody>
      </p:sp>
    </p:spTree>
    <p:extLst>
      <p:ext uri="{BB962C8B-B14F-4D97-AF65-F5344CB8AC3E}">
        <p14:creationId xmlns:p14="http://schemas.microsoft.com/office/powerpoint/2010/main" val="100157762"/>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3999" y="3502566"/>
            <a:ext cx="9143999" cy="2869662"/>
          </a:xfrm>
          <a:prstGeom prst="rect">
            <a:avLst/>
          </a:prstGeom>
          <a:blipFill>
            <a:blip r:embed="rId2" cstate="print"/>
            <a:stretch>
              <a:fillRect/>
            </a:stretch>
          </a:blipFill>
        </p:spPr>
        <p:txBody>
          <a:bodyPr wrap="square" lIns="0" tIns="0" rIns="0" bIns="0" rtlCol="0"/>
          <a:lstStyle/>
          <a:p>
            <a:endParaRPr sz="1588">
              <a:latin typeface="Arial" panose="020B0604020202020204" pitchFamily="34" charset="0"/>
              <a:cs typeface="Arial" panose="020B0604020202020204" pitchFamily="34" charset="0"/>
            </a:endParaRPr>
          </a:p>
        </p:txBody>
      </p:sp>
      <p:sp>
        <p:nvSpPr>
          <p:cNvPr id="3" name="object 3"/>
          <p:cNvSpPr txBox="1"/>
          <p:nvPr/>
        </p:nvSpPr>
        <p:spPr>
          <a:xfrm>
            <a:off x="2356844" y="1772441"/>
            <a:ext cx="7478311" cy="1281780"/>
          </a:xfrm>
          <a:prstGeom prst="rect">
            <a:avLst/>
          </a:prstGeom>
        </p:spPr>
        <p:txBody>
          <a:bodyPr vert="horz" wrap="square" lIns="0" tIns="11766" rIns="0" bIns="0" rtlCol="0">
            <a:spAutoFit/>
          </a:bodyPr>
          <a:lstStyle/>
          <a:p>
            <a:pPr algn="ctr">
              <a:spcBef>
                <a:spcPts val="93"/>
              </a:spcBef>
            </a:pPr>
            <a:r>
              <a:rPr lang="en-US" sz="2824" b="1" spc="-4" dirty="0" err="1">
                <a:solidFill>
                  <a:srgbClr val="C00000"/>
                </a:solidFill>
                <a:latin typeface="Arial" panose="020B0604020202020204" pitchFamily="34" charset="0"/>
                <a:cs typeface="Arial" panose="020B0604020202020204" pitchFamily="34" charset="0"/>
              </a:rPr>
              <a:t>Bài</a:t>
            </a:r>
            <a:r>
              <a:rPr lang="en-US" sz="2824" b="1" spc="-4" dirty="0">
                <a:solidFill>
                  <a:srgbClr val="C00000"/>
                </a:solidFill>
                <a:latin typeface="Arial" panose="020B0604020202020204" pitchFamily="34" charset="0"/>
                <a:cs typeface="Arial" panose="020B0604020202020204" pitchFamily="34" charset="0"/>
              </a:rPr>
              <a:t> </a:t>
            </a:r>
            <a:r>
              <a:rPr lang="en-US" sz="2824" b="1" spc="-4" dirty="0" err="1">
                <a:solidFill>
                  <a:srgbClr val="C00000"/>
                </a:solidFill>
                <a:latin typeface="Arial" panose="020B0604020202020204" pitchFamily="34" charset="0"/>
                <a:cs typeface="Arial" panose="020B0604020202020204" pitchFamily="34" charset="0"/>
              </a:rPr>
              <a:t>tâp</a:t>
            </a:r>
            <a:r>
              <a:rPr lang="en-US" sz="2824" b="1" spc="-4" dirty="0">
                <a:solidFill>
                  <a:srgbClr val="C00000"/>
                </a:solidFill>
                <a:latin typeface="Arial" panose="020B0604020202020204" pitchFamily="34" charset="0"/>
                <a:cs typeface="Arial" panose="020B0604020202020204" pitchFamily="34" charset="0"/>
              </a:rPr>
              <a:t> </a:t>
            </a:r>
            <a:r>
              <a:rPr lang="en-US" sz="2824" b="1" spc="-4" dirty="0" err="1">
                <a:solidFill>
                  <a:srgbClr val="C00000"/>
                </a:solidFill>
                <a:latin typeface="Arial" panose="020B0604020202020204" pitchFamily="34" charset="0"/>
                <a:cs typeface="Arial" panose="020B0604020202020204" pitchFamily="34" charset="0"/>
              </a:rPr>
              <a:t>lớn</a:t>
            </a:r>
            <a:r>
              <a:rPr lang="en-US" sz="2824" b="1" spc="-4" dirty="0">
                <a:solidFill>
                  <a:srgbClr val="C00000"/>
                </a:solidFill>
                <a:latin typeface="Arial" panose="020B0604020202020204" pitchFamily="34" charset="0"/>
                <a:cs typeface="Arial" panose="020B0604020202020204" pitchFamily="34" charset="0"/>
              </a:rPr>
              <a:t> :</a:t>
            </a:r>
            <a:endParaRPr sz="2824" dirty="0">
              <a:latin typeface="Arial" panose="020B0604020202020204" pitchFamily="34" charset="0"/>
              <a:cs typeface="Arial" panose="020B0604020202020204" pitchFamily="34" charset="0"/>
            </a:endParaRPr>
          </a:p>
          <a:p>
            <a:pPr>
              <a:lnSpc>
                <a:spcPct val="100000"/>
              </a:lnSpc>
            </a:pPr>
            <a:endParaRPr sz="2957" dirty="0">
              <a:latin typeface="Arial" panose="020B0604020202020204" pitchFamily="34" charset="0"/>
              <a:cs typeface="Arial" panose="020B0604020202020204" pitchFamily="34" charset="0"/>
            </a:endParaRPr>
          </a:p>
          <a:p>
            <a:pPr algn="ctr">
              <a:lnSpc>
                <a:spcPct val="100000"/>
              </a:lnSpc>
            </a:pPr>
            <a:r>
              <a:rPr lang="en-US" sz="2471" spc="-35" dirty="0" err="1">
                <a:solidFill>
                  <a:srgbClr val="000090"/>
                </a:solidFill>
                <a:latin typeface="Arial" panose="020B0604020202020204" pitchFamily="34" charset="0"/>
                <a:cs typeface="Arial" panose="020B0604020202020204" pitchFamily="34" charset="0"/>
              </a:rPr>
              <a:t>Xây</a:t>
            </a:r>
            <a:r>
              <a:rPr lang="en-US" sz="2471" spc="-35" dirty="0">
                <a:solidFill>
                  <a:srgbClr val="000090"/>
                </a:solidFill>
                <a:latin typeface="Arial" panose="020B0604020202020204" pitchFamily="34" charset="0"/>
                <a:cs typeface="Arial" panose="020B0604020202020204" pitchFamily="34" charset="0"/>
              </a:rPr>
              <a:t> </a:t>
            </a:r>
            <a:r>
              <a:rPr lang="en-US" sz="2471" spc="-35" dirty="0" err="1">
                <a:solidFill>
                  <a:srgbClr val="000090"/>
                </a:solidFill>
                <a:latin typeface="Arial" panose="020B0604020202020204" pitchFamily="34" charset="0"/>
                <a:cs typeface="Arial" panose="020B0604020202020204" pitchFamily="34" charset="0"/>
              </a:rPr>
              <a:t>dựng</a:t>
            </a:r>
            <a:r>
              <a:rPr lang="en-US" sz="2471" spc="-35" dirty="0">
                <a:solidFill>
                  <a:srgbClr val="000090"/>
                </a:solidFill>
                <a:latin typeface="Arial" panose="020B0604020202020204" pitchFamily="34" charset="0"/>
                <a:cs typeface="Arial" panose="020B0604020202020204" pitchFamily="34" charset="0"/>
              </a:rPr>
              <a:t> website </a:t>
            </a:r>
            <a:r>
              <a:rPr lang="en-US" sz="2471" spc="-35" dirty="0" err="1">
                <a:solidFill>
                  <a:srgbClr val="000090"/>
                </a:solidFill>
                <a:latin typeface="Arial" panose="020B0604020202020204" pitchFamily="34" charset="0"/>
                <a:cs typeface="Arial" panose="020B0604020202020204" pitchFamily="34" charset="0"/>
              </a:rPr>
              <a:t>diễn</a:t>
            </a:r>
            <a:r>
              <a:rPr lang="en-US" sz="2471" spc="-35" dirty="0">
                <a:solidFill>
                  <a:srgbClr val="000090"/>
                </a:solidFill>
                <a:latin typeface="Arial" panose="020B0604020202020204" pitchFamily="34" charset="0"/>
                <a:cs typeface="Arial" panose="020B0604020202020204" pitchFamily="34" charset="0"/>
              </a:rPr>
              <a:t> </a:t>
            </a:r>
            <a:r>
              <a:rPr lang="en-US" sz="2471" spc="-35" dirty="0" err="1">
                <a:solidFill>
                  <a:srgbClr val="000090"/>
                </a:solidFill>
                <a:latin typeface="Arial" panose="020B0604020202020204" pitchFamily="34" charset="0"/>
                <a:cs typeface="Arial" panose="020B0604020202020204" pitchFamily="34" charset="0"/>
              </a:rPr>
              <a:t>đàn</a:t>
            </a:r>
            <a:r>
              <a:rPr lang="en-US" sz="2471" spc="-35" dirty="0">
                <a:solidFill>
                  <a:srgbClr val="000090"/>
                </a:solidFill>
                <a:latin typeface="Arial" panose="020B0604020202020204" pitchFamily="34" charset="0"/>
                <a:cs typeface="Arial" panose="020B0604020202020204" pitchFamily="34" charset="0"/>
              </a:rPr>
              <a:t> </a:t>
            </a:r>
            <a:r>
              <a:rPr lang="en-US" sz="2471" spc="-35" dirty="0" err="1">
                <a:solidFill>
                  <a:srgbClr val="000090"/>
                </a:solidFill>
                <a:latin typeface="Arial" panose="020B0604020202020204" pitchFamily="34" charset="0"/>
                <a:cs typeface="Arial" panose="020B0604020202020204" pitchFamily="34" charset="0"/>
              </a:rPr>
              <a:t>thảo</a:t>
            </a:r>
            <a:r>
              <a:rPr lang="en-US" sz="2471" spc="-35" dirty="0">
                <a:solidFill>
                  <a:srgbClr val="000090"/>
                </a:solidFill>
                <a:latin typeface="Arial" panose="020B0604020202020204" pitchFamily="34" charset="0"/>
                <a:cs typeface="Arial" panose="020B0604020202020204" pitchFamily="34" charset="0"/>
              </a:rPr>
              <a:t> </a:t>
            </a:r>
            <a:r>
              <a:rPr lang="en-US" sz="2471" spc="-35" dirty="0" err="1">
                <a:solidFill>
                  <a:srgbClr val="000090"/>
                </a:solidFill>
                <a:latin typeface="Arial" panose="020B0604020202020204" pitchFamily="34" charset="0"/>
                <a:cs typeface="Arial" panose="020B0604020202020204" pitchFamily="34" charset="0"/>
              </a:rPr>
              <a:t>luận</a:t>
            </a:r>
            <a:r>
              <a:rPr lang="en-US" sz="2471" spc="-35" dirty="0">
                <a:solidFill>
                  <a:srgbClr val="000090"/>
                </a:solidFill>
                <a:latin typeface="Arial" panose="020B0604020202020204" pitchFamily="34" charset="0"/>
                <a:cs typeface="Arial" panose="020B0604020202020204" pitchFamily="34" charset="0"/>
              </a:rPr>
              <a:t> </a:t>
            </a:r>
            <a:r>
              <a:rPr lang="en-US" sz="2471" spc="-35" dirty="0" err="1">
                <a:solidFill>
                  <a:srgbClr val="000090"/>
                </a:solidFill>
                <a:latin typeface="Arial" panose="020B0604020202020204" pitchFamily="34" charset="0"/>
                <a:cs typeface="Arial" panose="020B0604020202020204" pitchFamily="34" charset="0"/>
              </a:rPr>
              <a:t>sử</a:t>
            </a:r>
            <a:r>
              <a:rPr lang="en-US" sz="2471" spc="-35" dirty="0">
                <a:solidFill>
                  <a:srgbClr val="000090"/>
                </a:solidFill>
                <a:latin typeface="Arial" panose="020B0604020202020204" pitchFamily="34" charset="0"/>
                <a:cs typeface="Arial" panose="020B0604020202020204" pitchFamily="34" charset="0"/>
              </a:rPr>
              <a:t> </a:t>
            </a:r>
            <a:r>
              <a:rPr lang="en-US" sz="2471" spc="-35" dirty="0" err="1">
                <a:solidFill>
                  <a:srgbClr val="000090"/>
                </a:solidFill>
                <a:latin typeface="Arial" panose="020B0604020202020204" pitchFamily="34" charset="0"/>
                <a:cs typeface="Arial" panose="020B0604020202020204" pitchFamily="34" charset="0"/>
              </a:rPr>
              <a:t>dụng</a:t>
            </a:r>
            <a:r>
              <a:rPr lang="en-US" sz="2471" spc="-35" dirty="0">
                <a:solidFill>
                  <a:srgbClr val="000090"/>
                </a:solidFill>
                <a:latin typeface="Arial" panose="020B0604020202020204" pitchFamily="34" charset="0"/>
                <a:cs typeface="Arial" panose="020B0604020202020204" pitchFamily="34" charset="0"/>
              </a:rPr>
              <a:t> NodeJS</a:t>
            </a:r>
            <a:endParaRPr sz="2471" dirty="0">
              <a:latin typeface="Arial" panose="020B0604020202020204" pitchFamily="34" charset="0"/>
              <a:cs typeface="Arial" panose="020B0604020202020204" pitchFamily="34" charset="0"/>
            </a:endParaRPr>
          </a:p>
        </p:txBody>
      </p:sp>
      <p:sp>
        <p:nvSpPr>
          <p:cNvPr id="4" name="object 4"/>
          <p:cNvSpPr txBox="1"/>
          <p:nvPr/>
        </p:nvSpPr>
        <p:spPr>
          <a:xfrm>
            <a:off x="5430830" y="4084841"/>
            <a:ext cx="4526718" cy="1705112"/>
          </a:xfrm>
          <a:prstGeom prst="rect">
            <a:avLst/>
          </a:prstGeom>
        </p:spPr>
        <p:txBody>
          <a:bodyPr vert="horz" wrap="square" lIns="0" tIns="11206" rIns="0" bIns="0" rtlCol="0">
            <a:spAutoFit/>
          </a:bodyPr>
          <a:lstStyle/>
          <a:p>
            <a:pPr marL="11206">
              <a:spcBef>
                <a:spcPts val="88"/>
              </a:spcBef>
            </a:pPr>
            <a:r>
              <a:rPr lang="en-US" sz="1765" b="1" spc="-4" dirty="0" err="1">
                <a:solidFill>
                  <a:srgbClr val="EEECE1"/>
                </a:solidFill>
                <a:latin typeface="Arial" panose="020B0604020202020204" pitchFamily="34" charset="0"/>
                <a:cs typeface="Arial" panose="020B0604020202020204" pitchFamily="34" charset="0"/>
              </a:rPr>
              <a:t>Các</a:t>
            </a:r>
            <a:r>
              <a:rPr lang="en-US" sz="1765" b="1" spc="-4" dirty="0">
                <a:solidFill>
                  <a:srgbClr val="EEECE1"/>
                </a:solidFill>
                <a:latin typeface="Arial" panose="020B0604020202020204" pitchFamily="34" charset="0"/>
                <a:cs typeface="Arial" panose="020B0604020202020204" pitchFamily="34" charset="0"/>
              </a:rPr>
              <a:t> </a:t>
            </a:r>
            <a:r>
              <a:rPr lang="en-US" sz="1765" b="1" spc="-4" dirty="0" err="1">
                <a:solidFill>
                  <a:srgbClr val="EEECE1"/>
                </a:solidFill>
                <a:latin typeface="Arial" panose="020B0604020202020204" pitchFamily="34" charset="0"/>
                <a:cs typeface="Arial" panose="020B0604020202020204" pitchFamily="34" charset="0"/>
              </a:rPr>
              <a:t>thành</a:t>
            </a:r>
            <a:r>
              <a:rPr lang="en-US" sz="1765" b="1" spc="-4" dirty="0">
                <a:solidFill>
                  <a:srgbClr val="EEECE1"/>
                </a:solidFill>
                <a:latin typeface="Arial" panose="020B0604020202020204" pitchFamily="34" charset="0"/>
                <a:cs typeface="Arial" panose="020B0604020202020204" pitchFamily="34" charset="0"/>
              </a:rPr>
              <a:t> </a:t>
            </a:r>
            <a:r>
              <a:rPr lang="en-US" sz="1765" b="1" spc="-4" dirty="0" err="1">
                <a:solidFill>
                  <a:srgbClr val="EEECE1"/>
                </a:solidFill>
                <a:latin typeface="Arial" panose="020B0604020202020204" pitchFamily="34" charset="0"/>
                <a:cs typeface="Arial" panose="020B0604020202020204" pitchFamily="34" charset="0"/>
              </a:rPr>
              <a:t>viên</a:t>
            </a:r>
            <a:r>
              <a:rPr lang="en-US" sz="1765" b="1" spc="-4" dirty="0">
                <a:solidFill>
                  <a:srgbClr val="EEECE1"/>
                </a:solidFill>
                <a:latin typeface="Arial" panose="020B0604020202020204" pitchFamily="34" charset="0"/>
                <a:cs typeface="Arial" panose="020B0604020202020204" pitchFamily="34" charset="0"/>
              </a:rPr>
              <a:t>:		MSSV:</a:t>
            </a:r>
          </a:p>
          <a:p>
            <a:pPr marL="11206">
              <a:spcBef>
                <a:spcPts val="88"/>
              </a:spcBef>
            </a:pPr>
            <a:r>
              <a:rPr lang="en-US" sz="1765" b="1" spc="-4" dirty="0" err="1">
                <a:solidFill>
                  <a:srgbClr val="EEECE1"/>
                </a:solidFill>
                <a:latin typeface="Arial" panose="020B0604020202020204" pitchFamily="34" charset="0"/>
                <a:cs typeface="Arial" panose="020B0604020202020204" pitchFamily="34" charset="0"/>
              </a:rPr>
              <a:t>Nguyễn</a:t>
            </a:r>
            <a:r>
              <a:rPr lang="en-US" sz="1765" b="1" spc="-4" dirty="0">
                <a:solidFill>
                  <a:srgbClr val="EEECE1"/>
                </a:solidFill>
                <a:latin typeface="Arial" panose="020B0604020202020204" pitchFamily="34" charset="0"/>
                <a:cs typeface="Arial" panose="020B0604020202020204" pitchFamily="34" charset="0"/>
              </a:rPr>
              <a:t> </a:t>
            </a:r>
            <a:r>
              <a:rPr lang="en-US" sz="1765" b="1" spc="-4" dirty="0" err="1">
                <a:solidFill>
                  <a:srgbClr val="EEECE1"/>
                </a:solidFill>
                <a:latin typeface="Arial" panose="020B0604020202020204" pitchFamily="34" charset="0"/>
                <a:cs typeface="Arial" panose="020B0604020202020204" pitchFamily="34" charset="0"/>
              </a:rPr>
              <a:t>Ngọc</a:t>
            </a:r>
            <a:r>
              <a:rPr lang="en-US" sz="1765" b="1" spc="-4" dirty="0">
                <a:solidFill>
                  <a:srgbClr val="EEECE1"/>
                </a:solidFill>
                <a:latin typeface="Arial" panose="020B0604020202020204" pitchFamily="34" charset="0"/>
                <a:cs typeface="Arial" panose="020B0604020202020204" pitchFamily="34" charset="0"/>
              </a:rPr>
              <a:t> Minh	20183797</a:t>
            </a:r>
          </a:p>
          <a:p>
            <a:pPr marL="11206">
              <a:spcBef>
                <a:spcPts val="88"/>
              </a:spcBef>
            </a:pPr>
            <a:r>
              <a:rPr lang="en-US" sz="1765" b="1" spc="-4" dirty="0" err="1">
                <a:solidFill>
                  <a:srgbClr val="EEECE1"/>
                </a:solidFill>
                <a:latin typeface="Arial" panose="020B0604020202020204" pitchFamily="34" charset="0"/>
                <a:cs typeface="Arial" panose="020B0604020202020204" pitchFamily="34" charset="0"/>
              </a:rPr>
              <a:t>Hoàng</a:t>
            </a:r>
            <a:r>
              <a:rPr lang="en-US" sz="1765" b="1" spc="-4" dirty="0">
                <a:solidFill>
                  <a:srgbClr val="EEECE1"/>
                </a:solidFill>
                <a:latin typeface="Arial" panose="020B0604020202020204" pitchFamily="34" charset="0"/>
                <a:cs typeface="Arial" panose="020B0604020202020204" pitchFamily="34" charset="0"/>
              </a:rPr>
              <a:t> Anh </a:t>
            </a:r>
            <a:r>
              <a:rPr lang="en-US" sz="1765" b="1" spc="-4" dirty="0" err="1">
                <a:solidFill>
                  <a:srgbClr val="EEECE1"/>
                </a:solidFill>
                <a:latin typeface="Arial" panose="020B0604020202020204" pitchFamily="34" charset="0"/>
                <a:cs typeface="Arial" panose="020B0604020202020204" pitchFamily="34" charset="0"/>
              </a:rPr>
              <a:t>Đức</a:t>
            </a:r>
            <a:r>
              <a:rPr lang="en-US" sz="1765" b="1" spc="-4" dirty="0">
                <a:solidFill>
                  <a:srgbClr val="EEECE1"/>
                </a:solidFill>
                <a:latin typeface="Arial" panose="020B0604020202020204" pitchFamily="34" charset="0"/>
                <a:cs typeface="Arial" panose="020B0604020202020204" pitchFamily="34" charset="0"/>
              </a:rPr>
              <a:t> 		20183711</a:t>
            </a:r>
          </a:p>
          <a:p>
            <a:pPr marL="11206">
              <a:spcBef>
                <a:spcPts val="88"/>
              </a:spcBef>
            </a:pPr>
            <a:r>
              <a:rPr lang="en-US" sz="1765" b="1" spc="-4" dirty="0" err="1">
                <a:solidFill>
                  <a:srgbClr val="EEECE1"/>
                </a:solidFill>
                <a:latin typeface="Arial" panose="020B0604020202020204" pitchFamily="34" charset="0"/>
                <a:cs typeface="Arial" panose="020B0604020202020204" pitchFamily="34" charset="0"/>
              </a:rPr>
              <a:t>Nguyễn</a:t>
            </a:r>
            <a:r>
              <a:rPr lang="en-US" sz="1765" b="1" spc="-4" dirty="0">
                <a:solidFill>
                  <a:srgbClr val="EEECE1"/>
                </a:solidFill>
                <a:latin typeface="Arial" panose="020B0604020202020204" pitchFamily="34" charset="0"/>
                <a:cs typeface="Arial" panose="020B0604020202020204" pitchFamily="34" charset="0"/>
              </a:rPr>
              <a:t> </a:t>
            </a:r>
            <a:r>
              <a:rPr lang="en-US" sz="1765" b="1" spc="-4" dirty="0" err="1">
                <a:solidFill>
                  <a:srgbClr val="EEECE1"/>
                </a:solidFill>
                <a:latin typeface="Arial" panose="020B0604020202020204" pitchFamily="34" charset="0"/>
                <a:cs typeface="Arial" panose="020B0604020202020204" pitchFamily="34" charset="0"/>
              </a:rPr>
              <a:t>Đức</a:t>
            </a:r>
            <a:r>
              <a:rPr lang="en-US" sz="1765" b="1" spc="-4" dirty="0">
                <a:solidFill>
                  <a:srgbClr val="EEECE1"/>
                </a:solidFill>
                <a:latin typeface="Arial" panose="020B0604020202020204" pitchFamily="34" charset="0"/>
                <a:cs typeface="Arial" panose="020B0604020202020204" pitchFamily="34" charset="0"/>
              </a:rPr>
              <a:t> </a:t>
            </a:r>
            <a:r>
              <a:rPr lang="en-US" sz="1765" b="1" spc="-4" dirty="0" err="1">
                <a:solidFill>
                  <a:srgbClr val="EEECE1"/>
                </a:solidFill>
                <a:latin typeface="Arial" panose="020B0604020202020204" pitchFamily="34" charset="0"/>
                <a:cs typeface="Arial" panose="020B0604020202020204" pitchFamily="34" charset="0"/>
              </a:rPr>
              <a:t>Thành</a:t>
            </a:r>
            <a:r>
              <a:rPr lang="en-US" sz="1765" b="1" spc="-4" dirty="0">
                <a:solidFill>
                  <a:srgbClr val="EEECE1"/>
                </a:solidFill>
                <a:latin typeface="Arial" panose="020B0604020202020204" pitchFamily="34" charset="0"/>
                <a:cs typeface="Arial" panose="020B0604020202020204" pitchFamily="34" charset="0"/>
              </a:rPr>
              <a:t>	20183835</a:t>
            </a:r>
          </a:p>
          <a:p>
            <a:pPr marL="11206">
              <a:spcBef>
                <a:spcPts val="88"/>
              </a:spcBef>
            </a:pPr>
            <a:r>
              <a:rPr lang="en-US" sz="1765" b="1" spc="-4" dirty="0" err="1">
                <a:solidFill>
                  <a:srgbClr val="EEECE1"/>
                </a:solidFill>
                <a:latin typeface="Arial" panose="020B0604020202020204" pitchFamily="34" charset="0"/>
                <a:cs typeface="Arial" panose="020B0604020202020204" pitchFamily="34" charset="0"/>
              </a:rPr>
              <a:t>Nguyễn</a:t>
            </a:r>
            <a:r>
              <a:rPr lang="en-US" sz="1765" b="1" spc="-4" dirty="0">
                <a:solidFill>
                  <a:srgbClr val="EEECE1"/>
                </a:solidFill>
                <a:latin typeface="Arial" panose="020B0604020202020204" pitchFamily="34" charset="0"/>
                <a:cs typeface="Arial" panose="020B0604020202020204" pitchFamily="34" charset="0"/>
              </a:rPr>
              <a:t> </a:t>
            </a:r>
            <a:r>
              <a:rPr lang="en-US" sz="1765" b="1" spc="-4" dirty="0" err="1">
                <a:solidFill>
                  <a:srgbClr val="EEECE1"/>
                </a:solidFill>
                <a:latin typeface="Arial" panose="020B0604020202020204" pitchFamily="34" charset="0"/>
                <a:cs typeface="Arial" panose="020B0604020202020204" pitchFamily="34" charset="0"/>
              </a:rPr>
              <a:t>Huy</a:t>
            </a:r>
            <a:r>
              <a:rPr lang="en-US" sz="1765" b="1" spc="-4" dirty="0">
                <a:solidFill>
                  <a:srgbClr val="EEECE1"/>
                </a:solidFill>
                <a:latin typeface="Arial" panose="020B0604020202020204" pitchFamily="34" charset="0"/>
                <a:cs typeface="Arial" panose="020B0604020202020204" pitchFamily="34" charset="0"/>
              </a:rPr>
              <a:t> </a:t>
            </a:r>
            <a:r>
              <a:rPr lang="en-US" sz="1765" b="1" spc="-4" dirty="0" err="1">
                <a:solidFill>
                  <a:srgbClr val="EEECE1"/>
                </a:solidFill>
                <a:latin typeface="Arial" panose="020B0604020202020204" pitchFamily="34" charset="0"/>
                <a:cs typeface="Arial" panose="020B0604020202020204" pitchFamily="34" charset="0"/>
              </a:rPr>
              <a:t>Hoàng</a:t>
            </a:r>
            <a:r>
              <a:rPr lang="en-US" sz="1765" b="1" spc="-4" dirty="0">
                <a:solidFill>
                  <a:srgbClr val="EEECE1"/>
                </a:solidFill>
                <a:latin typeface="Arial" panose="020B0604020202020204" pitchFamily="34" charset="0"/>
                <a:cs typeface="Arial" panose="020B0604020202020204" pitchFamily="34" charset="0"/>
              </a:rPr>
              <a:t>	20173749</a:t>
            </a:r>
          </a:p>
          <a:p>
            <a:pPr marL="11206">
              <a:spcBef>
                <a:spcPts val="88"/>
              </a:spcBef>
            </a:pPr>
            <a:endParaRPr sz="1765" dirty="0">
              <a:latin typeface="Arial" panose="020B0604020202020204" pitchFamily="34" charset="0"/>
              <a:cs typeface="Arial" panose="020B0604020202020204" pitchFamily="34" charset="0"/>
            </a:endParaRPr>
          </a:p>
        </p:txBody>
      </p:sp>
      <p:sp>
        <p:nvSpPr>
          <p:cNvPr id="5" name="object 5"/>
          <p:cNvSpPr/>
          <p:nvPr/>
        </p:nvSpPr>
        <p:spPr>
          <a:xfrm>
            <a:off x="1524001" y="1"/>
            <a:ext cx="9144000" cy="1815465"/>
          </a:xfrm>
          <a:custGeom>
            <a:avLst/>
            <a:gdLst/>
            <a:ahLst/>
            <a:cxnLst/>
            <a:rect l="l" t="t" r="r" b="b"/>
            <a:pathLst>
              <a:path w="9144000" h="1595755">
                <a:moveTo>
                  <a:pt x="9144000" y="0"/>
                </a:moveTo>
                <a:lnTo>
                  <a:pt x="0" y="0"/>
                </a:lnTo>
                <a:lnTo>
                  <a:pt x="0" y="1595627"/>
                </a:lnTo>
                <a:lnTo>
                  <a:pt x="9144000" y="1595627"/>
                </a:lnTo>
                <a:lnTo>
                  <a:pt x="9144000" y="0"/>
                </a:lnTo>
                <a:close/>
              </a:path>
            </a:pathLst>
          </a:custGeom>
          <a:solidFill>
            <a:srgbClr val="FFFFFF"/>
          </a:solidFill>
        </p:spPr>
        <p:txBody>
          <a:bodyPr wrap="square" lIns="0" tIns="0" rIns="0" bIns="0" rtlCol="0"/>
          <a:lstStyle/>
          <a:p>
            <a:endParaRPr sz="1588">
              <a:latin typeface="Arial" panose="020B0604020202020204" pitchFamily="34" charset="0"/>
              <a:cs typeface="Arial" panose="020B0604020202020204" pitchFamily="34" charset="0"/>
            </a:endParaRPr>
          </a:p>
        </p:txBody>
      </p:sp>
      <p:sp>
        <p:nvSpPr>
          <p:cNvPr id="6" name="object 6"/>
          <p:cNvSpPr txBox="1"/>
          <p:nvPr/>
        </p:nvSpPr>
        <p:spPr>
          <a:xfrm>
            <a:off x="2061883" y="3194"/>
            <a:ext cx="8068235" cy="894156"/>
          </a:xfrm>
          <a:prstGeom prst="rect">
            <a:avLst/>
          </a:prstGeom>
        </p:spPr>
        <p:txBody>
          <a:bodyPr vert="horz" wrap="square" lIns="0" tIns="0" rIns="0" bIns="0" rtlCol="0">
            <a:spAutoFit/>
          </a:bodyPr>
          <a:lstStyle/>
          <a:p>
            <a:pPr>
              <a:lnSpc>
                <a:spcPct val="100000"/>
              </a:lnSpc>
            </a:pPr>
            <a:endParaRPr sz="1324" dirty="0">
              <a:latin typeface="Arial" panose="020B0604020202020204" pitchFamily="34" charset="0"/>
              <a:cs typeface="Arial" panose="020B0604020202020204" pitchFamily="34" charset="0"/>
            </a:endParaRPr>
          </a:p>
          <a:p>
            <a:pPr>
              <a:lnSpc>
                <a:spcPct val="100000"/>
              </a:lnSpc>
            </a:pPr>
            <a:endParaRPr sz="1324" dirty="0">
              <a:latin typeface="Arial" panose="020B0604020202020204" pitchFamily="34" charset="0"/>
              <a:cs typeface="Arial" panose="020B0604020202020204" pitchFamily="34" charset="0"/>
            </a:endParaRPr>
          </a:p>
          <a:p>
            <a:pPr marL="1321660">
              <a:spcBef>
                <a:spcPts val="1160"/>
              </a:spcBef>
            </a:pPr>
            <a:r>
              <a:rPr sz="1235" b="1" dirty="0">
                <a:latin typeface="Arial" panose="020B0604020202020204" pitchFamily="34" charset="0"/>
                <a:cs typeface="Arial" panose="020B0604020202020204" pitchFamily="34" charset="0"/>
              </a:rPr>
              <a:t>TRƯỜNG </a:t>
            </a:r>
            <a:r>
              <a:rPr sz="1235" b="1" spc="-18" dirty="0">
                <a:latin typeface="Arial" panose="020B0604020202020204" pitchFamily="34" charset="0"/>
                <a:cs typeface="Arial" panose="020B0604020202020204" pitchFamily="34" charset="0"/>
              </a:rPr>
              <a:t>ĐẠI </a:t>
            </a:r>
            <a:r>
              <a:rPr sz="1235" b="1" spc="-4" dirty="0">
                <a:latin typeface="Arial" panose="020B0604020202020204" pitchFamily="34" charset="0"/>
                <a:cs typeface="Arial" panose="020B0604020202020204" pitchFamily="34" charset="0"/>
              </a:rPr>
              <a:t>HỌC BÁCH KHOA </a:t>
            </a:r>
            <a:r>
              <a:rPr sz="1235" b="1" dirty="0">
                <a:latin typeface="Arial" panose="020B0604020202020204" pitchFamily="34" charset="0"/>
                <a:cs typeface="Arial" panose="020B0604020202020204" pitchFamily="34" charset="0"/>
              </a:rPr>
              <a:t>HÀ</a:t>
            </a:r>
            <a:r>
              <a:rPr sz="1235" b="1" spc="-62" dirty="0">
                <a:latin typeface="Arial" panose="020B0604020202020204" pitchFamily="34" charset="0"/>
                <a:cs typeface="Arial" panose="020B0604020202020204" pitchFamily="34" charset="0"/>
              </a:rPr>
              <a:t> </a:t>
            </a:r>
            <a:r>
              <a:rPr sz="1235" b="1" spc="-4" dirty="0">
                <a:latin typeface="Arial" panose="020B0604020202020204" pitchFamily="34" charset="0"/>
                <a:cs typeface="Arial" panose="020B0604020202020204" pitchFamily="34" charset="0"/>
              </a:rPr>
              <a:t>NỘI</a:t>
            </a:r>
            <a:endParaRPr sz="1235" dirty="0">
              <a:latin typeface="Arial" panose="020B0604020202020204" pitchFamily="34" charset="0"/>
              <a:cs typeface="Arial" panose="020B0604020202020204" pitchFamily="34" charset="0"/>
            </a:endParaRPr>
          </a:p>
          <a:p>
            <a:pPr marL="1336228">
              <a:spcBef>
                <a:spcPts val="13"/>
              </a:spcBef>
            </a:pPr>
            <a:r>
              <a:rPr sz="927" dirty="0">
                <a:solidFill>
                  <a:srgbClr val="7F7F7F"/>
                </a:solidFill>
                <a:latin typeface="Arial" panose="020B0604020202020204" pitchFamily="34" charset="0"/>
                <a:cs typeface="Arial" panose="020B0604020202020204" pitchFamily="34" charset="0"/>
              </a:rPr>
              <a:t>HANOI UNIVERSITY OF </a:t>
            </a:r>
            <a:r>
              <a:rPr sz="927" spc="4" dirty="0">
                <a:solidFill>
                  <a:srgbClr val="7F7F7F"/>
                </a:solidFill>
                <a:latin typeface="Arial" panose="020B0604020202020204" pitchFamily="34" charset="0"/>
                <a:cs typeface="Arial" panose="020B0604020202020204" pitchFamily="34" charset="0"/>
              </a:rPr>
              <a:t>SCIENCE</a:t>
            </a:r>
            <a:r>
              <a:rPr sz="927" spc="-195" dirty="0">
                <a:solidFill>
                  <a:srgbClr val="7F7F7F"/>
                </a:solidFill>
                <a:latin typeface="Arial" panose="020B0604020202020204" pitchFamily="34" charset="0"/>
                <a:cs typeface="Arial" panose="020B0604020202020204" pitchFamily="34" charset="0"/>
              </a:rPr>
              <a:t> </a:t>
            </a:r>
            <a:r>
              <a:rPr sz="927" spc="4" dirty="0">
                <a:solidFill>
                  <a:srgbClr val="7F7F7F"/>
                </a:solidFill>
                <a:latin typeface="Arial" panose="020B0604020202020204" pitchFamily="34" charset="0"/>
                <a:cs typeface="Arial" panose="020B0604020202020204" pitchFamily="34" charset="0"/>
              </a:rPr>
              <a:t>AND </a:t>
            </a:r>
            <a:r>
              <a:rPr sz="927" dirty="0">
                <a:solidFill>
                  <a:srgbClr val="7F7F7F"/>
                </a:solidFill>
                <a:latin typeface="Arial" panose="020B0604020202020204" pitchFamily="34" charset="0"/>
                <a:cs typeface="Arial" panose="020B0604020202020204" pitchFamily="34" charset="0"/>
              </a:rPr>
              <a:t>TECHNOLOGY</a:t>
            </a:r>
            <a:endParaRPr sz="927" dirty="0">
              <a:latin typeface="Arial" panose="020B0604020202020204" pitchFamily="34" charset="0"/>
              <a:cs typeface="Arial" panose="020B0604020202020204" pitchFamily="34" charset="0"/>
            </a:endParaRPr>
          </a:p>
        </p:txBody>
      </p:sp>
      <p:sp>
        <p:nvSpPr>
          <p:cNvPr id="7" name="object 7"/>
          <p:cNvSpPr/>
          <p:nvPr/>
        </p:nvSpPr>
        <p:spPr>
          <a:xfrm>
            <a:off x="2424130" y="252024"/>
            <a:ext cx="874059" cy="856577"/>
          </a:xfrm>
          <a:prstGeom prst="rect">
            <a:avLst/>
          </a:prstGeom>
          <a:blipFill>
            <a:blip r:embed="rId3" cstate="print"/>
            <a:stretch>
              <a:fillRect/>
            </a:stretch>
          </a:blipFill>
        </p:spPr>
        <p:txBody>
          <a:bodyPr wrap="square" lIns="0" tIns="0" rIns="0" bIns="0" rtlCol="0"/>
          <a:lstStyle/>
          <a:p>
            <a:endParaRPr sz="1588">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id="{8F7FE2A6-DCFD-4EB8-B208-4CA528050606}"/>
              </a:ext>
            </a:extLst>
          </p:cNvPr>
          <p:cNvSpPr txBox="1"/>
          <p:nvPr/>
        </p:nvSpPr>
        <p:spPr>
          <a:xfrm>
            <a:off x="3506323" y="1920902"/>
            <a:ext cx="898897" cy="336759"/>
          </a:xfrm>
          <a:prstGeom prst="rect">
            <a:avLst/>
          </a:prstGeom>
          <a:noFill/>
        </p:spPr>
        <p:txBody>
          <a:bodyPr wrap="square">
            <a:spAutoFit/>
          </a:bodyPr>
          <a:lstStyle/>
          <a:p>
            <a:pPr algn="ctr" defTabSz="1529519">
              <a:lnSpc>
                <a:spcPct val="90000"/>
              </a:lnSpc>
              <a:spcAft>
                <a:spcPct val="35000"/>
              </a:spcAft>
              <a:defRPr/>
            </a:pPr>
            <a:r>
              <a:rPr lang="en-US" sz="1765" b="1">
                <a:solidFill>
                  <a:schemeClr val="bg1"/>
                </a:solidFill>
                <a:latin typeface="Calibri" panose="020F0502020204030204" pitchFamily="34" charset="0"/>
                <a:cs typeface="Calibri" panose="020F0502020204030204" pitchFamily="34" charset="0"/>
              </a:rPr>
              <a:t>NodeJS</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3377173" y="2214384"/>
            <a:ext cx="1157195"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6956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dirty="0">
                <a:solidFill>
                  <a:schemeClr val="bg1"/>
                </a:solidFill>
                <a:latin typeface="Times New Roman" panose="02020603050405020304" pitchFamily="18" charset="0"/>
                <a:cs typeface="Times New Roman" panose="02020603050405020304" pitchFamily="18" charset="0"/>
              </a:rPr>
              <a:t>3.  </a:t>
            </a:r>
            <a:r>
              <a:rPr lang="en-US" altLang="en-US" sz="2800" b="1" dirty="0" err="1">
                <a:solidFill>
                  <a:schemeClr val="bg1"/>
                </a:solidFill>
                <a:latin typeface="Times New Roman" panose="02020603050405020304" pitchFamily="18" charset="0"/>
                <a:cs typeface="Times New Roman" panose="02020603050405020304" pitchFamily="18" charset="0"/>
              </a:rPr>
              <a:t>Phân</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tích</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thiết</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kế</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hệ</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thống</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11703" y="1125415"/>
            <a:ext cx="3615092" cy="369332"/>
          </a:xfrm>
          <a:prstGeom prst="rect">
            <a:avLst/>
          </a:prstGeom>
          <a:noFill/>
        </p:spPr>
        <p:txBody>
          <a:bodyPr wrap="none" rtlCol="0">
            <a:spAutoFit/>
          </a:bodyPr>
          <a:lstStyle/>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Usecase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265" y="1668463"/>
            <a:ext cx="573087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558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id="{8F7FE2A6-DCFD-4EB8-B208-4CA528050606}"/>
              </a:ext>
            </a:extLst>
          </p:cNvPr>
          <p:cNvSpPr txBox="1"/>
          <p:nvPr/>
        </p:nvSpPr>
        <p:spPr>
          <a:xfrm>
            <a:off x="3506323" y="1920902"/>
            <a:ext cx="898897" cy="336759"/>
          </a:xfrm>
          <a:prstGeom prst="rect">
            <a:avLst/>
          </a:prstGeom>
          <a:noFill/>
        </p:spPr>
        <p:txBody>
          <a:bodyPr wrap="square">
            <a:spAutoFit/>
          </a:bodyPr>
          <a:lstStyle/>
          <a:p>
            <a:pPr algn="ctr" defTabSz="1529519">
              <a:lnSpc>
                <a:spcPct val="90000"/>
              </a:lnSpc>
              <a:spcAft>
                <a:spcPct val="35000"/>
              </a:spcAft>
              <a:defRPr/>
            </a:pPr>
            <a:r>
              <a:rPr lang="en-US" sz="1765" b="1">
                <a:solidFill>
                  <a:schemeClr val="bg1"/>
                </a:solidFill>
                <a:latin typeface="Calibri" panose="020F0502020204030204" pitchFamily="34" charset="0"/>
                <a:cs typeface="Calibri" panose="020F0502020204030204" pitchFamily="34" charset="0"/>
              </a:rPr>
              <a:t>NodeJS</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1893794" y="2214384"/>
            <a:ext cx="8696451"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2634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sz="2800" b="1" spc="-18" dirty="0">
                <a:solidFill>
                  <a:schemeClr val="bg1"/>
                </a:solidFill>
                <a:latin typeface="Times New Roman" panose="02020603050405020304" pitchFamily="18" charset="0"/>
                <a:cs typeface="Times New Roman" panose="02020603050405020304" pitchFamily="18" charset="0"/>
              </a:rPr>
              <a:t>4.</a:t>
            </a:r>
            <a:r>
              <a:rPr lang="en-US" sz="2800" spc="-18" dirty="0">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Xây</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dựng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và</a:t>
            </a:r>
            <a:r>
              <a:rPr lang="en-US" sz="2800" spc="-18" dirty="0">
                <a:solidFill>
                  <a:schemeClr val="bg1"/>
                </a:solidFill>
                <a:latin typeface="Times New Roman" panose="02020603050405020304" pitchFamily="18" charset="0"/>
                <a:cs typeface="Times New Roman" panose="02020603050405020304" pitchFamily="18" charset="0"/>
              </a:rPr>
              <a:t> demo </a:t>
            </a:r>
            <a:r>
              <a:rPr lang="en-US" sz="2800" spc="-18" dirty="0" err="1">
                <a:solidFill>
                  <a:schemeClr val="bg1"/>
                </a:solidFill>
                <a:latin typeface="Times New Roman" panose="02020603050405020304" pitchFamily="18" charset="0"/>
                <a:cs typeface="Times New Roman" panose="02020603050405020304" pitchFamily="18" charset="0"/>
              </a:rPr>
              <a:t>chương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trình</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11703" y="1093944"/>
            <a:ext cx="2390398" cy="369332"/>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3AEFFF-92BC-4470-A0CF-919047FDF846}"/>
              </a:ext>
            </a:extLst>
          </p:cNvPr>
          <p:cNvPicPr>
            <a:picLocks noChangeAspect="1"/>
          </p:cNvPicPr>
          <p:nvPr/>
        </p:nvPicPr>
        <p:blipFill>
          <a:blip r:embed="rId2"/>
          <a:stretch>
            <a:fillRect/>
          </a:stretch>
        </p:blipFill>
        <p:spPr>
          <a:xfrm>
            <a:off x="1601754" y="1772815"/>
            <a:ext cx="9790923" cy="4619565"/>
          </a:xfrm>
          <a:prstGeom prst="rect">
            <a:avLst/>
          </a:prstGeom>
        </p:spPr>
      </p:pic>
    </p:spTree>
    <p:extLst>
      <p:ext uri="{BB962C8B-B14F-4D97-AF65-F5344CB8AC3E}">
        <p14:creationId xmlns:p14="http://schemas.microsoft.com/office/powerpoint/2010/main" val="23990065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id="{8F7FE2A6-DCFD-4EB8-B208-4CA528050606}"/>
              </a:ext>
            </a:extLst>
          </p:cNvPr>
          <p:cNvSpPr txBox="1"/>
          <p:nvPr/>
        </p:nvSpPr>
        <p:spPr>
          <a:xfrm>
            <a:off x="3506323" y="1920902"/>
            <a:ext cx="898897"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NodeJS</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1893794" y="2214384"/>
            <a:ext cx="8696451"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2634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sz="2800" b="1" spc="-18" dirty="0">
                <a:solidFill>
                  <a:schemeClr val="bg1"/>
                </a:solidFill>
                <a:latin typeface="Times New Roman" panose="02020603050405020304" pitchFamily="18" charset="0"/>
                <a:cs typeface="Times New Roman" panose="02020603050405020304" pitchFamily="18" charset="0"/>
              </a:rPr>
              <a:t>4.</a:t>
            </a:r>
            <a:r>
              <a:rPr lang="en-US" sz="2800" spc="-18" dirty="0">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Xây</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dựng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và</a:t>
            </a:r>
            <a:r>
              <a:rPr lang="en-US" sz="2800" spc="-18" dirty="0">
                <a:solidFill>
                  <a:schemeClr val="bg1"/>
                </a:solidFill>
                <a:latin typeface="Times New Roman" panose="02020603050405020304" pitchFamily="18" charset="0"/>
                <a:cs typeface="Times New Roman" panose="02020603050405020304" pitchFamily="18" charset="0"/>
              </a:rPr>
              <a:t> demo </a:t>
            </a:r>
            <a:r>
              <a:rPr lang="en-US" sz="2800" spc="-18" dirty="0" err="1">
                <a:solidFill>
                  <a:schemeClr val="bg1"/>
                </a:solidFill>
                <a:latin typeface="Times New Roman" panose="02020603050405020304" pitchFamily="18" charset="0"/>
                <a:cs typeface="Times New Roman" panose="02020603050405020304" pitchFamily="18" charset="0"/>
              </a:rPr>
              <a:t>chương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trình</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11703" y="1093944"/>
            <a:ext cx="2108269" cy="369332"/>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6060FB-6863-47AB-858D-92A877DB15AD}"/>
              </a:ext>
            </a:extLst>
          </p:cNvPr>
          <p:cNvPicPr>
            <a:picLocks noChangeAspect="1"/>
          </p:cNvPicPr>
          <p:nvPr/>
        </p:nvPicPr>
        <p:blipFill>
          <a:blip r:embed="rId2"/>
          <a:stretch>
            <a:fillRect/>
          </a:stretch>
        </p:blipFill>
        <p:spPr>
          <a:xfrm>
            <a:off x="1324947" y="1660848"/>
            <a:ext cx="9134670" cy="5197151"/>
          </a:xfrm>
          <a:prstGeom prst="rect">
            <a:avLst/>
          </a:prstGeom>
        </p:spPr>
      </p:pic>
    </p:spTree>
    <p:extLst>
      <p:ext uri="{BB962C8B-B14F-4D97-AF65-F5344CB8AC3E}">
        <p14:creationId xmlns:p14="http://schemas.microsoft.com/office/powerpoint/2010/main" val="3044786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id="{8F7FE2A6-DCFD-4EB8-B208-4CA528050606}"/>
              </a:ext>
            </a:extLst>
          </p:cNvPr>
          <p:cNvSpPr txBox="1"/>
          <p:nvPr/>
        </p:nvSpPr>
        <p:spPr>
          <a:xfrm>
            <a:off x="3506323" y="1920902"/>
            <a:ext cx="898897" cy="336759"/>
          </a:xfrm>
          <a:prstGeom prst="rect">
            <a:avLst/>
          </a:prstGeom>
          <a:noFill/>
        </p:spPr>
        <p:txBody>
          <a:bodyPr wrap="square">
            <a:spAutoFit/>
          </a:bodyPr>
          <a:lstStyle/>
          <a:p>
            <a:pPr algn="ctr" defTabSz="1529519">
              <a:lnSpc>
                <a:spcPct val="90000"/>
              </a:lnSpc>
              <a:spcAft>
                <a:spcPct val="35000"/>
              </a:spcAft>
              <a:defRPr/>
            </a:pPr>
            <a:r>
              <a:rPr lang="en-US" sz="1765" b="1">
                <a:solidFill>
                  <a:schemeClr val="bg1"/>
                </a:solidFill>
                <a:latin typeface="Calibri" panose="020F0502020204030204" pitchFamily="34" charset="0"/>
                <a:cs typeface="Calibri" panose="020F0502020204030204" pitchFamily="34" charset="0"/>
              </a:rPr>
              <a:t>NodeJS</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1893794" y="2214384"/>
            <a:ext cx="8696451"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2634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sz="2800" b="1" spc="-18" dirty="0">
                <a:solidFill>
                  <a:schemeClr val="bg1"/>
                </a:solidFill>
                <a:latin typeface="Times New Roman" panose="02020603050405020304" pitchFamily="18" charset="0"/>
                <a:cs typeface="Times New Roman" panose="02020603050405020304" pitchFamily="18" charset="0"/>
              </a:rPr>
              <a:t>4.</a:t>
            </a:r>
            <a:r>
              <a:rPr lang="en-US" sz="2800" spc="-18" dirty="0">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Xây</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dựng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và</a:t>
            </a:r>
            <a:r>
              <a:rPr lang="en-US" sz="2800" spc="-18" dirty="0">
                <a:solidFill>
                  <a:schemeClr val="bg1"/>
                </a:solidFill>
                <a:latin typeface="Times New Roman" panose="02020603050405020304" pitchFamily="18" charset="0"/>
                <a:cs typeface="Times New Roman" panose="02020603050405020304" pitchFamily="18" charset="0"/>
              </a:rPr>
              <a:t> demo </a:t>
            </a:r>
            <a:r>
              <a:rPr lang="en-US" sz="2800" spc="-18" dirty="0" err="1">
                <a:solidFill>
                  <a:schemeClr val="bg1"/>
                </a:solidFill>
                <a:latin typeface="Times New Roman" panose="02020603050405020304" pitchFamily="18" charset="0"/>
                <a:cs typeface="Times New Roman" panose="02020603050405020304" pitchFamily="18" charset="0"/>
              </a:rPr>
              <a:t>chương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trình</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11703" y="1093944"/>
            <a:ext cx="3589444" cy="369332"/>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E37CB4-F3C1-46B1-A86E-5249471A09F6}"/>
              </a:ext>
            </a:extLst>
          </p:cNvPr>
          <p:cNvPicPr>
            <a:picLocks noChangeAspect="1"/>
          </p:cNvPicPr>
          <p:nvPr/>
        </p:nvPicPr>
        <p:blipFill>
          <a:blip r:embed="rId2"/>
          <a:stretch>
            <a:fillRect/>
          </a:stretch>
        </p:blipFill>
        <p:spPr>
          <a:xfrm>
            <a:off x="1278294" y="1726163"/>
            <a:ext cx="8948057" cy="4907289"/>
          </a:xfrm>
          <a:prstGeom prst="rect">
            <a:avLst/>
          </a:prstGeom>
        </p:spPr>
      </p:pic>
    </p:spTree>
    <p:extLst>
      <p:ext uri="{BB962C8B-B14F-4D97-AF65-F5344CB8AC3E}">
        <p14:creationId xmlns:p14="http://schemas.microsoft.com/office/powerpoint/2010/main" val="2612232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id="{8F7FE2A6-DCFD-4EB8-B208-4CA528050606}"/>
              </a:ext>
            </a:extLst>
          </p:cNvPr>
          <p:cNvSpPr txBox="1"/>
          <p:nvPr/>
        </p:nvSpPr>
        <p:spPr>
          <a:xfrm>
            <a:off x="3506323" y="1920902"/>
            <a:ext cx="898897" cy="336759"/>
          </a:xfrm>
          <a:prstGeom prst="rect">
            <a:avLst/>
          </a:prstGeom>
          <a:noFill/>
        </p:spPr>
        <p:txBody>
          <a:bodyPr wrap="square">
            <a:spAutoFit/>
          </a:bodyPr>
          <a:lstStyle/>
          <a:p>
            <a:pPr algn="ctr" defTabSz="1529519">
              <a:lnSpc>
                <a:spcPct val="90000"/>
              </a:lnSpc>
              <a:spcAft>
                <a:spcPct val="35000"/>
              </a:spcAft>
              <a:defRPr/>
            </a:pPr>
            <a:r>
              <a:rPr lang="en-US" sz="1765" b="1">
                <a:solidFill>
                  <a:schemeClr val="bg1"/>
                </a:solidFill>
                <a:latin typeface="Calibri" panose="020F0502020204030204" pitchFamily="34" charset="0"/>
                <a:cs typeface="Calibri" panose="020F0502020204030204" pitchFamily="34" charset="0"/>
              </a:rPr>
              <a:t>NodeJS</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1893794" y="2214384"/>
            <a:ext cx="8696451"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2634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sz="2800" b="1" spc="-18" dirty="0">
                <a:solidFill>
                  <a:schemeClr val="bg1"/>
                </a:solidFill>
                <a:latin typeface="Times New Roman" panose="02020603050405020304" pitchFamily="18" charset="0"/>
                <a:cs typeface="Times New Roman" panose="02020603050405020304" pitchFamily="18" charset="0"/>
              </a:rPr>
              <a:t>4.</a:t>
            </a:r>
            <a:r>
              <a:rPr lang="en-US" sz="2800" spc="-18" dirty="0">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Xây</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dựng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và</a:t>
            </a:r>
            <a:r>
              <a:rPr lang="en-US" sz="2800" spc="-18" dirty="0">
                <a:solidFill>
                  <a:schemeClr val="bg1"/>
                </a:solidFill>
                <a:latin typeface="Times New Roman" panose="02020603050405020304" pitchFamily="18" charset="0"/>
                <a:cs typeface="Times New Roman" panose="02020603050405020304" pitchFamily="18" charset="0"/>
              </a:rPr>
              <a:t> demo </a:t>
            </a:r>
            <a:r>
              <a:rPr lang="en-US" sz="2800" spc="-18" dirty="0" err="1">
                <a:solidFill>
                  <a:schemeClr val="bg1"/>
                </a:solidFill>
                <a:latin typeface="Times New Roman" panose="02020603050405020304" pitchFamily="18" charset="0"/>
                <a:cs typeface="Times New Roman" panose="02020603050405020304" pitchFamily="18" charset="0"/>
              </a:rPr>
              <a:t>chương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trình</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11703" y="1093944"/>
            <a:ext cx="4198585" cy="369332"/>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FF6325-C3C2-45AC-8975-86AFE73D36DA}"/>
              </a:ext>
            </a:extLst>
          </p:cNvPr>
          <p:cNvPicPr>
            <a:picLocks noChangeAspect="1"/>
          </p:cNvPicPr>
          <p:nvPr/>
        </p:nvPicPr>
        <p:blipFill>
          <a:blip r:embed="rId2"/>
          <a:stretch>
            <a:fillRect/>
          </a:stretch>
        </p:blipFill>
        <p:spPr>
          <a:xfrm>
            <a:off x="1175657" y="1660848"/>
            <a:ext cx="9321282" cy="4816151"/>
          </a:xfrm>
          <a:prstGeom prst="rect">
            <a:avLst/>
          </a:prstGeom>
        </p:spPr>
      </p:pic>
    </p:spTree>
    <p:extLst>
      <p:ext uri="{BB962C8B-B14F-4D97-AF65-F5344CB8AC3E}">
        <p14:creationId xmlns:p14="http://schemas.microsoft.com/office/powerpoint/2010/main" val="844595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id="{8F7FE2A6-DCFD-4EB8-B208-4CA528050606}"/>
              </a:ext>
            </a:extLst>
          </p:cNvPr>
          <p:cNvSpPr txBox="1"/>
          <p:nvPr/>
        </p:nvSpPr>
        <p:spPr>
          <a:xfrm>
            <a:off x="3506323" y="1920902"/>
            <a:ext cx="898897" cy="336759"/>
          </a:xfrm>
          <a:prstGeom prst="rect">
            <a:avLst/>
          </a:prstGeom>
          <a:noFill/>
        </p:spPr>
        <p:txBody>
          <a:bodyPr wrap="square">
            <a:spAutoFit/>
          </a:bodyPr>
          <a:lstStyle/>
          <a:p>
            <a:pPr algn="ctr" defTabSz="1529519">
              <a:lnSpc>
                <a:spcPct val="90000"/>
              </a:lnSpc>
              <a:spcAft>
                <a:spcPct val="35000"/>
              </a:spcAft>
              <a:defRPr/>
            </a:pPr>
            <a:r>
              <a:rPr lang="en-US" sz="1765" b="1">
                <a:solidFill>
                  <a:schemeClr val="bg1"/>
                </a:solidFill>
                <a:latin typeface="Calibri" panose="020F0502020204030204" pitchFamily="34" charset="0"/>
                <a:cs typeface="Calibri" panose="020F0502020204030204" pitchFamily="34" charset="0"/>
              </a:rPr>
              <a:t>NodeJS</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1893794" y="2214384"/>
            <a:ext cx="8696451"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2634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sz="2800" b="1" spc="-18" dirty="0">
                <a:solidFill>
                  <a:schemeClr val="bg1"/>
                </a:solidFill>
                <a:latin typeface="Times New Roman" panose="02020603050405020304" pitchFamily="18" charset="0"/>
                <a:cs typeface="Times New Roman" panose="02020603050405020304" pitchFamily="18" charset="0"/>
              </a:rPr>
              <a:t>4.</a:t>
            </a:r>
            <a:r>
              <a:rPr lang="en-US" sz="2800" spc="-18" dirty="0">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Xây</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dựng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và</a:t>
            </a:r>
            <a:r>
              <a:rPr lang="en-US" sz="2800" spc="-18" dirty="0">
                <a:solidFill>
                  <a:schemeClr val="bg1"/>
                </a:solidFill>
                <a:latin typeface="Times New Roman" panose="02020603050405020304" pitchFamily="18" charset="0"/>
                <a:cs typeface="Times New Roman" panose="02020603050405020304" pitchFamily="18" charset="0"/>
              </a:rPr>
              <a:t> demo </a:t>
            </a:r>
            <a:r>
              <a:rPr lang="en-US" sz="2800" spc="-18" dirty="0" err="1">
                <a:solidFill>
                  <a:schemeClr val="bg1"/>
                </a:solidFill>
                <a:latin typeface="Times New Roman" panose="02020603050405020304" pitchFamily="18" charset="0"/>
                <a:cs typeface="Times New Roman" panose="02020603050405020304" pitchFamily="18" charset="0"/>
              </a:rPr>
              <a:t>chương</a:t>
            </a:r>
            <a:r>
              <a:rPr lang="en-US" sz="2800" spc="-18" dirty="0">
                <a:solidFill>
                  <a:schemeClr val="bg1"/>
                </a:solidFill>
                <a:latin typeface="Times New Roman" panose="02020603050405020304" pitchFamily="18" charset="0"/>
                <a:cs typeface="Times New Roman" panose="02020603050405020304" pitchFamily="18" charset="0"/>
              </a:rPr>
              <a:t> </a:t>
            </a:r>
            <a:r>
              <a:rPr lang="en-US" sz="2800" spc="-18" dirty="0" err="1">
                <a:solidFill>
                  <a:schemeClr val="bg1"/>
                </a:solidFill>
                <a:latin typeface="Times New Roman" panose="02020603050405020304" pitchFamily="18" charset="0"/>
                <a:cs typeface="Times New Roman" panose="02020603050405020304" pitchFamily="18" charset="0"/>
              </a:rPr>
              <a:t>trình</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11703" y="1093944"/>
            <a:ext cx="3993401" cy="369332"/>
          </a:xfrm>
          <a:prstGeom prst="rect">
            <a:avLst/>
          </a:prstGeom>
          <a:noFill/>
        </p:spPr>
        <p:txBody>
          <a:bodyPr wrap="non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Giao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admin</a:t>
            </a:r>
          </a:p>
        </p:txBody>
      </p:sp>
      <p:pic>
        <p:nvPicPr>
          <p:cNvPr id="5" name="Picture 4">
            <a:extLst>
              <a:ext uri="{FF2B5EF4-FFF2-40B4-BE49-F238E27FC236}">
                <a16:creationId xmlns:a16="http://schemas.microsoft.com/office/drawing/2014/main" id="{3978A0CE-63B8-4FA3-BE80-49938C07BBA6}"/>
              </a:ext>
            </a:extLst>
          </p:cNvPr>
          <p:cNvPicPr>
            <a:picLocks noChangeAspect="1"/>
          </p:cNvPicPr>
          <p:nvPr/>
        </p:nvPicPr>
        <p:blipFill>
          <a:blip r:embed="rId2"/>
          <a:stretch>
            <a:fillRect/>
          </a:stretch>
        </p:blipFill>
        <p:spPr>
          <a:xfrm>
            <a:off x="1035698" y="1463276"/>
            <a:ext cx="9461241" cy="5222637"/>
          </a:xfrm>
          <a:prstGeom prst="rect">
            <a:avLst/>
          </a:prstGeom>
        </p:spPr>
      </p:pic>
    </p:spTree>
    <p:extLst>
      <p:ext uri="{BB962C8B-B14F-4D97-AF65-F5344CB8AC3E}">
        <p14:creationId xmlns:p14="http://schemas.microsoft.com/office/powerpoint/2010/main" val="2632437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6953CA57-864E-4BF1-B9D5-4C3335A4E4A0}"/>
              </a:ext>
            </a:extLst>
          </p:cNvPr>
          <p:cNvSpPr txBox="1"/>
          <p:nvPr/>
        </p:nvSpPr>
        <p:spPr>
          <a:xfrm>
            <a:off x="764290" y="1183220"/>
            <a:ext cx="10663420" cy="3526305"/>
          </a:xfrm>
          <a:prstGeom prst="rect">
            <a:avLst/>
          </a:prstGeom>
        </p:spPr>
        <p:txBody>
          <a:bodyPr vert="horz" wrap="square" lIns="0" tIns="78441" rIns="0" bIns="0" rtlCol="0" anchor="t">
            <a:spAutoFit/>
          </a:bodyPr>
          <a:lstStyle/>
          <a:p>
            <a:pPr indent="-400050">
              <a:spcBef>
                <a:spcPts val="600"/>
              </a:spcBef>
              <a:buFont typeface="Wingdings" panose="05000000000000000000" pitchFamily="2" charset="2"/>
              <a:buChar char="v"/>
              <a:defRPr/>
            </a:pPr>
            <a:r>
              <a:rPr lang="en-GB" sz="2400" b="1" kern="0" dirty="0" err="1">
                <a:latin typeface="Times New Roman" panose="02020603050405020304" pitchFamily="18" charset="0"/>
                <a:ea typeface="Tahoma" panose="020B0604030504040204" pitchFamily="34" charset="0"/>
                <a:cs typeface="Times New Roman" panose="02020603050405020304" pitchFamily="18" charset="0"/>
              </a:rPr>
              <a:t>Kết</a:t>
            </a:r>
            <a:r>
              <a:rPr lang="en-GB" sz="2400" b="1" kern="0" dirty="0">
                <a:latin typeface="Times New Roman" panose="02020603050405020304" pitchFamily="18" charset="0"/>
                <a:ea typeface="Tahoma" panose="020B0604030504040204" pitchFamily="34" charset="0"/>
                <a:cs typeface="Times New Roman" panose="02020603050405020304" pitchFamily="18" charset="0"/>
              </a:rPr>
              <a:t> </a:t>
            </a:r>
            <a:r>
              <a:rPr lang="en-GB" sz="2400" b="1" kern="0" dirty="0" err="1">
                <a:latin typeface="Times New Roman" panose="02020603050405020304" pitchFamily="18" charset="0"/>
                <a:ea typeface="Tahoma" panose="020B0604030504040204" pitchFamily="34" charset="0"/>
                <a:cs typeface="Times New Roman" panose="02020603050405020304" pitchFamily="18" charset="0"/>
              </a:rPr>
              <a:t>quả</a:t>
            </a:r>
            <a:r>
              <a:rPr lang="en-GB" sz="2400" b="1" kern="0" dirty="0">
                <a:latin typeface="Times New Roman" panose="02020603050405020304" pitchFamily="18" charset="0"/>
                <a:ea typeface="Tahoma" panose="020B0604030504040204" pitchFamily="34" charset="0"/>
                <a:cs typeface="Times New Roman" panose="02020603050405020304" pitchFamily="18" charset="0"/>
              </a:rPr>
              <a:t> </a:t>
            </a:r>
            <a:r>
              <a:rPr lang="en-GB" sz="2400" b="1" kern="0" dirty="0" err="1">
                <a:latin typeface="Times New Roman" panose="02020603050405020304" pitchFamily="18" charset="0"/>
                <a:ea typeface="Tahoma" panose="020B0604030504040204" pitchFamily="34" charset="0"/>
                <a:cs typeface="Times New Roman" panose="02020603050405020304" pitchFamily="18" charset="0"/>
              </a:rPr>
              <a:t>đạt</a:t>
            </a:r>
            <a:r>
              <a:rPr lang="en-GB" sz="2400" b="1" kern="0" dirty="0">
                <a:latin typeface="Times New Roman" panose="02020603050405020304" pitchFamily="18" charset="0"/>
                <a:ea typeface="Tahoma" panose="020B0604030504040204" pitchFamily="34" charset="0"/>
                <a:cs typeface="Times New Roman" panose="02020603050405020304" pitchFamily="18" charset="0"/>
              </a:rPr>
              <a:t> </a:t>
            </a:r>
            <a:r>
              <a:rPr lang="en-GB" sz="2400" b="1" kern="0" dirty="0" err="1">
                <a:latin typeface="Times New Roman" panose="02020603050405020304" pitchFamily="18" charset="0"/>
                <a:ea typeface="Tahoma" panose="020B0604030504040204" pitchFamily="34" charset="0"/>
                <a:cs typeface="Times New Roman" panose="02020603050405020304" pitchFamily="18" charset="0"/>
              </a:rPr>
              <a:t>được</a:t>
            </a:r>
            <a:r>
              <a:rPr lang="en-GB" sz="2400" b="1" kern="0" dirty="0">
                <a:latin typeface="Times New Roman" panose="02020603050405020304" pitchFamily="18" charset="0"/>
                <a:ea typeface="Tahoma" panose="020B0604030504040204" pitchFamily="34" charset="0"/>
                <a:cs typeface="Times New Roman" panose="02020603050405020304" pitchFamily="18" charset="0"/>
              </a:rPr>
              <a:t>  : </a:t>
            </a:r>
          </a:p>
          <a:p>
            <a:pPr marL="800100" lvl="1" indent="-342900" algn="just">
              <a:lnSpc>
                <a:spcPct val="150000"/>
              </a:lnSpc>
              <a:spcBef>
                <a:spcPts val="600"/>
              </a:spcBef>
              <a:spcAft>
                <a:spcPts val="0"/>
              </a:spcAft>
              <a:buFont typeface="Wingdings" panose="05000000000000000000" pitchFamily="2" charset="2"/>
              <a:buChar char="ü"/>
              <a:tabLst>
                <a:tab pos="540385" algn="l"/>
              </a:tabLst>
              <a:defRPr/>
            </a:pPr>
            <a:r>
              <a:rPr lang="vi-VN" sz="2000" dirty="0">
                <a:latin typeface="Times New Roman" panose="02020603050405020304" pitchFamily="18" charset="0"/>
                <a:ea typeface="Tahoma" panose="020B0604030504040204" pitchFamily="34" charset="0"/>
                <a:cs typeface="Times New Roman" panose="02020603050405020304" pitchFamily="18" charset="0"/>
              </a:rPr>
              <a:t>Đã đạt được mục tiêu đề ra, hoàn thành website </a:t>
            </a:r>
            <a:r>
              <a:rPr lang="en-US" sz="2000" dirty="0" err="1">
                <a:latin typeface="Times New Roman" panose="02020603050405020304" pitchFamily="18" charset="0"/>
                <a:ea typeface="Tahoma" panose="020B0604030504040204" pitchFamily="34" charset="0"/>
                <a:cs typeface="Times New Roman" panose="02020603050405020304" pitchFamily="18" charset="0"/>
              </a:rPr>
              <a:t>diễn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đàn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thảo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luận</a:t>
            </a:r>
            <a:endParaRPr lang="en-GB" sz="2000" dirty="0">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ü"/>
              <a:tabLst>
                <a:tab pos="540385" algn="l"/>
              </a:tabLst>
              <a:defRPr/>
            </a:pPr>
            <a:r>
              <a:rPr lang="vi-VN" sz="2000" dirty="0">
                <a:latin typeface="Times New Roman" panose="02020603050405020304" pitchFamily="18" charset="0"/>
                <a:ea typeface="Tahoma" panose="020B0604030504040204" pitchFamily="34" charset="0"/>
                <a:cs typeface="Times New Roman" panose="02020603050405020304" pitchFamily="18" charset="0"/>
              </a:rPr>
              <a:t>Vận dụng </a:t>
            </a:r>
            <a:r>
              <a:rPr lang="en-US" sz="2000" dirty="0" err="1">
                <a:latin typeface="Times New Roman" panose="02020603050405020304" pitchFamily="18" charset="0"/>
                <a:ea typeface="Tahoma" panose="020B0604030504040204" pitchFamily="34" charset="0"/>
                <a:cs typeface="Times New Roman" panose="02020603050405020304" pitchFamily="18" charset="0"/>
              </a:rPr>
              <a:t>NodeJS</a:t>
            </a:r>
            <a:r>
              <a:rPr lang="en-US" sz="2000" dirty="0">
                <a:latin typeface="Times New Roman" panose="02020603050405020304" pitchFamily="18" charset="0"/>
                <a:ea typeface="Tahoma" panose="020B0604030504040204" pitchFamily="34" charset="0"/>
                <a:cs typeface="Times New Roman" panose="02020603050405020304" pitchFamily="18" charset="0"/>
              </a:rPr>
              <a:t>, AngularJS </a:t>
            </a:r>
            <a:r>
              <a:rPr lang="vi-VN" sz="2000" dirty="0">
                <a:latin typeface="Times New Roman" panose="02020603050405020304" pitchFamily="18" charset="0"/>
                <a:ea typeface="Tahoma" panose="020B0604030504040204" pitchFamily="34" charset="0"/>
                <a:cs typeface="Times New Roman" panose="02020603050405020304" pitchFamily="18" charset="0"/>
              </a:rPr>
              <a:t>và </a:t>
            </a:r>
            <a:r>
              <a:rPr lang="en-US" sz="2000" dirty="0">
                <a:latin typeface="Times New Roman" panose="02020603050405020304" pitchFamily="18" charset="0"/>
                <a:ea typeface="Tahoma" panose="020B0604030504040204" pitchFamily="34" charset="0"/>
                <a:cs typeface="Times New Roman" panose="02020603050405020304" pitchFamily="18" charset="0"/>
              </a:rPr>
              <a:t>MongoDB </a:t>
            </a:r>
            <a:r>
              <a:rPr lang="vi-VN" sz="2000" dirty="0">
                <a:latin typeface="Times New Roman" panose="02020603050405020304" pitchFamily="18" charset="0"/>
                <a:ea typeface="Tahoma" panose="020B0604030504040204" pitchFamily="34" charset="0"/>
                <a:cs typeface="Times New Roman" panose="02020603050405020304" pitchFamily="18" charset="0"/>
              </a:rPr>
              <a:t>vào việc xây dựng website của mình.</a:t>
            </a:r>
            <a:endParaRPr lang="en-GB" sz="2000" dirty="0">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ü"/>
              <a:defRPr/>
            </a:pPr>
            <a:r>
              <a:rPr lang="vi-VN" sz="2000" dirty="0">
                <a:latin typeface="Times New Roman" panose="02020603050405020304" pitchFamily="18" charset="0"/>
                <a:ea typeface="Tahoma" panose="020B0604030504040204" pitchFamily="34" charset="0"/>
                <a:cs typeface="Times New Roman" panose="02020603050405020304" pitchFamily="18" charset="0"/>
              </a:rPr>
              <a:t>Phần giao diện người dùng: giao diện thân thiện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dễ</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sử</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dụng</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a:lnSpc>
                <a:spcPct val="150000"/>
              </a:lnSpc>
              <a:spcBef>
                <a:spcPts val="600"/>
              </a:spcBef>
              <a:spcAft>
                <a:spcPts val="0"/>
              </a:spcAft>
              <a:buFont typeface="Wingdings" panose="05000000000000000000" pitchFamily="2" charset="2"/>
              <a:buChar char="ü"/>
              <a:defRPr/>
            </a:pPr>
            <a:r>
              <a:rPr lang="vi-VN" sz="2000" dirty="0">
                <a:latin typeface="Times New Roman" panose="02020603050405020304" pitchFamily="18" charset="0"/>
                <a:ea typeface="Tahoma" panose="020B0604030504040204" pitchFamily="34" charset="0"/>
                <a:cs typeface="Times New Roman" panose="02020603050405020304" pitchFamily="18" charset="0"/>
              </a:rPr>
              <a:t>Phần quản trị đã xây dựng được hệ thống quản lý dữ liệu của website, giúp cho những người quản trị dễ dàng quản lý thông tin, dữ liệu, xem, thêm, xóa, cập nhật dữ liệu cho website, cũng như thống kê được thông tin của từng mục quản lý.</a:t>
            </a:r>
            <a:endParaRPr lang="en-GB"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bject 2">
            <a:extLst>
              <a:ext uri="{FF2B5EF4-FFF2-40B4-BE49-F238E27FC236}">
                <a16:creationId xmlns:a16="http://schemas.microsoft.com/office/drawing/2014/main" id="{1FDCFB56-45AF-46DA-A9A9-A34B38665BA7}"/>
              </a:ext>
            </a:extLst>
          </p:cNvPr>
          <p:cNvSpPr txBox="1">
            <a:spLocks/>
          </p:cNvSpPr>
          <p:nvPr/>
        </p:nvSpPr>
        <p:spPr>
          <a:xfrm>
            <a:off x="1978269" y="169568"/>
            <a:ext cx="9720673"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dirty="0">
                <a:solidFill>
                  <a:schemeClr val="bg1"/>
                </a:solidFill>
                <a:latin typeface="Times New Roman" panose="02020603050405020304" pitchFamily="18" charset="0"/>
                <a:cs typeface="Times New Roman" panose="02020603050405020304" pitchFamily="18" charset="0"/>
              </a:rPr>
              <a:t>5.  </a:t>
            </a:r>
            <a:r>
              <a:rPr lang="en-US" altLang="en-US" sz="2800" b="1" dirty="0" err="1">
                <a:solidFill>
                  <a:schemeClr val="bg1"/>
                </a:solidFill>
                <a:latin typeface="Times New Roman" panose="02020603050405020304" pitchFamily="18" charset="0"/>
                <a:cs typeface="Times New Roman" panose="02020603050405020304" pitchFamily="18" charset="0"/>
              </a:rPr>
              <a:t>Kết</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quả</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đạt</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được</a:t>
            </a:r>
            <a:endParaRPr lang="en-US" sz="2800" b="1" spc="-18"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3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6953CA57-864E-4BF1-B9D5-4C3335A4E4A0}"/>
              </a:ext>
            </a:extLst>
          </p:cNvPr>
          <p:cNvSpPr txBox="1"/>
          <p:nvPr/>
        </p:nvSpPr>
        <p:spPr>
          <a:xfrm>
            <a:off x="764290" y="1183220"/>
            <a:ext cx="10663420" cy="894815"/>
          </a:xfrm>
          <a:prstGeom prst="rect">
            <a:avLst/>
          </a:prstGeom>
        </p:spPr>
        <p:txBody>
          <a:bodyPr vert="horz" wrap="square" lIns="0" tIns="78441" rIns="0" bIns="0" rtlCol="0" anchor="t">
            <a:spAutoFit/>
          </a:bodyPr>
          <a:lstStyle/>
          <a:p>
            <a:pPr indent="-400050">
              <a:spcBef>
                <a:spcPts val="600"/>
              </a:spcBef>
              <a:buFont typeface="Wingdings" panose="05000000000000000000" pitchFamily="2" charset="2"/>
              <a:buChar char="v"/>
              <a:defRPr/>
            </a:pPr>
            <a:r>
              <a:rPr lang="en-GB" sz="2400" b="1" kern="0" dirty="0" err="1">
                <a:latin typeface="Times New Roman" panose="02020603050405020304" pitchFamily="18" charset="0"/>
                <a:ea typeface="Tahoma" panose="020B0604030504040204" pitchFamily="34" charset="0"/>
                <a:cs typeface="Times New Roman" panose="02020603050405020304" pitchFamily="18" charset="0"/>
              </a:rPr>
              <a:t>Phân</a:t>
            </a:r>
            <a:r>
              <a:rPr lang="en-GB" sz="2400" b="1" kern="0" dirty="0">
                <a:latin typeface="Times New Roman" panose="02020603050405020304" pitchFamily="18" charset="0"/>
                <a:ea typeface="Tahoma" panose="020B0604030504040204" pitchFamily="34" charset="0"/>
                <a:cs typeface="Times New Roman" panose="02020603050405020304" pitchFamily="18" charset="0"/>
              </a:rPr>
              <a:t> chia </a:t>
            </a:r>
            <a:r>
              <a:rPr lang="en-GB" sz="2400" b="1" kern="0" dirty="0" err="1">
                <a:latin typeface="Times New Roman" panose="02020603050405020304" pitchFamily="18" charset="0"/>
                <a:ea typeface="Tahoma" panose="020B0604030504040204" pitchFamily="34" charset="0"/>
                <a:cs typeface="Times New Roman" panose="02020603050405020304" pitchFamily="18" charset="0"/>
              </a:rPr>
              <a:t>công</a:t>
            </a:r>
            <a:r>
              <a:rPr lang="en-GB" sz="2400" b="1" kern="0" dirty="0">
                <a:latin typeface="Times New Roman" panose="02020603050405020304" pitchFamily="18" charset="0"/>
                <a:ea typeface="Tahoma" panose="020B0604030504040204" pitchFamily="34" charset="0"/>
                <a:cs typeface="Times New Roman" panose="02020603050405020304" pitchFamily="18" charset="0"/>
              </a:rPr>
              <a:t> </a:t>
            </a:r>
            <a:r>
              <a:rPr lang="en-GB" sz="2400" b="1" kern="0" dirty="0" err="1">
                <a:latin typeface="Times New Roman" panose="02020603050405020304" pitchFamily="18" charset="0"/>
                <a:ea typeface="Tahoma" panose="020B0604030504040204" pitchFamily="34" charset="0"/>
                <a:cs typeface="Times New Roman" panose="02020603050405020304" pitchFamily="18" charset="0"/>
              </a:rPr>
              <a:t>việc</a:t>
            </a:r>
            <a:r>
              <a:rPr lang="en-GB" sz="2400" b="1" kern="0" dirty="0">
                <a:latin typeface="Times New Roman" panose="02020603050405020304" pitchFamily="18" charset="0"/>
                <a:ea typeface="Tahoma" panose="020B0604030504040204" pitchFamily="34" charset="0"/>
                <a:cs typeface="Times New Roman" panose="02020603050405020304" pitchFamily="18" charset="0"/>
              </a:rPr>
              <a:t>: </a:t>
            </a:r>
          </a:p>
          <a:p>
            <a:pPr indent="-400050">
              <a:spcBef>
                <a:spcPts val="600"/>
              </a:spcBef>
              <a:buFont typeface="Wingdings" panose="05000000000000000000" pitchFamily="2" charset="2"/>
              <a:buChar char="v"/>
              <a:defRPr/>
            </a:pPr>
            <a:endParaRPr lang="en-GB" sz="2400" b="1" kern="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bject 2">
            <a:extLst>
              <a:ext uri="{FF2B5EF4-FFF2-40B4-BE49-F238E27FC236}">
                <a16:creationId xmlns:a16="http://schemas.microsoft.com/office/drawing/2014/main" id="{1FDCFB56-45AF-46DA-A9A9-A34B38665BA7}"/>
              </a:ext>
            </a:extLst>
          </p:cNvPr>
          <p:cNvSpPr txBox="1">
            <a:spLocks/>
          </p:cNvSpPr>
          <p:nvPr/>
        </p:nvSpPr>
        <p:spPr>
          <a:xfrm>
            <a:off x="1978269" y="169568"/>
            <a:ext cx="9720673"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dirty="0">
                <a:solidFill>
                  <a:schemeClr val="bg1"/>
                </a:solidFill>
                <a:latin typeface="Times New Roman" panose="02020603050405020304" pitchFamily="18" charset="0"/>
                <a:cs typeface="Times New Roman" panose="02020603050405020304" pitchFamily="18" charset="0"/>
              </a:rPr>
              <a:t>5.  </a:t>
            </a:r>
            <a:r>
              <a:rPr lang="en-US" altLang="en-US" sz="2800" b="1" dirty="0" err="1">
                <a:solidFill>
                  <a:schemeClr val="bg1"/>
                </a:solidFill>
                <a:latin typeface="Times New Roman" panose="02020603050405020304" pitchFamily="18" charset="0"/>
                <a:cs typeface="Times New Roman" panose="02020603050405020304" pitchFamily="18" charset="0"/>
              </a:rPr>
              <a:t>Kết</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quả</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đạt</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được</a:t>
            </a:r>
            <a:endParaRPr lang="en-US" sz="2800" b="1" spc="-18"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D48418B8-7D8D-412A-B77D-2D0E6682DA3F}"/>
              </a:ext>
            </a:extLst>
          </p:cNvPr>
          <p:cNvGraphicFramePr>
            <a:graphicFrameLocks noGrp="1"/>
          </p:cNvGraphicFramePr>
          <p:nvPr>
            <p:extLst>
              <p:ext uri="{D42A27DB-BD31-4B8C-83A1-F6EECF244321}">
                <p14:modId xmlns:p14="http://schemas.microsoft.com/office/powerpoint/2010/main" val="2422981555"/>
              </p:ext>
            </p:extLst>
          </p:nvPr>
        </p:nvGraphicFramePr>
        <p:xfrm>
          <a:off x="2032000" y="1819470"/>
          <a:ext cx="8128000" cy="1828800"/>
        </p:xfrm>
        <a:graphic>
          <a:graphicData uri="http://schemas.openxmlformats.org/drawingml/2006/table">
            <a:tbl>
              <a:tblPr firstRow="1" bandRow="1">
                <a:tableStyleId>{5C22544A-7EE6-4342-B048-85BDC9FD1C3A}</a:tableStyleId>
              </a:tblPr>
              <a:tblGrid>
                <a:gridCol w="4060890">
                  <a:extLst>
                    <a:ext uri="{9D8B030D-6E8A-4147-A177-3AD203B41FA5}">
                      <a16:colId xmlns:a16="http://schemas.microsoft.com/office/drawing/2014/main" val="3696393175"/>
                    </a:ext>
                  </a:extLst>
                </a:gridCol>
                <a:gridCol w="4067110">
                  <a:extLst>
                    <a:ext uri="{9D8B030D-6E8A-4147-A177-3AD203B41FA5}">
                      <a16:colId xmlns:a16="http://schemas.microsoft.com/office/drawing/2014/main" val="565637086"/>
                    </a:ext>
                  </a:extLst>
                </a:gridCol>
              </a:tblGrid>
              <a:tr h="314047">
                <a:tc>
                  <a:txBody>
                    <a:bodyPr/>
                    <a:lstStyle/>
                    <a:p>
                      <a:pPr algn="ct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ID"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lang="en-I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4086104"/>
                  </a:ext>
                </a:extLst>
              </a:tr>
              <a:tr h="314047">
                <a:tc>
                  <a:txBody>
                    <a:bodyPr/>
                    <a:lstStyle/>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Ngọc</a:t>
                      </a:r>
                      <a:r>
                        <a:rPr lang="en-US" dirty="0">
                          <a:latin typeface="Times New Roman" panose="02020603050405020304" pitchFamily="18" charset="0"/>
                          <a:cs typeface="Times New Roman" panose="02020603050405020304" pitchFamily="18" charset="0"/>
                        </a:rPr>
                        <a:t> Minh</a:t>
                      </a:r>
                      <a:endParaRPr lang="en-ID"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database</a:t>
                      </a:r>
                      <a:endParaRPr lang="en-I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5404505"/>
                  </a:ext>
                </a:extLst>
              </a:tr>
              <a:tr h="314047">
                <a:tc>
                  <a:txBody>
                    <a:bodyPr/>
                    <a:lstStyle/>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Hoàng</a:t>
                      </a:r>
                      <a:endParaRPr lang="en-ID"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I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8736791"/>
                  </a:ext>
                </a:extLst>
              </a:tr>
              <a:tr h="314047">
                <a:tc>
                  <a:txBody>
                    <a:bodyPr/>
                    <a:lstStyle/>
                    <a:p>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endParaRPr lang="en-ID"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controller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server</a:t>
                      </a:r>
                      <a:endParaRPr lang="en-I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2210076"/>
                  </a:ext>
                </a:extLst>
              </a:tr>
              <a:tr h="314047">
                <a:tc>
                  <a:txBody>
                    <a:bodyPr/>
                    <a:lstStyle/>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endParaRPr lang="en-ID"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I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411341"/>
                  </a:ext>
                </a:extLst>
              </a:tr>
            </a:tbl>
          </a:graphicData>
        </a:graphic>
      </p:graphicFrame>
    </p:spTree>
    <p:extLst>
      <p:ext uri="{BB962C8B-B14F-4D97-AF65-F5344CB8AC3E}">
        <p14:creationId xmlns:p14="http://schemas.microsoft.com/office/powerpoint/2010/main" val="267171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8010" y="106387"/>
            <a:ext cx="4659263" cy="454514"/>
          </a:xfrm>
          <a:prstGeom prst="rect">
            <a:avLst/>
          </a:prstGeom>
        </p:spPr>
        <p:txBody>
          <a:bodyPr vert="horz" wrap="square" lIns="0" tIns="11206" rIns="0" bIns="0" rtlCol="0" anchor="ctr">
            <a:spAutoFit/>
          </a:bodyPr>
          <a:lstStyle/>
          <a:p>
            <a:pPr marL="11206">
              <a:spcBef>
                <a:spcPts val="88"/>
              </a:spcBef>
            </a:pPr>
            <a:r>
              <a:rPr lang="en-US" sz="3200" b="1">
                <a:solidFill>
                  <a:schemeClr val="bg1"/>
                </a:solidFill>
                <a:latin typeface="Times New Roman" panose="02020603050405020304" pitchFamily="18" charset="0"/>
                <a:cs typeface="Times New Roman" panose="02020603050405020304" pitchFamily="18" charset="0"/>
              </a:rPr>
              <a:t>Nội dung bài báo cáo</a:t>
            </a:r>
            <a:endParaRPr sz="3200" b="1">
              <a:solidFill>
                <a:schemeClr val="bg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061883" y="1411942"/>
            <a:ext cx="8236466" cy="4460535"/>
          </a:xfrm>
          <a:prstGeom prst="rect">
            <a:avLst/>
          </a:prstGeom>
        </p:spPr>
        <p:txBody>
          <a:bodyPr vert="horz" wrap="square" lIns="0" tIns="78441" rIns="0" bIns="0" rtlCol="0">
            <a:spAutoFit/>
          </a:bodyPr>
          <a:lstStyle/>
          <a:p>
            <a:pPr marL="464458" indent="-453813">
              <a:lnSpc>
                <a:spcPct val="200000"/>
              </a:lnSpc>
              <a:spcBef>
                <a:spcPts val="619"/>
              </a:spcBef>
              <a:buFont typeface="+mj-lt"/>
              <a:buAutoNum type="arabicPeriod"/>
              <a:tabLst>
                <a:tab pos="313186" algn="l"/>
                <a:tab pos="313748" algn="l"/>
              </a:tabLst>
            </a:pPr>
            <a:r>
              <a:rPr lang="en-US" altLang="en-US" sz="2647" dirty="0" err="1">
                <a:latin typeface="Times New Roman" panose="02020603050405020304" pitchFamily="18" charset="0"/>
                <a:cs typeface="Times New Roman" panose="02020603050405020304" pitchFamily="18" charset="0"/>
              </a:rPr>
              <a:t>Giới</a:t>
            </a:r>
            <a:r>
              <a:rPr lang="en-US" altLang="en-US" sz="2647" dirty="0">
                <a:latin typeface="Times New Roman" panose="02020603050405020304" pitchFamily="18" charset="0"/>
                <a:cs typeface="Times New Roman" panose="02020603050405020304" pitchFamily="18" charset="0"/>
              </a:rPr>
              <a:t> </a:t>
            </a:r>
            <a:r>
              <a:rPr lang="en-US" altLang="en-US" sz="2647" dirty="0" err="1">
                <a:latin typeface="Times New Roman" panose="02020603050405020304" pitchFamily="18" charset="0"/>
                <a:cs typeface="Times New Roman" panose="02020603050405020304" pitchFamily="18" charset="0"/>
              </a:rPr>
              <a:t>thiệu</a:t>
            </a:r>
            <a:r>
              <a:rPr lang="en-US" altLang="en-US" sz="2647" dirty="0">
                <a:latin typeface="Times New Roman" panose="02020603050405020304" pitchFamily="18" charset="0"/>
                <a:cs typeface="Times New Roman" panose="02020603050405020304" pitchFamily="18" charset="0"/>
              </a:rPr>
              <a:t>, </a:t>
            </a:r>
            <a:r>
              <a:rPr lang="en-US" altLang="en-US" sz="2647" dirty="0" err="1">
                <a:latin typeface="Times New Roman" panose="02020603050405020304" pitchFamily="18" charset="0"/>
                <a:cs typeface="Times New Roman" panose="02020603050405020304" pitchFamily="18" charset="0"/>
              </a:rPr>
              <a:t>mục</a:t>
            </a:r>
            <a:r>
              <a:rPr lang="en-US" altLang="en-US" sz="2647" dirty="0">
                <a:latin typeface="Times New Roman" panose="02020603050405020304" pitchFamily="18" charset="0"/>
                <a:cs typeface="Times New Roman" panose="02020603050405020304" pitchFamily="18" charset="0"/>
              </a:rPr>
              <a:t> </a:t>
            </a:r>
            <a:r>
              <a:rPr lang="en-US" altLang="en-US" sz="2647" dirty="0" err="1">
                <a:latin typeface="Times New Roman" panose="02020603050405020304" pitchFamily="18" charset="0"/>
                <a:cs typeface="Times New Roman" panose="02020603050405020304" pitchFamily="18" charset="0"/>
              </a:rPr>
              <a:t>tiêu</a:t>
            </a:r>
            <a:r>
              <a:rPr lang="en-US" altLang="en-US" sz="2647" dirty="0">
                <a:latin typeface="Times New Roman" panose="02020603050405020304" pitchFamily="18" charset="0"/>
                <a:cs typeface="Times New Roman" panose="02020603050405020304" pitchFamily="18" charset="0"/>
              </a:rPr>
              <a:t> , </a:t>
            </a:r>
            <a:r>
              <a:rPr lang="en-US" altLang="en-US" sz="2647" dirty="0" err="1">
                <a:latin typeface="Times New Roman" panose="02020603050405020304" pitchFamily="18" charset="0"/>
                <a:cs typeface="Times New Roman" panose="02020603050405020304" pitchFamily="18" charset="0"/>
              </a:rPr>
              <a:t>nội</a:t>
            </a:r>
            <a:r>
              <a:rPr lang="en-US" altLang="en-US" sz="2647" dirty="0">
                <a:latin typeface="Times New Roman" panose="02020603050405020304" pitchFamily="18" charset="0"/>
                <a:cs typeface="Times New Roman" panose="02020603050405020304" pitchFamily="18" charset="0"/>
              </a:rPr>
              <a:t> dung </a:t>
            </a:r>
            <a:r>
              <a:rPr lang="en-US" altLang="en-US" sz="2647" dirty="0" err="1">
                <a:latin typeface="Times New Roman" panose="02020603050405020304" pitchFamily="18" charset="0"/>
                <a:cs typeface="Times New Roman" panose="02020603050405020304" pitchFamily="18" charset="0"/>
              </a:rPr>
              <a:t>chính</a:t>
            </a:r>
            <a:r>
              <a:rPr lang="en-US" altLang="en-US" sz="2647" dirty="0">
                <a:latin typeface="Times New Roman" panose="02020603050405020304" pitchFamily="18" charset="0"/>
                <a:cs typeface="Times New Roman" panose="02020603050405020304" pitchFamily="18" charset="0"/>
              </a:rPr>
              <a:t> </a:t>
            </a:r>
            <a:r>
              <a:rPr lang="en-US" altLang="en-US" sz="2647" dirty="0" err="1">
                <a:latin typeface="Times New Roman" panose="02020603050405020304" pitchFamily="18" charset="0"/>
                <a:cs typeface="Times New Roman" panose="02020603050405020304" pitchFamily="18" charset="0"/>
              </a:rPr>
              <a:t>của</a:t>
            </a:r>
            <a:r>
              <a:rPr lang="en-US" altLang="en-US" sz="2647" dirty="0">
                <a:latin typeface="Times New Roman" panose="02020603050405020304" pitchFamily="18" charset="0"/>
                <a:cs typeface="Times New Roman" panose="02020603050405020304" pitchFamily="18" charset="0"/>
              </a:rPr>
              <a:t> </a:t>
            </a:r>
            <a:r>
              <a:rPr lang="en-US" altLang="en-US" sz="2647" dirty="0" err="1">
                <a:latin typeface="Times New Roman" panose="02020603050405020304" pitchFamily="18" charset="0"/>
                <a:cs typeface="Times New Roman" panose="02020603050405020304" pitchFamily="18" charset="0"/>
              </a:rPr>
              <a:t>đề</a:t>
            </a:r>
            <a:r>
              <a:rPr lang="en-US" altLang="en-US" sz="2647" dirty="0">
                <a:latin typeface="Times New Roman" panose="02020603050405020304" pitchFamily="18" charset="0"/>
                <a:cs typeface="Times New Roman" panose="02020603050405020304" pitchFamily="18" charset="0"/>
              </a:rPr>
              <a:t> </a:t>
            </a:r>
            <a:r>
              <a:rPr lang="en-US" altLang="en-US" sz="2647" dirty="0" err="1">
                <a:latin typeface="Times New Roman" panose="02020603050405020304" pitchFamily="18" charset="0"/>
                <a:cs typeface="Times New Roman" panose="02020603050405020304" pitchFamily="18" charset="0"/>
              </a:rPr>
              <a:t>tài</a:t>
            </a:r>
            <a:r>
              <a:rPr lang="en-US" altLang="en-US" sz="2647" dirty="0">
                <a:latin typeface="Times New Roman" panose="02020603050405020304" pitchFamily="18" charset="0"/>
                <a:cs typeface="Times New Roman" panose="02020603050405020304" pitchFamily="18" charset="0"/>
              </a:rPr>
              <a:t> </a:t>
            </a:r>
          </a:p>
          <a:p>
            <a:pPr marL="464458" indent="-453813">
              <a:lnSpc>
                <a:spcPct val="200000"/>
              </a:lnSpc>
              <a:spcBef>
                <a:spcPts val="619"/>
              </a:spcBef>
              <a:buFont typeface="+mj-lt"/>
              <a:buAutoNum type="arabicPeriod"/>
              <a:tabLst>
                <a:tab pos="313186" algn="l"/>
                <a:tab pos="313748" algn="l"/>
              </a:tabLst>
            </a:pPr>
            <a:r>
              <a:rPr lang="en-US" sz="2647" spc="-18" dirty="0" err="1">
                <a:latin typeface="Times New Roman" panose="02020603050405020304" pitchFamily="18" charset="0"/>
                <a:cs typeface="Times New Roman" panose="02020603050405020304" pitchFamily="18" charset="0"/>
              </a:rPr>
              <a:t>Giới</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thiệu</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về</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công</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nghệ</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thiết</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kế</a:t>
            </a:r>
            <a:r>
              <a:rPr lang="en-US" sz="2647" spc="-18" dirty="0">
                <a:latin typeface="Times New Roman" panose="02020603050405020304" pitchFamily="18" charset="0"/>
                <a:cs typeface="Times New Roman" panose="02020603050405020304" pitchFamily="18" charset="0"/>
              </a:rPr>
              <a:t> website</a:t>
            </a:r>
          </a:p>
          <a:p>
            <a:pPr marL="464458" indent="-453813">
              <a:lnSpc>
                <a:spcPct val="200000"/>
              </a:lnSpc>
              <a:spcBef>
                <a:spcPts val="619"/>
              </a:spcBef>
              <a:buFont typeface="+mj-lt"/>
              <a:buAutoNum type="arabicPeriod"/>
              <a:tabLst>
                <a:tab pos="313186" algn="l"/>
                <a:tab pos="313748" algn="l"/>
              </a:tabLst>
            </a:pPr>
            <a:r>
              <a:rPr lang="en-US" sz="2647" spc="-18" dirty="0" err="1">
                <a:latin typeface="Times New Roman" panose="02020603050405020304" pitchFamily="18" charset="0"/>
                <a:cs typeface="Times New Roman" panose="02020603050405020304" pitchFamily="18" charset="0"/>
              </a:rPr>
              <a:t>Phân</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tích</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thiết</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kế</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hệ</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thống</a:t>
            </a:r>
            <a:endParaRPr lang="en-US" sz="2647" spc="-18" dirty="0">
              <a:latin typeface="Times New Roman" panose="02020603050405020304" pitchFamily="18" charset="0"/>
              <a:cs typeface="Times New Roman" panose="02020603050405020304" pitchFamily="18" charset="0"/>
            </a:endParaRPr>
          </a:p>
          <a:p>
            <a:pPr marL="464458" indent="-453813">
              <a:lnSpc>
                <a:spcPct val="200000"/>
              </a:lnSpc>
              <a:spcBef>
                <a:spcPts val="619"/>
              </a:spcBef>
              <a:buFont typeface="+mj-lt"/>
              <a:buAutoNum type="arabicPeriod"/>
              <a:tabLst>
                <a:tab pos="313186" algn="l"/>
                <a:tab pos="313748" algn="l"/>
              </a:tabLst>
            </a:pPr>
            <a:r>
              <a:rPr lang="en-US" sz="2647" spc="-18" dirty="0" err="1">
                <a:latin typeface="Times New Roman" panose="02020603050405020304" pitchFamily="18" charset="0"/>
                <a:cs typeface="Times New Roman" panose="02020603050405020304" pitchFamily="18" charset="0"/>
              </a:rPr>
              <a:t>Xây</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dựng</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và</a:t>
            </a:r>
            <a:r>
              <a:rPr lang="en-US" sz="2647" spc="-18" dirty="0">
                <a:latin typeface="Times New Roman" panose="02020603050405020304" pitchFamily="18" charset="0"/>
                <a:cs typeface="Times New Roman" panose="02020603050405020304" pitchFamily="18" charset="0"/>
              </a:rPr>
              <a:t> demo </a:t>
            </a:r>
            <a:r>
              <a:rPr lang="en-US" sz="2647" spc="-18" dirty="0" err="1">
                <a:latin typeface="Times New Roman" panose="02020603050405020304" pitchFamily="18" charset="0"/>
                <a:cs typeface="Times New Roman" panose="02020603050405020304" pitchFamily="18" charset="0"/>
              </a:rPr>
              <a:t>chương</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trình</a:t>
            </a:r>
            <a:endParaRPr lang="en-US" sz="2647" spc="-18" dirty="0">
              <a:latin typeface="Times New Roman" panose="02020603050405020304" pitchFamily="18" charset="0"/>
              <a:cs typeface="Times New Roman" panose="02020603050405020304" pitchFamily="18" charset="0"/>
            </a:endParaRPr>
          </a:p>
          <a:p>
            <a:pPr marL="464458" indent="-453813">
              <a:lnSpc>
                <a:spcPct val="200000"/>
              </a:lnSpc>
              <a:spcBef>
                <a:spcPts val="619"/>
              </a:spcBef>
              <a:buFont typeface="+mj-lt"/>
              <a:buAutoNum type="arabicPeriod"/>
              <a:tabLst>
                <a:tab pos="313186" algn="l"/>
                <a:tab pos="313748" algn="l"/>
              </a:tabLst>
            </a:pPr>
            <a:r>
              <a:rPr lang="en-US" sz="2647" spc="-18" dirty="0" err="1">
                <a:latin typeface="Times New Roman" panose="02020603050405020304" pitchFamily="18" charset="0"/>
                <a:cs typeface="Times New Roman" panose="02020603050405020304" pitchFamily="18" charset="0"/>
              </a:rPr>
              <a:t>Kết</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quả</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đạt</a:t>
            </a:r>
            <a:r>
              <a:rPr lang="en-US" sz="2647" spc="-18" dirty="0">
                <a:latin typeface="Times New Roman" panose="02020603050405020304" pitchFamily="18" charset="0"/>
                <a:cs typeface="Times New Roman" panose="02020603050405020304" pitchFamily="18" charset="0"/>
              </a:rPr>
              <a:t> </a:t>
            </a:r>
            <a:r>
              <a:rPr lang="en-US" sz="2647" spc="-18" dirty="0" err="1">
                <a:latin typeface="Times New Roman" panose="02020603050405020304" pitchFamily="18" charset="0"/>
                <a:cs typeface="Times New Roman" panose="02020603050405020304" pitchFamily="18" charset="0"/>
              </a:rPr>
              <a:t>được</a:t>
            </a:r>
            <a:endParaRPr sz="264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9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3794" y="169568"/>
            <a:ext cx="8404412" cy="399114"/>
          </a:xfrm>
          <a:prstGeom prst="rect">
            <a:avLst/>
          </a:prstGeom>
        </p:spPr>
        <p:txBody>
          <a:bodyPr vert="horz" wrap="square" lIns="0" tIns="11206" rIns="0" bIns="0" rtlCol="0" anchor="ctr">
            <a:spAutoFit/>
          </a:bodyPr>
          <a:lstStyle/>
          <a:p>
            <a:pPr marL="10645">
              <a:spcBef>
                <a:spcPts val="619"/>
              </a:spcBef>
              <a:tabLst>
                <a:tab pos="313186" algn="l"/>
                <a:tab pos="313748" algn="l"/>
              </a:tabLst>
            </a:pPr>
            <a:r>
              <a:rPr lang="en-US" altLang="en-US" sz="2800" b="1" dirty="0">
                <a:solidFill>
                  <a:schemeClr val="bg1"/>
                </a:solidFill>
                <a:latin typeface="Times New Roman" panose="02020603050405020304" pitchFamily="18" charset="0"/>
                <a:cs typeface="Times New Roman" panose="02020603050405020304" pitchFamily="18" charset="0"/>
              </a:rPr>
              <a:t>1.  </a:t>
            </a:r>
            <a:r>
              <a:rPr lang="en-US" altLang="en-US" sz="2800" b="1" dirty="0" err="1">
                <a:solidFill>
                  <a:schemeClr val="bg1"/>
                </a:solidFill>
                <a:latin typeface="Times New Roman" panose="02020603050405020304" pitchFamily="18" charset="0"/>
                <a:cs typeface="Times New Roman" panose="02020603050405020304" pitchFamily="18" charset="0"/>
              </a:rPr>
              <a:t>Giới</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thiệu</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spc="-18" dirty="0" err="1">
                <a:solidFill>
                  <a:schemeClr val="bg1"/>
                </a:solidFill>
                <a:latin typeface="Times New Roman" panose="02020603050405020304" pitchFamily="18" charset="0"/>
                <a:cs typeface="Times New Roman" panose="02020603050405020304" pitchFamily="18" charset="0"/>
              </a:rPr>
              <a:t>m</a:t>
            </a:r>
            <a:r>
              <a:rPr lang="en-US" sz="2800" b="1" spc="-18" dirty="0" err="1">
                <a:solidFill>
                  <a:schemeClr val="bg1"/>
                </a:solidFill>
                <a:latin typeface="Times New Roman" panose="02020603050405020304" pitchFamily="18" charset="0"/>
                <a:cs typeface="Times New Roman" panose="02020603050405020304" pitchFamily="18" charset="0"/>
              </a:rPr>
              <a:t>ục</a:t>
            </a:r>
            <a:r>
              <a:rPr lang="en-US" sz="2800" b="1" spc="-18" dirty="0">
                <a:solidFill>
                  <a:schemeClr val="bg1"/>
                </a:solidFill>
                <a:latin typeface="Times New Roman" panose="02020603050405020304" pitchFamily="18" charset="0"/>
                <a:cs typeface="Times New Roman" panose="02020603050405020304" pitchFamily="18" charset="0"/>
              </a:rPr>
              <a:t> </a:t>
            </a:r>
            <a:r>
              <a:rPr lang="en-US" sz="2800" b="1" spc="-18" dirty="0" err="1">
                <a:solidFill>
                  <a:schemeClr val="bg1"/>
                </a:solidFill>
                <a:latin typeface="Times New Roman" panose="02020603050405020304" pitchFamily="18" charset="0"/>
                <a:cs typeface="Times New Roman" panose="02020603050405020304" pitchFamily="18" charset="0"/>
              </a:rPr>
              <a:t>tiêu</a:t>
            </a:r>
            <a:r>
              <a:rPr lang="en-US" sz="2800" b="1" spc="-18" dirty="0">
                <a:solidFill>
                  <a:schemeClr val="bg1"/>
                </a:solidFill>
                <a:latin typeface="Times New Roman" panose="02020603050405020304" pitchFamily="18" charset="0"/>
                <a:cs typeface="Times New Roman" panose="02020603050405020304" pitchFamily="18" charset="0"/>
              </a:rPr>
              <a:t> </a:t>
            </a:r>
            <a:r>
              <a:rPr lang="en-US" sz="2800" b="1" spc="-18" dirty="0" err="1">
                <a:solidFill>
                  <a:schemeClr val="bg1"/>
                </a:solidFill>
                <a:latin typeface="Times New Roman" panose="02020603050405020304" pitchFamily="18" charset="0"/>
                <a:cs typeface="Times New Roman" panose="02020603050405020304" pitchFamily="18" charset="0"/>
              </a:rPr>
              <a:t>và</a:t>
            </a:r>
            <a:r>
              <a:rPr lang="en-US" sz="2800" b="1" spc="-18" dirty="0">
                <a:solidFill>
                  <a:schemeClr val="bg1"/>
                </a:solidFill>
                <a:latin typeface="Times New Roman" panose="02020603050405020304" pitchFamily="18" charset="0"/>
                <a:cs typeface="Times New Roman" panose="02020603050405020304" pitchFamily="18" charset="0"/>
              </a:rPr>
              <a:t> </a:t>
            </a:r>
            <a:r>
              <a:rPr lang="en-US" sz="2800" b="1" spc="-18" dirty="0" err="1">
                <a:solidFill>
                  <a:schemeClr val="bg1"/>
                </a:solidFill>
                <a:latin typeface="Times New Roman" panose="02020603050405020304" pitchFamily="18" charset="0"/>
                <a:cs typeface="Times New Roman" panose="02020603050405020304" pitchFamily="18" charset="0"/>
              </a:rPr>
              <a:t>nội</a:t>
            </a:r>
            <a:r>
              <a:rPr lang="en-US" sz="2800" b="1" spc="-18" dirty="0">
                <a:solidFill>
                  <a:schemeClr val="bg1"/>
                </a:solidFill>
                <a:latin typeface="Times New Roman" panose="02020603050405020304" pitchFamily="18" charset="0"/>
                <a:cs typeface="Times New Roman" panose="02020603050405020304" pitchFamily="18" charset="0"/>
              </a:rPr>
              <a:t> dung </a:t>
            </a:r>
            <a:r>
              <a:rPr lang="en-US" sz="2800" b="1" spc="-18" dirty="0" err="1">
                <a:solidFill>
                  <a:schemeClr val="bg1"/>
                </a:solidFill>
                <a:latin typeface="Times New Roman" panose="02020603050405020304" pitchFamily="18" charset="0"/>
                <a:cs typeface="Times New Roman" panose="02020603050405020304" pitchFamily="18" charset="0"/>
              </a:rPr>
              <a:t>chính</a:t>
            </a:r>
            <a:r>
              <a:rPr lang="en-US" sz="2800" b="1" spc="-18" dirty="0">
                <a:solidFill>
                  <a:schemeClr val="bg1"/>
                </a:solidFill>
                <a:latin typeface="Times New Roman" panose="02020603050405020304" pitchFamily="18" charset="0"/>
                <a:cs typeface="Times New Roman" panose="02020603050405020304" pitchFamily="18" charset="0"/>
              </a:rPr>
              <a:t> </a:t>
            </a:r>
            <a:r>
              <a:rPr lang="en-US" sz="2800" b="1" spc="-18" dirty="0" err="1">
                <a:solidFill>
                  <a:schemeClr val="bg1"/>
                </a:solidFill>
                <a:latin typeface="Times New Roman" panose="02020603050405020304" pitchFamily="18" charset="0"/>
                <a:cs typeface="Times New Roman" panose="02020603050405020304" pitchFamily="18" charset="0"/>
              </a:rPr>
              <a:t>đề</a:t>
            </a:r>
            <a:r>
              <a:rPr lang="en-US" sz="2800" b="1" spc="-18" dirty="0">
                <a:solidFill>
                  <a:schemeClr val="bg1"/>
                </a:solidFill>
                <a:latin typeface="Times New Roman" panose="02020603050405020304" pitchFamily="18" charset="0"/>
                <a:cs typeface="Times New Roman" panose="02020603050405020304" pitchFamily="18" charset="0"/>
              </a:rPr>
              <a:t> </a:t>
            </a:r>
            <a:r>
              <a:rPr lang="en-US" sz="2800" b="1" spc="-18" dirty="0" err="1">
                <a:solidFill>
                  <a:schemeClr val="bg1"/>
                </a:solidFill>
                <a:latin typeface="Times New Roman" panose="02020603050405020304" pitchFamily="18" charset="0"/>
                <a:cs typeface="Times New Roman" panose="02020603050405020304" pitchFamily="18" charset="0"/>
              </a:rPr>
              <a:t>tài</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1771650" y="1350377"/>
            <a:ext cx="9144000" cy="4557356"/>
          </a:xfrm>
          <a:prstGeom prst="rect">
            <a:avLst/>
          </a:prstGeom>
        </p:spPr>
        <p:txBody>
          <a:bodyPr vert="horz" wrap="square" lIns="0" tIns="78441" rIns="0" bIns="0" rtlCol="0">
            <a:spAutoFit/>
          </a:bodyPr>
          <a:lstStyle/>
          <a:p>
            <a:pPr marL="302542" lvl="1" indent="-302542" algn="just">
              <a:lnSpc>
                <a:spcPct val="150000"/>
              </a:lnSpc>
              <a:buFont typeface="Wingdings" panose="05000000000000000000" pitchFamily="2" charset="2"/>
              <a:buChar char="v"/>
              <a:defRPr/>
            </a:pPr>
            <a:r>
              <a:rPr lang="en-US" sz="2800" b="1" dirty="0" err="1">
                <a:latin typeface="Times New Roman" panose="02020603050405020304" pitchFamily="18" charset="0"/>
                <a:ea typeface="Tahoma" panose="020B0604030504040204" pitchFamily="34" charset="0"/>
                <a:cs typeface="Times New Roman" panose="02020603050405020304" pitchFamily="18" charset="0"/>
              </a:rPr>
              <a:t>Giới</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thiệu</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đề</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tài</a:t>
            </a:r>
            <a:r>
              <a:rPr lang="en-US" sz="2800" b="1" dirty="0">
                <a:latin typeface="Times New Roman" panose="02020603050405020304" pitchFamily="18" charset="0"/>
                <a:ea typeface="Tahoma" panose="020B0604030504040204" pitchFamily="34" charset="0"/>
                <a:cs typeface="Times New Roman" panose="02020603050405020304" pitchFamily="18" charset="0"/>
              </a:rPr>
              <a:t>:</a:t>
            </a:r>
          </a:p>
          <a:p>
            <a:pPr marL="302542" lvl="1" indent="-302542" algn="just">
              <a:spcBef>
                <a:spcPts val="600"/>
              </a:spcBef>
              <a:buFont typeface="Wingdings" charset="2"/>
              <a:buChar char="§"/>
              <a:defRPr/>
            </a:pPr>
            <a:r>
              <a:rPr lang="vi-VN" sz="2600" dirty="0" err="1">
                <a:latin typeface="Times New Roman" panose="02020603050405020304" pitchFamily="18" charset="0"/>
                <a:ea typeface="Tahoma" panose="020B0604030504040204" pitchFamily="34" charset="0"/>
                <a:cs typeface="Times New Roman" panose="02020603050405020304" pitchFamily="18" charset="0"/>
              </a:rPr>
              <a:t>Diễn</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đàn</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trực</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tuyến</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có</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thể</a:t>
            </a:r>
            <a:r>
              <a:rPr lang="vi-VN" sz="2600" dirty="0">
                <a:latin typeface="Times New Roman" panose="02020603050405020304" pitchFamily="18" charset="0"/>
                <a:ea typeface="Tahoma" panose="020B0604030504040204" pitchFamily="34" charset="0"/>
                <a:cs typeface="Times New Roman" panose="02020603050405020304" pitchFamily="18" charset="0"/>
              </a:rPr>
              <a:t> không </a:t>
            </a:r>
            <a:r>
              <a:rPr lang="vi-VN" sz="2600" dirty="0" err="1">
                <a:latin typeface="Times New Roman" panose="02020603050405020304" pitchFamily="18" charset="0"/>
                <a:ea typeface="Tahoma" panose="020B0604030504040204" pitchFamily="34" charset="0"/>
                <a:cs typeface="Times New Roman" panose="02020603050405020304" pitchFamily="18" charset="0"/>
              </a:rPr>
              <a:t>còn</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mấy</a:t>
            </a:r>
            <a:r>
              <a:rPr lang="vi-VN" sz="2600" dirty="0">
                <a:latin typeface="Times New Roman" panose="02020603050405020304" pitchFamily="18" charset="0"/>
                <a:ea typeface="Tahoma" panose="020B0604030504040204" pitchFamily="34" charset="0"/>
                <a:cs typeface="Times New Roman" panose="02020603050405020304" pitchFamily="18" charset="0"/>
              </a:rPr>
              <a:t> xa </a:t>
            </a:r>
            <a:r>
              <a:rPr lang="vi-VN" sz="2600" dirty="0" err="1">
                <a:latin typeface="Times New Roman" panose="02020603050405020304" pitchFamily="18" charset="0"/>
                <a:ea typeface="Tahoma" panose="020B0604030504040204" pitchFamily="34" charset="0"/>
                <a:cs typeface="Times New Roman" panose="02020603050405020304" pitchFamily="18" charset="0"/>
              </a:rPr>
              <a:t>lạ</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với</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chúng</a:t>
            </a:r>
            <a:r>
              <a:rPr lang="vi-VN" sz="2600" dirty="0">
                <a:latin typeface="Times New Roman" panose="02020603050405020304" pitchFamily="18" charset="0"/>
                <a:ea typeface="Tahoma" panose="020B0604030504040204" pitchFamily="34" charset="0"/>
                <a:cs typeface="Times New Roman" panose="02020603050405020304" pitchFamily="18" charset="0"/>
              </a:rPr>
              <a:t> ta, </a:t>
            </a:r>
            <a:r>
              <a:rPr lang="vi-VN" sz="2600" dirty="0" err="1">
                <a:latin typeface="Times New Roman" panose="02020603050405020304" pitchFamily="18" charset="0"/>
                <a:ea typeface="Tahoma" panose="020B0604030504040204" pitchFamily="34" charset="0"/>
                <a:cs typeface="Times New Roman" panose="02020603050405020304" pitchFamily="18" charset="0"/>
              </a:rPr>
              <a:t>đó</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là</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một</a:t>
            </a:r>
            <a:r>
              <a:rPr lang="vi-VN" sz="2600" dirty="0">
                <a:latin typeface="Times New Roman" panose="02020603050405020304" pitchFamily="18" charset="0"/>
                <a:ea typeface="Tahoma" panose="020B0604030504040204" pitchFamily="34" charset="0"/>
                <a:cs typeface="Times New Roman" panose="02020603050405020304" pitchFamily="18" charset="0"/>
              </a:rPr>
              <a:t> môi </a:t>
            </a:r>
            <a:r>
              <a:rPr lang="vi-VN" sz="2600" dirty="0" err="1">
                <a:latin typeface="Times New Roman" panose="02020603050405020304" pitchFamily="18" charset="0"/>
                <a:ea typeface="Tahoma" panose="020B0604030504040204" pitchFamily="34" charset="0"/>
                <a:cs typeface="Times New Roman" panose="02020603050405020304" pitchFamily="18" charset="0"/>
              </a:rPr>
              <a:t>trường</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trực</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tuyến</a:t>
            </a:r>
            <a:r>
              <a:rPr lang="vi-VN" sz="2600" dirty="0">
                <a:latin typeface="Times New Roman" panose="02020603050405020304" pitchFamily="18" charset="0"/>
                <a:ea typeface="Tahoma" panose="020B0604030504040204" pitchFamily="34" charset="0"/>
                <a:cs typeface="Times New Roman" panose="02020603050405020304" pitchFamily="18" charset="0"/>
              </a:rPr>
              <a:t>, nơi </a:t>
            </a:r>
            <a:r>
              <a:rPr lang="vi-VN" sz="2600" dirty="0" err="1">
                <a:latin typeface="Times New Roman" panose="02020603050405020304" pitchFamily="18" charset="0"/>
                <a:ea typeface="Tahoma" panose="020B0604030504040204" pitchFamily="34" charset="0"/>
                <a:cs typeface="Times New Roman" panose="02020603050405020304" pitchFamily="18" charset="0"/>
              </a:rPr>
              <a:t>người</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dùng</a:t>
            </a:r>
            <a:r>
              <a:rPr lang="vi-VN" sz="2600" dirty="0">
                <a:latin typeface="Times New Roman" panose="02020603050405020304" pitchFamily="18" charset="0"/>
                <a:ea typeface="Tahoma" panose="020B0604030504040204" pitchFamily="34" charset="0"/>
                <a:cs typeface="Times New Roman" panose="02020603050405020304" pitchFamily="18" charset="0"/>
              </a:rPr>
              <a:t> truy </a:t>
            </a:r>
            <a:r>
              <a:rPr lang="vi-VN" sz="2600" dirty="0" err="1">
                <a:latin typeface="Times New Roman" panose="02020603050405020304" pitchFamily="18" charset="0"/>
                <a:ea typeface="Tahoma" panose="020B0604030504040204" pitchFamily="34" charset="0"/>
                <a:cs typeface="Times New Roman" panose="02020603050405020304" pitchFamily="18" charset="0"/>
              </a:rPr>
              <a:t>cập</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và</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cùng</a:t>
            </a:r>
            <a:r>
              <a:rPr lang="vi-VN" sz="2600" dirty="0">
                <a:latin typeface="Times New Roman" panose="02020603050405020304" pitchFamily="18" charset="0"/>
                <a:ea typeface="Tahoma" panose="020B0604030504040204" pitchFamily="34" charset="0"/>
                <a:cs typeface="Times New Roman" panose="02020603050405020304" pitchFamily="18" charset="0"/>
              </a:rPr>
              <a:t> nhau </a:t>
            </a:r>
            <a:r>
              <a:rPr lang="vi-VN" sz="2600" dirty="0" err="1">
                <a:latin typeface="Times New Roman" panose="02020603050405020304" pitchFamily="18" charset="0"/>
                <a:ea typeface="Tahoma" panose="020B0604030504040204" pitchFamily="34" charset="0"/>
                <a:cs typeface="Times New Roman" panose="02020603050405020304" pitchFamily="18" charset="0"/>
              </a:rPr>
              <a:t>thảo</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luận</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về</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những</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chủ</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đề</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họ</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có</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hứng</a:t>
            </a:r>
            <a:r>
              <a:rPr lang="vi-VN" sz="2600" dirty="0">
                <a:latin typeface="Times New Roman" panose="02020603050405020304" pitchFamily="18" charset="0"/>
                <a:ea typeface="Tahoma" panose="020B0604030504040204" pitchFamily="34" charset="0"/>
                <a:cs typeface="Times New Roman" panose="02020603050405020304" pitchFamily="18" charset="0"/>
              </a:rPr>
              <a:t> </a:t>
            </a:r>
            <a:r>
              <a:rPr lang="vi-VN" sz="2600" dirty="0" err="1">
                <a:latin typeface="Times New Roman" panose="02020603050405020304" pitchFamily="18" charset="0"/>
                <a:ea typeface="Tahoma" panose="020B0604030504040204" pitchFamily="34" charset="0"/>
                <a:cs typeface="Times New Roman" panose="02020603050405020304" pitchFamily="18" charset="0"/>
              </a:rPr>
              <a:t>thú</a:t>
            </a:r>
            <a:r>
              <a:rPr lang="vi-VN" sz="2600" dirty="0">
                <a:latin typeface="Times New Roman" panose="02020603050405020304" pitchFamily="18" charset="0"/>
                <a:ea typeface="Tahoma" panose="020B0604030504040204" pitchFamily="34" charset="0"/>
                <a:cs typeface="Times New Roman" panose="02020603050405020304" pitchFamily="18" charset="0"/>
              </a:rPr>
              <a:t>.</a:t>
            </a:r>
            <a:endParaRPr lang="en-US" sz="2600" dirty="0">
              <a:latin typeface="Times New Roman" panose="02020603050405020304" pitchFamily="18" charset="0"/>
              <a:ea typeface="Tahoma" panose="020B0604030504040204" pitchFamily="34" charset="0"/>
              <a:cs typeface="Times New Roman" panose="02020603050405020304" pitchFamily="18" charset="0"/>
            </a:endParaRPr>
          </a:p>
          <a:p>
            <a:pPr marL="302542" lvl="1" indent="-302542" algn="just">
              <a:spcBef>
                <a:spcPts val="600"/>
              </a:spcBef>
              <a:buFont typeface="Wingdings" charset="2"/>
              <a:buChar char="§"/>
              <a:defRPr/>
            </a:pPr>
            <a:r>
              <a:rPr lang="en-US" sz="26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lợi</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ích</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diễn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đàn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như</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tăng</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sự</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tương</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tác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giao</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tiếp</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khuyến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khích</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văn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hóa</a:t>
            </a:r>
            <a:r>
              <a:rPr lang="en-US" sz="2600" dirty="0">
                <a:latin typeface="Times New Roman" panose="02020603050405020304" pitchFamily="18" charset="0"/>
                <a:ea typeface="Tahoma" panose="020B0604030504040204" pitchFamily="34" charset="0"/>
                <a:cs typeface="Times New Roman" panose="02020603050405020304" pitchFamily="18" charset="0"/>
              </a:rPr>
              <a:t> chia </a:t>
            </a:r>
            <a:r>
              <a:rPr lang="en-US" sz="2600" dirty="0" err="1">
                <a:latin typeface="Times New Roman" panose="02020603050405020304" pitchFamily="18" charset="0"/>
                <a:ea typeface="Tahoma" panose="020B0604030504040204" pitchFamily="34" charset="0"/>
                <a:cs typeface="Times New Roman" panose="02020603050405020304" pitchFamily="18" charset="0"/>
              </a:rPr>
              <a:t>sẻ</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hỗ</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trợ</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lẫn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nhau</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trở</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nơi</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lưu</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trữ</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600" dirty="0">
                <a:latin typeface="Times New Roman" panose="02020603050405020304" pitchFamily="18" charset="0"/>
                <a:ea typeface="Tahoma" panose="020B0604030504040204" pitchFamily="34" charset="0"/>
                <a:cs typeface="Times New Roman" panose="02020603050405020304" pitchFamily="18" charset="0"/>
              </a:rPr>
              <a:t> tin, </a:t>
            </a:r>
            <a:r>
              <a:rPr lang="en-US" sz="2600" dirty="0" err="1">
                <a:latin typeface="Times New Roman" panose="02020603050405020304" pitchFamily="18" charset="0"/>
                <a:ea typeface="Tahoma" panose="020B0604030504040204" pitchFamily="34" charset="0"/>
                <a:cs typeface="Times New Roman" panose="02020603050405020304" pitchFamily="18" charset="0"/>
              </a:rPr>
              <a:t>kiến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thức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hiệu</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quả</a:t>
            </a:r>
            <a:r>
              <a:rPr lang="en-US" sz="2600" dirty="0">
                <a:latin typeface="Times New Roman" panose="02020603050405020304" pitchFamily="18" charset="0"/>
                <a:ea typeface="Tahoma" panose="020B0604030504040204" pitchFamily="34" charset="0"/>
                <a:cs typeface="Times New Roman" panose="02020603050405020304" pitchFamily="18" charset="0"/>
              </a:rPr>
              <a:t>,…</a:t>
            </a:r>
          </a:p>
          <a:p>
            <a:pPr marL="302542" lvl="1" indent="-302542" algn="just">
              <a:spcBef>
                <a:spcPts val="600"/>
              </a:spcBef>
              <a:buFont typeface="Wingdings" charset="2"/>
              <a:buChar char="§"/>
              <a:defRPr/>
            </a:pPr>
            <a:r>
              <a:rPr lang="en-US" sz="2600" dirty="0" err="1">
                <a:latin typeface="Times New Roman" panose="02020603050405020304" pitchFamily="18" charset="0"/>
                <a:ea typeface="Tahoma" panose="020B0604030504040204" pitchFamily="34" charset="0"/>
                <a:cs typeface="Times New Roman" panose="02020603050405020304" pitchFamily="18" charset="0"/>
              </a:rPr>
              <a:t>Nhóm</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em</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quyết</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định</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sẽ</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xây</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dựng</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một</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diễn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đàn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về</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lập</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trình</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nơi</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mà</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bạn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sinh</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viên</a:t>
            </a:r>
            <a:r>
              <a:rPr lang="en-US" sz="2600" dirty="0">
                <a:latin typeface="Times New Roman" panose="02020603050405020304" pitchFamily="18" charset="0"/>
                <a:ea typeface="Tahoma" panose="020B0604030504040204" pitchFamily="34" charset="0"/>
                <a:cs typeface="Times New Roman" panose="02020603050405020304" pitchFamily="18" charset="0"/>
              </a:rPr>
              <a:t> hay </a:t>
            </a:r>
            <a:r>
              <a:rPr lang="en-US" sz="2600" dirty="0" err="1">
                <a:latin typeface="Times New Roman" panose="02020603050405020304" pitchFamily="18" charset="0"/>
                <a:ea typeface="Tahoma" panose="020B0604030504040204" pitchFamily="34" charset="0"/>
                <a:cs typeface="Times New Roman" panose="02020603050405020304" pitchFamily="18" charset="0"/>
              </a:rPr>
              <a:t>bất</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kì</a:t>
            </a:r>
            <a:r>
              <a:rPr lang="en-US" sz="2600" dirty="0">
                <a:latin typeface="Times New Roman" panose="02020603050405020304" pitchFamily="18" charset="0"/>
                <a:ea typeface="Tahoma" panose="020B0604030504040204" pitchFamily="34" charset="0"/>
                <a:cs typeface="Times New Roman" panose="02020603050405020304" pitchFamily="18" charset="0"/>
              </a:rPr>
              <a:t> ai </a:t>
            </a:r>
            <a:r>
              <a:rPr lang="en-US" sz="2600" dirty="0" err="1">
                <a:latin typeface="Times New Roman" panose="02020603050405020304" pitchFamily="18" charset="0"/>
                <a:ea typeface="Tahoma" panose="020B0604030504040204" pitchFamily="34" charset="0"/>
                <a:cs typeface="Times New Roman" panose="02020603050405020304" pitchFamily="18" charset="0"/>
              </a:rPr>
              <a:t>có</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thể</a:t>
            </a:r>
            <a:r>
              <a:rPr lang="en-US" sz="2600" dirty="0">
                <a:latin typeface="Times New Roman" panose="02020603050405020304" pitchFamily="18" charset="0"/>
                <a:ea typeface="Tahoma" panose="020B0604030504040204" pitchFamily="34" charset="0"/>
                <a:cs typeface="Times New Roman" panose="02020603050405020304" pitchFamily="18" charset="0"/>
              </a:rPr>
              <a:t> chia </a:t>
            </a:r>
            <a:r>
              <a:rPr lang="en-US" sz="2600" dirty="0" err="1">
                <a:latin typeface="Times New Roman" panose="02020603050405020304" pitchFamily="18" charset="0"/>
                <a:ea typeface="Tahoma" panose="020B0604030504040204" pitchFamily="34" charset="0"/>
                <a:cs typeface="Times New Roman" panose="02020603050405020304" pitchFamily="18" charset="0"/>
              </a:rPr>
              <a:t>sẻ</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giúp</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đỡ</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nhau</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giải</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đáp</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thắc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mắc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liên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quan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đến</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lĩnh</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vực</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công</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nghệ</a:t>
            </a:r>
            <a:r>
              <a:rPr lang="en-US" sz="2600" dirty="0">
                <a:latin typeface="Times New Roman" panose="02020603050405020304" pitchFamily="18" charset="0"/>
                <a:ea typeface="Tahoma" panose="020B0604030504040204" pitchFamily="34" charset="0"/>
                <a:cs typeface="Times New Roman" panose="02020603050405020304" pitchFamily="18" charset="0"/>
              </a:rPr>
              <a:t> </a:t>
            </a:r>
            <a:r>
              <a:rPr lang="en-US" sz="2600" dirty="0" err="1">
                <a:latin typeface="Times New Roman" panose="02020603050405020304" pitchFamily="18" charset="0"/>
                <a:ea typeface="Tahoma" panose="020B0604030504040204" pitchFamily="34" charset="0"/>
                <a:cs typeface="Times New Roman" panose="02020603050405020304" pitchFamily="18" charset="0"/>
              </a:rPr>
              <a:t>thông</a:t>
            </a:r>
            <a:r>
              <a:rPr lang="en-US" sz="2600" dirty="0">
                <a:latin typeface="Times New Roman" panose="02020603050405020304" pitchFamily="18" charset="0"/>
                <a:ea typeface="Tahoma" panose="020B0604030504040204" pitchFamily="34" charset="0"/>
                <a:cs typeface="Times New Roman" panose="02020603050405020304" pitchFamily="18" charset="0"/>
              </a:rPr>
              <a:t> tin.</a:t>
            </a:r>
          </a:p>
        </p:txBody>
      </p:sp>
    </p:spTree>
    <p:extLst>
      <p:ext uri="{BB962C8B-B14F-4D97-AF65-F5344CB8AC3E}">
        <p14:creationId xmlns:p14="http://schemas.microsoft.com/office/powerpoint/2010/main" val="341280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81260" y="1149756"/>
            <a:ext cx="7829480" cy="5031845"/>
          </a:xfrm>
          <a:prstGeom prst="rect">
            <a:avLst/>
          </a:prstGeom>
        </p:spPr>
        <p:txBody>
          <a:bodyPr vert="horz" wrap="square" lIns="0" tIns="78441" rIns="0" bIns="0" rtlCol="0" anchor="t">
            <a:spAutoFit/>
          </a:bodyPr>
          <a:lstStyle/>
          <a:p>
            <a:pPr indent="-352966" algn="just">
              <a:lnSpc>
                <a:spcPct val="150000"/>
              </a:lnSpc>
              <a:spcBef>
                <a:spcPts val="1059"/>
              </a:spcBef>
              <a:buFont typeface="Wingdings" panose="05000000000000000000" pitchFamily="2" charset="2"/>
              <a:buChar char="v"/>
              <a:defRPr/>
            </a:pPr>
            <a:r>
              <a:rPr lang="en-US" sz="2800" b="1" dirty="0" err="1">
                <a:latin typeface="Times New Roman" panose="02020603050405020304" pitchFamily="18" charset="0"/>
                <a:cs typeface="Times New Roman" panose="02020603050405020304" pitchFamily="18" charset="0"/>
              </a:rPr>
              <a:t>Mục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tiêu</a:t>
            </a:r>
            <a:r>
              <a:rPr lang="en-US" sz="2800" b="1" dirty="0">
                <a:latin typeface="Times New Roman" panose="02020603050405020304" pitchFamily="18" charset="0"/>
                <a:cs typeface="Times New Roman" panose="02020603050405020304" pitchFamily="18" charset="0"/>
              </a:rPr>
              <a:t> :</a:t>
            </a:r>
          </a:p>
          <a:p>
            <a:pPr marL="302542" lvl="1" indent="-302542" algn="just">
              <a:spcBef>
                <a:spcPts val="1059"/>
              </a:spcBef>
              <a:buClr>
                <a:schemeClr val="tx2"/>
              </a:buClr>
              <a:buFont typeface="Wingdings" charset="2"/>
              <a:buChar char="§"/>
              <a:defRPr/>
            </a:pPr>
            <a:r>
              <a:rPr lang="en-US" sz="2600" dirty="0" err="1">
                <a:latin typeface="Times New Roman" panose="02020603050405020304" pitchFamily="18" charset="0"/>
                <a:cs typeface="Times New Roman" panose="02020603050405020304" pitchFamily="18" charset="0"/>
              </a:rPr>
              <a:t>Xây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website </a:t>
            </a:r>
            <a:r>
              <a:rPr lang="en-US" sz="2600" dirty="0" err="1">
                <a:latin typeface="Times New Roman" panose="02020603050405020304" pitchFamily="18" charset="0"/>
                <a:cs typeface="Times New Roman" panose="02020603050405020304" pitchFamily="18" charset="0"/>
              </a:rPr>
              <a:t>diễn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luận</a:t>
            </a:r>
            <a:r>
              <a:rPr lang="en-US" sz="2600" dirty="0">
                <a:latin typeface="Times New Roman" panose="02020603050405020304" pitchFamily="18" charset="0"/>
                <a:cs typeface="Times New Roman" panose="02020603050405020304" pitchFamily="18" charset="0"/>
              </a:rPr>
              <a:t>.</a:t>
            </a:r>
          </a:p>
          <a:p>
            <a:pPr marL="302542" lvl="1" indent="-302542" algn="just">
              <a:spcBef>
                <a:spcPts val="1059"/>
              </a:spcBef>
              <a:buClr>
                <a:schemeClr val="tx2"/>
              </a:buClr>
              <a:buFont typeface="Wingdings" charset="2"/>
              <a:buChar char="§"/>
              <a:defRPr/>
            </a:pPr>
            <a:r>
              <a:rPr lang="vi-VN" sz="2600" dirty="0" err="1">
                <a:latin typeface="Times New Roman" panose="02020603050405020304" pitchFamily="18" charset="0"/>
                <a:cs typeface="Times New Roman" panose="02020603050405020304" pitchFamily="18" charset="0"/>
              </a:rPr>
              <a:t>Tìm</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hiểu</a:t>
            </a:r>
            <a:r>
              <a:rPr lang="vi-VN" sz="2600" dirty="0">
                <a:latin typeface="Times New Roman" panose="02020603050405020304" pitchFamily="18" charset="0"/>
                <a:cs typeface="Times New Roman" panose="02020603050405020304" pitchFamily="18" charset="0"/>
              </a:rPr>
              <a:t> thêm </a:t>
            </a:r>
            <a:r>
              <a:rPr lang="vi-VN" sz="2600" dirty="0" err="1">
                <a:latin typeface="Times New Roman" panose="02020603050405020304" pitchFamily="18" charset="0"/>
                <a:cs typeface="Times New Roman" panose="02020603050405020304" pitchFamily="18" charset="0"/>
              </a:rPr>
              <a:t>được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các</a:t>
            </a:r>
            <a:r>
              <a:rPr lang="vi-VN" sz="2600" dirty="0">
                <a:latin typeface="Times New Roman" panose="02020603050405020304" pitchFamily="18" charset="0"/>
                <a:cs typeface="Times New Roman" panose="02020603050405020304" pitchFamily="18" charset="0"/>
              </a:rPr>
              <a:t> công </a:t>
            </a:r>
            <a:r>
              <a:rPr lang="vi-VN" sz="2600" dirty="0" err="1">
                <a:latin typeface="Times New Roman" panose="02020603050405020304" pitchFamily="18" charset="0"/>
                <a:cs typeface="Times New Roman" panose="02020603050405020304" pitchFamily="18" charset="0"/>
              </a:rPr>
              <a:t>nghệ</a:t>
            </a:r>
            <a:r>
              <a:rPr lang="vi-VN" sz="2600" dirty="0">
                <a:latin typeface="Times New Roman" panose="02020603050405020304" pitchFamily="18" charset="0"/>
                <a:cs typeface="Times New Roman" panose="02020603050405020304" pitchFamily="18" charset="0"/>
              </a:rPr>
              <a:t> xây </a:t>
            </a:r>
            <a:r>
              <a:rPr lang="vi-VN" sz="2600" dirty="0" err="1">
                <a:latin typeface="Times New Roman" panose="02020603050405020304" pitchFamily="18" charset="0"/>
                <a:cs typeface="Times New Roman" panose="02020603050405020304" pitchFamily="18" charset="0"/>
              </a:rPr>
              <a:t>dựng</a:t>
            </a:r>
            <a:r>
              <a:rPr lang="vi-VN" sz="2600" dirty="0">
                <a:latin typeface="Times New Roman" panose="02020603050405020304" pitchFamily="18" charset="0"/>
                <a:cs typeface="Times New Roman" panose="02020603050405020304" pitchFamily="18" charset="0"/>
              </a:rPr>
              <a:t> lên </a:t>
            </a:r>
            <a:r>
              <a:rPr lang="vi-VN" sz="2600" dirty="0" err="1">
                <a:latin typeface="Times New Roman" panose="02020603050405020304" pitchFamily="18" charset="0"/>
                <a:cs typeface="Times New Roman" panose="02020603050405020304" pitchFamily="18" charset="0"/>
              </a:rPr>
              <a:t>website</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hoàn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chỉnh</a:t>
            </a:r>
            <a:endParaRPr lang="en-US" sz="2600" dirty="0">
              <a:latin typeface="Times New Roman" panose="02020603050405020304" pitchFamily="18" charset="0"/>
              <a:cs typeface="Times New Roman" panose="02020603050405020304" pitchFamily="18" charset="0"/>
            </a:endParaRPr>
          </a:p>
          <a:p>
            <a:pPr marL="302542" lvl="1" indent="-302542" algn="just">
              <a:spcBef>
                <a:spcPts val="1059"/>
              </a:spcBef>
              <a:buClr>
                <a:schemeClr val="tx2"/>
              </a:buClr>
              <a:buFont typeface="Wingdings" charset="2"/>
              <a:buChar char="§"/>
              <a:defRPr/>
            </a:pPr>
            <a:r>
              <a:rPr lang="vi-VN" sz="2600" dirty="0">
                <a:latin typeface="Times New Roman" panose="02020603050405020304" pitchFamily="18" charset="0"/>
                <a:cs typeface="Times New Roman" panose="02020603050405020304" pitchFamily="18" charset="0"/>
              </a:rPr>
              <a:t>Xây </a:t>
            </a:r>
            <a:r>
              <a:rPr lang="vi-VN" sz="2600" dirty="0" err="1">
                <a:latin typeface="Times New Roman" panose="02020603050405020304" pitchFamily="18" charset="0"/>
                <a:cs typeface="Times New Roman" panose="02020603050405020304" pitchFamily="18" charset="0"/>
              </a:rPr>
              <a:t>dựng</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đầy</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các</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chức</a:t>
            </a:r>
            <a:r>
              <a:rPr lang="vi-VN" sz="2600" dirty="0">
                <a:latin typeface="Times New Roman" panose="02020603050405020304" pitchFamily="18" charset="0"/>
                <a:cs typeface="Times New Roman" panose="02020603050405020304" pitchFamily="18" charset="0"/>
              </a:rPr>
              <a:t> năng </a:t>
            </a:r>
            <a:r>
              <a:rPr lang="vi-VN" sz="2600" dirty="0" err="1">
                <a:latin typeface="Times New Roman" panose="02020603050405020304" pitchFamily="18" charset="0"/>
                <a:cs typeface="Times New Roman" panose="02020603050405020304" pitchFamily="18" charset="0"/>
              </a:rPr>
              <a:t>và</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thiết</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kế</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hệ</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thống</a:t>
            </a:r>
            <a:r>
              <a:rPr lang="vi-VN" sz="2600" dirty="0">
                <a:latin typeface="Times New Roman" panose="02020603050405020304" pitchFamily="18" charset="0"/>
                <a:cs typeface="Times New Roman" panose="02020603050405020304" pitchFamily="18" charset="0"/>
              </a:rPr>
              <a:t>, CSDL </a:t>
            </a:r>
            <a:r>
              <a:rPr lang="vi-VN" sz="2600" dirty="0" err="1">
                <a:latin typeface="Times New Roman" panose="02020603050405020304" pitchFamily="18" charset="0"/>
                <a:cs typeface="Times New Roman" panose="02020603050405020304" pitchFamily="18" charset="0"/>
              </a:rPr>
              <a:t>có</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tầm</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nhìn</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dài</a:t>
            </a:r>
            <a:r>
              <a:rPr lang="vi-VN" sz="2600" dirty="0">
                <a:latin typeface="Times New Roman" panose="02020603050405020304" pitchFamily="18" charset="0"/>
                <a:cs typeface="Times New Roman" panose="02020603050405020304" pitchFamily="18" charset="0"/>
              </a:rPr>
              <a:t> </a:t>
            </a:r>
            <a:r>
              <a:rPr lang="vi-VN" sz="2600" dirty="0" err="1">
                <a:latin typeface="Times New Roman" panose="02020603050405020304" pitchFamily="18" charset="0"/>
                <a:cs typeface="Times New Roman" panose="02020603050405020304" pitchFamily="18" charset="0"/>
              </a:rPr>
              <a:t>hạn</a:t>
            </a:r>
            <a:endParaRPr lang="en-US" sz="2600" dirty="0">
              <a:latin typeface="Times New Roman" panose="02020603050405020304" pitchFamily="18" charset="0"/>
              <a:cs typeface="Times New Roman" panose="02020603050405020304" pitchFamily="18" charset="0"/>
            </a:endParaRPr>
          </a:p>
          <a:p>
            <a:pPr marL="302542" lvl="1" indent="-302542" algn="just">
              <a:spcBef>
                <a:spcPts val="1059"/>
              </a:spcBef>
              <a:buClr>
                <a:schemeClr val="tx2"/>
              </a:buClr>
              <a:buFont typeface="Wingdings" charset="2"/>
              <a:buChar char="§"/>
              <a:defRPr/>
            </a:pPr>
            <a:r>
              <a:rPr lang="vi-VN" sz="2600" kern="0" dirty="0" err="1">
                <a:latin typeface="Times New Roman" panose="02020603050405020304" pitchFamily="18" charset="0"/>
                <a:cs typeface="Times New Roman" panose="02020603050405020304" pitchFamily="18" charset="0"/>
              </a:rPr>
              <a:t>Website</a:t>
            </a:r>
            <a:r>
              <a:rPr lang="vi-VN" sz="2600" kern="0" dirty="0">
                <a:latin typeface="Times New Roman" panose="02020603050405020304" pitchFamily="18" charset="0"/>
                <a:cs typeface="Times New Roman" panose="02020603050405020304" pitchFamily="18" charset="0"/>
              </a:rPr>
              <a:t> </a:t>
            </a:r>
            <a:r>
              <a:rPr lang="vi-VN" sz="2600" kern="0" dirty="0" err="1">
                <a:latin typeface="Times New Roman" panose="02020603050405020304" pitchFamily="18" charset="0"/>
                <a:cs typeface="Times New Roman" panose="02020603050405020304" pitchFamily="18" charset="0"/>
              </a:rPr>
              <a:t>hiển</a:t>
            </a:r>
            <a:r>
              <a:rPr lang="vi-VN" sz="2600" kern="0" dirty="0">
                <a:latin typeface="Times New Roman" panose="02020603050405020304" pitchFamily="18" charset="0"/>
                <a:cs typeface="Times New Roman" panose="02020603050405020304" pitchFamily="18" charset="0"/>
              </a:rPr>
              <a:t> </a:t>
            </a:r>
            <a:r>
              <a:rPr lang="vi-VN" sz="2600" kern="0" dirty="0" err="1">
                <a:latin typeface="Times New Roman" panose="02020603050405020304" pitchFamily="18" charset="0"/>
                <a:cs typeface="Times New Roman" panose="02020603050405020304" pitchFamily="18" charset="0"/>
              </a:rPr>
              <a:t>thị</a:t>
            </a:r>
            <a:r>
              <a:rPr lang="vi-VN" sz="2600" kern="0" dirty="0">
                <a:latin typeface="Times New Roman" panose="02020603050405020304" pitchFamily="18" charset="0"/>
                <a:cs typeface="Times New Roman" panose="02020603050405020304" pitchFamily="18" charset="0"/>
              </a:rPr>
              <a:t> </a:t>
            </a:r>
            <a:r>
              <a:rPr lang="vi-VN" sz="2600" kern="0" dirty="0" err="1">
                <a:latin typeface="Times New Roman" panose="02020603050405020304" pitchFamily="18" charset="0"/>
                <a:cs typeface="Times New Roman" panose="02020603050405020304" pitchFamily="18" charset="0"/>
              </a:rPr>
              <a:t>đẹp</a:t>
            </a:r>
            <a:r>
              <a:rPr lang="vi-VN" sz="2600" kern="0" dirty="0">
                <a:latin typeface="Times New Roman" panose="02020603050405020304" pitchFamily="18" charset="0"/>
                <a:cs typeface="Times New Roman" panose="02020603050405020304" pitchFamily="18" charset="0"/>
              </a:rPr>
              <a:t>, thu </a:t>
            </a:r>
            <a:r>
              <a:rPr lang="vi-VN" sz="2600" kern="0" dirty="0" err="1">
                <a:latin typeface="Times New Roman" panose="02020603050405020304" pitchFamily="18" charset="0"/>
                <a:cs typeface="Times New Roman" panose="02020603050405020304" pitchFamily="18" charset="0"/>
              </a:rPr>
              <a:t>hút</a:t>
            </a:r>
            <a:r>
              <a:rPr lang="vi-VN"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nhiều</a:t>
            </a:r>
            <a:r>
              <a:rPr lang="en-US"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người</a:t>
            </a:r>
            <a:r>
              <a:rPr lang="en-US"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sử</a:t>
            </a:r>
            <a:r>
              <a:rPr lang="en-US"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dụng</a:t>
            </a:r>
            <a:r>
              <a:rPr lang="en-US"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truy</a:t>
            </a:r>
            <a:r>
              <a:rPr lang="en-US" sz="2600" kern="0" dirty="0">
                <a:latin typeface="Times New Roman" panose="02020603050405020304" pitchFamily="18" charset="0"/>
                <a:cs typeface="Times New Roman" panose="02020603050405020304" pitchFamily="18" charset="0"/>
              </a:rPr>
              <a:t> </a:t>
            </a:r>
            <a:r>
              <a:rPr lang="en-US" sz="2600" kern="0" dirty="0" err="1">
                <a:latin typeface="Times New Roman" panose="02020603050405020304" pitchFamily="18" charset="0"/>
                <a:cs typeface="Times New Roman" panose="02020603050405020304" pitchFamily="18" charset="0"/>
              </a:rPr>
              <a:t>cập</a:t>
            </a:r>
            <a:r>
              <a:rPr lang="vi-VN" sz="2600" kern="0" dirty="0">
                <a:latin typeface="Times New Roman" panose="02020603050405020304" pitchFamily="18" charset="0"/>
                <a:cs typeface="Times New Roman" panose="02020603050405020304" pitchFamily="18" charset="0"/>
              </a:rPr>
              <a:t>.</a:t>
            </a:r>
            <a:endParaRPr lang="en-GB" sz="2600" kern="0" dirty="0">
              <a:latin typeface="Times New Roman" panose="02020603050405020304" pitchFamily="18" charset="0"/>
              <a:cs typeface="Times New Roman" panose="02020603050405020304" pitchFamily="18" charset="0"/>
            </a:endParaRPr>
          </a:p>
          <a:p>
            <a:pPr marL="302542" lvl="1" indent="-302542" algn="just">
              <a:spcBef>
                <a:spcPts val="1059"/>
              </a:spcBef>
              <a:buClr>
                <a:schemeClr val="tx2"/>
              </a:buClr>
              <a:buFont typeface="Wingdings" charset="2"/>
              <a:buChar char="§"/>
              <a:defRPr/>
            </a:pPr>
            <a:r>
              <a:rPr lang="vi-VN" sz="2600" dirty="0" err="1">
                <a:latin typeface="Times New Roman" panose="02020603050405020304" pitchFamily="18" charset="0"/>
                <a:cs typeface="Times New Roman" panose="02020603050405020304" pitchFamily="18" charset="0"/>
              </a:rPr>
              <a:t>Giúp</a:t>
            </a:r>
            <a:r>
              <a:rPr lang="vi-VN" sz="2600" dirty="0">
                <a:latin typeface="Times New Roman" panose="02020603050405020304" pitchFamily="18" charset="0"/>
                <a:cs typeface="Times New Roman" panose="02020603050405020304" pitchFamily="18" charset="0"/>
              </a:rPr>
              <a:t> 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kì</a:t>
            </a:r>
            <a:r>
              <a:rPr lang="en-US" sz="2600" dirty="0">
                <a:latin typeface="Times New Roman" panose="02020603050405020304" pitchFamily="18" charset="0"/>
                <a:cs typeface="Times New Roman" panose="02020603050405020304" pitchFamily="18" charset="0"/>
              </a:rPr>
              <a:t> ai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đáp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chóng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muốn</a:t>
            </a:r>
            <a:endParaRPr lang="en-GB" sz="2600" dirty="0">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EC2D5FB5-9678-44C1-95CD-B99EEF2CC5ED}"/>
              </a:ext>
            </a:extLst>
          </p:cNvPr>
          <p:cNvSpPr txBox="1">
            <a:spLocks/>
          </p:cNvSpPr>
          <p:nvPr/>
        </p:nvSpPr>
        <p:spPr>
          <a:xfrm>
            <a:off x="1893794" y="16956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a:solidFill>
                  <a:schemeClr val="bg1"/>
                </a:solidFill>
                <a:latin typeface="Times New Roman" panose="02020603050405020304" pitchFamily="18" charset="0"/>
                <a:cs typeface="Times New Roman" panose="02020603050405020304" pitchFamily="18" charset="0"/>
              </a:rPr>
              <a:t>1.  Tính cấp thiết, </a:t>
            </a:r>
            <a:r>
              <a:rPr lang="en-US" altLang="en-US" sz="2800" b="1" spc="-18">
                <a:solidFill>
                  <a:schemeClr val="bg1"/>
                </a:solidFill>
                <a:latin typeface="Times New Roman" panose="02020603050405020304" pitchFamily="18" charset="0"/>
                <a:cs typeface="Times New Roman" panose="02020603050405020304" pitchFamily="18" charset="0"/>
              </a:rPr>
              <a:t>m</a:t>
            </a:r>
            <a:r>
              <a:rPr lang="en-US" sz="2800" b="1" spc="-18">
                <a:solidFill>
                  <a:schemeClr val="bg1"/>
                </a:solidFill>
                <a:latin typeface="Times New Roman" panose="02020603050405020304" pitchFamily="18" charset="0"/>
                <a:cs typeface="Times New Roman" panose="02020603050405020304" pitchFamily="18" charset="0"/>
              </a:rPr>
              <a:t>ục tiêu và nội dung chính đề tài</a:t>
            </a:r>
          </a:p>
        </p:txBody>
      </p:sp>
    </p:spTree>
    <p:extLst>
      <p:ext uri="{BB962C8B-B14F-4D97-AF65-F5344CB8AC3E}">
        <p14:creationId xmlns:p14="http://schemas.microsoft.com/office/powerpoint/2010/main" val="39468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65296" y="1344707"/>
            <a:ext cx="7395882" cy="4375255"/>
          </a:xfrm>
          <a:prstGeom prst="rect">
            <a:avLst/>
          </a:prstGeom>
        </p:spPr>
        <p:txBody>
          <a:bodyPr vert="horz" wrap="square" lIns="0" tIns="78441" rIns="0" bIns="0" rtlCol="0" anchor="t">
            <a:spAutoFit/>
          </a:bodyPr>
          <a:lstStyle/>
          <a:p>
            <a:pPr indent="-352966" algn="just">
              <a:lnSpc>
                <a:spcPct val="150000"/>
              </a:lnSpc>
              <a:buFont typeface="Wingdings" panose="05000000000000000000" pitchFamily="2" charset="2"/>
              <a:buChar char="v"/>
              <a:defRPr/>
            </a:pPr>
            <a:r>
              <a:rPr lang="en-US" sz="2800" b="1" dirty="0" err="1">
                <a:latin typeface="Times New Roman" panose="02020603050405020304" pitchFamily="18" charset="0"/>
                <a:cs typeface="Times New Roman" panose="02020603050405020304" pitchFamily="18" charset="0"/>
              </a:rPr>
              <a:t>Nội</a:t>
            </a:r>
            <a:r>
              <a:rPr lang="en-US" sz="2800" b="1" dirty="0">
                <a:latin typeface="Times New Roman" panose="02020603050405020304" pitchFamily="18" charset="0"/>
                <a:cs typeface="Times New Roman" panose="02020603050405020304" pitchFamily="18" charset="0"/>
              </a:rPr>
              <a:t> dung </a:t>
            </a:r>
            <a:r>
              <a:rPr lang="en-US" sz="2800" b="1"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
            </a:r>
          </a:p>
          <a:p>
            <a:pPr lvl="1" indent="-457200" algn="just">
              <a:spcBef>
                <a:spcPts val="529"/>
              </a:spcBef>
              <a:buFont typeface="Wingdings" panose="05000000000000000000" pitchFamily="2" charset="2"/>
              <a:buChar char="§"/>
              <a:defRPr/>
            </a:pP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ngôn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website (</a:t>
            </a:r>
            <a:r>
              <a:rPr lang="en-US" sz="2600" dirty="0" err="1">
                <a:latin typeface="Times New Roman" panose="02020603050405020304" pitchFamily="18" charset="0"/>
                <a:cs typeface="Times New Roman" panose="02020603050405020304" pitchFamily="18" charset="0"/>
              </a:rPr>
              <a:t>nodeJS</a:t>
            </a:r>
            <a:r>
              <a:rPr lang="en-US" sz="2600" dirty="0">
                <a:latin typeface="Times New Roman" panose="02020603050405020304" pitchFamily="18" charset="0"/>
                <a:cs typeface="Times New Roman" panose="02020603050405020304" pitchFamily="18" charset="0"/>
              </a:rPr>
              <a:t>).</a:t>
            </a:r>
          </a:p>
          <a:p>
            <a:pPr lvl="1" indent="-457200" algn="just">
              <a:spcBef>
                <a:spcPts val="529"/>
              </a:spcBef>
              <a:buFont typeface="Wingdings" panose="05000000000000000000" pitchFamily="2" charset="2"/>
              <a:buChar char="§"/>
              <a:defRPr/>
            </a:pPr>
            <a:r>
              <a:rPr lang="en-US" sz="2600" dirty="0" err="1">
                <a:latin typeface="Times New Roman" panose="02020603050405020304" pitchFamily="18" charset="0"/>
                <a:cs typeface="Times New Roman" panose="02020603050405020304" pitchFamily="18" charset="0"/>
              </a:rPr>
              <a:t>Thiết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a:t>
            </a:r>
          </a:p>
          <a:p>
            <a:pPr marL="457200" indent="-457200" algn="just">
              <a:spcBef>
                <a:spcPts val="529"/>
              </a:spcBef>
              <a:buFont typeface="Wingdings" panose="05000000000000000000" pitchFamily="2" charset="2"/>
              <a:buChar char="§"/>
              <a:defRPr/>
            </a:pPr>
            <a:r>
              <a:rPr lang="en-US" sz="2600" dirty="0" err="1">
                <a:latin typeface="Times New Roman" panose="02020603050405020304" pitchFamily="18" charset="0"/>
                <a:cs typeface="Times New Roman" panose="02020603050405020304" pitchFamily="18" charset="0"/>
              </a:rPr>
              <a:t>Xây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dưng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MongoDB. </a:t>
            </a:r>
          </a:p>
          <a:p>
            <a:pPr marL="457200" indent="-457200" algn="just">
              <a:spcBef>
                <a:spcPts val="529"/>
              </a:spcBef>
              <a:buFont typeface="Wingdings" panose="05000000000000000000" pitchFamily="2" charset="2"/>
              <a:buChar char="§"/>
              <a:defRPr/>
            </a:pPr>
            <a:r>
              <a:rPr lang="en-US" sz="2600" dirty="0" err="1">
                <a:latin typeface="Times New Roman" panose="02020603050405020304" pitchFamily="18" charset="0"/>
                <a:cs typeface="Times New Roman" panose="02020603050405020304" pitchFamily="18" charset="0"/>
              </a:rPr>
              <a:t>Xây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module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a:t>
            </a:r>
          </a:p>
          <a:p>
            <a:pPr marL="457200" indent="-457200" algn="just">
              <a:spcBef>
                <a:spcPts val="529"/>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Website </a:t>
            </a:r>
            <a:r>
              <a:rPr lang="en-US" sz="2600" dirty="0" err="1">
                <a:latin typeface="Times New Roman" panose="02020603050405020304" pitchFamily="18" charset="0"/>
                <a:cs typeface="Times New Roman" panose="02020603050405020304" pitchFamily="18" charset="0"/>
              </a:rPr>
              <a:t>nhanh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lý</a:t>
            </a:r>
            <a:r>
              <a:rPr lang="en-US" sz="2600" dirty="0">
                <a:latin typeface="Times New Roman" panose="02020603050405020304" pitchFamily="18" charset="0"/>
                <a:cs typeface="Times New Roman" panose="02020603050405020304" pitchFamily="18" charset="0"/>
              </a:rPr>
              <a:t>.</a:t>
            </a:r>
          </a:p>
          <a:p>
            <a:pPr marL="457200" indent="-457200" algn="just">
              <a:spcBef>
                <a:spcPts val="529"/>
              </a:spcBef>
              <a:buFont typeface="Wingdings" panose="05000000000000000000" pitchFamily="2" charset="2"/>
              <a:buChar char="§"/>
              <a:defRPr/>
            </a:pPr>
            <a:r>
              <a:rPr lang="en-US" sz="2600" dirty="0" err="1">
                <a:latin typeface="Times New Roman" panose="02020603050405020304" pitchFamily="18" charset="0"/>
                <a:cs typeface="Times New Roman" panose="02020603050405020304" pitchFamily="18" charset="0"/>
              </a:rPr>
              <a:t>Kiểm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thử</a:t>
            </a:r>
            <a:r>
              <a:rPr lang="en-US" sz="2600" dirty="0">
                <a:latin typeface="Times New Roman" panose="02020603050405020304" pitchFamily="18" charset="0"/>
                <a:cs typeface="Times New Roman" panose="02020603050405020304" pitchFamily="18" charset="0"/>
              </a:rPr>
              <a:t> </a:t>
            </a:r>
          </a:p>
          <a:p>
            <a:pPr marL="457200" indent="-457200" algn="just">
              <a:spcBef>
                <a:spcPts val="529"/>
              </a:spcBef>
              <a:buFont typeface="Wingdings" panose="05000000000000000000" pitchFamily="2" charset="2"/>
              <a:buChar char="§"/>
              <a:defRPr/>
            </a:pPr>
            <a:r>
              <a:rPr lang="en-US" sz="2600" dirty="0" err="1">
                <a:latin typeface="Times New Roman" panose="02020603050405020304" pitchFamily="18" charset="0"/>
                <a:cs typeface="Times New Roman" panose="02020603050405020304" pitchFamily="18" charset="0"/>
              </a:rPr>
              <a:t>Bảo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p>
        </p:txBody>
      </p:sp>
      <p:sp>
        <p:nvSpPr>
          <p:cNvPr id="4" name="object 2">
            <a:extLst>
              <a:ext uri="{FF2B5EF4-FFF2-40B4-BE49-F238E27FC236}">
                <a16:creationId xmlns:a16="http://schemas.microsoft.com/office/drawing/2014/main" id="{1BDE6622-0865-4B85-A2C1-B302F2B24664}"/>
              </a:ext>
            </a:extLst>
          </p:cNvPr>
          <p:cNvSpPr txBox="1">
            <a:spLocks/>
          </p:cNvSpPr>
          <p:nvPr/>
        </p:nvSpPr>
        <p:spPr>
          <a:xfrm>
            <a:off x="1893794" y="16956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a:solidFill>
                  <a:schemeClr val="bg1"/>
                </a:solidFill>
                <a:latin typeface="Times New Roman" panose="02020603050405020304" pitchFamily="18" charset="0"/>
                <a:cs typeface="Times New Roman" panose="02020603050405020304" pitchFamily="18" charset="0"/>
              </a:rPr>
              <a:t>1.  Tính cấp thiết, </a:t>
            </a:r>
            <a:r>
              <a:rPr lang="en-US" altLang="en-US" sz="2800" b="1" spc="-18">
                <a:solidFill>
                  <a:schemeClr val="bg1"/>
                </a:solidFill>
                <a:latin typeface="Times New Roman" panose="02020603050405020304" pitchFamily="18" charset="0"/>
                <a:cs typeface="Times New Roman" panose="02020603050405020304" pitchFamily="18" charset="0"/>
              </a:rPr>
              <a:t>m</a:t>
            </a:r>
            <a:r>
              <a:rPr lang="en-US" sz="2800" b="1" spc="-18">
                <a:solidFill>
                  <a:schemeClr val="bg1"/>
                </a:solidFill>
                <a:latin typeface="Times New Roman" panose="02020603050405020304" pitchFamily="18" charset="0"/>
                <a:cs typeface="Times New Roman" panose="02020603050405020304" pitchFamily="18" charset="0"/>
              </a:rPr>
              <a:t>ục tiêu và nội dung chính đề tài</a:t>
            </a:r>
          </a:p>
        </p:txBody>
      </p:sp>
    </p:spTree>
    <p:extLst>
      <p:ext uri="{BB962C8B-B14F-4D97-AF65-F5344CB8AC3E}">
        <p14:creationId xmlns:p14="http://schemas.microsoft.com/office/powerpoint/2010/main" val="345653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BEC0DD1A-DC3D-481B-8601-FAD528904CF9}"/>
              </a:ext>
            </a:extLst>
          </p:cNvPr>
          <p:cNvSpPr txBox="1">
            <a:spLocks/>
          </p:cNvSpPr>
          <p:nvPr/>
        </p:nvSpPr>
        <p:spPr>
          <a:xfrm>
            <a:off x="1893794" y="16956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a:solidFill>
                  <a:schemeClr val="bg1"/>
                </a:solidFill>
                <a:latin typeface="Times New Roman" panose="02020603050405020304" pitchFamily="18" charset="0"/>
                <a:cs typeface="Times New Roman" panose="02020603050405020304" pitchFamily="18" charset="0"/>
              </a:rPr>
              <a:t>2.  Giới thiệu về công nghệ thiết kế website</a:t>
            </a:r>
            <a:endParaRPr lang="en-US" sz="2800" b="1" spc="-18">
              <a:solidFill>
                <a:schemeClr val="bg1"/>
              </a:solidFill>
              <a:latin typeface="Times New Roman" panose="02020603050405020304" pitchFamily="18" charset="0"/>
              <a:cs typeface="Times New Roman" panose="02020603050405020304" pitchFamily="18" charset="0"/>
            </a:endParaRPr>
          </a:p>
        </p:txBody>
      </p:sp>
      <p:pic>
        <p:nvPicPr>
          <p:cNvPr id="3074" name="Picture 2" descr="Website là gì? Lợi ích của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188" y="1595773"/>
            <a:ext cx="7159624" cy="428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35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ebsite là gì? Lợi ích của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24" y="917569"/>
            <a:ext cx="6667500" cy="3990976"/>
          </a:xfrm>
          <a:prstGeom prst="rect">
            <a:avLst/>
          </a:prstGeom>
          <a:noFill/>
          <a:extLst>
            <a:ext uri="{909E8E84-426E-40DD-AFC4-6F175D3DCCD1}">
              <a14:hiddenFill xmlns:a14="http://schemas.microsoft.com/office/drawing/2010/main">
                <a:solidFill>
                  <a:srgbClr val="FFFFFF"/>
                </a:solidFill>
              </a14:hiddenFill>
            </a:ext>
          </a:extLst>
        </p:spPr>
      </p:pic>
      <p:sp>
        <p:nvSpPr>
          <p:cNvPr id="7" name="Line Callout 1 24">
            <a:extLst>
              <a:ext uri="{FF2B5EF4-FFF2-40B4-BE49-F238E27FC236}">
                <a16:creationId xmlns:a16="http://schemas.microsoft.com/office/drawing/2014/main" id="{20DD9F7E-C70E-4618-8E97-7ABD3BBF85BA}"/>
              </a:ext>
            </a:extLst>
          </p:cNvPr>
          <p:cNvSpPr/>
          <p:nvPr/>
        </p:nvSpPr>
        <p:spPr>
          <a:xfrm>
            <a:off x="7415871" y="1058111"/>
            <a:ext cx="2688011" cy="3511644"/>
          </a:xfrm>
          <a:prstGeom prst="borderCallout1">
            <a:avLst>
              <a:gd name="adj1" fmla="val 31058"/>
              <a:gd name="adj2" fmla="val -133"/>
              <a:gd name="adj3" fmla="val 97668"/>
              <a:gd name="adj4" fmla="val -90272"/>
            </a:avLst>
          </a:prstGeom>
          <a:ln w="19050">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marL="302542" indent="-302542">
              <a:lnSpc>
                <a:spcPct val="107000"/>
              </a:lnSpc>
              <a:spcAft>
                <a:spcPts val="706"/>
              </a:spcAft>
              <a:buFont typeface="Wingdings" panose="05000000000000000000" pitchFamily="2" charset="2"/>
              <a:buChar char="ü"/>
            </a:pPr>
            <a:r>
              <a:rPr lang="en-US" sz="1413" dirty="0">
                <a:latin typeface="Times New Roman" panose="02020603050405020304" pitchFamily="18" charset="0"/>
                <a:ea typeface="Calibri" panose="020F0502020204030204" pitchFamily="34" charset="0"/>
                <a:cs typeface="Times New Roman" panose="02020603050405020304" pitchFamily="18" charset="0"/>
              </a:rPr>
              <a:t>Node.js: </a:t>
            </a:r>
            <a:r>
              <a:rPr lang="en-US" sz="1413" dirty="0" err="1">
                <a:latin typeface="Times New Roman" panose="02020603050405020304" pitchFamily="18" charset="0"/>
                <a:ea typeface="Calibri" panose="020F0502020204030204" pitchFamily="34" charset="0"/>
                <a:cs typeface="Times New Roman" panose="02020603050405020304" pitchFamily="18" charset="0"/>
              </a:rPr>
              <a:t>là</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hệ</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mềm</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kế</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các</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ứng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413" dirty="0">
                <a:latin typeface="Times New Roman" panose="02020603050405020304" pitchFamily="18" charset="0"/>
                <a:ea typeface="Calibri" panose="020F0502020204030204" pitchFamily="34" charset="0"/>
                <a:cs typeface="Times New Roman" panose="02020603050405020304" pitchFamily="18" charset="0"/>
              </a:rPr>
              <a:t> internet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có</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khả</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mở</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rộng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đặc</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biệt</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là</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máy</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chủ</a:t>
            </a:r>
            <a:r>
              <a:rPr lang="en-US" sz="1413" dirty="0">
                <a:latin typeface="Times New Roman" panose="02020603050405020304" pitchFamily="18" charset="0"/>
                <a:ea typeface="Calibri" panose="020F0502020204030204" pitchFamily="34" charset="0"/>
                <a:cs typeface="Times New Roman" panose="02020603050405020304" pitchFamily="18" charset="0"/>
              </a:rPr>
              <a:t> web. </a:t>
            </a:r>
            <a:r>
              <a:rPr lang="en-US" sz="1413"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bằng</a:t>
            </a:r>
            <a:r>
              <a:rPr lang="en-US" sz="1413" dirty="0">
                <a:latin typeface="Times New Roman" panose="02020603050405020304" pitchFamily="18" charset="0"/>
                <a:ea typeface="Calibri" panose="020F0502020204030204" pitchFamily="34" charset="0"/>
                <a:cs typeface="Times New Roman" panose="02020603050405020304" pitchFamily="18" charset="0"/>
              </a:rPr>
              <a:t> JavaScript,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sử</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kỹ</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thuật</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khiển</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theo</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sự</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kiện</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413" dirty="0">
                <a:latin typeface="Times New Roman" panose="02020603050405020304" pitchFamily="18" charset="0"/>
                <a:ea typeface="Calibri" panose="020F0502020204030204" pitchFamily="34" charset="0"/>
                <a:cs typeface="Times New Roman" panose="02020603050405020304" pitchFamily="18" charset="0"/>
              </a:rPr>
              <a:t>/</a:t>
            </a:r>
            <a:r>
              <a:rPr lang="en-US" sz="1413" dirty="0" err="1">
                <a:latin typeface="Times New Roman" panose="02020603050405020304" pitchFamily="18" charset="0"/>
                <a:ea typeface="Calibri" panose="020F0502020204030204" pitchFamily="34" charset="0"/>
                <a:cs typeface="Times New Roman" panose="02020603050405020304" pitchFamily="18" charset="0"/>
              </a:rPr>
              <a:t>xuất</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đồng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bộ</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thiểu</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tổng</a:t>
            </a:r>
            <a:r>
              <a:rPr lang="en-US" sz="1413" dirty="0">
                <a:latin typeface="Times New Roman" panose="02020603050405020304" pitchFamily="18" charset="0"/>
                <a:ea typeface="Calibri" panose="020F0502020204030204" pitchFamily="34" charset="0"/>
                <a:cs typeface="Times New Roman" panose="02020603050405020304" pitchFamily="18" charset="0"/>
              </a:rPr>
              <a:t> chi </a:t>
            </a:r>
            <a:r>
              <a:rPr lang="en-US" sz="1413" dirty="0" err="1">
                <a:latin typeface="Times New Roman" panose="02020603050405020304" pitchFamily="18" charset="0"/>
                <a:ea typeface="Calibri" panose="020F0502020204030204" pitchFamily="34" charset="0"/>
                <a:cs typeface="Times New Roman" panose="02020603050405020304" pitchFamily="18" charset="0"/>
              </a:rPr>
              <a:t>phí</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và</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tối</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đa</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khả</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mở</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rộng</a:t>
            </a:r>
            <a:r>
              <a:rPr lang="en-US" sz="1413" dirty="0">
                <a:latin typeface="Times New Roman" panose="02020603050405020304" pitchFamily="18" charset="0"/>
                <a:ea typeface="Calibri" panose="020F0502020204030204" pitchFamily="34" charset="0"/>
                <a:cs typeface="Times New Roman" panose="02020603050405020304" pitchFamily="18" charset="0"/>
              </a:rPr>
              <a:t>. Node.js bao </a:t>
            </a:r>
            <a:r>
              <a:rPr lang="en-US" sz="1413" dirty="0" err="1">
                <a:latin typeface="Times New Roman" panose="02020603050405020304" pitchFamily="18" charset="0"/>
                <a:ea typeface="Calibri" panose="020F0502020204030204" pitchFamily="34" charset="0"/>
                <a:cs typeface="Times New Roman" panose="02020603050405020304" pitchFamily="18" charset="0"/>
              </a:rPr>
              <a:t>gồm</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có</a:t>
            </a:r>
            <a:r>
              <a:rPr lang="en-US" sz="1413" dirty="0">
                <a:latin typeface="Times New Roman" panose="02020603050405020304" pitchFamily="18" charset="0"/>
                <a:ea typeface="Calibri" panose="020F0502020204030204" pitchFamily="34" charset="0"/>
                <a:cs typeface="Times New Roman" panose="02020603050405020304" pitchFamily="18" charset="0"/>
              </a:rPr>
              <a:t> V8 JavaScript engine </a:t>
            </a:r>
            <a:r>
              <a:rPr lang="en-US" sz="1413"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413" dirty="0">
                <a:latin typeface="Times New Roman" panose="02020603050405020304" pitchFamily="18" charset="0"/>
                <a:ea typeface="Calibri" panose="020F0502020204030204" pitchFamily="34" charset="0"/>
                <a:cs typeface="Times New Roman" panose="02020603050405020304" pitchFamily="18" charset="0"/>
              </a:rPr>
              <a:t> Google, </a:t>
            </a:r>
            <a:r>
              <a:rPr lang="en-US" sz="1413" dirty="0" err="1">
                <a:latin typeface="Times New Roman" panose="02020603050405020304" pitchFamily="18" charset="0"/>
                <a:ea typeface="Calibri" panose="020F0502020204030204" pitchFamily="34" charset="0"/>
                <a:cs typeface="Times New Roman" panose="02020603050405020304" pitchFamily="18" charset="0"/>
              </a:rPr>
              <a:t>libUV</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và</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vài</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thư</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viện</a:t>
            </a:r>
            <a:r>
              <a:rPr lang="en-US" sz="1413" dirty="0">
                <a:latin typeface="Times New Roman" panose="02020603050405020304" pitchFamily="18" charset="0"/>
                <a:ea typeface="Calibri" panose="020F0502020204030204" pitchFamily="34" charset="0"/>
                <a:cs typeface="Times New Roman" panose="02020603050405020304" pitchFamily="18" charset="0"/>
              </a:rPr>
              <a:t> </a:t>
            </a:r>
            <a:r>
              <a:rPr lang="en-US" sz="1413" dirty="0" err="1">
                <a:latin typeface="Times New Roman" panose="02020603050405020304" pitchFamily="18" charset="0"/>
                <a:ea typeface="Calibri" panose="020F0502020204030204" pitchFamily="34" charset="0"/>
                <a:cs typeface="Times New Roman" panose="02020603050405020304" pitchFamily="18" charset="0"/>
              </a:rPr>
              <a:t>khác</a:t>
            </a:r>
            <a:r>
              <a:rPr lang="en-US" sz="1413"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0" name="Line Callout 1 24">
            <a:extLst>
              <a:ext uri="{FF2B5EF4-FFF2-40B4-BE49-F238E27FC236}">
                <a16:creationId xmlns:a16="http://schemas.microsoft.com/office/drawing/2014/main" id="{933F1C6B-5310-4251-BE13-7BE521680869}"/>
              </a:ext>
            </a:extLst>
          </p:cNvPr>
          <p:cNvSpPr/>
          <p:nvPr/>
        </p:nvSpPr>
        <p:spPr>
          <a:xfrm>
            <a:off x="7415871" y="4667251"/>
            <a:ext cx="2688011" cy="1800224"/>
          </a:xfrm>
          <a:prstGeom prst="borderCallout1">
            <a:avLst>
              <a:gd name="adj1" fmla="val 31058"/>
              <a:gd name="adj2" fmla="val -133"/>
              <a:gd name="adj3" fmla="val 11640"/>
              <a:gd name="adj4" fmla="val -88442"/>
            </a:avLst>
          </a:prstGeom>
          <a:ln w="19050">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marL="252118" indent="-252118">
              <a:buFont typeface="Wingdings" panose="05000000000000000000" pitchFamily="2" charset="2"/>
              <a:buChar char="ü"/>
            </a:pPr>
            <a:r>
              <a:rPr lang="vi-VN" sz="1413" dirty="0" err="1">
                <a:solidFill>
                  <a:schemeClr val="tx1"/>
                </a:solidFill>
                <a:latin typeface="Times New Roman" panose="02020603050405020304" pitchFamily="18" charset="0"/>
                <a:cs typeface="Times New Roman" panose="02020603050405020304" pitchFamily="18" charset="0"/>
              </a:rPr>
              <a:t>AngularJS</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là</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một</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framework</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có</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cấu</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trúc</a:t>
            </a:r>
            <a:r>
              <a:rPr lang="vi-VN" sz="1413" dirty="0">
                <a:solidFill>
                  <a:schemeClr val="tx1"/>
                </a:solidFill>
                <a:latin typeface="Times New Roman" panose="02020603050405020304" pitchFamily="18" charset="0"/>
                <a:cs typeface="Times New Roman" panose="02020603050405020304" pitchFamily="18" charset="0"/>
              </a:rPr>
              <a:t> cho </a:t>
            </a:r>
            <a:r>
              <a:rPr lang="vi-VN" sz="1413" dirty="0" err="1">
                <a:solidFill>
                  <a:schemeClr val="tx1"/>
                </a:solidFill>
                <a:latin typeface="Times New Roman" panose="02020603050405020304" pitchFamily="18" charset="0"/>
                <a:cs typeface="Times New Roman" panose="02020603050405020304" pitchFamily="18" charset="0"/>
              </a:rPr>
              <a:t>các</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ứng</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dụng</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web</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động</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Nó</a:t>
            </a:r>
            <a:r>
              <a:rPr lang="vi-VN" sz="1413" dirty="0">
                <a:solidFill>
                  <a:schemeClr val="tx1"/>
                </a:solidFill>
                <a:latin typeface="Times New Roman" panose="02020603050405020304" pitchFamily="18" charset="0"/>
                <a:cs typeface="Times New Roman" panose="02020603050405020304" pitchFamily="18" charset="0"/>
              </a:rPr>
              <a:t> cho </a:t>
            </a:r>
            <a:r>
              <a:rPr lang="vi-VN" sz="1413" dirty="0" err="1">
                <a:solidFill>
                  <a:schemeClr val="tx1"/>
                </a:solidFill>
                <a:latin typeface="Times New Roman" panose="02020603050405020304" pitchFamily="18" charset="0"/>
                <a:cs typeface="Times New Roman" panose="02020603050405020304" pitchFamily="18" charset="0"/>
              </a:rPr>
              <a:t>phép</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bạn</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sử</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dụng</a:t>
            </a:r>
            <a:r>
              <a:rPr lang="vi-VN" sz="1413" dirty="0">
                <a:solidFill>
                  <a:schemeClr val="tx1"/>
                </a:solidFill>
                <a:latin typeface="Times New Roman" panose="02020603050405020304" pitchFamily="18" charset="0"/>
                <a:cs typeface="Times New Roman" panose="02020603050405020304" pitchFamily="18" charset="0"/>
              </a:rPr>
              <a:t> HTML cho </a:t>
            </a:r>
            <a:r>
              <a:rPr lang="vi-VN" sz="1413" dirty="0" err="1">
                <a:solidFill>
                  <a:schemeClr val="tx1"/>
                </a:solidFill>
                <a:latin typeface="Times New Roman" panose="02020603050405020304" pitchFamily="18" charset="0"/>
                <a:cs typeface="Times New Roman" panose="02020603050405020304" pitchFamily="18" charset="0"/>
              </a:rPr>
              <a:t>phép</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bạn</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mở</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rộng</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cú</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pháp</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của</a:t>
            </a:r>
            <a:r>
              <a:rPr lang="vi-VN" sz="1413" dirty="0">
                <a:solidFill>
                  <a:schemeClr val="tx1"/>
                </a:solidFill>
                <a:latin typeface="Times New Roman" panose="02020603050405020304" pitchFamily="18" charset="0"/>
                <a:cs typeface="Times New Roman" panose="02020603050405020304" pitchFamily="18" charset="0"/>
              </a:rPr>
              <a:t> HTML </a:t>
            </a:r>
            <a:r>
              <a:rPr lang="vi-VN" sz="1413" dirty="0" err="1">
                <a:solidFill>
                  <a:schemeClr val="tx1"/>
                </a:solidFill>
                <a:latin typeface="Times New Roman" panose="02020603050405020304" pitchFamily="18" charset="0"/>
                <a:cs typeface="Times New Roman" panose="02020603050405020304" pitchFamily="18" charset="0"/>
              </a:rPr>
              <a:t>để</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diễn</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đạt</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các</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thành</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phần</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ứng</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dụng</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của</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bạn</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một</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cách</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rõ</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ràng</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và</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súc</a:t>
            </a:r>
            <a:r>
              <a:rPr lang="vi-VN" sz="1413" dirty="0">
                <a:solidFill>
                  <a:schemeClr val="tx1"/>
                </a:solidFill>
                <a:latin typeface="Times New Roman" panose="02020603050405020304" pitchFamily="18" charset="0"/>
                <a:cs typeface="Times New Roman" panose="02020603050405020304" pitchFamily="18" charset="0"/>
              </a:rPr>
              <a:t> </a:t>
            </a:r>
            <a:r>
              <a:rPr lang="vi-VN" sz="1413" dirty="0" err="1">
                <a:solidFill>
                  <a:schemeClr val="tx1"/>
                </a:solidFill>
                <a:latin typeface="Times New Roman" panose="02020603050405020304" pitchFamily="18" charset="0"/>
                <a:cs typeface="Times New Roman" panose="02020603050405020304" pitchFamily="18" charset="0"/>
              </a:rPr>
              <a:t>tích</a:t>
            </a:r>
            <a:r>
              <a:rPr lang="vi-VN" sz="1413" dirty="0">
                <a:solidFill>
                  <a:schemeClr val="tx1"/>
                </a:solidFill>
                <a:latin typeface="Times New Roman" panose="02020603050405020304" pitchFamily="18" charset="0"/>
                <a:cs typeface="Times New Roman" panose="02020603050405020304" pitchFamily="18" charset="0"/>
              </a:rPr>
              <a:t>.</a:t>
            </a:r>
            <a:endParaRPr lang="en-US" sz="1413" dirty="0">
              <a:solidFill>
                <a:schemeClr val="tx1"/>
              </a:solidFill>
              <a:latin typeface="Times New Roman" panose="02020603050405020304" pitchFamily="18" charset="0"/>
              <a:cs typeface="Times New Roman" panose="02020603050405020304" pitchFamily="18" charset="0"/>
            </a:endParaRPr>
          </a:p>
        </p:txBody>
      </p:sp>
      <p:sp>
        <p:nvSpPr>
          <p:cNvPr id="11" name="Freeform 22">
            <a:extLst>
              <a:ext uri="{FF2B5EF4-FFF2-40B4-BE49-F238E27FC236}">
                <a16:creationId xmlns:a16="http://schemas.microsoft.com/office/drawing/2014/main" id="{5E81B5E4-D0B4-448E-826A-CC2E335F5697}"/>
              </a:ext>
            </a:extLst>
          </p:cNvPr>
          <p:cNvSpPr/>
          <p:nvPr/>
        </p:nvSpPr>
        <p:spPr>
          <a:xfrm>
            <a:off x="3851039" y="4515870"/>
            <a:ext cx="1619251" cy="1400735"/>
          </a:xfrm>
          <a:custGeom>
            <a:avLst/>
            <a:gdLst>
              <a:gd name="connsiteX0" fmla="*/ 0 w 1835025"/>
              <a:gd name="connsiteY0" fmla="*/ 793756 h 1587512"/>
              <a:gd name="connsiteX1" fmla="*/ 453552 w 1835025"/>
              <a:gd name="connsiteY1" fmla="*/ 0 h 1587512"/>
              <a:gd name="connsiteX2" fmla="*/ 1381473 w 1835025"/>
              <a:gd name="connsiteY2" fmla="*/ 0 h 1587512"/>
              <a:gd name="connsiteX3" fmla="*/ 1835025 w 1835025"/>
              <a:gd name="connsiteY3" fmla="*/ 793756 h 1587512"/>
              <a:gd name="connsiteX4" fmla="*/ 1381473 w 1835025"/>
              <a:gd name="connsiteY4" fmla="*/ 1587512 h 1587512"/>
              <a:gd name="connsiteX5" fmla="*/ 453552 w 1835025"/>
              <a:gd name="connsiteY5" fmla="*/ 1587512 h 1587512"/>
              <a:gd name="connsiteX6" fmla="*/ 0 w 1835025"/>
              <a:gd name="connsiteY6" fmla="*/ 793756 h 1587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5025" h="1587512">
                <a:moveTo>
                  <a:pt x="0" y="793756"/>
                </a:moveTo>
                <a:lnTo>
                  <a:pt x="453552" y="0"/>
                </a:lnTo>
                <a:lnTo>
                  <a:pt x="1381473" y="0"/>
                </a:lnTo>
                <a:lnTo>
                  <a:pt x="1835025" y="793756"/>
                </a:lnTo>
                <a:lnTo>
                  <a:pt x="1381473" y="1587512"/>
                </a:lnTo>
                <a:lnTo>
                  <a:pt x="453552" y="1587512"/>
                </a:lnTo>
                <a:lnTo>
                  <a:pt x="0" y="793756"/>
                </a:lnTo>
                <a:close/>
              </a:path>
            </a:pathLst>
          </a:custGeom>
          <a:solidFill>
            <a:srgbClr val="00B0F0"/>
          </a:solidFill>
          <a:ln w="1905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312029" tIns="275837" rIns="312029" bIns="275837" spcCol="1270" anchor="ctr"/>
          <a:lstStyle/>
          <a:p>
            <a:pPr algn="ctr" defTabSz="1529519">
              <a:lnSpc>
                <a:spcPct val="90000"/>
              </a:lnSpc>
              <a:spcAft>
                <a:spcPct val="35000"/>
              </a:spcAft>
              <a:defRPr/>
            </a:pPr>
            <a:endParaRPr lang="vi-VN" sz="1765" b="1" dirty="0">
              <a:latin typeface="Calibri" panose="020F0502020204030204" pitchFamily="34" charset="0"/>
              <a:cs typeface="Calibri" panose="020F0502020204030204" pitchFamily="34" charset="0"/>
            </a:endParaRPr>
          </a:p>
        </p:txBody>
      </p:sp>
      <p:sp>
        <p:nvSpPr>
          <p:cNvPr id="13" name="Hộp Văn bản 12">
            <a:extLst>
              <a:ext uri="{FF2B5EF4-FFF2-40B4-BE49-F238E27FC236}">
                <a16:creationId xmlns:a16="http://schemas.microsoft.com/office/drawing/2014/main" id="{8F7FE2A6-DCFD-4EB8-B208-4CA528050606}"/>
              </a:ext>
            </a:extLst>
          </p:cNvPr>
          <p:cNvSpPr txBox="1"/>
          <p:nvPr/>
        </p:nvSpPr>
        <p:spPr>
          <a:xfrm>
            <a:off x="3976970" y="4908545"/>
            <a:ext cx="1367391" cy="676275"/>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NodeJS</a:t>
            </a:r>
          </a:p>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5576608" y="5579846"/>
            <a:ext cx="1200149"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9" name="object 2">
            <a:extLst>
              <a:ext uri="{FF2B5EF4-FFF2-40B4-BE49-F238E27FC236}">
                <a16:creationId xmlns:a16="http://schemas.microsoft.com/office/drawing/2014/main" id="{C0964C0D-9AB1-4E44-B0C1-352D6FD76D59}"/>
              </a:ext>
            </a:extLst>
          </p:cNvPr>
          <p:cNvSpPr txBox="1">
            <a:spLocks/>
          </p:cNvSpPr>
          <p:nvPr/>
        </p:nvSpPr>
        <p:spPr>
          <a:xfrm>
            <a:off x="1893794" y="16956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a:solidFill>
                  <a:schemeClr val="bg1"/>
                </a:solidFill>
                <a:latin typeface="Times New Roman" panose="02020603050405020304" pitchFamily="18" charset="0"/>
                <a:cs typeface="Times New Roman" panose="02020603050405020304" pitchFamily="18" charset="0"/>
              </a:rPr>
              <a:t>2.  Giới thiệu về công nghệ thiết kế website</a:t>
            </a:r>
            <a:endParaRPr lang="en-US" sz="2800" b="1" spc="-18">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133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2" presetClass="entr" presetSubtype="8" fill="hold" grpId="0" nodeType="withEffect">
                                  <p:stCondLst>
                                    <p:cond delay="70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66667E-6 3.7037E-6 L -0.0013 -0.02361 " pathEditMode="relative" rAng="0" ptsTypes="AA">
                                      <p:cBhvr>
                                        <p:cTn id="16" dur="1500" fill="hold"/>
                                        <p:tgtEl>
                                          <p:spTgt spid="13"/>
                                        </p:tgtEl>
                                        <p:attrNameLst>
                                          <p:attrName>ppt_x</p:attrName>
                                          <p:attrName>ppt_y</p:attrName>
                                        </p:attrNameLst>
                                      </p:cBhvr>
                                      <p:rCtr x="-65" y="-1181"/>
                                    </p:animMotion>
                                  </p:childTnLst>
                                </p:cTn>
                              </p:par>
                              <p:par>
                                <p:cTn id="17" presetID="53" presetClass="entr" presetSubtype="16" fill="hold" grpId="0" nodeType="withEffect">
                                  <p:stCondLst>
                                    <p:cond delay="150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22" presetClass="entr" presetSubtype="8" fill="hold" grpId="0" nodeType="withEffect">
                                  <p:stCondLst>
                                    <p:cond delay="20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2">
            <a:extLst>
              <a:ext uri="{FF2B5EF4-FFF2-40B4-BE49-F238E27FC236}">
                <a16:creationId xmlns:a16="http://schemas.microsoft.com/office/drawing/2014/main" id="{E440486D-7483-43DC-83E0-79DBCA5674DD}"/>
              </a:ext>
            </a:extLst>
          </p:cNvPr>
          <p:cNvSpPr/>
          <p:nvPr/>
        </p:nvSpPr>
        <p:spPr>
          <a:xfrm>
            <a:off x="2271998" y="2013439"/>
            <a:ext cx="2385563" cy="1754391"/>
          </a:xfrm>
          <a:custGeom>
            <a:avLst/>
            <a:gdLst>
              <a:gd name="connsiteX0" fmla="*/ 0 w 1835025"/>
              <a:gd name="connsiteY0" fmla="*/ 793756 h 1587512"/>
              <a:gd name="connsiteX1" fmla="*/ 453552 w 1835025"/>
              <a:gd name="connsiteY1" fmla="*/ 0 h 1587512"/>
              <a:gd name="connsiteX2" fmla="*/ 1381473 w 1835025"/>
              <a:gd name="connsiteY2" fmla="*/ 0 h 1587512"/>
              <a:gd name="connsiteX3" fmla="*/ 1835025 w 1835025"/>
              <a:gd name="connsiteY3" fmla="*/ 793756 h 1587512"/>
              <a:gd name="connsiteX4" fmla="*/ 1381473 w 1835025"/>
              <a:gd name="connsiteY4" fmla="*/ 1587512 h 1587512"/>
              <a:gd name="connsiteX5" fmla="*/ 453552 w 1835025"/>
              <a:gd name="connsiteY5" fmla="*/ 1587512 h 1587512"/>
              <a:gd name="connsiteX6" fmla="*/ 0 w 1835025"/>
              <a:gd name="connsiteY6" fmla="*/ 793756 h 1587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5025" h="1587512">
                <a:moveTo>
                  <a:pt x="0" y="793756"/>
                </a:moveTo>
                <a:lnTo>
                  <a:pt x="453552" y="0"/>
                </a:lnTo>
                <a:lnTo>
                  <a:pt x="1381473" y="0"/>
                </a:lnTo>
                <a:lnTo>
                  <a:pt x="1835025" y="793756"/>
                </a:lnTo>
                <a:lnTo>
                  <a:pt x="1381473" y="1587512"/>
                </a:lnTo>
                <a:lnTo>
                  <a:pt x="453552" y="1587512"/>
                </a:lnTo>
                <a:lnTo>
                  <a:pt x="0" y="793756"/>
                </a:lnTo>
                <a:close/>
              </a:path>
            </a:pathLst>
          </a:custGeom>
          <a:solidFill>
            <a:srgbClr val="92D050"/>
          </a:solidFill>
          <a:ln w="19050">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lIns="312029" tIns="275837" rIns="312029" bIns="275837" spcCol="1270" anchor="ctr"/>
          <a:lstStyle/>
          <a:p>
            <a:pPr algn="ctr" defTabSz="1529519">
              <a:lnSpc>
                <a:spcPct val="90000"/>
              </a:lnSpc>
              <a:spcAft>
                <a:spcPct val="35000"/>
              </a:spcAft>
              <a:defRPr/>
            </a:pPr>
            <a:r>
              <a:rPr lang="en-US" sz="1765" b="1" dirty="0">
                <a:latin typeface="Calibri" panose="020F0502020204030204" pitchFamily="34" charset="0"/>
                <a:cs typeface="Calibri" panose="020F0502020204030204" pitchFamily="34" charset="0"/>
              </a:rPr>
              <a:t>MongoDB</a:t>
            </a:r>
          </a:p>
        </p:txBody>
      </p:sp>
      <p:sp>
        <p:nvSpPr>
          <p:cNvPr id="17" name="Line Callout 1 24">
            <a:extLst>
              <a:ext uri="{FF2B5EF4-FFF2-40B4-BE49-F238E27FC236}">
                <a16:creationId xmlns:a16="http://schemas.microsoft.com/office/drawing/2014/main" id="{60638F13-D8DB-4870-BDB8-E1066234586E}"/>
              </a:ext>
            </a:extLst>
          </p:cNvPr>
          <p:cNvSpPr/>
          <p:nvPr/>
        </p:nvSpPr>
        <p:spPr>
          <a:xfrm>
            <a:off x="6374954" y="3336424"/>
            <a:ext cx="2688011" cy="1532965"/>
          </a:xfrm>
          <a:prstGeom prst="borderCallout1">
            <a:avLst>
              <a:gd name="adj1" fmla="val 31058"/>
              <a:gd name="adj2" fmla="val -133"/>
              <a:gd name="adj3" fmla="val -16247"/>
              <a:gd name="adj4" fmla="val -65279"/>
            </a:avLst>
          </a:prstGeom>
          <a:ln w="19050">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marL="252118" indent="-252118">
              <a:buFont typeface="Wingdings" panose="05000000000000000000" pitchFamily="2" charset="2"/>
              <a:buChar char="ü"/>
            </a:pPr>
            <a:r>
              <a:rPr lang="vi-VN" sz="1413" dirty="0">
                <a:solidFill>
                  <a:srgbClr val="444444"/>
                </a:solidFill>
                <a:latin typeface="+mj-lt"/>
              </a:rPr>
              <a:t>MongoDB là phần mềm cơ sở dữ liệu mã nguồn mở NoSQL hỗ trợ đa nền tảng được thiết kế theo hướng đối tượng.</a:t>
            </a:r>
            <a:endParaRPr lang="en-US" sz="1413" dirty="0">
              <a:latin typeface="+mj-lt"/>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6956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a:solidFill>
                  <a:schemeClr val="bg1"/>
                </a:solidFill>
                <a:latin typeface="Times New Roman" panose="02020603050405020304" pitchFamily="18" charset="0"/>
                <a:cs typeface="Times New Roman" panose="02020603050405020304" pitchFamily="18" charset="0"/>
              </a:rPr>
              <a:t>2.  Giới thiệu về công nghệ thiết kế website</a:t>
            </a:r>
            <a:endParaRPr lang="en-US" sz="2800" b="1" spc="-18">
              <a:solidFill>
                <a:schemeClr val="bg1"/>
              </a:solidFill>
              <a:latin typeface="Times New Roman" panose="02020603050405020304" pitchFamily="18" charset="0"/>
              <a:cs typeface="Times New Roman" panose="02020603050405020304" pitchFamily="18" charset="0"/>
            </a:endParaRPr>
          </a:p>
        </p:txBody>
      </p:sp>
      <p:pic>
        <p:nvPicPr>
          <p:cNvPr id="7170" name="Picture 2" descr="Website là gì? Lợi ích của Webs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885" y="4440698"/>
            <a:ext cx="2796227" cy="167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21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2" presetClass="entr" presetSubtype="8" fill="hold" grpId="0" nodeType="withEffect">
                                  <p:stCondLst>
                                    <p:cond delay="70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ộp Văn bản 12">
            <a:extLst>
              <a:ext uri="{FF2B5EF4-FFF2-40B4-BE49-F238E27FC236}">
                <a16:creationId xmlns:a16="http://schemas.microsoft.com/office/drawing/2014/main" id="{8F7FE2A6-DCFD-4EB8-B208-4CA528050606}"/>
              </a:ext>
            </a:extLst>
          </p:cNvPr>
          <p:cNvSpPr txBox="1"/>
          <p:nvPr/>
        </p:nvSpPr>
        <p:spPr>
          <a:xfrm>
            <a:off x="3506323" y="1920902"/>
            <a:ext cx="898897" cy="336759"/>
          </a:xfrm>
          <a:prstGeom prst="rect">
            <a:avLst/>
          </a:prstGeom>
          <a:noFill/>
        </p:spPr>
        <p:txBody>
          <a:bodyPr wrap="square">
            <a:spAutoFit/>
          </a:bodyPr>
          <a:lstStyle/>
          <a:p>
            <a:pPr algn="ctr" defTabSz="1529519">
              <a:lnSpc>
                <a:spcPct val="90000"/>
              </a:lnSpc>
              <a:spcAft>
                <a:spcPct val="35000"/>
              </a:spcAft>
              <a:defRPr/>
            </a:pPr>
            <a:r>
              <a:rPr lang="en-US" sz="1765" b="1">
                <a:solidFill>
                  <a:schemeClr val="bg1"/>
                </a:solidFill>
                <a:latin typeface="Calibri" panose="020F0502020204030204" pitchFamily="34" charset="0"/>
                <a:cs typeface="Calibri" panose="020F0502020204030204" pitchFamily="34" charset="0"/>
              </a:rPr>
              <a:t>NodeJS</a:t>
            </a:r>
            <a:endParaRPr lang="vi-VN" sz="1765" b="1" dirty="0">
              <a:solidFill>
                <a:schemeClr val="bg1"/>
              </a:solidFill>
              <a:latin typeface="Calibri" panose="020F0502020204030204" pitchFamily="34" charset="0"/>
              <a:cs typeface="Calibri" panose="020F0502020204030204" pitchFamily="34" charset="0"/>
            </a:endParaRPr>
          </a:p>
        </p:txBody>
      </p:sp>
      <p:sp>
        <p:nvSpPr>
          <p:cNvPr id="14" name="Hộp Văn bản 13">
            <a:extLst>
              <a:ext uri="{FF2B5EF4-FFF2-40B4-BE49-F238E27FC236}">
                <a16:creationId xmlns:a16="http://schemas.microsoft.com/office/drawing/2014/main" id="{69E9A4A3-E657-490D-B538-D395648FEAD1}"/>
              </a:ext>
            </a:extLst>
          </p:cNvPr>
          <p:cNvSpPr txBox="1"/>
          <p:nvPr/>
        </p:nvSpPr>
        <p:spPr>
          <a:xfrm>
            <a:off x="3377173" y="2214384"/>
            <a:ext cx="1157195" cy="336759"/>
          </a:xfrm>
          <a:prstGeom prst="rect">
            <a:avLst/>
          </a:prstGeom>
          <a:noFill/>
        </p:spPr>
        <p:txBody>
          <a:bodyPr wrap="square">
            <a:spAutoFit/>
          </a:bodyPr>
          <a:lstStyle/>
          <a:p>
            <a:pPr algn="ctr" defTabSz="1529519">
              <a:lnSpc>
                <a:spcPct val="90000"/>
              </a:lnSpc>
              <a:spcAft>
                <a:spcPct val="35000"/>
              </a:spcAft>
              <a:defRPr/>
            </a:pPr>
            <a:r>
              <a:rPr lang="en-US" sz="1765" b="1" dirty="0">
                <a:solidFill>
                  <a:schemeClr val="bg1"/>
                </a:solidFill>
                <a:latin typeface="Calibri" panose="020F0502020204030204" pitchFamily="34" charset="0"/>
                <a:cs typeface="Calibri" panose="020F0502020204030204" pitchFamily="34" charset="0"/>
              </a:rPr>
              <a:t>AngularJS</a:t>
            </a:r>
            <a:endParaRPr lang="vi-VN" sz="1765" b="1" dirty="0">
              <a:solidFill>
                <a:schemeClr val="bg1"/>
              </a:solidFill>
              <a:latin typeface="Calibri" panose="020F0502020204030204" pitchFamily="34" charset="0"/>
              <a:cs typeface="Calibri" panose="020F0502020204030204" pitchFamily="34" charset="0"/>
            </a:endParaRPr>
          </a:p>
        </p:txBody>
      </p:sp>
      <p:sp>
        <p:nvSpPr>
          <p:cNvPr id="10" name="object 2">
            <a:extLst>
              <a:ext uri="{FF2B5EF4-FFF2-40B4-BE49-F238E27FC236}">
                <a16:creationId xmlns:a16="http://schemas.microsoft.com/office/drawing/2014/main" id="{3378D00C-B34F-4FA1-B497-4FE6842A1727}"/>
              </a:ext>
            </a:extLst>
          </p:cNvPr>
          <p:cNvSpPr txBox="1">
            <a:spLocks/>
          </p:cNvSpPr>
          <p:nvPr/>
        </p:nvSpPr>
        <p:spPr>
          <a:xfrm>
            <a:off x="1893794" y="169568"/>
            <a:ext cx="8404412" cy="399114"/>
          </a:xfrm>
          <a:prstGeom prst="rect">
            <a:avLst/>
          </a:prstGeom>
        </p:spPr>
        <p:txBody>
          <a:bodyPr vert="horz" wrap="square" lIns="0" tIns="1120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0645">
              <a:spcBef>
                <a:spcPts val="619"/>
              </a:spcBef>
              <a:tabLst>
                <a:tab pos="313186" algn="l"/>
                <a:tab pos="313748" algn="l"/>
              </a:tabLst>
            </a:pPr>
            <a:r>
              <a:rPr lang="en-US" altLang="en-US" sz="2800" b="1" dirty="0">
                <a:solidFill>
                  <a:schemeClr val="bg1"/>
                </a:solidFill>
                <a:latin typeface="Times New Roman" panose="02020603050405020304" pitchFamily="18" charset="0"/>
                <a:cs typeface="Times New Roman" panose="02020603050405020304" pitchFamily="18" charset="0"/>
              </a:rPr>
              <a:t>3.  </a:t>
            </a:r>
            <a:r>
              <a:rPr lang="en-US" altLang="en-US" sz="2800" b="1" dirty="0" err="1">
                <a:solidFill>
                  <a:schemeClr val="bg1"/>
                </a:solidFill>
                <a:latin typeface="Times New Roman" panose="02020603050405020304" pitchFamily="18" charset="0"/>
                <a:cs typeface="Times New Roman" panose="02020603050405020304" pitchFamily="18" charset="0"/>
              </a:rPr>
              <a:t>Phân</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tích</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thiết</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kế</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hệ</a:t>
            </a:r>
            <a:r>
              <a:rPr lang="en-US" altLang="en-US" sz="2800" b="1" dirty="0">
                <a:solidFill>
                  <a:schemeClr val="bg1"/>
                </a:solidFill>
                <a:latin typeface="Times New Roman" panose="02020603050405020304" pitchFamily="18" charset="0"/>
                <a:cs typeface="Times New Roman" panose="02020603050405020304" pitchFamily="18" charset="0"/>
              </a:rPr>
              <a:t> </a:t>
            </a:r>
            <a:r>
              <a:rPr lang="en-US" altLang="en-US" sz="2800" b="1" dirty="0" err="1">
                <a:solidFill>
                  <a:schemeClr val="bg1"/>
                </a:solidFill>
                <a:latin typeface="Times New Roman" panose="02020603050405020304" pitchFamily="18" charset="0"/>
                <a:cs typeface="Times New Roman" panose="02020603050405020304" pitchFamily="18" charset="0"/>
              </a:rPr>
              <a:t>thống</a:t>
            </a:r>
            <a:endParaRPr lang="en-US" sz="2800" b="1" spc="-18"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11703" y="1125415"/>
            <a:ext cx="2935419" cy="369332"/>
          </a:xfrm>
          <a:prstGeom prst="rect">
            <a:avLst/>
          </a:prstGeom>
          <a:noFill/>
        </p:spPr>
        <p:txBody>
          <a:bodyPr wrap="none" rtlCol="0">
            <a:spAutoFit/>
          </a:bodyPr>
          <a:lstStyle/>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Usecase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quát</a:t>
            </a:r>
            <a:endParaRPr lang="en-US" dirty="0">
              <a:latin typeface="Times New Roman" panose="02020603050405020304" pitchFamily="18" charset="0"/>
              <a:cs typeface="Times New Roman" panose="02020603050405020304" pitchFamily="18"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694" y="1125415"/>
            <a:ext cx="6250354" cy="532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883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Chủ đề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ủ đề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887</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Carlito</vt:lpstr>
      <vt:lpstr>Times New Roman</vt:lpstr>
      <vt:lpstr>Wingdings</vt:lpstr>
      <vt:lpstr>Chủ đề Office</vt:lpstr>
      <vt:lpstr>Chủ đề Office</vt:lpstr>
      <vt:lpstr>PowerPoint Presentation</vt:lpstr>
      <vt:lpstr>Nội dung bài báo cáo</vt:lpstr>
      <vt:lpstr>1.  Giới thiệu, mục tiêu và nội dung chính đề tài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NGUYEN NGOC MINH 20183797</dc:creator>
  <cp:lastModifiedBy>HOANG THU HANG 20180700</cp:lastModifiedBy>
  <cp:revision>9</cp:revision>
  <dcterms:created xsi:type="dcterms:W3CDTF">2022-01-15T10:54:19Z</dcterms:created>
  <dcterms:modified xsi:type="dcterms:W3CDTF">2022-01-16T14:42:07Z</dcterms:modified>
</cp:coreProperties>
</file>