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6" r:id="rId3"/>
    <p:sldId id="272" r:id="rId4"/>
    <p:sldId id="267" r:id="rId5"/>
    <p:sldId id="269" r:id="rId6"/>
    <p:sldId id="270" r:id="rId7"/>
    <p:sldId id="257" r:id="rId8"/>
    <p:sldId id="258" r:id="rId9"/>
    <p:sldId id="259" r:id="rId10"/>
    <p:sldId id="260" r:id="rId11"/>
    <p:sldId id="261" r:id="rId12"/>
    <p:sldId id="262" r:id="rId13"/>
    <p:sldId id="263" r:id="rId14"/>
    <p:sldId id="264" r:id="rId15"/>
    <p:sldId id="265"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p:restoredTop sz="66921"/>
  </p:normalViewPr>
  <p:slideViewPr>
    <p:cSldViewPr snapToGrid="0" snapToObjects="1">
      <p:cViewPr varScale="1">
        <p:scale>
          <a:sx n="73" d="100"/>
          <a:sy n="73" d="100"/>
        </p:scale>
        <p:origin x="2096"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0AD97-4527-7545-84C2-1608A00C5636}" type="datetimeFigureOut">
              <a:rPr lang="en-US" smtClean="0"/>
              <a:t>9/13/18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1F17F-30D6-C340-98CE-64316035F517}" type="slidenum">
              <a:rPr lang="en-US" smtClean="0"/>
              <a:t>‹#›</a:t>
            </a:fld>
            <a:endParaRPr lang="en-US"/>
          </a:p>
        </p:txBody>
      </p:sp>
    </p:spTree>
    <p:extLst>
      <p:ext uri="{BB962C8B-B14F-4D97-AF65-F5344CB8AC3E}">
        <p14:creationId xmlns:p14="http://schemas.microsoft.com/office/powerpoint/2010/main" val="33174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51F17F-30D6-C340-98CE-64316035F517}" type="slidenum">
              <a:rPr lang="en-US" smtClean="0"/>
              <a:t>1</a:t>
            </a:fld>
            <a:endParaRPr lang="en-US"/>
          </a:p>
        </p:txBody>
      </p:sp>
    </p:spTree>
    <p:extLst>
      <p:ext uri="{BB962C8B-B14F-4D97-AF65-F5344CB8AC3E}">
        <p14:creationId xmlns:p14="http://schemas.microsoft.com/office/powerpoint/2010/main" val="1606986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Char char="v"/>
            </a:pPr>
            <a:r>
              <a:rPr lang="en-US" b="0" dirty="0" smtClean="0">
                <a:latin typeface="Tahoma" charset="0"/>
                <a:ea typeface="Tahoma" charset="0"/>
                <a:cs typeface="Tahoma" charset="0"/>
              </a:rPr>
              <a:t>Define</a:t>
            </a:r>
            <a:r>
              <a:rPr lang="en-US" b="0" baseline="0" dirty="0" smtClean="0">
                <a:latin typeface="Tahoma" charset="0"/>
                <a:ea typeface="Tahoma" charset="0"/>
                <a:cs typeface="Tahoma" charset="0"/>
              </a:rPr>
              <a:t> is app desktop and develop it</a:t>
            </a:r>
          </a:p>
          <a:p>
            <a:pPr>
              <a:buFont typeface="Wingdings" charset="2"/>
              <a:buChar char="v"/>
            </a:pPr>
            <a:r>
              <a:rPr lang="en-US" b="0" baseline="0" dirty="0" smtClean="0">
                <a:latin typeface="Tahoma" charset="0"/>
                <a:ea typeface="Tahoma" charset="0"/>
                <a:cs typeface="Tahoma" charset="0"/>
              </a:rPr>
              <a:t>We can find the layers in our system is </a:t>
            </a:r>
            <a:r>
              <a:rPr lang="en-US" b="0" baseline="0" dirty="0" err="1" smtClean="0">
                <a:latin typeface="Tahoma" charset="0"/>
                <a:ea typeface="Tahoma" charset="0"/>
                <a:cs typeface="Tahoma" charset="0"/>
              </a:rPr>
              <a:t>Bussiness</a:t>
            </a:r>
            <a:r>
              <a:rPr lang="en-US" b="0" baseline="0" dirty="0" smtClean="0">
                <a:latin typeface="Tahoma" charset="0"/>
                <a:ea typeface="Tahoma" charset="0"/>
                <a:cs typeface="Tahoma" charset="0"/>
              </a:rPr>
              <a:t>, </a:t>
            </a:r>
            <a:r>
              <a:rPr lang="en-US" b="0" baseline="0" dirty="0" err="1" smtClean="0">
                <a:latin typeface="Tahoma" charset="0"/>
                <a:ea typeface="Tahoma" charset="0"/>
                <a:cs typeface="Tahoma" charset="0"/>
              </a:rPr>
              <a:t>DataBase</a:t>
            </a:r>
            <a:r>
              <a:rPr lang="en-US" b="0" baseline="0" dirty="0" smtClean="0">
                <a:latin typeface="Tahoma" charset="0"/>
                <a:ea typeface="Tahoma" charset="0"/>
                <a:cs typeface="Tahoma" charset="0"/>
              </a:rPr>
              <a:t> Access and UI</a:t>
            </a:r>
          </a:p>
          <a:p>
            <a:pPr>
              <a:buFont typeface="Wingdings" charset="2"/>
              <a:buChar char="v"/>
            </a:pPr>
            <a:r>
              <a:rPr lang="en-US" b="0" baseline="0" dirty="0" smtClean="0">
                <a:latin typeface="Tahoma" charset="0"/>
                <a:ea typeface="Tahoma" charset="0"/>
                <a:cs typeface="Tahoma" charset="0"/>
              </a:rPr>
              <a:t>To develop LMS requires a deep foundation like Class, Use Cases, Sequence that have to have the infinitely relationship</a:t>
            </a:r>
          </a:p>
          <a:p>
            <a:pPr marL="342900" indent="-342900">
              <a:buFont typeface="+mj-lt"/>
              <a:buAutoNum type="arabicPeriod"/>
            </a:pPr>
            <a:r>
              <a:rPr lang="en-US" sz="1200" dirty="0" smtClean="0">
                <a:latin typeface="Tahoma" charset="0"/>
                <a:ea typeface="Tahoma" charset="0"/>
                <a:cs typeface="Tahoma" charset="0"/>
              </a:rPr>
              <a:t>Library Management System is designed by </a:t>
            </a:r>
            <a:r>
              <a:rPr lang="en-US" sz="1200" b="1" dirty="0" smtClean="0">
                <a:solidFill>
                  <a:schemeClr val="bg1"/>
                </a:solidFill>
                <a:latin typeface="Tahoma" charset="0"/>
                <a:ea typeface="Tahoma" charset="0"/>
                <a:cs typeface="Tahoma" charset="0"/>
              </a:rPr>
              <a:t>using the simplest state of awareness</a:t>
            </a:r>
            <a:r>
              <a:rPr lang="en-US" sz="1200" dirty="0" smtClean="0">
                <a:latin typeface="Tahoma" charset="0"/>
                <a:ea typeface="Tahoma" charset="0"/>
                <a:cs typeface="Tahoma" charset="0"/>
              </a:rPr>
              <a:t>, where the mind goes beyond thoughts and concepts to the most abstract level of awareness – the "abstract content" of awareness in Class Diagrams. Experiences that all objects in the universe arise from pure consciousness .</a:t>
            </a:r>
          </a:p>
          <a:p>
            <a:pPr marL="342900" indent="-342900">
              <a:buFont typeface="+mj-lt"/>
              <a:buAutoNum type="arabicPeriod"/>
            </a:pPr>
            <a:r>
              <a:rPr lang="en-US" sz="1200" dirty="0" smtClean="0">
                <a:latin typeface="Tahoma" charset="0"/>
                <a:ea typeface="Tahoma" charset="0"/>
                <a:cs typeface="Tahoma" charset="0"/>
              </a:rPr>
              <a:t>Sequence Diagrams and Object Diagrams both show how objects relate to each other because its very nature has </a:t>
            </a:r>
            <a:r>
              <a:rPr lang="en-US" sz="1200" b="1" dirty="0" smtClean="0">
                <a:solidFill>
                  <a:schemeClr val="bg1"/>
                </a:solidFill>
                <a:latin typeface="Tahoma" charset="0"/>
                <a:ea typeface="Tahoma" charset="0"/>
                <a:cs typeface="Tahoma" charset="0"/>
              </a:rPr>
              <a:t>the fundamental association of self-referral – the Self being aware of the Self</a:t>
            </a:r>
            <a:r>
              <a:rPr lang="en-US" sz="1200" dirty="0" smtClean="0">
                <a:latin typeface="Tahoma" charset="0"/>
                <a:ea typeface="Tahoma" charset="0"/>
                <a:cs typeface="Tahoma" charset="0"/>
              </a:rPr>
              <a:t>. Collecting between sequence in Unity Consciousness one feels intimately associated with all other things in creation as a result of perceiving all things in terms of one’s Self. </a:t>
            </a:r>
          </a:p>
          <a:p>
            <a:pPr marL="342900" indent="-342900">
              <a:buFont typeface="+mj-lt"/>
              <a:buAutoNum type="arabicPeriod"/>
            </a:pPr>
            <a:r>
              <a:rPr lang="en-US" sz="1200" dirty="0" smtClean="0">
                <a:latin typeface="Tahoma" charset="0"/>
                <a:ea typeface="Tahoma" charset="0"/>
                <a:cs typeface="Tahoma" charset="0"/>
              </a:rPr>
              <a:t>Inheritance and Abstract classes in LMS displays </a:t>
            </a:r>
            <a:r>
              <a:rPr lang="en-US" sz="1200" b="1" dirty="0" smtClean="0">
                <a:solidFill>
                  <a:schemeClr val="bg1"/>
                </a:solidFill>
                <a:latin typeface="Tahoma" charset="0"/>
                <a:ea typeface="Tahoma" charset="0"/>
                <a:cs typeface="Tahoma" charset="0"/>
              </a:rPr>
              <a:t>the infinitely adaptable field of pure intelligence that can be ‘reused’</a:t>
            </a:r>
            <a:r>
              <a:rPr lang="en-US" sz="1200" b="1" dirty="0" smtClean="0">
                <a:latin typeface="Tahoma" charset="0"/>
                <a:ea typeface="Tahoma" charset="0"/>
                <a:cs typeface="Tahoma" charset="0"/>
              </a:rPr>
              <a:t> </a:t>
            </a:r>
            <a:r>
              <a:rPr lang="en-US" sz="1200" dirty="0" smtClean="0">
                <a:latin typeface="Tahoma" charset="0"/>
                <a:ea typeface="Tahoma" charset="0"/>
                <a:cs typeface="Tahoma" charset="0"/>
              </a:rPr>
              <a:t>by every individual in all places, at all times. The individual is united with everything else, and </a:t>
            </a:r>
            <a:r>
              <a:rPr lang="en-US" sz="1200" b="1" dirty="0" smtClean="0">
                <a:solidFill>
                  <a:srgbClr val="FF0000"/>
                </a:solidFill>
                <a:latin typeface="Tahoma" charset="0"/>
                <a:ea typeface="Tahoma" charset="0"/>
                <a:cs typeface="Tahoma" charset="0"/>
              </a:rPr>
              <a:t>inherits the total potential of natural for fulfillment of all desires spontaneously</a:t>
            </a:r>
            <a:r>
              <a:rPr lang="en-US" sz="1200" dirty="0" smtClean="0">
                <a:latin typeface="Tahoma" charset="0"/>
                <a:ea typeface="Tahoma" charset="0"/>
                <a:cs typeface="Tahoma" charset="0"/>
              </a:rPr>
              <a:t>. To prevent the unexpected change, we have the concrete class embodies a set of concrete behaviors on a set of data whereas an abstract class embodies some concrete behaviors and at the same time gives expression to new unimplemented behaviors in the form of abstract methods.</a:t>
            </a:r>
          </a:p>
          <a:p>
            <a:pPr marL="342900" indent="-342900">
              <a:buFont typeface="+mj-lt"/>
              <a:buAutoNum type="arabicPeriod"/>
            </a:pPr>
            <a:r>
              <a:rPr lang="en-US" sz="1200" dirty="0" smtClean="0">
                <a:latin typeface="Tahoma" charset="0"/>
                <a:ea typeface="Tahoma" charset="0"/>
                <a:cs typeface="Tahoma" charset="0"/>
              </a:rPr>
              <a:t>Interfaces give expression to abstract </a:t>
            </a:r>
            <a:r>
              <a:rPr lang="en-US" sz="1200" b="1" dirty="0" smtClean="0">
                <a:solidFill>
                  <a:schemeClr val="bg1"/>
                </a:solidFill>
                <a:latin typeface="Tahoma" charset="0"/>
                <a:ea typeface="Tahoma" charset="0"/>
                <a:cs typeface="Tahoma" charset="0"/>
              </a:rPr>
              <a:t>“</a:t>
            </a:r>
            <a:r>
              <a:rPr lang="en-US" sz="1200" b="1" dirty="0" err="1" smtClean="0">
                <a:solidFill>
                  <a:schemeClr val="bg1"/>
                </a:solidFill>
                <a:latin typeface="Tahoma" charset="0"/>
                <a:ea typeface="Tahoma" charset="0"/>
                <a:cs typeface="Tahoma" charset="0"/>
              </a:rPr>
              <a:t>unmanifest</a:t>
            </a:r>
            <a:r>
              <a:rPr lang="en-US" sz="1200" b="1" dirty="0" smtClean="0">
                <a:solidFill>
                  <a:schemeClr val="bg1"/>
                </a:solidFill>
                <a:latin typeface="Tahoma" charset="0"/>
                <a:ea typeface="Tahoma" charset="0"/>
                <a:cs typeface="Tahoma" charset="0"/>
              </a:rPr>
              <a:t> behaviors, ”pure possibilities</a:t>
            </a:r>
            <a:r>
              <a:rPr lang="en-US" sz="1200" dirty="0" smtClean="0">
                <a:latin typeface="Tahoma" charset="0"/>
                <a:ea typeface="Tahoma" charset="0"/>
                <a:cs typeface="Tahoma" charset="0"/>
              </a:rPr>
              <a:t>”, which can be realized in an endless number of ways by implementing classes</a:t>
            </a:r>
          </a:p>
          <a:p>
            <a:pPr marL="0" marR="0" indent="0" algn="l" defTabSz="914400" rtl="0" eaLnBrk="1" fontAlgn="auto" latinLnBrk="0" hangingPunct="1">
              <a:lnSpc>
                <a:spcPct val="100000"/>
              </a:lnSpc>
              <a:spcBef>
                <a:spcPts val="0"/>
              </a:spcBef>
              <a:spcAft>
                <a:spcPts val="0"/>
              </a:spcAft>
              <a:buClrTx/>
              <a:buSzTx/>
              <a:buFont typeface="Wingdings" charset="2"/>
              <a:buChar char="v"/>
              <a:tabLst/>
              <a:defRPr/>
            </a:pPr>
            <a:r>
              <a:rPr lang="en-US" i="1" dirty="0" smtClean="0">
                <a:latin typeface="Tahoma" charset="0"/>
                <a:ea typeface="Tahoma" charset="0"/>
                <a:cs typeface="Tahoma" charset="0"/>
              </a:rPr>
              <a:t>UML class diagram and Sequence Diagram while implementation of</a:t>
            </a:r>
            <a:r>
              <a:rPr lang="en-US" dirty="0" smtClean="0">
                <a:latin typeface="Tahoma" charset="0"/>
                <a:ea typeface="Tahoma" charset="0"/>
                <a:cs typeface="Tahoma" charset="0"/>
              </a:rPr>
              <a:t> </a:t>
            </a:r>
            <a:r>
              <a:rPr lang="en-US" i="1" dirty="0" smtClean="0">
                <a:latin typeface="Tahoma" charset="0"/>
                <a:ea typeface="Tahoma" charset="0"/>
                <a:cs typeface="Tahoma" charset="0"/>
              </a:rPr>
              <a:t>project has done with Java and uses object oriented concepts like polymorphism, Inheritance, Relationships, Singleton, Abstract classes, Interfaces and JavaFX for UI.</a:t>
            </a:r>
            <a:r>
              <a:rPr lang="en-US" dirty="0" smtClean="0">
                <a:latin typeface="Tahoma" charset="0"/>
                <a:ea typeface="Tahoma" charset="0"/>
                <a:cs typeface="Tahoma" charset="0"/>
              </a:rPr>
              <a:t> </a:t>
            </a:r>
          </a:p>
          <a:p>
            <a:pPr>
              <a:buFont typeface="Wingdings" charset="2"/>
              <a:buChar char="v"/>
            </a:pPr>
            <a:endParaRPr lang="en-US" b="1" dirty="0" smtClean="0">
              <a:latin typeface="Tahoma" charset="0"/>
              <a:ea typeface="Tahoma" charset="0"/>
              <a:cs typeface="Tahoma" charset="0"/>
            </a:endParaRPr>
          </a:p>
        </p:txBody>
      </p:sp>
      <p:sp>
        <p:nvSpPr>
          <p:cNvPr id="4" name="Slide Number Placeholder 3"/>
          <p:cNvSpPr>
            <a:spLocks noGrp="1"/>
          </p:cNvSpPr>
          <p:nvPr>
            <p:ph type="sldNum" sz="quarter" idx="10"/>
          </p:nvPr>
        </p:nvSpPr>
        <p:spPr/>
        <p:txBody>
          <a:bodyPr/>
          <a:lstStyle/>
          <a:p>
            <a:fld id="{3651F17F-30D6-C340-98CE-64316035F517}" type="slidenum">
              <a:rPr lang="en-US" smtClean="0"/>
              <a:t>15</a:t>
            </a:fld>
            <a:endParaRPr lang="en-US"/>
          </a:p>
        </p:txBody>
      </p:sp>
    </p:spTree>
    <p:extLst>
      <p:ext uri="{BB962C8B-B14F-4D97-AF65-F5344CB8AC3E}">
        <p14:creationId xmlns:p14="http://schemas.microsoft.com/office/powerpoint/2010/main" val="613363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sz="1200" dirty="0" smtClean="0">
                <a:latin typeface="Tahoma" charset="0"/>
                <a:ea typeface="Tahoma" charset="0"/>
                <a:cs typeface="Tahoma" charset="0"/>
              </a:rPr>
              <a:t>Class diagrams is the simplest state of awareness, where the mind goes beyond thoughts and concepts to the most abstract level of awareness – the "abstract content" of awareness. Experiences that all objects in the universe arise from pure consciousness and are ultimately nothing but consciousness. Also Class diagrams are related to itself through its own self- referral dynamics</a:t>
            </a:r>
            <a:r>
              <a:rPr lang="en-US" sz="1200" b="1" dirty="0" smtClean="0">
                <a:latin typeface="Tahoma" charset="0"/>
                <a:ea typeface="Tahoma" charset="0"/>
                <a:cs typeface="Tahoma" charset="0"/>
              </a:rPr>
              <a:t>. </a:t>
            </a:r>
            <a:endParaRPr lang="en-US" sz="1200" dirty="0" smtClean="0">
              <a:latin typeface="Tahoma" charset="0"/>
              <a:ea typeface="Tahoma" charset="0"/>
              <a:cs typeface="Tahoma" charset="0"/>
            </a:endParaRPr>
          </a:p>
          <a:p>
            <a:pPr marL="342900" indent="-342900">
              <a:buFont typeface="+mj-lt"/>
              <a:buAutoNum type="arabicPeriod"/>
            </a:pPr>
            <a:r>
              <a:rPr lang="en-US" sz="1200" dirty="0" smtClean="0">
                <a:latin typeface="Tahoma" charset="0"/>
                <a:ea typeface="Tahoma" charset="0"/>
                <a:cs typeface="Tahoma" charset="0"/>
              </a:rPr>
              <a:t>Sequence Diagrams and Object Diagrams both show how objects relate to each other because its very nature has the fundamental association of self-referral – the Self being aware of the Self. Collecting between sequence in Unity Consciousness one feels intimately associated with all other things in creation as a result of perceiving all things in terms of one’s Self. </a:t>
            </a:r>
          </a:p>
          <a:p>
            <a:pPr marL="342900" indent="-342900">
              <a:buFont typeface="+mj-lt"/>
              <a:buAutoNum type="arabicPeriod"/>
            </a:pPr>
            <a:r>
              <a:rPr lang="en-US" sz="1200" dirty="0" smtClean="0">
                <a:latin typeface="Tahoma" charset="0"/>
                <a:ea typeface="Tahoma" charset="0"/>
                <a:cs typeface="Tahoma" charset="0"/>
              </a:rPr>
              <a:t>Inheritance: is the infinitely adaptable field of pure intelligence that can be ‘reused’ by every individual in all places, at all times. The individual is united with everything else, </a:t>
            </a:r>
            <a:r>
              <a:rPr lang="en-US" sz="1200" b="1" dirty="0" smtClean="0">
                <a:solidFill>
                  <a:srgbClr val="FF0000"/>
                </a:solidFill>
                <a:latin typeface="Tahoma" charset="0"/>
                <a:ea typeface="Tahoma" charset="0"/>
                <a:cs typeface="Tahoma" charset="0"/>
              </a:rPr>
              <a:t>and inherits the total potential of natural for fulfillment of all desires spontaneously</a:t>
            </a:r>
          </a:p>
          <a:p>
            <a:pPr marL="342900" indent="-342900">
              <a:buFont typeface="+mj-lt"/>
              <a:buAutoNum type="arabicPeriod"/>
            </a:pPr>
            <a:r>
              <a:rPr lang="en-US" sz="1200" dirty="0" smtClean="0">
                <a:latin typeface="Tahoma" charset="0"/>
                <a:ea typeface="Tahoma" charset="0"/>
                <a:cs typeface="Tahoma" charset="0"/>
              </a:rPr>
              <a:t>Abstract classes : concrete class embodies a set of concrete behaviors on a set of data whereas an abstract class embodies some concrete behaviors and at the same time gives expression to new unimplemented behaviors in the form of abstract methods.</a:t>
            </a:r>
          </a:p>
          <a:p>
            <a:pPr marL="342900" indent="-342900">
              <a:buFont typeface="+mj-lt"/>
              <a:buAutoNum type="arabicPeriod"/>
            </a:pPr>
            <a:r>
              <a:rPr lang="en-US" sz="1200" dirty="0" smtClean="0">
                <a:latin typeface="Tahoma" charset="0"/>
                <a:ea typeface="Tahoma" charset="0"/>
                <a:cs typeface="Tahoma" charset="0"/>
              </a:rPr>
              <a:t>Interfaces : </a:t>
            </a:r>
            <a:r>
              <a:rPr lang="en-US" sz="1200" b="1" dirty="0" smtClean="0">
                <a:solidFill>
                  <a:srgbClr val="FF0000"/>
                </a:solidFill>
                <a:latin typeface="Tahoma" charset="0"/>
                <a:ea typeface="Tahoma" charset="0"/>
                <a:cs typeface="Tahoma" charset="0"/>
              </a:rPr>
              <a:t>give expression to abstract “</a:t>
            </a:r>
            <a:r>
              <a:rPr lang="en-US" sz="1200" b="1" dirty="0" err="1" smtClean="0">
                <a:solidFill>
                  <a:srgbClr val="FF0000"/>
                </a:solidFill>
                <a:latin typeface="Tahoma" charset="0"/>
                <a:ea typeface="Tahoma" charset="0"/>
                <a:cs typeface="Tahoma" charset="0"/>
              </a:rPr>
              <a:t>unmanifest</a:t>
            </a:r>
            <a:r>
              <a:rPr lang="en-US" sz="1200" b="1" dirty="0" smtClean="0">
                <a:solidFill>
                  <a:srgbClr val="FF0000"/>
                </a:solidFill>
                <a:latin typeface="Tahoma" charset="0"/>
                <a:ea typeface="Tahoma" charset="0"/>
                <a:cs typeface="Tahoma" charset="0"/>
              </a:rPr>
              <a:t> behaviors, ”pure possibilities”, </a:t>
            </a:r>
            <a:r>
              <a:rPr lang="en-US" sz="1200" dirty="0" smtClean="0">
                <a:latin typeface="Tahoma" charset="0"/>
                <a:ea typeface="Tahoma" charset="0"/>
                <a:cs typeface="Tahoma" charset="0"/>
              </a:rPr>
              <a:t>which can be realized in an endless number of ways by implementing classes</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Tahoma" charset="0"/>
                <a:ea typeface="Tahoma" charset="0"/>
                <a:cs typeface="Tahoma" charset="0"/>
              </a:rPr>
              <a:t>Designing this system is elaborated using UML class diagram and Sequence Diagram while implementation of</a:t>
            </a:r>
            <a:r>
              <a:rPr lang="en-US" dirty="0" smtClean="0">
                <a:latin typeface="Tahoma" charset="0"/>
                <a:ea typeface="Tahoma" charset="0"/>
                <a:cs typeface="Tahoma" charset="0"/>
              </a:rPr>
              <a:t> </a:t>
            </a:r>
            <a:r>
              <a:rPr lang="en-US" i="1" dirty="0" smtClean="0">
                <a:latin typeface="Tahoma" charset="0"/>
                <a:ea typeface="Tahoma" charset="0"/>
                <a:cs typeface="Tahoma" charset="0"/>
              </a:rPr>
              <a:t>project has done with Java and uses object oriented concepts like polymorphism, Inheritance, Relationships, Singleton, Abstract classes, Interfaces and JavaFX for UI.</a:t>
            </a:r>
            <a:r>
              <a:rPr lang="en-US" dirty="0" smtClean="0">
                <a:latin typeface="Tahoma" charset="0"/>
                <a:ea typeface="Tahoma" charset="0"/>
                <a:cs typeface="Tahoma" charset="0"/>
              </a:rPr>
              <a:t> </a:t>
            </a:r>
          </a:p>
          <a:p>
            <a:endParaRPr lang="en-US" dirty="0"/>
          </a:p>
        </p:txBody>
      </p:sp>
      <p:sp>
        <p:nvSpPr>
          <p:cNvPr id="4" name="Slide Number Placeholder 3"/>
          <p:cNvSpPr>
            <a:spLocks noGrp="1"/>
          </p:cNvSpPr>
          <p:nvPr>
            <p:ph type="sldNum" sz="quarter" idx="10"/>
          </p:nvPr>
        </p:nvSpPr>
        <p:spPr/>
        <p:txBody>
          <a:bodyPr/>
          <a:lstStyle/>
          <a:p>
            <a:fld id="{3651F17F-30D6-C340-98CE-64316035F517}" type="slidenum">
              <a:rPr lang="en-US" smtClean="0"/>
              <a:t>16</a:t>
            </a:fld>
            <a:endParaRPr lang="en-US"/>
          </a:p>
        </p:txBody>
      </p:sp>
    </p:spTree>
    <p:extLst>
      <p:ext uri="{BB962C8B-B14F-4D97-AF65-F5344CB8AC3E}">
        <p14:creationId xmlns:p14="http://schemas.microsoft.com/office/powerpoint/2010/main" val="362965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Designing this system will be elaborated using UML class diagram and Sequence Diagram while implementation of</a:t>
            </a:r>
            <a:r>
              <a:rPr lang="en-US" dirty="0">
                <a:effectLst/>
              </a:rPr>
              <a:t> </a:t>
            </a:r>
            <a:r>
              <a:rPr lang="en-US" sz="1200" b="1" kern="1200" cap="all" dirty="0">
                <a:solidFill>
                  <a:schemeClr val="tx1"/>
                </a:solidFill>
                <a:effectLst/>
                <a:latin typeface="+mn-lt"/>
                <a:ea typeface="+mn-ea"/>
                <a:cs typeface="+mn-cs"/>
              </a:rPr>
              <a:t>library</a:t>
            </a:r>
            <a:r>
              <a:rPr lang="en-US" sz="1200" b="1" kern="1200" cap="all" baseline="0" dirty="0">
                <a:solidFill>
                  <a:schemeClr val="tx1"/>
                </a:solidFill>
                <a:effectLst/>
                <a:latin typeface="+mn-lt"/>
                <a:ea typeface="+mn-ea"/>
                <a:cs typeface="+mn-cs"/>
              </a:rPr>
              <a:t> management system</a:t>
            </a:r>
            <a:endParaRPr lang="en-US" sz="1200" b="1" kern="1200" cap="all"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 the project will be done with Java and uses object oriented concepts like polymorphism, Inheritance, Relationships, Singleton, Abstract classes, Interfaces and JavaFX for UI.</a:t>
            </a:r>
            <a:r>
              <a:rPr lang="en-US" dirty="0">
                <a:effectLst/>
              </a:rPr>
              <a:t> </a:t>
            </a:r>
            <a:endParaRPr lang="en-US" dirty="0"/>
          </a:p>
        </p:txBody>
      </p:sp>
      <p:sp>
        <p:nvSpPr>
          <p:cNvPr id="4" name="Slide Number Placeholder 3"/>
          <p:cNvSpPr>
            <a:spLocks noGrp="1"/>
          </p:cNvSpPr>
          <p:nvPr>
            <p:ph type="sldNum" sz="quarter" idx="10"/>
          </p:nvPr>
        </p:nvSpPr>
        <p:spPr/>
        <p:txBody>
          <a:bodyPr/>
          <a:lstStyle/>
          <a:p>
            <a:fld id="{3651F17F-30D6-C340-98CE-64316035F517}" type="slidenum">
              <a:rPr lang="en-US" smtClean="0"/>
              <a:t>2</a:t>
            </a:fld>
            <a:endParaRPr lang="en-US"/>
          </a:p>
        </p:txBody>
      </p:sp>
    </p:spTree>
    <p:extLst>
      <p:ext uri="{BB962C8B-B14F-4D97-AF65-F5344CB8AC3E}">
        <p14:creationId xmlns:p14="http://schemas.microsoft.com/office/powerpoint/2010/main" val="384692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Optional Use cases :</a:t>
            </a:r>
          </a:p>
          <a:p>
            <a:pPr marL="171450" indent="-171450">
              <a:buFontTx/>
              <a:buChar char="-"/>
            </a:pPr>
            <a:r>
              <a:rPr lang="en-US" dirty="0"/>
              <a:t>1. Add book</a:t>
            </a:r>
          </a:p>
          <a:p>
            <a:pPr marL="171450" indent="-171450">
              <a:buFontTx/>
              <a:buChar char="-"/>
            </a:pPr>
            <a:r>
              <a:rPr lang="en-US" dirty="0"/>
              <a:t>2. Print</a:t>
            </a:r>
            <a:r>
              <a:rPr lang="en-US" baseline="0" dirty="0"/>
              <a:t> </a:t>
            </a:r>
            <a:r>
              <a:rPr lang="en-US" baseline="0" dirty="0" err="1"/>
              <a:t>CheckoutRecord</a:t>
            </a:r>
            <a:r>
              <a:rPr lang="en-US" baseline="0" dirty="0"/>
              <a:t>(</a:t>
            </a:r>
            <a:r>
              <a:rPr lang="en-US" baseline="0" dirty="0" err="1"/>
              <a:t>MemberID</a:t>
            </a:r>
            <a:r>
              <a:rPr lang="en-US" baseline="0" dirty="0"/>
              <a:t>)</a:t>
            </a:r>
          </a:p>
          <a:p>
            <a:pPr marL="171450" indent="-171450">
              <a:buFontTx/>
              <a:buChar char="-"/>
            </a:pPr>
            <a:r>
              <a:rPr lang="en-US" baseline="0" dirty="0"/>
              <a:t>3. Search Book</a:t>
            </a:r>
            <a:endParaRPr lang="en-US" dirty="0"/>
          </a:p>
        </p:txBody>
      </p:sp>
      <p:sp>
        <p:nvSpPr>
          <p:cNvPr id="4" name="Slide Number Placeholder 3"/>
          <p:cNvSpPr>
            <a:spLocks noGrp="1"/>
          </p:cNvSpPr>
          <p:nvPr>
            <p:ph type="sldNum" sz="quarter" idx="10"/>
          </p:nvPr>
        </p:nvSpPr>
        <p:spPr/>
        <p:txBody>
          <a:bodyPr/>
          <a:lstStyle/>
          <a:p>
            <a:fld id="{3651F17F-30D6-C340-98CE-64316035F517}" type="slidenum">
              <a:rPr lang="en-US" smtClean="0"/>
              <a:t>8</a:t>
            </a:fld>
            <a:endParaRPr lang="en-US"/>
          </a:p>
        </p:txBody>
      </p:sp>
    </p:spTree>
    <p:extLst>
      <p:ext uri="{BB962C8B-B14F-4D97-AF65-F5344CB8AC3E}">
        <p14:creationId xmlns:p14="http://schemas.microsoft.com/office/powerpoint/2010/main" val="90882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a:t>
            </a:r>
            <a:r>
              <a:rPr lang="en-US" baseline="0" dirty="0" smtClean="0"/>
              <a:t> sequence diagrams in this system, but we just show two sequences </a:t>
            </a:r>
            <a:endParaRPr lang="en-US" dirty="0"/>
          </a:p>
        </p:txBody>
      </p:sp>
      <p:sp>
        <p:nvSpPr>
          <p:cNvPr id="4" name="Slide Number Placeholder 3"/>
          <p:cNvSpPr>
            <a:spLocks noGrp="1"/>
          </p:cNvSpPr>
          <p:nvPr>
            <p:ph type="sldNum" sz="quarter" idx="10"/>
          </p:nvPr>
        </p:nvSpPr>
        <p:spPr/>
        <p:txBody>
          <a:bodyPr/>
          <a:lstStyle/>
          <a:p>
            <a:fld id="{3651F17F-30D6-C340-98CE-64316035F517}" type="slidenum">
              <a:rPr lang="en-US" smtClean="0"/>
              <a:t>9</a:t>
            </a:fld>
            <a:endParaRPr lang="en-US"/>
          </a:p>
        </p:txBody>
      </p:sp>
    </p:spTree>
    <p:extLst>
      <p:ext uri="{BB962C8B-B14F-4D97-AF65-F5344CB8AC3E}">
        <p14:creationId xmlns:p14="http://schemas.microsoft.com/office/powerpoint/2010/main" val="1182627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51F17F-30D6-C340-98CE-64316035F517}" type="slidenum">
              <a:rPr lang="en-US" smtClean="0"/>
              <a:t>10</a:t>
            </a:fld>
            <a:endParaRPr lang="en-US"/>
          </a:p>
        </p:txBody>
      </p:sp>
    </p:spTree>
    <p:extLst>
      <p:ext uri="{BB962C8B-B14F-4D97-AF65-F5344CB8AC3E}">
        <p14:creationId xmlns:p14="http://schemas.microsoft.com/office/powerpoint/2010/main" val="794768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eriod"/>
            </a:pPr>
            <a:r>
              <a:rPr lang="en-US" dirty="0"/>
              <a:t>What UI features are involved in the use case</a:t>
            </a:r>
          </a:p>
          <a:p>
            <a:pPr marL="228600" indent="-228600">
              <a:buAutoNum type="alphaLcPeriod"/>
            </a:pPr>
            <a:r>
              <a:rPr lang="en-US" dirty="0"/>
              <a:t>How the UI communicates with the controller </a:t>
            </a:r>
          </a:p>
          <a:p>
            <a:pPr marL="228600" indent="-228600">
              <a:buAutoNum type="alphaLcPeriod"/>
            </a:pPr>
            <a:r>
              <a:rPr lang="en-US" dirty="0"/>
              <a:t>What the controller does in response to the request from the UI</a:t>
            </a:r>
          </a:p>
        </p:txBody>
      </p:sp>
      <p:sp>
        <p:nvSpPr>
          <p:cNvPr id="4" name="Slide Number Placeholder 3"/>
          <p:cNvSpPr>
            <a:spLocks noGrp="1"/>
          </p:cNvSpPr>
          <p:nvPr>
            <p:ph type="sldNum" sz="quarter" idx="10"/>
          </p:nvPr>
        </p:nvSpPr>
        <p:spPr/>
        <p:txBody>
          <a:bodyPr/>
          <a:lstStyle/>
          <a:p>
            <a:fld id="{3651F17F-30D6-C340-98CE-64316035F517}" type="slidenum">
              <a:rPr lang="en-US" smtClean="0"/>
              <a:t>11</a:t>
            </a:fld>
            <a:endParaRPr lang="en-US"/>
          </a:p>
        </p:txBody>
      </p:sp>
    </p:spTree>
    <p:extLst>
      <p:ext uri="{BB962C8B-B14F-4D97-AF65-F5344CB8AC3E}">
        <p14:creationId xmlns:p14="http://schemas.microsoft.com/office/powerpoint/2010/main" val="32801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51F17F-30D6-C340-98CE-64316035F517}" type="slidenum">
              <a:rPr lang="en-US" smtClean="0"/>
              <a:t>12</a:t>
            </a:fld>
            <a:endParaRPr lang="en-US"/>
          </a:p>
        </p:txBody>
      </p:sp>
    </p:spTree>
    <p:extLst>
      <p:ext uri="{BB962C8B-B14F-4D97-AF65-F5344CB8AC3E}">
        <p14:creationId xmlns:p14="http://schemas.microsoft.com/office/powerpoint/2010/main" val="636019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some UI </a:t>
            </a:r>
          </a:p>
        </p:txBody>
      </p:sp>
      <p:sp>
        <p:nvSpPr>
          <p:cNvPr id="4" name="Slide Number Placeholder 3"/>
          <p:cNvSpPr>
            <a:spLocks noGrp="1"/>
          </p:cNvSpPr>
          <p:nvPr>
            <p:ph type="sldNum" sz="quarter" idx="10"/>
          </p:nvPr>
        </p:nvSpPr>
        <p:spPr/>
        <p:txBody>
          <a:bodyPr/>
          <a:lstStyle/>
          <a:p>
            <a:fld id="{3651F17F-30D6-C340-98CE-64316035F517}" type="slidenum">
              <a:rPr lang="en-US" smtClean="0"/>
              <a:t>13</a:t>
            </a:fld>
            <a:endParaRPr lang="en-US"/>
          </a:p>
        </p:txBody>
      </p:sp>
    </p:spTree>
    <p:extLst>
      <p:ext uri="{BB962C8B-B14F-4D97-AF65-F5344CB8AC3E}">
        <p14:creationId xmlns:p14="http://schemas.microsoft.com/office/powerpoint/2010/main" val="127760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51F17F-30D6-C340-98CE-64316035F517}" type="slidenum">
              <a:rPr lang="en-US" smtClean="0"/>
              <a:t>14</a:t>
            </a:fld>
            <a:endParaRPr lang="en-US"/>
          </a:p>
        </p:txBody>
      </p:sp>
    </p:spTree>
    <p:extLst>
      <p:ext uri="{BB962C8B-B14F-4D97-AF65-F5344CB8AC3E}">
        <p14:creationId xmlns:p14="http://schemas.microsoft.com/office/powerpoint/2010/main" val="52142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9/13/18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9/13/18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392" y="1122363"/>
            <a:ext cx="10711543" cy="1344111"/>
          </a:xfrm>
        </p:spPr>
        <p:txBody>
          <a:bodyPr>
            <a:normAutofit fontScale="90000"/>
          </a:bodyPr>
          <a:lstStyle/>
          <a:p>
            <a:r>
              <a:rPr lang="en-US" dirty="0">
                <a:solidFill>
                  <a:srgbClr val="C00000"/>
                </a:solidFill>
                <a:latin typeface="Tahoma" charset="0"/>
                <a:ea typeface="Tahoma" charset="0"/>
                <a:cs typeface="Tahoma" charset="0"/>
              </a:rPr>
              <a:t>Library management system project</a:t>
            </a:r>
          </a:p>
        </p:txBody>
      </p:sp>
      <p:sp>
        <p:nvSpPr>
          <p:cNvPr id="3" name="Subtitle 2"/>
          <p:cNvSpPr>
            <a:spLocks noGrp="1"/>
          </p:cNvSpPr>
          <p:nvPr>
            <p:ph type="subTitle" idx="1"/>
          </p:nvPr>
        </p:nvSpPr>
        <p:spPr>
          <a:xfrm>
            <a:off x="629392" y="2827421"/>
            <a:ext cx="10038608" cy="3383374"/>
          </a:xfrm>
        </p:spPr>
        <p:txBody>
          <a:bodyPr>
            <a:normAutofit/>
          </a:bodyPr>
          <a:lstStyle/>
          <a:p>
            <a:pPr marL="342900" indent="-342900">
              <a:buFont typeface="Wingdings" charset="2"/>
              <a:buChar char="v"/>
            </a:pPr>
            <a:r>
              <a:rPr lang="en-US" dirty="0" smtClean="0">
                <a:solidFill>
                  <a:schemeClr val="bg1"/>
                </a:solidFill>
              </a:rPr>
              <a:t>Course </a:t>
            </a:r>
            <a:r>
              <a:rPr lang="en-US" dirty="0">
                <a:solidFill>
                  <a:schemeClr val="bg1"/>
                </a:solidFill>
              </a:rPr>
              <a:t>- CS401 Modern Programming Practices (</a:t>
            </a:r>
            <a:r>
              <a:rPr lang="en-US" dirty="0" smtClean="0">
                <a:solidFill>
                  <a:schemeClr val="bg1"/>
                </a:solidFill>
              </a:rPr>
              <a:t>MPP)</a:t>
            </a:r>
          </a:p>
          <a:p>
            <a:pPr marL="342900" indent="-342900">
              <a:buFont typeface="Wingdings" charset="2"/>
              <a:buChar char="v"/>
            </a:pPr>
            <a:r>
              <a:rPr lang="en-US" dirty="0" smtClean="0">
                <a:solidFill>
                  <a:schemeClr val="bg1"/>
                </a:solidFill>
              </a:rPr>
              <a:t>Professor </a:t>
            </a:r>
            <a:r>
              <a:rPr lang="en-US" dirty="0">
                <a:solidFill>
                  <a:schemeClr val="bg1"/>
                </a:solidFill>
              </a:rPr>
              <a:t>-  </a:t>
            </a:r>
            <a:r>
              <a:rPr lang="en-US" dirty="0" err="1">
                <a:solidFill>
                  <a:schemeClr val="bg1"/>
                </a:solidFill>
              </a:rPr>
              <a:t>Renuka</a:t>
            </a:r>
            <a:r>
              <a:rPr lang="en-US" dirty="0">
                <a:solidFill>
                  <a:schemeClr val="bg1"/>
                </a:solidFill>
              </a:rPr>
              <a:t> </a:t>
            </a:r>
            <a:r>
              <a:rPr lang="en-US" dirty="0" err="1" smtClean="0">
                <a:solidFill>
                  <a:schemeClr val="bg1"/>
                </a:solidFill>
              </a:rPr>
              <a:t>Mohanraj</a:t>
            </a:r>
            <a:endParaRPr lang="en-US" dirty="0">
              <a:solidFill>
                <a:schemeClr val="bg1"/>
              </a:solidFill>
            </a:endParaRPr>
          </a:p>
          <a:p>
            <a:pPr marL="342900" indent="-342900">
              <a:buFont typeface="Wingdings" charset="2"/>
              <a:buChar char="v"/>
            </a:pPr>
            <a:r>
              <a:rPr lang="en-US" dirty="0" smtClean="0">
                <a:solidFill>
                  <a:schemeClr val="bg1"/>
                </a:solidFill>
              </a:rPr>
              <a:t>Group </a:t>
            </a:r>
            <a:r>
              <a:rPr lang="en-US" dirty="0">
                <a:solidFill>
                  <a:schemeClr val="bg1"/>
                </a:solidFill>
              </a:rPr>
              <a:t>2 : </a:t>
            </a:r>
            <a:endParaRPr lang="en-US" dirty="0" smtClean="0">
              <a:solidFill>
                <a:schemeClr val="bg1"/>
              </a:solidFill>
            </a:endParaRPr>
          </a:p>
          <a:p>
            <a:pPr marL="800100" lvl="1" indent="-342900" algn="l">
              <a:buFont typeface="Arial" charset="0"/>
              <a:buChar char="•"/>
            </a:pPr>
            <a:r>
              <a:rPr lang="en-US" dirty="0" smtClean="0">
                <a:solidFill>
                  <a:schemeClr val="bg1"/>
                </a:solidFill>
              </a:rPr>
              <a:t>DUY </a:t>
            </a:r>
            <a:r>
              <a:rPr lang="en-US" dirty="0">
                <a:solidFill>
                  <a:schemeClr val="bg1"/>
                </a:solidFill>
              </a:rPr>
              <a:t>THANH NGO </a:t>
            </a:r>
            <a:r>
              <a:rPr lang="en-US" dirty="0" smtClean="0">
                <a:solidFill>
                  <a:schemeClr val="bg1"/>
                </a:solidFill>
              </a:rPr>
              <a:t>- 986653</a:t>
            </a:r>
          </a:p>
          <a:p>
            <a:pPr marL="800100" lvl="1" indent="-342900" algn="l">
              <a:buFont typeface="Arial" charset="0"/>
              <a:buChar char="•"/>
            </a:pPr>
            <a:r>
              <a:rPr lang="en-US" dirty="0" smtClean="0">
                <a:solidFill>
                  <a:schemeClr val="bg1"/>
                </a:solidFill>
              </a:rPr>
              <a:t>CHI </a:t>
            </a:r>
            <a:r>
              <a:rPr lang="en-US" dirty="0">
                <a:solidFill>
                  <a:schemeClr val="bg1"/>
                </a:solidFill>
              </a:rPr>
              <a:t>TAM NGUYEN </a:t>
            </a:r>
            <a:r>
              <a:rPr lang="en-US" dirty="0" smtClean="0">
                <a:solidFill>
                  <a:schemeClr val="bg1"/>
                </a:solidFill>
              </a:rPr>
              <a:t>- 986693</a:t>
            </a:r>
          </a:p>
          <a:p>
            <a:pPr marL="800100" lvl="1" indent="-342900" algn="l">
              <a:buFont typeface="Arial" charset="0"/>
              <a:buChar char="•"/>
            </a:pPr>
            <a:r>
              <a:rPr lang="en-US" dirty="0" smtClean="0">
                <a:solidFill>
                  <a:schemeClr val="bg1"/>
                </a:solidFill>
              </a:rPr>
              <a:t>THI </a:t>
            </a:r>
            <a:r>
              <a:rPr lang="en-US" dirty="0">
                <a:solidFill>
                  <a:schemeClr val="bg1"/>
                </a:solidFill>
              </a:rPr>
              <a:t>MINH THUY DOAN - 986584</a:t>
            </a:r>
          </a:p>
          <a:p>
            <a:r>
              <a:rPr lang="en-US" dirty="0">
                <a:solidFill>
                  <a:schemeClr val="bg1"/>
                </a:solidFill>
              </a:rPr>
              <a:t>  </a:t>
            </a:r>
          </a:p>
        </p:txBody>
      </p:sp>
    </p:spTree>
    <p:extLst>
      <p:ext uri="{BB962C8B-B14F-4D97-AF65-F5344CB8AC3E}">
        <p14:creationId xmlns:p14="http://schemas.microsoft.com/office/powerpoint/2010/main" val="2087412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37150"/>
          </a:xfrm>
        </p:spPr>
        <p:txBody>
          <a:bodyPr/>
          <a:lstStyle/>
          <a:p>
            <a:r>
              <a:rPr lang="en-US" dirty="0">
                <a:solidFill>
                  <a:srgbClr val="FF0000"/>
                </a:solidFill>
              </a:rPr>
              <a:t>1. Add a new library member to the system.</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9001" y="1555668"/>
            <a:ext cx="9046366" cy="4235532"/>
          </a:xfrm>
        </p:spPr>
      </p:pic>
    </p:spTree>
    <p:extLst>
      <p:ext uri="{BB962C8B-B14F-4D97-AF65-F5344CB8AC3E}">
        <p14:creationId xmlns:p14="http://schemas.microsoft.com/office/powerpoint/2010/main" val="1211512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639" y="618518"/>
            <a:ext cx="10536772" cy="1478570"/>
          </a:xfrm>
        </p:spPr>
        <p:txBody>
          <a:bodyPr>
            <a:normAutofit fontScale="90000"/>
          </a:bodyPr>
          <a:lstStyle/>
          <a:p>
            <a:pPr algn="ctr"/>
            <a:r>
              <a:rPr lang="en-US" dirty="0"/>
              <a:t/>
            </a:r>
            <a:br>
              <a:rPr lang="en-US" dirty="0"/>
            </a:br>
            <a:r>
              <a:rPr lang="en-US" dirty="0">
                <a:solidFill>
                  <a:srgbClr val="FF0000"/>
                </a:solidFill>
              </a:rPr>
              <a:t>2. Checkout a book (if available) for a library member</a:t>
            </a:r>
            <a:r>
              <a:rPr lang="en-US" dirty="0"/>
              <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640" y="1409700"/>
            <a:ext cx="11274960" cy="4889500"/>
          </a:xfrm>
        </p:spPr>
      </p:pic>
    </p:spTree>
    <p:extLst>
      <p:ext uri="{BB962C8B-B14F-4D97-AF65-F5344CB8AC3E}">
        <p14:creationId xmlns:p14="http://schemas.microsoft.com/office/powerpoint/2010/main" val="1085569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UI Design decision, Components used from JavaFX.</a:t>
            </a:r>
          </a:p>
        </p:txBody>
      </p:sp>
      <p:sp>
        <p:nvSpPr>
          <p:cNvPr id="3" name="Content Placeholder 2"/>
          <p:cNvSpPr>
            <a:spLocks noGrp="1"/>
          </p:cNvSpPr>
          <p:nvPr>
            <p:ph idx="1"/>
          </p:nvPr>
        </p:nvSpPr>
        <p:spPr/>
        <p:txBody>
          <a:bodyPr/>
          <a:lstStyle/>
          <a:p>
            <a:r>
              <a:rPr lang="en-US" dirty="0"/>
              <a:t>1. Container: </a:t>
            </a:r>
            <a:r>
              <a:rPr lang="en-US" dirty="0" err="1"/>
              <a:t>GridPane</a:t>
            </a:r>
            <a:r>
              <a:rPr lang="en-US" dirty="0"/>
              <a:t>, </a:t>
            </a:r>
            <a:r>
              <a:rPr lang="en-US" dirty="0" err="1"/>
              <a:t>Borderpane</a:t>
            </a:r>
            <a:r>
              <a:rPr lang="en-US" dirty="0"/>
              <a:t>, Pane </a:t>
            </a:r>
            <a:r>
              <a:rPr lang="mr-IN" dirty="0"/>
              <a:t>…</a:t>
            </a:r>
            <a:endParaRPr lang="en-US" dirty="0"/>
          </a:p>
          <a:p>
            <a:r>
              <a:rPr lang="en-US" dirty="0"/>
              <a:t>2. Controls: Label, Button, </a:t>
            </a:r>
            <a:r>
              <a:rPr lang="en-US" dirty="0" err="1"/>
              <a:t>TextField</a:t>
            </a:r>
            <a:r>
              <a:rPr lang="en-US" dirty="0"/>
              <a:t>, </a:t>
            </a:r>
            <a:r>
              <a:rPr lang="en-US" dirty="0" err="1"/>
              <a:t>TableView</a:t>
            </a:r>
            <a:r>
              <a:rPr lang="en-US" dirty="0"/>
              <a:t>, Table</a:t>
            </a:r>
            <a:r>
              <a:rPr lang="mr-IN" dirty="0"/>
              <a:t>…</a:t>
            </a:r>
            <a:endParaRPr lang="en-US" dirty="0"/>
          </a:p>
          <a:p>
            <a:endParaRPr lang="en-US" dirty="0"/>
          </a:p>
        </p:txBody>
      </p:sp>
    </p:spTree>
    <p:extLst>
      <p:ext uri="{BB962C8B-B14F-4D97-AF65-F5344CB8AC3E}">
        <p14:creationId xmlns:p14="http://schemas.microsoft.com/office/powerpoint/2010/main" val="1948857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Some Examples OF Components used from JavaFX</a:t>
            </a:r>
          </a:p>
        </p:txBody>
      </p:sp>
      <p:pic>
        <p:nvPicPr>
          <p:cNvPr id="7" name="Content Placeholder 6">
            <a:extLst>
              <a:ext uri="{FF2B5EF4-FFF2-40B4-BE49-F238E27FC236}">
                <a16:creationId xmlns="" xmlns:a16="http://schemas.microsoft.com/office/drawing/2014/main" id="{75FAF35C-38D8-E544-80ED-C2A3ECD8E56F}"/>
              </a:ext>
            </a:extLst>
          </p:cNvPr>
          <p:cNvPicPr>
            <a:picLocks noGrp="1" noChangeAspect="1"/>
          </p:cNvPicPr>
          <p:nvPr>
            <p:ph idx="1"/>
          </p:nvPr>
        </p:nvPicPr>
        <p:blipFill>
          <a:blip r:embed="rId3"/>
          <a:stretch>
            <a:fillRect/>
          </a:stretch>
        </p:blipFill>
        <p:spPr>
          <a:xfrm>
            <a:off x="1136631" y="2061271"/>
            <a:ext cx="3695816" cy="3962400"/>
          </a:xfrm>
        </p:spPr>
      </p:pic>
      <p:pic>
        <p:nvPicPr>
          <p:cNvPr id="9" name="Picture 8">
            <a:extLst>
              <a:ext uri="{FF2B5EF4-FFF2-40B4-BE49-F238E27FC236}">
                <a16:creationId xmlns="" xmlns:a16="http://schemas.microsoft.com/office/drawing/2014/main" id="{E81ADF54-6FDD-D54A-94E1-C04D1CAD8622}"/>
              </a:ext>
            </a:extLst>
          </p:cNvPr>
          <p:cNvPicPr>
            <a:picLocks noChangeAspect="1"/>
          </p:cNvPicPr>
          <p:nvPr/>
        </p:nvPicPr>
        <p:blipFill>
          <a:blip r:embed="rId4"/>
          <a:stretch>
            <a:fillRect/>
          </a:stretch>
        </p:blipFill>
        <p:spPr>
          <a:xfrm>
            <a:off x="6097990" y="2014777"/>
            <a:ext cx="5118100" cy="3962400"/>
          </a:xfrm>
          <a:prstGeom prst="rect">
            <a:avLst/>
          </a:prstGeom>
        </p:spPr>
      </p:pic>
    </p:spTree>
    <p:extLst>
      <p:ext uri="{BB962C8B-B14F-4D97-AF65-F5344CB8AC3E}">
        <p14:creationId xmlns:p14="http://schemas.microsoft.com/office/powerpoint/2010/main" val="1376480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DeMO</a:t>
            </a:r>
            <a:endParaRPr lang="en-US" dirty="0">
              <a:solidFill>
                <a:srgbClr val="FF0000"/>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a:t>Project Hierarchy</a:t>
            </a:r>
          </a:p>
          <a:p>
            <a:pPr marL="457200" indent="-457200">
              <a:buFont typeface="+mj-lt"/>
              <a:buAutoNum type="arabicPeriod"/>
            </a:pPr>
            <a:r>
              <a:rPr lang="en-US" dirty="0"/>
              <a:t>Execution starts from Login to end as </a:t>
            </a:r>
          </a:p>
          <a:p>
            <a:pPr marL="0" indent="0">
              <a:buNone/>
            </a:pPr>
            <a:r>
              <a:rPr lang="en-US" dirty="0"/>
              <a:t>per the assigned role.</a:t>
            </a:r>
          </a:p>
        </p:txBody>
      </p:sp>
      <p:pic>
        <p:nvPicPr>
          <p:cNvPr id="4" name="Picture 3">
            <a:extLst>
              <a:ext uri="{FF2B5EF4-FFF2-40B4-BE49-F238E27FC236}">
                <a16:creationId xmlns="" xmlns:a16="http://schemas.microsoft.com/office/drawing/2014/main" id="{0D72BD45-E4DD-6E42-9D67-B6DFE0E1BE21}"/>
              </a:ext>
            </a:extLst>
          </p:cNvPr>
          <p:cNvPicPr>
            <a:picLocks noChangeAspect="1"/>
          </p:cNvPicPr>
          <p:nvPr/>
        </p:nvPicPr>
        <p:blipFill>
          <a:blip r:embed="rId3"/>
          <a:stretch>
            <a:fillRect/>
          </a:stretch>
        </p:blipFill>
        <p:spPr>
          <a:xfrm>
            <a:off x="7910511" y="1662731"/>
            <a:ext cx="3136900" cy="3873500"/>
          </a:xfrm>
          <a:prstGeom prst="rect">
            <a:avLst/>
          </a:prstGeom>
        </p:spPr>
      </p:pic>
    </p:spTree>
    <p:extLst>
      <p:ext uri="{BB962C8B-B14F-4D97-AF65-F5344CB8AC3E}">
        <p14:creationId xmlns:p14="http://schemas.microsoft.com/office/powerpoint/2010/main" val="2029485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Conclusion with SCI Principle.</a:t>
            </a:r>
          </a:p>
        </p:txBody>
      </p:sp>
      <p:sp>
        <p:nvSpPr>
          <p:cNvPr id="3" name="Content Placeholder 2"/>
          <p:cNvSpPr>
            <a:spLocks noGrp="1"/>
          </p:cNvSpPr>
          <p:nvPr>
            <p:ph idx="1"/>
          </p:nvPr>
        </p:nvSpPr>
        <p:spPr>
          <a:xfrm>
            <a:off x="739588" y="1761565"/>
            <a:ext cx="10307823" cy="4477870"/>
          </a:xfrm>
        </p:spPr>
        <p:txBody>
          <a:bodyPr>
            <a:normAutofit/>
          </a:bodyPr>
          <a:lstStyle/>
          <a:p>
            <a:r>
              <a:rPr lang="en-US" i="1" dirty="0" smtClean="0">
                <a:latin typeface="Tahoma" charset="0"/>
                <a:ea typeface="Tahoma" charset="0"/>
                <a:cs typeface="Tahoma" charset="0"/>
              </a:rPr>
              <a:t>Overview</a:t>
            </a:r>
            <a:endParaRPr lang="en-US" i="1" dirty="0">
              <a:latin typeface="Tahoma" charset="0"/>
              <a:ea typeface="Tahoma" charset="0"/>
              <a:cs typeface="Tahoma" charset="0"/>
            </a:endParaRPr>
          </a:p>
          <a:p>
            <a:pPr>
              <a:buFont typeface="Wingdings" charset="2"/>
              <a:buChar char="v"/>
            </a:pPr>
            <a:r>
              <a:rPr lang="en-US" i="1" dirty="0" smtClean="0">
                <a:latin typeface="Tahoma" charset="0"/>
                <a:ea typeface="Tahoma" charset="0"/>
                <a:cs typeface="Tahoma" charset="0"/>
              </a:rPr>
              <a:t>Library </a:t>
            </a:r>
            <a:r>
              <a:rPr lang="en-US" i="1" dirty="0">
                <a:latin typeface="Tahoma" charset="0"/>
                <a:ea typeface="Tahoma" charset="0"/>
                <a:cs typeface="Tahoma" charset="0"/>
              </a:rPr>
              <a:t>Management System </a:t>
            </a:r>
            <a:r>
              <a:rPr lang="en-US" i="1" dirty="0" smtClean="0">
                <a:latin typeface="Tahoma" charset="0"/>
                <a:ea typeface="Tahoma" charset="0"/>
                <a:cs typeface="Tahoma" charset="0"/>
              </a:rPr>
              <a:t>is the system which has the intelligence functioning in </a:t>
            </a:r>
            <a:r>
              <a:rPr lang="en-US" i="1" dirty="0">
                <a:latin typeface="Tahoma" charset="0"/>
                <a:ea typeface="Tahoma" charset="0"/>
                <a:cs typeface="Tahoma" charset="0"/>
              </a:rPr>
              <a:t>its underlying </a:t>
            </a:r>
            <a:r>
              <a:rPr lang="en-US" i="1" dirty="0" smtClean="0">
                <a:latin typeface="Tahoma" charset="0"/>
                <a:ea typeface="Tahoma" charset="0"/>
                <a:cs typeface="Tahoma" charset="0"/>
              </a:rPr>
              <a:t>class, </a:t>
            </a:r>
            <a:r>
              <a:rPr lang="en-US" i="1" dirty="0">
                <a:latin typeface="Tahoma" charset="0"/>
                <a:ea typeface="Tahoma" charset="0"/>
                <a:cs typeface="Tahoma" charset="0"/>
              </a:rPr>
              <a:t>which is the silent basis for the dynamic behavior of objects. Likewise, pure consciousness is the silent level of intelligence that underlies all expressions of intelligence in the form of thoughts and </a:t>
            </a:r>
            <a:r>
              <a:rPr lang="en-US" i="1" dirty="0" smtClean="0">
                <a:latin typeface="Tahoma" charset="0"/>
                <a:ea typeface="Tahoma" charset="0"/>
                <a:cs typeface="Tahoma" charset="0"/>
              </a:rPr>
              <a:t>actions using SCI principles such as order is present everywhere, life is found in layers, outer depends on inter</a:t>
            </a:r>
            <a:r>
              <a:rPr lang="mr-IN" i="1" dirty="0" smtClean="0">
                <a:latin typeface="Tahoma" charset="0"/>
                <a:ea typeface="Tahoma" charset="0"/>
                <a:cs typeface="Tahoma" charset="0"/>
              </a:rPr>
              <a:t>…</a:t>
            </a:r>
            <a:endParaRPr lang="en-US" i="1" dirty="0">
              <a:latin typeface="Tahoma" charset="0"/>
              <a:ea typeface="Tahoma" charset="0"/>
              <a:cs typeface="Tahoma" charset="0"/>
            </a:endParaRPr>
          </a:p>
          <a:p>
            <a:endParaRPr lang="en-US" dirty="0"/>
          </a:p>
          <a:p>
            <a:endParaRPr lang="en-US" dirty="0"/>
          </a:p>
        </p:txBody>
      </p:sp>
    </p:spTree>
    <p:extLst>
      <p:ext uri="{BB962C8B-B14F-4D97-AF65-F5344CB8AC3E}">
        <p14:creationId xmlns:p14="http://schemas.microsoft.com/office/powerpoint/2010/main" val="1828711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2613" y="466928"/>
            <a:ext cx="9591472" cy="5291846"/>
          </a:xfrm>
        </p:spPr>
      </p:pic>
    </p:spTree>
    <p:extLst>
      <p:ext uri="{BB962C8B-B14F-4D97-AF65-F5344CB8AC3E}">
        <p14:creationId xmlns:p14="http://schemas.microsoft.com/office/powerpoint/2010/main" val="115178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618519"/>
            <a:ext cx="10348164" cy="699294"/>
          </a:xfrm>
        </p:spPr>
        <p:txBody>
          <a:bodyPr/>
          <a:lstStyle/>
          <a:p>
            <a:pPr algn="ctr"/>
            <a:r>
              <a:rPr lang="en-US" dirty="0">
                <a:solidFill>
                  <a:srgbClr val="FF0000"/>
                </a:solidFill>
                <a:latin typeface="Tahoma" charset="0"/>
                <a:ea typeface="Tahoma" charset="0"/>
                <a:cs typeface="Tahoma" charset="0"/>
              </a:rPr>
              <a:t>Summary</a:t>
            </a:r>
          </a:p>
        </p:txBody>
      </p:sp>
      <p:sp>
        <p:nvSpPr>
          <p:cNvPr id="3" name="Content Placeholder 2"/>
          <p:cNvSpPr>
            <a:spLocks noGrp="1"/>
          </p:cNvSpPr>
          <p:nvPr>
            <p:ph idx="1"/>
          </p:nvPr>
        </p:nvSpPr>
        <p:spPr>
          <a:xfrm>
            <a:off x="591672" y="1317812"/>
            <a:ext cx="10455740" cy="4867835"/>
          </a:xfrm>
        </p:spPr>
        <p:txBody>
          <a:bodyPr>
            <a:normAutofit/>
          </a:bodyPr>
          <a:lstStyle/>
          <a:p>
            <a:r>
              <a:rPr lang="en-US" u="sng" dirty="0">
                <a:latin typeface="Tahoma" charset="0"/>
                <a:ea typeface="Tahoma" charset="0"/>
                <a:cs typeface="Tahoma" charset="0"/>
              </a:rPr>
              <a:t>Overview: </a:t>
            </a:r>
          </a:p>
          <a:p>
            <a:pPr>
              <a:buFont typeface="Wingdings" charset="2"/>
              <a:buChar char="Ø"/>
            </a:pPr>
            <a:r>
              <a:rPr lang="en-US" i="1" dirty="0">
                <a:latin typeface="Tahoma" charset="0"/>
                <a:ea typeface="Tahoma" charset="0"/>
                <a:cs typeface="Tahoma" charset="0"/>
              </a:rPr>
              <a:t>Library Management System is the a desktop application </a:t>
            </a:r>
            <a:r>
              <a:rPr lang="en-US" i="1" dirty="0" smtClean="0">
                <a:latin typeface="Tahoma" charset="0"/>
                <a:ea typeface="Tahoma" charset="0"/>
                <a:cs typeface="Tahoma" charset="0"/>
              </a:rPr>
              <a:t>system that is </a:t>
            </a:r>
            <a:r>
              <a:rPr lang="en-US" i="1" dirty="0">
                <a:latin typeface="Tahoma" charset="0"/>
                <a:ea typeface="Tahoma" charset="0"/>
                <a:cs typeface="Tahoma" charset="0"/>
              </a:rPr>
              <a:t>developed in Java which mainly focus on operations </a:t>
            </a:r>
            <a:r>
              <a:rPr lang="en-US" i="1" dirty="0" smtClean="0">
                <a:latin typeface="Tahoma" charset="0"/>
                <a:ea typeface="Tahoma" charset="0"/>
                <a:cs typeface="Tahoma" charset="0"/>
              </a:rPr>
              <a:t>such as search </a:t>
            </a:r>
            <a:r>
              <a:rPr lang="en-US" i="1" dirty="0">
                <a:latin typeface="Tahoma" charset="0"/>
                <a:ea typeface="Tahoma" charset="0"/>
                <a:cs typeface="Tahoma" charset="0"/>
              </a:rPr>
              <a:t>book, check out books for library members, add new </a:t>
            </a:r>
            <a:r>
              <a:rPr lang="en-US" i="1" dirty="0" smtClean="0">
                <a:latin typeface="Tahoma" charset="0"/>
                <a:ea typeface="Tahoma" charset="0"/>
                <a:cs typeface="Tahoma" charset="0"/>
              </a:rPr>
              <a:t>books(copy of book) </a:t>
            </a:r>
            <a:r>
              <a:rPr lang="en-US" i="1" dirty="0">
                <a:latin typeface="Tahoma" charset="0"/>
                <a:ea typeface="Tahoma" charset="0"/>
                <a:cs typeface="Tahoma" charset="0"/>
              </a:rPr>
              <a:t>to the collection, create new library members, and edit library member information. </a:t>
            </a:r>
            <a:endParaRPr lang="en-US" i="1" dirty="0" smtClean="0">
              <a:latin typeface="Tahoma" charset="0"/>
              <a:ea typeface="Tahoma" charset="0"/>
              <a:cs typeface="Tahoma" charset="0"/>
            </a:endParaRPr>
          </a:p>
          <a:p>
            <a:pPr>
              <a:buFont typeface="Wingdings" charset="2"/>
              <a:buChar char="Ø"/>
            </a:pPr>
            <a:r>
              <a:rPr lang="en-US" i="1" dirty="0" smtClean="0">
                <a:latin typeface="Tahoma" charset="0"/>
                <a:ea typeface="Tahoma" charset="0"/>
                <a:cs typeface="Tahoma" charset="0"/>
              </a:rPr>
              <a:t>Designing </a:t>
            </a:r>
            <a:r>
              <a:rPr lang="en-US" i="1" dirty="0">
                <a:latin typeface="Tahoma" charset="0"/>
                <a:ea typeface="Tahoma" charset="0"/>
                <a:cs typeface="Tahoma" charset="0"/>
              </a:rPr>
              <a:t>this system is elaborated using UML class diagram and Sequence Diagram while implementation of</a:t>
            </a:r>
            <a:r>
              <a:rPr lang="en-US" dirty="0">
                <a:latin typeface="Tahoma" charset="0"/>
                <a:ea typeface="Tahoma" charset="0"/>
                <a:cs typeface="Tahoma" charset="0"/>
              </a:rPr>
              <a:t> </a:t>
            </a:r>
            <a:r>
              <a:rPr lang="en-US" i="1" dirty="0" smtClean="0">
                <a:latin typeface="Tahoma" charset="0"/>
                <a:ea typeface="Tahoma" charset="0"/>
                <a:cs typeface="Tahoma" charset="0"/>
              </a:rPr>
              <a:t>project </a:t>
            </a:r>
            <a:r>
              <a:rPr lang="en-US" i="1" dirty="0">
                <a:latin typeface="Tahoma" charset="0"/>
                <a:ea typeface="Tahoma" charset="0"/>
                <a:cs typeface="Tahoma" charset="0"/>
              </a:rPr>
              <a:t>has done with Java and uses object oriented concepts like polymorphism, Inheritance, Relationships, Singleton, Abstract classes, Interfaces and JavaFX for UI.</a:t>
            </a:r>
            <a:r>
              <a:rPr lang="en-US" dirty="0">
                <a:latin typeface="Tahoma" charset="0"/>
                <a:ea typeface="Tahoma" charset="0"/>
                <a:cs typeface="Tahoma" charset="0"/>
              </a:rPr>
              <a:t> </a:t>
            </a:r>
          </a:p>
        </p:txBody>
      </p:sp>
    </p:spTree>
    <p:extLst>
      <p:ext uri="{BB962C8B-B14F-4D97-AF65-F5344CB8AC3E}">
        <p14:creationId xmlns:p14="http://schemas.microsoft.com/office/powerpoint/2010/main" val="1889797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90964"/>
          </a:xfrm>
        </p:spPr>
        <p:txBody>
          <a:bodyPr/>
          <a:lstStyle/>
          <a:p>
            <a:pPr algn="ctr"/>
            <a:r>
              <a:rPr lang="en-US" dirty="0" smtClean="0">
                <a:solidFill>
                  <a:srgbClr val="FF0000"/>
                </a:solidFill>
              </a:rPr>
              <a:t>Goal</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marL="914400" lvl="1" indent="-457200">
              <a:buFont typeface="+mj-lt"/>
              <a:buAutoNum type="arabicPeriod"/>
            </a:pPr>
            <a:r>
              <a:rPr lang="en-US" dirty="0">
                <a:latin typeface="Tahoma" charset="0"/>
                <a:ea typeface="Tahoma" charset="0"/>
                <a:cs typeface="Tahoma" charset="0"/>
              </a:rPr>
              <a:t>Support for Administrators add library member, edit member info , search book and add books.</a:t>
            </a:r>
          </a:p>
          <a:p>
            <a:pPr marL="914400" lvl="1" indent="-457200">
              <a:buFont typeface="+mj-lt"/>
              <a:buAutoNum type="arabicPeriod"/>
            </a:pPr>
            <a:r>
              <a:rPr lang="en-US" dirty="0">
                <a:latin typeface="Tahoma" charset="0"/>
                <a:ea typeface="Tahoma" charset="0"/>
                <a:cs typeface="Tahoma" charset="0"/>
              </a:rPr>
              <a:t>Support for Librarians check out books and search book</a:t>
            </a:r>
          </a:p>
          <a:p>
            <a:pPr marL="914400" lvl="1" indent="-457200">
              <a:buFont typeface="+mj-lt"/>
              <a:buAutoNum type="arabicPeriod"/>
            </a:pPr>
            <a:r>
              <a:rPr lang="en-US" dirty="0">
                <a:latin typeface="Tahoma" charset="0"/>
                <a:ea typeface="Tahoma" charset="0"/>
                <a:cs typeface="Tahoma" charset="0"/>
              </a:rPr>
              <a:t>Support System Admins have both authorization levels as Librarian and Administrator</a:t>
            </a:r>
          </a:p>
          <a:p>
            <a:endParaRPr lang="en-US" dirty="0"/>
          </a:p>
        </p:txBody>
      </p:sp>
    </p:spTree>
    <p:extLst>
      <p:ext uri="{BB962C8B-B14F-4D97-AF65-F5344CB8AC3E}">
        <p14:creationId xmlns:p14="http://schemas.microsoft.com/office/powerpoint/2010/main" val="1283715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p>
        </p:txBody>
      </p:sp>
      <p:sp>
        <p:nvSpPr>
          <p:cNvPr id="3" name="Content Placeholder 2"/>
          <p:cNvSpPr>
            <a:spLocks noGrp="1"/>
          </p:cNvSpPr>
          <p:nvPr>
            <p:ph idx="1"/>
          </p:nvPr>
        </p:nvSpPr>
        <p:spPr/>
        <p:txBody>
          <a:bodyPr/>
          <a:lstStyle/>
          <a:p>
            <a:r>
              <a:rPr lang="en-US" dirty="0"/>
              <a:t>Front end </a:t>
            </a:r>
            <a:r>
              <a:rPr lang="en-US" dirty="0" smtClean="0"/>
              <a:t>development: </a:t>
            </a:r>
            <a:r>
              <a:rPr lang="en-US" dirty="0"/>
              <a:t>JavaFX</a:t>
            </a:r>
          </a:p>
          <a:p>
            <a:r>
              <a:rPr lang="en-US" dirty="0"/>
              <a:t>Back end </a:t>
            </a:r>
            <a:r>
              <a:rPr lang="en-US" dirty="0" smtClean="0"/>
              <a:t>development: </a:t>
            </a:r>
            <a:r>
              <a:rPr lang="en-US" dirty="0"/>
              <a:t>Java</a:t>
            </a:r>
          </a:p>
          <a:p>
            <a:r>
              <a:rPr lang="en-US" dirty="0" smtClean="0"/>
              <a:t>Database: File Serialization</a:t>
            </a:r>
            <a:endParaRPr lang="en-US" dirty="0"/>
          </a:p>
        </p:txBody>
      </p:sp>
    </p:spTree>
    <p:extLst>
      <p:ext uri="{BB962C8B-B14F-4D97-AF65-F5344CB8AC3E}">
        <p14:creationId xmlns:p14="http://schemas.microsoft.com/office/powerpoint/2010/main" val="1002956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Functional Requirement</a:t>
            </a:r>
          </a:p>
        </p:txBody>
      </p:sp>
      <p:sp>
        <p:nvSpPr>
          <p:cNvPr id="3" name="Content Placeholder 2"/>
          <p:cNvSpPr>
            <a:spLocks noGrp="1"/>
          </p:cNvSpPr>
          <p:nvPr>
            <p:ph idx="1"/>
          </p:nvPr>
        </p:nvSpPr>
        <p:spPr>
          <a:xfrm>
            <a:off x="1141412" y="1707776"/>
            <a:ext cx="9905999" cy="4083425"/>
          </a:xfrm>
        </p:spPr>
        <p:txBody>
          <a:bodyPr>
            <a:normAutofit lnSpcReduction="10000"/>
          </a:bodyPr>
          <a:lstStyle/>
          <a:p>
            <a:r>
              <a:rPr lang="en-US" dirty="0">
                <a:solidFill>
                  <a:srgbClr val="0070C0"/>
                </a:solidFill>
              </a:rPr>
              <a:t>The Library Management System based on a real need of Librarian and administration. The system has the following functional requirements</a:t>
            </a:r>
            <a:r>
              <a:rPr lang="en-US" dirty="0" smtClean="0">
                <a:solidFill>
                  <a:srgbClr val="0070C0"/>
                </a:solidFill>
              </a:rPr>
              <a:t>:</a:t>
            </a:r>
            <a:endParaRPr lang="en-US" dirty="0">
              <a:solidFill>
                <a:srgbClr val="0070C0"/>
              </a:solidFill>
            </a:endParaRPr>
          </a:p>
          <a:p>
            <a:pPr marL="457200" indent="-457200">
              <a:buFont typeface="+mj-lt"/>
              <a:buAutoNum type="arabicPeriod"/>
            </a:pPr>
            <a:r>
              <a:rPr lang="en-US" dirty="0" smtClean="0"/>
              <a:t>Search </a:t>
            </a:r>
            <a:r>
              <a:rPr lang="en-US" dirty="0"/>
              <a:t>Book					</a:t>
            </a:r>
          </a:p>
          <a:p>
            <a:pPr marL="457200" indent="-457200">
              <a:buFont typeface="+mj-lt"/>
              <a:buAutoNum type="arabicPeriod"/>
            </a:pPr>
            <a:r>
              <a:rPr lang="en-US" dirty="0"/>
              <a:t>Add Library Member</a:t>
            </a:r>
          </a:p>
          <a:p>
            <a:pPr marL="457200" indent="-457200">
              <a:buFont typeface="+mj-lt"/>
              <a:buAutoNum type="arabicPeriod"/>
            </a:pPr>
            <a:r>
              <a:rPr lang="en-US" dirty="0"/>
              <a:t>Edit Library Member</a:t>
            </a:r>
          </a:p>
          <a:p>
            <a:pPr marL="457200" indent="-457200">
              <a:buFont typeface="+mj-lt"/>
              <a:buAutoNum type="arabicPeriod"/>
            </a:pPr>
            <a:r>
              <a:rPr lang="en-US" dirty="0"/>
              <a:t>Add Book</a:t>
            </a:r>
          </a:p>
          <a:p>
            <a:pPr marL="457200" indent="-457200">
              <a:buFont typeface="+mj-lt"/>
              <a:buAutoNum type="arabicPeriod"/>
            </a:pPr>
            <a:r>
              <a:rPr lang="en-US" dirty="0"/>
              <a:t>Add Book Copy</a:t>
            </a:r>
          </a:p>
          <a:p>
            <a:pPr marL="457200" indent="-457200">
              <a:buFont typeface="+mj-lt"/>
              <a:buAutoNum type="arabicPeriod"/>
            </a:pPr>
            <a:r>
              <a:rPr lang="en-US" dirty="0"/>
              <a:t>Check out Book</a:t>
            </a:r>
          </a:p>
        </p:txBody>
      </p:sp>
    </p:spTree>
    <p:extLst>
      <p:ext uri="{BB962C8B-B14F-4D97-AF65-F5344CB8AC3E}">
        <p14:creationId xmlns:p14="http://schemas.microsoft.com/office/powerpoint/2010/main" val="99921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solidFill>
                  <a:srgbClr val="FF0000"/>
                </a:solidFill>
              </a:rPr>
              <a:t>Non </a:t>
            </a:r>
            <a:r>
              <a:rPr lang="mr-IN" dirty="0">
                <a:solidFill>
                  <a:srgbClr val="FF0000"/>
                </a:solidFill>
              </a:rPr>
              <a:t>–</a:t>
            </a:r>
            <a:r>
              <a:rPr lang="en-US" dirty="0">
                <a:solidFill>
                  <a:srgbClr val="FF0000"/>
                </a:solidFill>
              </a:rPr>
              <a:t> Functional Requirement: </a:t>
            </a:r>
            <a:r>
              <a:rPr lang="en-US" dirty="0"/>
              <a:t/>
            </a:r>
            <a:br>
              <a:rPr lang="en-US" dirty="0"/>
            </a:br>
            <a:endParaRPr lang="en-US" dirty="0"/>
          </a:p>
        </p:txBody>
      </p:sp>
      <p:sp>
        <p:nvSpPr>
          <p:cNvPr id="3" name="Content Placeholder 2"/>
          <p:cNvSpPr>
            <a:spLocks noGrp="1"/>
          </p:cNvSpPr>
          <p:nvPr>
            <p:ph idx="1"/>
          </p:nvPr>
        </p:nvSpPr>
        <p:spPr/>
        <p:txBody>
          <a:bodyPr/>
          <a:lstStyle/>
          <a:p>
            <a:pPr marL="914400" lvl="1" indent="-457200">
              <a:buFont typeface="+mj-lt"/>
              <a:buAutoNum type="arabicPeriod"/>
            </a:pPr>
            <a:r>
              <a:rPr lang="en-US" dirty="0">
                <a:latin typeface="Tahoma" charset="0"/>
                <a:ea typeface="Tahoma" charset="0"/>
                <a:cs typeface="Tahoma" charset="0"/>
              </a:rPr>
              <a:t>Performance</a:t>
            </a:r>
          </a:p>
          <a:p>
            <a:pPr marL="914400" lvl="1" indent="-457200">
              <a:buFont typeface="+mj-lt"/>
              <a:buAutoNum type="arabicPeriod"/>
            </a:pPr>
            <a:r>
              <a:rPr lang="en-US" dirty="0">
                <a:latin typeface="Tahoma" charset="0"/>
                <a:ea typeface="Tahoma" charset="0"/>
                <a:cs typeface="Tahoma" charset="0"/>
              </a:rPr>
              <a:t>Speed</a:t>
            </a:r>
          </a:p>
          <a:p>
            <a:pPr marL="914400" lvl="1" indent="-457200">
              <a:buFont typeface="+mj-lt"/>
              <a:buAutoNum type="arabicPeriod"/>
            </a:pPr>
            <a:r>
              <a:rPr lang="en-US" dirty="0">
                <a:latin typeface="Tahoma" charset="0"/>
                <a:ea typeface="Tahoma" charset="0"/>
                <a:cs typeface="Tahoma" charset="0"/>
              </a:rPr>
              <a:t>Memorize</a:t>
            </a:r>
          </a:p>
          <a:p>
            <a:pPr marL="914400" lvl="1" indent="-457200">
              <a:buFont typeface="+mj-lt"/>
              <a:buAutoNum type="arabicPeriod"/>
            </a:pPr>
            <a:r>
              <a:rPr lang="en-US" dirty="0">
                <a:latin typeface="Tahoma" charset="0"/>
                <a:ea typeface="Tahoma" charset="0"/>
                <a:cs typeface="Tahoma" charset="0"/>
              </a:rPr>
              <a:t>User friendly Interface </a:t>
            </a:r>
          </a:p>
          <a:p>
            <a:endParaRPr lang="en-US" dirty="0">
              <a:latin typeface="Tahoma" charset="0"/>
              <a:ea typeface="Tahoma" charset="0"/>
              <a:cs typeface="Tahoma" charset="0"/>
            </a:endParaRPr>
          </a:p>
        </p:txBody>
      </p:sp>
    </p:spTree>
    <p:extLst>
      <p:ext uri="{BB962C8B-B14F-4D97-AF65-F5344CB8AC3E}">
        <p14:creationId xmlns:p14="http://schemas.microsoft.com/office/powerpoint/2010/main" val="1537121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2509"/>
            <a:ext cx="9905998" cy="1068779"/>
          </a:xfrm>
        </p:spPr>
        <p:txBody>
          <a:bodyPr/>
          <a:lstStyle/>
          <a:p>
            <a:pPr algn="ctr"/>
            <a:r>
              <a:rPr lang="en-US" dirty="0">
                <a:solidFill>
                  <a:srgbClr val="FF0000"/>
                </a:solidFill>
              </a:rPr>
              <a:t>Design Approach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123" y="1195754"/>
            <a:ext cx="10937631" cy="5328138"/>
          </a:xfrm>
        </p:spPr>
      </p:pic>
    </p:spTree>
    <p:extLst>
      <p:ext uri="{BB962C8B-B14F-4D97-AF65-F5344CB8AC3E}">
        <p14:creationId xmlns:p14="http://schemas.microsoft.com/office/powerpoint/2010/main" val="1265726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8758"/>
            <a:ext cx="9905998" cy="1187533"/>
          </a:xfrm>
        </p:spPr>
        <p:txBody>
          <a:bodyPr/>
          <a:lstStyle/>
          <a:p>
            <a:pPr algn="ctr"/>
            <a:r>
              <a:rPr lang="en-US" dirty="0">
                <a:solidFill>
                  <a:srgbClr val="FF0000"/>
                </a:solidFill>
              </a:rPr>
              <a:t>Use Case Diagram</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8554" y="1230923"/>
            <a:ext cx="11025554" cy="5486400"/>
          </a:xfrm>
        </p:spPr>
      </p:pic>
    </p:spTree>
    <p:extLst>
      <p:ext uri="{BB962C8B-B14F-4D97-AF65-F5344CB8AC3E}">
        <p14:creationId xmlns:p14="http://schemas.microsoft.com/office/powerpoint/2010/main" val="1673304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Sequence Diagram</a:t>
            </a:r>
          </a:p>
        </p:txBody>
      </p:sp>
      <p:sp>
        <p:nvSpPr>
          <p:cNvPr id="3" name="Content Placeholder 2"/>
          <p:cNvSpPr>
            <a:spLocks noGrp="1"/>
          </p:cNvSpPr>
          <p:nvPr>
            <p:ph idx="1"/>
          </p:nvPr>
        </p:nvSpPr>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 </a:t>
            </a:r>
            <a:r>
              <a:rPr lang="en-US" dirty="0"/>
              <a:t>Add a new library member to the system.</a:t>
            </a:r>
          </a:p>
          <a:p>
            <a:pPr marL="457200" indent="-457200">
              <a:buFont typeface="+mj-lt"/>
              <a:buAutoNum type="arabicPeriod"/>
            </a:pPr>
            <a:r>
              <a:rPr lang="en-US" dirty="0"/>
              <a:t>Checkout a book (if available) for a library member.</a:t>
            </a:r>
            <a:br>
              <a:rPr lang="en-US" dirty="0"/>
            </a:br>
            <a:endParaRPr lang="en-US" dirty="0"/>
          </a:p>
        </p:txBody>
      </p:sp>
    </p:spTree>
    <p:extLst>
      <p:ext uri="{BB962C8B-B14F-4D97-AF65-F5344CB8AC3E}">
        <p14:creationId xmlns:p14="http://schemas.microsoft.com/office/powerpoint/2010/main" val="2113444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782</TotalTime>
  <Words>1129</Words>
  <Application>Microsoft Macintosh PowerPoint</Application>
  <PresentationFormat>Widescreen</PresentationFormat>
  <Paragraphs>88</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Mangal</vt:lpstr>
      <vt:lpstr>Tahoma</vt:lpstr>
      <vt:lpstr>Trebuchet MS</vt:lpstr>
      <vt:lpstr>Tw Cen MT</vt:lpstr>
      <vt:lpstr>Wingdings</vt:lpstr>
      <vt:lpstr>Arial</vt:lpstr>
      <vt:lpstr>Circuit</vt:lpstr>
      <vt:lpstr>Library management system project</vt:lpstr>
      <vt:lpstr>Summary</vt:lpstr>
      <vt:lpstr>Goal </vt:lpstr>
      <vt:lpstr>Technology</vt:lpstr>
      <vt:lpstr>Functional Requirement</vt:lpstr>
      <vt:lpstr>Non – Functional Requirement:  </vt:lpstr>
      <vt:lpstr>Design Approach</vt:lpstr>
      <vt:lpstr>Use Case Diagram</vt:lpstr>
      <vt:lpstr>Sequence Diagram</vt:lpstr>
      <vt:lpstr>1. Add a new library member to the system.</vt:lpstr>
      <vt:lpstr> 2. Checkout a book (if available) for a library member  </vt:lpstr>
      <vt:lpstr>UI Design decision, Components used from JavaFX.</vt:lpstr>
      <vt:lpstr>Some Examples OF Components used from JavaFX</vt:lpstr>
      <vt:lpstr>DeMO</vt:lpstr>
      <vt:lpstr>Conclusion with SCI Principle.</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project</dc:title>
  <dc:creator>Microsoft Office User</dc:creator>
  <cp:lastModifiedBy>Microsoft Office User</cp:lastModifiedBy>
  <cp:revision>50</cp:revision>
  <dcterms:created xsi:type="dcterms:W3CDTF">2018-09-12T19:24:05Z</dcterms:created>
  <dcterms:modified xsi:type="dcterms:W3CDTF">2018-09-13T19:15:35Z</dcterms:modified>
</cp:coreProperties>
</file>