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h Nguyen" initials="TN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06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440-7E01-4D94-896D-B6C63D6C027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68BA-1247-4FCE-9391-5F3F9C21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4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440-7E01-4D94-896D-B6C63D6C027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68BA-1247-4FCE-9391-5F3F9C21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5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440-7E01-4D94-896D-B6C63D6C027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68BA-1247-4FCE-9391-5F3F9C21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5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440-7E01-4D94-896D-B6C63D6C027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68BA-1247-4FCE-9391-5F3F9C21251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8328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440-7E01-4D94-896D-B6C63D6C027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68BA-1247-4FCE-9391-5F3F9C21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27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440-7E01-4D94-896D-B6C63D6C027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68BA-1247-4FCE-9391-5F3F9C21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50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440-7E01-4D94-896D-B6C63D6C027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68BA-1247-4FCE-9391-5F3F9C21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65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440-7E01-4D94-896D-B6C63D6C027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68BA-1247-4FCE-9391-5F3F9C21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99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440-7E01-4D94-896D-B6C63D6C027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68BA-1247-4FCE-9391-5F3F9C21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6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440-7E01-4D94-896D-B6C63D6C027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68BA-1247-4FCE-9391-5F3F9C21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2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440-7E01-4D94-896D-B6C63D6C027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68BA-1247-4FCE-9391-5F3F9C21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440-7E01-4D94-896D-B6C63D6C027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68BA-1247-4FCE-9391-5F3F9C21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1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440-7E01-4D94-896D-B6C63D6C027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68BA-1247-4FCE-9391-5F3F9C21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3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440-7E01-4D94-896D-B6C63D6C027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68BA-1247-4FCE-9391-5F3F9C21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4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440-7E01-4D94-896D-B6C63D6C027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68BA-1247-4FCE-9391-5F3F9C21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440-7E01-4D94-896D-B6C63D6C027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68BA-1247-4FCE-9391-5F3F9C21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1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C440-7E01-4D94-896D-B6C63D6C027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68BA-1247-4FCE-9391-5F3F9C21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3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BAC440-7E01-4D94-896D-B6C63D6C027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068BA-1247-4FCE-9391-5F3F9C21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88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041008"/>
            <a:ext cx="9404723" cy="1350499"/>
          </a:xfrm>
        </p:spPr>
        <p:txBody>
          <a:bodyPr/>
          <a:lstStyle/>
          <a:p>
            <a:r>
              <a:rPr lang="en-US" sz="6600" dirty="0" err="1"/>
              <a:t>NotTooDeep_Learning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2" y="3066757"/>
            <a:ext cx="8946541" cy="3181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Ben </a:t>
            </a:r>
            <a:r>
              <a:rPr lang="en-US" sz="2400" dirty="0" err="1"/>
              <a:t>Buzzee</a:t>
            </a:r>
            <a:r>
              <a:rPr lang="en-US" sz="2400" dirty="0"/>
              <a:t>, Thanh Nguyen, Kellie </a:t>
            </a:r>
            <a:r>
              <a:rPr lang="en-US" sz="2400" dirty="0" err="1"/>
              <a:t>Mclernon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546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759654"/>
            <a:ext cx="9404723" cy="1093593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898063" cy="4647920"/>
          </a:xfrm>
        </p:spPr>
        <p:txBody>
          <a:bodyPr>
            <a:normAutofit/>
          </a:bodyPr>
          <a:lstStyle/>
          <a:p>
            <a:r>
              <a:rPr lang="en-US" sz="2800" dirty="0"/>
              <a:t>Started off with simple models on original data set </a:t>
            </a:r>
          </a:p>
          <a:p>
            <a:r>
              <a:rPr lang="en-US" sz="2800" dirty="0"/>
              <a:t>Continued with the kernel mentioned by Martin (kernel by Tanner </a:t>
            </a:r>
            <a:r>
              <a:rPr lang="en-US" sz="2800" dirty="0" err="1"/>
              <a:t>Carbonati</a:t>
            </a:r>
            <a:r>
              <a:rPr lang="en-US" sz="2800" dirty="0"/>
              <a:t>)</a:t>
            </a:r>
          </a:p>
          <a:p>
            <a:r>
              <a:rPr lang="en-US" sz="2800" dirty="0"/>
              <a:t>Attempted to improve modeling efforts with</a:t>
            </a:r>
          </a:p>
          <a:p>
            <a:pPr lvl="1"/>
            <a:r>
              <a:rPr lang="en-US" sz="2600" dirty="0"/>
              <a:t>Linear-based models (Lasso, Elastics net, PLS</a:t>
            </a:r>
            <a:r>
              <a:rPr lang="mr-IN" sz="2600" dirty="0"/>
              <a:t>…</a:t>
            </a:r>
            <a:r>
              <a:rPr lang="en-US" sz="2600" dirty="0"/>
              <a:t>)</a:t>
            </a:r>
          </a:p>
          <a:p>
            <a:pPr lvl="1"/>
            <a:r>
              <a:rPr lang="en-US" sz="2600" dirty="0"/>
              <a:t>Tree-based and deep neural net</a:t>
            </a:r>
          </a:p>
          <a:p>
            <a:r>
              <a:rPr lang="en-US" sz="2800" dirty="0"/>
              <a:t>Combined models with the best CV errors </a:t>
            </a:r>
          </a:p>
        </p:txBody>
      </p:sp>
    </p:spTree>
    <p:extLst>
      <p:ext uri="{BB962C8B-B14F-4D97-AF65-F5344CB8AC3E}">
        <p14:creationId xmlns:p14="http://schemas.microsoft.com/office/powerpoint/2010/main" val="161876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44204371"/>
              </p:ext>
            </p:extLst>
          </p:nvPr>
        </p:nvGraphicFramePr>
        <p:xfrm>
          <a:off x="267287" y="2060574"/>
          <a:ext cx="5231678" cy="324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168">
                  <a:extLst>
                    <a:ext uri="{9D8B030D-6E8A-4147-A177-3AD203B41FA5}">
                      <a16:colId xmlns:a16="http://schemas.microsoft.com/office/drawing/2014/main" val="544580485"/>
                    </a:ext>
                  </a:extLst>
                </a:gridCol>
                <a:gridCol w="1281861">
                  <a:extLst>
                    <a:ext uri="{9D8B030D-6E8A-4147-A177-3AD203B41FA5}">
                      <a16:colId xmlns:a16="http://schemas.microsoft.com/office/drawing/2014/main" val="3739109317"/>
                    </a:ext>
                  </a:extLst>
                </a:gridCol>
                <a:gridCol w="1508649">
                  <a:extLst>
                    <a:ext uri="{9D8B030D-6E8A-4147-A177-3AD203B41FA5}">
                      <a16:colId xmlns:a16="http://schemas.microsoft.com/office/drawing/2014/main" val="943963826"/>
                    </a:ext>
                  </a:extLst>
                </a:gridCol>
              </a:tblGrid>
              <a:tr h="6680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marL="71788" marR="71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CV Error</a:t>
                      </a:r>
                    </a:p>
                  </a:txBody>
                  <a:tcPr marL="71788" marR="71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Kaggle</a:t>
                      </a:r>
                      <a:r>
                        <a:rPr lang="en-US" dirty="0"/>
                        <a:t> Score</a:t>
                      </a:r>
                    </a:p>
                  </a:txBody>
                  <a:tcPr marL="71788" marR="71788"/>
                </a:tc>
                <a:extLst>
                  <a:ext uri="{0D108BD9-81ED-4DB2-BD59-A6C34878D82A}">
                    <a16:rowId xmlns:a16="http://schemas.microsoft.com/office/drawing/2014/main" val="1661242754"/>
                  </a:ext>
                </a:extLst>
              </a:tr>
              <a:tr h="381749">
                <a:tc>
                  <a:txBody>
                    <a:bodyPr/>
                    <a:lstStyle/>
                    <a:p>
                      <a:r>
                        <a:rPr lang="en-US" dirty="0"/>
                        <a:t>PLS</a:t>
                      </a:r>
                    </a:p>
                  </a:txBody>
                  <a:tcPr marL="71788" marR="7178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.114</a:t>
                      </a:r>
                    </a:p>
                  </a:txBody>
                  <a:tcPr marL="71788" marR="7178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.1205</a:t>
                      </a:r>
                    </a:p>
                  </a:txBody>
                  <a:tcPr marL="71788" marR="71788"/>
                </a:tc>
                <a:extLst>
                  <a:ext uri="{0D108BD9-81ED-4DB2-BD59-A6C34878D82A}">
                    <a16:rowId xmlns:a16="http://schemas.microsoft.com/office/drawing/2014/main" val="407454901"/>
                  </a:ext>
                </a:extLst>
              </a:tr>
              <a:tr h="381749">
                <a:tc>
                  <a:txBody>
                    <a:bodyPr/>
                    <a:lstStyle/>
                    <a:p>
                      <a:r>
                        <a:rPr lang="en-US" dirty="0"/>
                        <a:t>Lasso</a:t>
                      </a:r>
                    </a:p>
                  </a:txBody>
                  <a:tcPr marL="71788" marR="7178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.112</a:t>
                      </a:r>
                    </a:p>
                  </a:txBody>
                  <a:tcPr marL="71788" marR="7178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.1207</a:t>
                      </a:r>
                    </a:p>
                  </a:txBody>
                  <a:tcPr marL="71788" marR="71788"/>
                </a:tc>
                <a:extLst>
                  <a:ext uri="{0D108BD9-81ED-4DB2-BD59-A6C34878D82A}">
                    <a16:rowId xmlns:a16="http://schemas.microsoft.com/office/drawing/2014/main" val="1274199333"/>
                  </a:ext>
                </a:extLst>
              </a:tr>
              <a:tr h="381749">
                <a:tc>
                  <a:txBody>
                    <a:bodyPr/>
                    <a:lstStyle/>
                    <a:p>
                      <a:r>
                        <a:rPr lang="en-US" dirty="0"/>
                        <a:t>Deep Net (DNN)</a:t>
                      </a:r>
                    </a:p>
                  </a:txBody>
                  <a:tcPr marL="71788" marR="7178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.094</a:t>
                      </a:r>
                    </a:p>
                  </a:txBody>
                  <a:tcPr marL="71788" marR="7178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.123</a:t>
                      </a:r>
                    </a:p>
                  </a:txBody>
                  <a:tcPr marL="71788" marR="71788"/>
                </a:tc>
                <a:extLst>
                  <a:ext uri="{0D108BD9-81ED-4DB2-BD59-A6C34878D82A}">
                    <a16:rowId xmlns:a16="http://schemas.microsoft.com/office/drawing/2014/main" val="3841604411"/>
                  </a:ext>
                </a:extLst>
              </a:tr>
              <a:tr h="381749">
                <a:tc>
                  <a:txBody>
                    <a:bodyPr/>
                    <a:lstStyle/>
                    <a:p>
                      <a:r>
                        <a:rPr lang="en-US" dirty="0"/>
                        <a:t>PLS + XGB / 2</a:t>
                      </a:r>
                    </a:p>
                  </a:txBody>
                  <a:tcPr marL="71788" marR="7178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1788" marR="7178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.1178 </a:t>
                      </a:r>
                    </a:p>
                  </a:txBody>
                  <a:tcPr marL="71788" marR="71788"/>
                </a:tc>
                <a:extLst>
                  <a:ext uri="{0D108BD9-81ED-4DB2-BD59-A6C34878D82A}">
                    <a16:rowId xmlns:a16="http://schemas.microsoft.com/office/drawing/2014/main" val="2526288090"/>
                  </a:ext>
                </a:extLst>
              </a:tr>
              <a:tr h="381749">
                <a:tc>
                  <a:txBody>
                    <a:bodyPr/>
                    <a:lstStyle/>
                    <a:p>
                      <a:r>
                        <a:rPr lang="en-US" dirty="0"/>
                        <a:t>PLS+DNN/2</a:t>
                      </a:r>
                    </a:p>
                  </a:txBody>
                  <a:tcPr marL="71788" marR="7178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1788" marR="7178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.1165</a:t>
                      </a:r>
                    </a:p>
                  </a:txBody>
                  <a:tcPr marL="71788" marR="7178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8060">
                <a:tc>
                  <a:txBody>
                    <a:bodyPr/>
                    <a:lstStyle/>
                    <a:p>
                      <a:r>
                        <a:rPr lang="en-US" dirty="0"/>
                        <a:t>XGB + PLS + DNN / 3</a:t>
                      </a:r>
                    </a:p>
                  </a:txBody>
                  <a:tcPr marL="71788" marR="71788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1788" marR="7178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.1157</a:t>
                      </a:r>
                    </a:p>
                  </a:txBody>
                  <a:tcPr marL="71788" marR="71788"/>
                </a:tc>
                <a:extLst>
                  <a:ext uri="{0D108BD9-81ED-4DB2-BD59-A6C34878D82A}">
                    <a16:rowId xmlns:a16="http://schemas.microsoft.com/office/drawing/2014/main" val="1352803046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Not surprisingly, DNN tends to </a:t>
            </a:r>
            <a:r>
              <a:rPr lang="en-US" sz="2400" dirty="0" err="1"/>
              <a:t>overfit</a:t>
            </a:r>
            <a:r>
              <a:rPr lang="en-US" sz="2400" dirty="0"/>
              <a:t> the training data, but by averaging its predictions with PLS and </a:t>
            </a:r>
            <a:r>
              <a:rPr lang="en-US" sz="2400" dirty="0" err="1"/>
              <a:t>XGBoost</a:t>
            </a:r>
            <a:r>
              <a:rPr lang="en-US" sz="2400" dirty="0"/>
              <a:t> we seemed to smooth out the over-influence of outliers/noise</a:t>
            </a:r>
          </a:p>
          <a:p>
            <a:endParaRPr lang="en-US" dirty="0"/>
          </a:p>
          <a:p>
            <a:r>
              <a:rPr lang="en-US" sz="2400" dirty="0"/>
              <a:t>Our final model resulted in 137</a:t>
            </a:r>
            <a:r>
              <a:rPr lang="en-US" sz="2400" baseline="30000" dirty="0"/>
              <a:t>th</a:t>
            </a:r>
            <a:r>
              <a:rPr lang="en-US" sz="2400" dirty="0"/>
              <a:t> place on the public leaderboard (Top 7%)</a:t>
            </a:r>
          </a:p>
        </p:txBody>
      </p:sp>
    </p:spTree>
    <p:extLst>
      <p:ext uri="{BB962C8B-B14F-4D97-AF65-F5344CB8AC3E}">
        <p14:creationId xmlns:p14="http://schemas.microsoft.com/office/powerpoint/2010/main" val="147477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1799" y="1438555"/>
            <a:ext cx="11417301" cy="4805083"/>
          </a:xfrm>
        </p:spPr>
        <p:txBody>
          <a:bodyPr>
            <a:normAutofit/>
          </a:bodyPr>
          <a:lstStyle/>
          <a:p>
            <a:r>
              <a:rPr lang="en-US" sz="2800" dirty="0"/>
              <a:t>Data exploration</a:t>
            </a:r>
          </a:p>
          <a:p>
            <a:pPr lvl="1"/>
            <a:r>
              <a:rPr lang="en-US" sz="2400" dirty="0"/>
              <a:t>Data pre-processing (imputation, standardization, data splitting</a:t>
            </a:r>
            <a:r>
              <a:rPr lang="mr-IN" sz="2400" dirty="0"/>
              <a:t>…</a:t>
            </a:r>
            <a:r>
              <a:rPr lang="en-US" sz="2400" dirty="0"/>
              <a:t>) needs to be guided by principles that retain CV error integrity</a:t>
            </a:r>
          </a:p>
          <a:p>
            <a:pPr lvl="1"/>
            <a:r>
              <a:rPr lang="en-US" sz="2400" dirty="0"/>
              <a:t>Feature engineering with domain knowledge is essential</a:t>
            </a:r>
          </a:p>
          <a:p>
            <a:r>
              <a:rPr lang="en-US" sz="2800" dirty="0"/>
              <a:t>Modelling</a:t>
            </a:r>
          </a:p>
          <a:p>
            <a:pPr lvl="1"/>
            <a:r>
              <a:rPr lang="en-US" sz="2400" dirty="0" err="1"/>
              <a:t>Xgboost</a:t>
            </a:r>
            <a:r>
              <a:rPr lang="en-US" sz="2400" dirty="0"/>
              <a:t> and deep nets can be useful even with less than 1500 cases</a:t>
            </a:r>
          </a:p>
          <a:p>
            <a:r>
              <a:rPr lang="en-US" sz="2800" dirty="0"/>
              <a:t>Model evaluation</a:t>
            </a:r>
          </a:p>
          <a:p>
            <a:pPr lvl="1"/>
            <a:r>
              <a:rPr lang="en-US" sz="2400" dirty="0"/>
              <a:t>Using a holdout test set in conjunction with cv error helped us get a more accurate sense of prediction error</a:t>
            </a:r>
          </a:p>
        </p:txBody>
      </p:sp>
    </p:spTree>
    <p:extLst>
      <p:ext uri="{BB962C8B-B14F-4D97-AF65-F5344CB8AC3E}">
        <p14:creationId xmlns:p14="http://schemas.microsoft.com/office/powerpoint/2010/main" val="412113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optimal/theory based methods for dealing with missing data</a:t>
            </a:r>
          </a:p>
          <a:p>
            <a:r>
              <a:rPr lang="en-US" sz="2400" dirty="0"/>
              <a:t>Use domain knowledge to create/expand features</a:t>
            </a:r>
          </a:p>
          <a:p>
            <a:r>
              <a:rPr lang="en-US" sz="2400" dirty="0"/>
              <a:t>Ensemble models in a more refined manner instead of taking a simple average</a:t>
            </a:r>
          </a:p>
          <a:p>
            <a:r>
              <a:rPr lang="en-US" sz="2400" dirty="0"/>
              <a:t>More parameter tuning (computationally intensive)</a:t>
            </a:r>
          </a:p>
        </p:txBody>
      </p:sp>
    </p:spTree>
    <p:extLst>
      <p:ext uri="{BB962C8B-B14F-4D97-AF65-F5344CB8AC3E}">
        <p14:creationId xmlns:p14="http://schemas.microsoft.com/office/powerpoint/2010/main" val="1125703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</TotalTime>
  <Words>268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Mangal</vt:lpstr>
      <vt:lpstr>Wingdings 3</vt:lpstr>
      <vt:lpstr>Ion</vt:lpstr>
      <vt:lpstr>NotTooDeep_Learning</vt:lpstr>
      <vt:lpstr>Approach</vt:lpstr>
      <vt:lpstr>Results</vt:lpstr>
      <vt:lpstr>Lessons Learned</vt:lpstr>
      <vt:lpstr>Future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NotTooDeep_Learning</dc:title>
  <dc:creator>Ben</dc:creator>
  <cp:lastModifiedBy>Ben</cp:lastModifiedBy>
  <cp:revision>19</cp:revision>
  <dcterms:created xsi:type="dcterms:W3CDTF">2017-05-02T04:23:52Z</dcterms:created>
  <dcterms:modified xsi:type="dcterms:W3CDTF">2017-05-02T16:27:51Z</dcterms:modified>
</cp:coreProperties>
</file>