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1"/>
  </p:sldMasterIdLst>
  <p:notesMasterIdLst>
    <p:notesMasterId r:id="rId33"/>
  </p:notesMasterIdLst>
  <p:sldIdLst>
    <p:sldId id="256" r:id="rId2"/>
    <p:sldId id="379" r:id="rId3"/>
    <p:sldId id="258" r:id="rId4"/>
    <p:sldId id="356" r:id="rId5"/>
    <p:sldId id="380" r:id="rId6"/>
    <p:sldId id="261" r:id="rId7"/>
    <p:sldId id="349" r:id="rId8"/>
    <p:sldId id="342" r:id="rId9"/>
    <p:sldId id="263" r:id="rId10"/>
    <p:sldId id="360" r:id="rId11"/>
    <p:sldId id="362" r:id="rId12"/>
    <p:sldId id="361" r:id="rId13"/>
    <p:sldId id="345" r:id="rId14"/>
    <p:sldId id="381" r:id="rId15"/>
    <p:sldId id="382" r:id="rId16"/>
    <p:sldId id="364" r:id="rId17"/>
    <p:sldId id="371" r:id="rId18"/>
    <p:sldId id="375" r:id="rId19"/>
    <p:sldId id="377" r:id="rId20"/>
    <p:sldId id="372" r:id="rId21"/>
    <p:sldId id="373" r:id="rId22"/>
    <p:sldId id="374" r:id="rId23"/>
    <p:sldId id="365" r:id="rId24"/>
    <p:sldId id="339" r:id="rId25"/>
    <p:sldId id="366" r:id="rId26"/>
    <p:sldId id="378" r:id="rId27"/>
    <p:sldId id="367" r:id="rId28"/>
    <p:sldId id="369" r:id="rId29"/>
    <p:sldId id="269" r:id="rId30"/>
    <p:sldId id="383" r:id="rId31"/>
    <p:sldId id="27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98E8E7-B1B4-4710-B904-D691BAC5336B}">
  <a:tblStyle styleId="{DE98E8E7-B1B4-4710-B904-D691BAC533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89260" autoAdjust="0"/>
  </p:normalViewPr>
  <p:slideViewPr>
    <p:cSldViewPr snapToGrid="0">
      <p:cViewPr varScale="1">
        <p:scale>
          <a:sx n="104" d="100"/>
          <a:sy n="104" d="100"/>
        </p:scale>
        <p:origin x="19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79bb203d5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79bb203d5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79bb203d5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79bb203d5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4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79bb203d5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79bb203d5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79bb203d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79bb203d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79bb203d5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79bb203d5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DF54DAD-2BCD-2368-66C6-BDD2DA63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>
            <a:extLst>
              <a:ext uri="{FF2B5EF4-FFF2-40B4-BE49-F238E27FC236}">
                <a16:creationId xmlns:a16="http://schemas.microsoft.com/office/drawing/2014/main" id="{609A4247-B269-C357-2BF6-6030ADC0F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>
            <a:extLst>
              <a:ext uri="{FF2B5EF4-FFF2-40B4-BE49-F238E27FC236}">
                <a16:creationId xmlns:a16="http://schemas.microsoft.com/office/drawing/2014/main" id="{3B7387EA-0CED-0DF8-3DCD-45E8F8878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9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79bb203d5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79bb203d5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9578FEF-1414-6F89-CF6C-C0D43F16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>
            <a:extLst>
              <a:ext uri="{FF2B5EF4-FFF2-40B4-BE49-F238E27FC236}">
                <a16:creationId xmlns:a16="http://schemas.microsoft.com/office/drawing/2014/main" id="{C5236266-AC0E-AF1E-2F62-346BF1142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>
            <a:extLst>
              <a:ext uri="{FF2B5EF4-FFF2-40B4-BE49-F238E27FC236}">
                <a16:creationId xmlns:a16="http://schemas.microsoft.com/office/drawing/2014/main" id="{E21409B9-3968-6264-7D80-EF0F7E1A6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81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24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13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" name="Google Shape;38;p6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39" name="Google Shape;39;p6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9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2" r:id="rId4"/>
    <p:sldLayoutId id="2147483672" r:id="rId5"/>
    <p:sldLayoutId id="2147483673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tructured-streaming-programming-guide.html" TargetMode="External"/><Relationship Id="rId7" Type="http://schemas.openxmlformats.org/officeDocument/2006/relationships/hyperlink" Target="https://geopy.readthedocs.io/en/stable/#nominati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rpass-api.de/" TargetMode="External"/><Relationship Id="rId5" Type="http://schemas.openxmlformats.org/officeDocument/2006/relationships/hyperlink" Target="https://spark.apache.org/docs/latest/api/python/reference/pyspark.sql/functions.html" TargetMode="External"/><Relationship Id="rId4" Type="http://schemas.openxmlformats.org/officeDocument/2006/relationships/hyperlink" Target="https://kafka.apache.org/documentat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11725" y="1745325"/>
            <a:ext cx="4460275" cy="926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 LUYỆN MÔ HÌNH DỮ LIỆU LỚN </a:t>
            </a:r>
            <a:r>
              <a:rPr lang="vi-VN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 </a:t>
            </a:r>
            <a:r>
              <a:rPr lang="en-VN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 </a:t>
            </a:r>
            <a:r>
              <a:rPr lang="vi-VN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VN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BẤT ĐỘNG SẢN CHO THUÊ</a:t>
            </a:r>
            <a:br>
              <a:rPr lang="en-VN" sz="1600" dirty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4" name="Google Shape;64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2" name="Google Shape;72;p15"/>
          <p:cNvCxnSpPr>
            <a:stCxn id="62" idx="3"/>
            <a:endCxn id="6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>
            <a:stCxn id="62" idx="3"/>
            <a:endCxn id="6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2" idx="3"/>
            <a:endCxn id="5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2" idx="3"/>
            <a:endCxn id="5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" name="Google Shape;76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7" name="Google Shape;77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0" name="Google Shape;80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3" name="Google Shape;83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7" name="Google Shape;87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00" y="86500"/>
            <a:ext cx="64579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25" y="86500"/>
            <a:ext cx="13906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178125" y="2880950"/>
            <a:ext cx="4244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212745"/>
                </a:solidFill>
              </a:rPr>
              <a:t>Môn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Học</a:t>
            </a:r>
            <a:r>
              <a:rPr lang="en" b="1" dirty="0">
                <a:solidFill>
                  <a:srgbClr val="212745"/>
                </a:solidFill>
              </a:rPr>
              <a:t>: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b="1" dirty="0">
              <a:solidFill>
                <a:srgbClr val="21274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212745"/>
                </a:solidFill>
              </a:rPr>
              <a:t>Giảng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viên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hướng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dẫn</a:t>
            </a:r>
            <a:r>
              <a:rPr lang="en" b="1" dirty="0">
                <a:solidFill>
                  <a:srgbClr val="212745"/>
                </a:solidFill>
              </a:rPr>
              <a:t>: TS </a:t>
            </a:r>
            <a:r>
              <a:rPr lang="en" b="1" dirty="0" err="1">
                <a:solidFill>
                  <a:srgbClr val="212745"/>
                </a:solidFill>
              </a:rPr>
              <a:t>Đỗ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Trọng</a:t>
            </a:r>
            <a:r>
              <a:rPr lang="en" b="1" dirty="0">
                <a:solidFill>
                  <a:srgbClr val="212745"/>
                </a:solidFill>
              </a:rPr>
              <a:t> </a:t>
            </a:r>
            <a:r>
              <a:rPr lang="en" b="1" dirty="0" err="1">
                <a:solidFill>
                  <a:srgbClr val="212745"/>
                </a:solidFill>
              </a:rPr>
              <a:t>Hợp</a:t>
            </a:r>
            <a:endParaRPr b="1" dirty="0">
              <a:solidFill>
                <a:srgbClr val="212745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AE5905-B6E0-10DC-45A5-7CE0DAFD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39546"/>
              </p:ext>
            </p:extLst>
          </p:nvPr>
        </p:nvGraphicFramePr>
        <p:xfrm>
          <a:off x="250187" y="3529250"/>
          <a:ext cx="4253780" cy="1320800"/>
        </p:xfrm>
        <a:graphic>
          <a:graphicData uri="http://schemas.openxmlformats.org/drawingml/2006/table">
            <a:tbl>
              <a:tblPr/>
              <a:tblGrid>
                <a:gridCol w="2756032">
                  <a:extLst>
                    <a:ext uri="{9D8B030D-6E8A-4147-A177-3AD203B41FA5}">
                      <a16:colId xmlns:a16="http://schemas.microsoft.com/office/drawing/2014/main" val="1497059747"/>
                    </a:ext>
                  </a:extLst>
                </a:gridCol>
                <a:gridCol w="1497748">
                  <a:extLst>
                    <a:ext uri="{9D8B030D-6E8A-4147-A177-3AD203B41FA5}">
                      <a16:colId xmlns:a16="http://schemas.microsoft.com/office/drawing/2014/main" val="6552704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130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Sinh viên thực hiện:</a:t>
                      </a:r>
                      <a:endParaRPr lang="en-VN" sz="130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6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130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Họ tên</a:t>
                      </a:r>
                      <a:endParaRPr lang="en-VN" sz="130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MSSV</a:t>
                      </a:r>
                      <a:endParaRPr lang="en-VN" sz="13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837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Nguyễn</a:t>
                      </a:r>
                      <a:r>
                        <a:rPr lang="en-US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Xuân</a:t>
                      </a:r>
                      <a:r>
                        <a:rPr lang="en-US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Thanh (</a:t>
                      </a:r>
                      <a:r>
                        <a:rPr lang="en-US" sz="13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nhóm</a:t>
                      </a:r>
                      <a:r>
                        <a:rPr lang="en-US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US" sz="13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trưởng</a:t>
                      </a:r>
                      <a:r>
                        <a:rPr lang="en-US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VN" sz="13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22540020</a:t>
                      </a:r>
                      <a:endParaRPr lang="en-VN" sz="1300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64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VN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Phạm Ngọc Hoàng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VN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22540015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0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VN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Phan Trung Phong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VN" sz="13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22540007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471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4: Dataset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5" y="4755057"/>
            <a:ext cx="318976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384650" y="635491"/>
            <a:ext cx="29969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 Nguồn dữ liệu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Website Mogi: Thu thập khoảng 8,554 tin đăng, chứa các trường quan trọng như giá thuê (VND), diện tích (m²), vị trí (lat, lon), số phòng ngủ/tắm, ngày đăng, v.v.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Dữ liệu được cào (crawl) thông qua script “web_scraper_kafka.py” dùng requests và BeautifulSoup.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6A4E39D4-513E-778C-D367-50012FFA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6" y="635491"/>
            <a:ext cx="4419528" cy="3273999"/>
          </a:xfrm>
          <a:prstGeom prst="rect">
            <a:avLst/>
          </a:prstGeom>
        </p:spPr>
      </p:pic>
      <p:sp>
        <p:nvSpPr>
          <p:cNvPr id="4" name="Google Shape;100;p16">
            <a:extLst>
              <a:ext uri="{FF2B5EF4-FFF2-40B4-BE49-F238E27FC236}">
                <a16:creationId xmlns:a16="http://schemas.microsoft.com/office/drawing/2014/main" id="{8CA0B838-BDF6-6490-173B-FBD0FB2B5EC5}"/>
              </a:ext>
            </a:extLst>
          </p:cNvPr>
          <p:cNvSpPr/>
          <p:nvPr/>
        </p:nvSpPr>
        <p:spPr>
          <a:xfrm>
            <a:off x="4757085" y="4123720"/>
            <a:ext cx="2837515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Nguồn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dữ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liệu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để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huấn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luyện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từ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website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đăng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tin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bđs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Mogi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F6C39-C81D-D443-D984-2181B4022556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6545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4: Dataset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316684" y="475166"/>
            <a:ext cx="29969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 Tiền xử lý dữ liệu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Chuyển đổi kiểu dữ liệu: từ chuỗi “6 triệu 200 nghìn” thành số thực 6.2 (triệu VND), từ “35 m²” thành 35.0 (m²).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Lọc bỏ NaN:  thiếu trường quan trọng thì bỏ bản ghi hoặc áp dụng kỹ thuật bổ khuyết (imputation).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Chuẩn hóa vị trí: vì chưa có kinh độ/vĩ độ, dùng hàm geocoding (Nominatim) để lấy.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Tính các đặc trưng phụ: khoảng cách đến trung tâm, số bệnh viện/trường học trong bán kính 5 km.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7E4EF86-5784-6676-0DB1-674E1E21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35" y="397923"/>
            <a:ext cx="5253630" cy="134890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6A001B4-5E60-9D4C-A5E7-C91EB6DCF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553" r="2558" b="5953"/>
          <a:stretch/>
        </p:blipFill>
        <p:spPr>
          <a:xfrm>
            <a:off x="3626396" y="1790512"/>
            <a:ext cx="2537158" cy="1480792"/>
          </a:xfrm>
          <a:prstGeom prst="rect">
            <a:avLst/>
          </a:prstGeom>
        </p:spPr>
      </p:pic>
      <p:pic>
        <p:nvPicPr>
          <p:cNvPr id="13" name="Picture 12" descr="A computer screen with text&#10;&#10;Description automatically generated">
            <a:extLst>
              <a:ext uri="{FF2B5EF4-FFF2-40B4-BE49-F238E27FC236}">
                <a16:creationId xmlns:a16="http://schemas.microsoft.com/office/drawing/2014/main" id="{BAD24957-2ECC-26ED-EA33-1DDED81F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396" y="3314987"/>
            <a:ext cx="3597524" cy="925504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1761CC1E-C229-CD5D-E4A0-B6C755B92832}"/>
              </a:ext>
            </a:extLst>
          </p:cNvPr>
          <p:cNvSpPr/>
          <p:nvPr/>
        </p:nvSpPr>
        <p:spPr>
          <a:xfrm>
            <a:off x="6409189" y="1251398"/>
            <a:ext cx="268448" cy="187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6D593-1569-E0AF-8149-8A8380D865EA}"/>
              </a:ext>
            </a:extLst>
          </p:cNvPr>
          <p:cNvSpPr txBox="1"/>
          <p:nvPr/>
        </p:nvSpPr>
        <p:spPr>
          <a:xfrm>
            <a:off x="6768086" y="11914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5700000</a:t>
            </a:r>
          </a:p>
        </p:txBody>
      </p:sp>
      <p:pic>
        <p:nvPicPr>
          <p:cNvPr id="17" name="Picture 16" descr="A cartoon of a road with buildings and a store&#10;&#10;Description automatically generated with medium confidence">
            <a:extLst>
              <a:ext uri="{FF2B5EF4-FFF2-40B4-BE49-F238E27FC236}">
                <a16:creationId xmlns:a16="http://schemas.microsoft.com/office/drawing/2014/main" id="{77FCC938-D0F6-171B-CC5A-B8418286DF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90" r="2864" b="17655"/>
          <a:stretch/>
        </p:blipFill>
        <p:spPr>
          <a:xfrm>
            <a:off x="6409189" y="1791918"/>
            <a:ext cx="1937832" cy="1479386"/>
          </a:xfrm>
          <a:prstGeom prst="rect">
            <a:avLst/>
          </a:prstGeom>
        </p:spPr>
      </p:pic>
      <p:sp>
        <p:nvSpPr>
          <p:cNvPr id="3" name="Google Shape;100;p16">
            <a:extLst>
              <a:ext uri="{FF2B5EF4-FFF2-40B4-BE49-F238E27FC236}">
                <a16:creationId xmlns:a16="http://schemas.microsoft.com/office/drawing/2014/main" id="{46C66B21-B20B-33C9-F8BB-9DBCFF1E410C}"/>
              </a:ext>
            </a:extLst>
          </p:cNvPr>
          <p:cNvSpPr/>
          <p:nvPr/>
        </p:nvSpPr>
        <p:spPr>
          <a:xfrm>
            <a:off x="4744796" y="4284174"/>
            <a:ext cx="2837515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Tiền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xử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dữ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liệu</a:t>
            </a:r>
            <a:endParaRPr lang="en-US"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A7087-779F-770F-1E47-C8C08223EB98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4333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4: Dataset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137867" y="884903"/>
            <a:ext cx="201545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 Gán nhãn (Label)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Dựa trên giá thuê, diện tích, tiện ích,… để định nghĩa quy tắc gán nhãn phân khúc người thuê.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Ví dụ: Nếu giá thuê và diện tích nhỏ, ít phòng ngủ, ít nhà vệ sinh, ít tiện ích… có thể là “người độc thân thu nhập thấp/trung bình”. Nếu giá thuê cao, diện tích rộng, nhiều phòng ngủ, nhiều nhà vệ sinh,… nhiều tiện ích, có thể là “gia đình thu nhập cao”.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D4697B1-7A95-4AB0-CE27-22CD0F64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58" y="1511667"/>
            <a:ext cx="6769878" cy="1172810"/>
          </a:xfrm>
          <a:prstGeom prst="rect">
            <a:avLst/>
          </a:prstGeom>
        </p:spPr>
      </p:pic>
      <p:sp>
        <p:nvSpPr>
          <p:cNvPr id="4" name="Google Shape;100;p16">
            <a:extLst>
              <a:ext uri="{FF2B5EF4-FFF2-40B4-BE49-F238E27FC236}">
                <a16:creationId xmlns:a16="http://schemas.microsoft.com/office/drawing/2014/main" id="{C6BAF735-9904-9360-C4A4-3DB39C4674CF}"/>
              </a:ext>
            </a:extLst>
          </p:cNvPr>
          <p:cNvSpPr/>
          <p:nvPr/>
        </p:nvSpPr>
        <p:spPr>
          <a:xfrm>
            <a:off x="4055039" y="2815733"/>
            <a:ext cx="2837515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Gán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nhãn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(Labeling)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cho</a:t>
            </a:r>
            <a:r>
              <a:rPr lang="en-US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bđs</a:t>
            </a:r>
            <a:endParaRPr lang="en-US"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452A0-EC27-162B-85B6-B9403A6118FB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3406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853619F8-0642-B66A-198E-6192A4CF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>
            <a:extLst>
              <a:ext uri="{FF2B5EF4-FFF2-40B4-BE49-F238E27FC236}">
                <a16:creationId xmlns:a16="http://schemas.microsoft.com/office/drawing/2014/main" id="{2AA620F6-60D7-ADD8-C865-9A45D423C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417" y="1024171"/>
            <a:ext cx="743019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Chương 5: Huấn luyện</a:t>
            </a:r>
            <a:endParaRPr dirty="0"/>
          </a:p>
        </p:txBody>
      </p:sp>
      <p:grpSp>
        <p:nvGrpSpPr>
          <p:cNvPr id="308" name="Google Shape;308;p35">
            <a:extLst>
              <a:ext uri="{FF2B5EF4-FFF2-40B4-BE49-F238E27FC236}">
                <a16:creationId xmlns:a16="http://schemas.microsoft.com/office/drawing/2014/main" id="{17BCF25E-FBFE-1873-0A0E-7A04C8A6994F}"/>
              </a:ext>
            </a:extLst>
          </p:cNvPr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>
              <a:extLst>
                <a:ext uri="{FF2B5EF4-FFF2-40B4-BE49-F238E27FC236}">
                  <a16:creationId xmlns:a16="http://schemas.microsoft.com/office/drawing/2014/main" id="{01B21B6E-B94F-7F3B-790B-7F84FEB53828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>
              <a:extLst>
                <a:ext uri="{FF2B5EF4-FFF2-40B4-BE49-F238E27FC236}">
                  <a16:creationId xmlns:a16="http://schemas.microsoft.com/office/drawing/2014/main" id="{86ABD4E6-A348-CA86-D7BB-3D880EEB918D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296;p35">
            <a:extLst>
              <a:ext uri="{FF2B5EF4-FFF2-40B4-BE49-F238E27FC236}">
                <a16:creationId xmlns:a16="http://schemas.microsoft.com/office/drawing/2014/main" id="{30D871E3-C548-0325-74C0-0FD4A7BD6FB6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0F253-BB45-E930-14EF-9DF92272D029}"/>
              </a:ext>
            </a:extLst>
          </p:cNvPr>
          <p:cNvSpPr/>
          <p:nvPr/>
        </p:nvSpPr>
        <p:spPr>
          <a:xfrm>
            <a:off x="1546051" y="1993252"/>
            <a:ext cx="6570922" cy="212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 Chia dữ liệu Train/Test (7:3) </a:t>
            </a:r>
          </a:p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 Xây dựng mô hình  </a:t>
            </a:r>
          </a:p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 Lưu mô hình 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ctr">
              <a:defRPr/>
            </a:pP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2300" b="0" i="0" u="none" strike="noStrike" kern="0" cap="none" spc="0" normalizeH="0" baseline="0" noProof="0" dirty="0">
              <a:ln>
                <a:noFill/>
              </a:ln>
              <a:solidFill>
                <a:srgbClr val="01539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2500" b="0" i="0" u="none" strike="noStrike" kern="0" cap="none" spc="0" normalizeH="0" baseline="0" noProof="0" dirty="0">
              <a:ln>
                <a:noFill/>
              </a:ln>
              <a:solidFill>
                <a:srgbClr val="01539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DB541-36C8-CE11-5BBE-64AED187263B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8449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232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96784" y="421262"/>
            <a:ext cx="314959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 &amp; Thư viện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 liệu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File CSV (khoảng 8554 dòng), chứa thông tin: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Phòng ngủ, WC, vị trí, giá (triệu VND), diện tích (m2), toạ độ, khoảng cách đến trung tâm, số bệnh viện/trường học, v.v.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Label: phân loại đối tượng (6 nhóm).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 viện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PySpark ML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(Xử lý, mô hình, pipeline)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scikit-learn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(ROC, 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seaborn, matplotlib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(vẽ biểu đồ)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(chuyển đổi từ Spark DataFrame)</a:t>
            </a:r>
          </a:p>
          <a:p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Kiến trúc Pipeline (PySpark)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StringIndexer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label → labelIndex.</a:t>
            </a:r>
          </a:p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VectorAssembler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Gộp các cột numeric → features.</a:t>
            </a:r>
          </a:p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RandomForestClassifier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numTrees=50, maxDepth=10, seed=42.</a:t>
            </a:r>
          </a:p>
          <a:p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Train/Test Split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70%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(6076 dòng) cho 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30%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(2478 dòng) cho test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18E70B3C-76B6-463D-1A54-072B670F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1" y="376629"/>
            <a:ext cx="3149599" cy="856788"/>
          </a:xfrm>
          <a:prstGeom prst="rect">
            <a:avLst/>
          </a:prstGeom>
        </p:spPr>
      </p:pic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2B2C5093-F4D9-D143-0AFC-0CB0C481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3343168"/>
            <a:ext cx="3149599" cy="1411889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41BF939-0CEA-A3CC-E26A-9ECB09D6B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1" y="1290467"/>
            <a:ext cx="3149599" cy="1995651"/>
          </a:xfrm>
          <a:prstGeom prst="rect">
            <a:avLst/>
          </a:prstGeom>
        </p:spPr>
      </p:pic>
      <p:sp>
        <p:nvSpPr>
          <p:cNvPr id="14" name="Google Shape;100;p16">
            <a:extLst>
              <a:ext uri="{FF2B5EF4-FFF2-40B4-BE49-F238E27FC236}">
                <a16:creationId xmlns:a16="http://schemas.microsoft.com/office/drawing/2014/main" id="{3458CB4E-613D-3208-4E49-8941EE9BC8C5}"/>
              </a:ext>
            </a:extLst>
          </p:cNvPr>
          <p:cNvSpPr/>
          <p:nvPr/>
        </p:nvSpPr>
        <p:spPr>
          <a:xfrm>
            <a:off x="6832500" y="659463"/>
            <a:ext cx="2194539" cy="291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Chia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dữ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liệu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Train/Test (7:3)</a:t>
            </a:r>
          </a:p>
        </p:txBody>
      </p:sp>
      <p:sp>
        <p:nvSpPr>
          <p:cNvPr id="15" name="Google Shape;100;p16">
            <a:extLst>
              <a:ext uri="{FF2B5EF4-FFF2-40B4-BE49-F238E27FC236}">
                <a16:creationId xmlns:a16="http://schemas.microsoft.com/office/drawing/2014/main" id="{F35F2413-70EF-153F-81FE-6AE41DE0A447}"/>
              </a:ext>
            </a:extLst>
          </p:cNvPr>
          <p:cNvSpPr/>
          <p:nvPr/>
        </p:nvSpPr>
        <p:spPr>
          <a:xfrm>
            <a:off x="6832501" y="1795171"/>
            <a:ext cx="2194539" cy="2911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PySpark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ML</a:t>
            </a:r>
          </a:p>
        </p:txBody>
      </p:sp>
      <p:sp>
        <p:nvSpPr>
          <p:cNvPr id="16" name="Google Shape;100;p16">
            <a:extLst>
              <a:ext uri="{FF2B5EF4-FFF2-40B4-BE49-F238E27FC236}">
                <a16:creationId xmlns:a16="http://schemas.microsoft.com/office/drawing/2014/main" id="{F269E6BF-1121-2D67-A319-1366E9FEE577}"/>
              </a:ext>
            </a:extLst>
          </p:cNvPr>
          <p:cNvSpPr/>
          <p:nvPr/>
        </p:nvSpPr>
        <p:spPr>
          <a:xfrm>
            <a:off x="6832502" y="3751320"/>
            <a:ext cx="2298798" cy="80554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 scikit-learn (ROC, AUC)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-seaborn, matplotlib (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vẽ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biểu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đồ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-pandas (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chuyển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đổi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từ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Spark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DataFrame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D2192-70DF-E714-F494-3B4BF3A29A25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390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0" y="324981"/>
            <a:ext cx="381895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Luồng Xử Lý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Đọc dữ liệu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spark.read.csv(...) → Spark DataFrame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Pipeline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Pipeline(stages=[indexer, assembler, rf])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Huấn luyện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model = pipeline.fit(train_df)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 đoán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predictions = model.transform(test_df)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Đánh giá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≈98.6%\approx 98.6\%≈98.6% (2444/2478 mẫu đúng).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F1 Score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(tổng quát, đa lớp) cũng rất cao (≈0.98+\approx 0.98+≈0.98+).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ROC, AUC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cho từng lớp (one-vs-rest) ~ 0.98–0.99 (tuỳ lớp).</a:t>
            </a:r>
          </a:p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 khai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Lưu mô hình: model.write().save(...)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Dùng model.transform(new_df) cho bản ghi mới (Spark DataFrame 1 dòng)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Lấy nhãn dự đoán bằng </a:t>
            </a: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indexer_model.labels[prediction]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luận</a:t>
            </a:r>
            <a:endParaRPr lang="vi-VN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 hình Random Forest + Pipeline PySpark hoạt động </a:t>
            </a: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tốt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độ chính xác </a:t>
            </a: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~98.6%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 thể mở rộng: </a:t>
            </a:r>
            <a:r>
              <a:rPr lang="vi-V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Cross Validation, Feature Engineering, Xử lý outliers</a:t>
            </a:r>
            <a:r>
              <a:rPr lang="vi-VN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v.v.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0613BD9-71A5-7FFE-ABF6-702A7DE8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53" y="1859398"/>
            <a:ext cx="2387114" cy="1071588"/>
          </a:xfrm>
          <a:prstGeom prst="rect">
            <a:avLst/>
          </a:prstGeom>
        </p:spPr>
      </p:pic>
      <p:pic>
        <p:nvPicPr>
          <p:cNvPr id="8" name="Picture 7" descr="A computer screen shot of a keyboard&#10;&#10;Description automatically generated">
            <a:extLst>
              <a:ext uri="{FF2B5EF4-FFF2-40B4-BE49-F238E27FC236}">
                <a16:creationId xmlns:a16="http://schemas.microsoft.com/office/drawing/2014/main" id="{05B154B0-0D9D-9F86-1B0D-2CF6A253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305" y="397771"/>
            <a:ext cx="5177672" cy="104106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F044D94-897A-E95B-351E-551FC15A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953" y="3327212"/>
            <a:ext cx="2387114" cy="1217428"/>
          </a:xfrm>
          <a:prstGeom prst="rect">
            <a:avLst/>
          </a:prstGeom>
        </p:spPr>
      </p:pic>
      <p:sp>
        <p:nvSpPr>
          <p:cNvPr id="11" name="Google Shape;100;p16">
            <a:extLst>
              <a:ext uri="{FF2B5EF4-FFF2-40B4-BE49-F238E27FC236}">
                <a16:creationId xmlns:a16="http://schemas.microsoft.com/office/drawing/2014/main" id="{66884F4A-E897-DB56-BA9A-146062B5B763}"/>
              </a:ext>
            </a:extLst>
          </p:cNvPr>
          <p:cNvSpPr/>
          <p:nvPr/>
        </p:nvSpPr>
        <p:spPr>
          <a:xfrm>
            <a:off x="3809305" y="1498633"/>
            <a:ext cx="1998829" cy="21767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Đọc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dữ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liệu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và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loại</a:t>
            </a:r>
            <a:endParaRPr lang="en-US" sz="1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" name="Google Shape;100;p16">
            <a:extLst>
              <a:ext uri="{FF2B5EF4-FFF2-40B4-BE49-F238E27FC236}">
                <a16:creationId xmlns:a16="http://schemas.microsoft.com/office/drawing/2014/main" id="{5A8A022A-5EFC-1A13-0585-9DB3A1495B90}"/>
              </a:ext>
            </a:extLst>
          </p:cNvPr>
          <p:cNvSpPr/>
          <p:nvPr/>
        </p:nvSpPr>
        <p:spPr>
          <a:xfrm>
            <a:off x="3809305" y="2983539"/>
            <a:ext cx="1998830" cy="200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Tỉ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lệ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loại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chính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xác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F1 Score</a:t>
            </a:r>
          </a:p>
        </p:txBody>
      </p:sp>
      <p:sp>
        <p:nvSpPr>
          <p:cNvPr id="13" name="Google Shape;100;p16">
            <a:extLst>
              <a:ext uri="{FF2B5EF4-FFF2-40B4-BE49-F238E27FC236}">
                <a16:creationId xmlns:a16="http://schemas.microsoft.com/office/drawing/2014/main" id="{C70DDCCF-A02C-5843-3B71-1AF18C7D0495}"/>
              </a:ext>
            </a:extLst>
          </p:cNvPr>
          <p:cNvSpPr/>
          <p:nvPr/>
        </p:nvSpPr>
        <p:spPr>
          <a:xfrm>
            <a:off x="3809304" y="4581289"/>
            <a:ext cx="1998830" cy="20058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Kết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qủa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đếm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theo</a:t>
            </a:r>
            <a:r>
              <a:rPr lang="en-US" sz="1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nhóm</a:t>
            </a:r>
            <a:endParaRPr lang="en-US" sz="1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D3565-10E5-9609-E6B1-4F706FBD715E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8462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5100619" y="4192911"/>
            <a:ext cx="2183174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lang="vi-VN" sz="1600" b="1" dirty="0"/>
              <a:t>Label Distribution</a:t>
            </a:r>
            <a:endParaRPr lang="vi-VN" sz="1600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9"/>
            <a:ext cx="29969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 Distribution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 đồ cột thể hiện số lượng mẫu thuộc mỗi nhóm (như “người thu nhập thấp”, “gia đình thu nhập cao”, v.v.).</a:t>
            </a:r>
          </a:p>
        </p:txBody>
      </p:sp>
      <p:pic>
        <p:nvPicPr>
          <p:cNvPr id="8" name="Picture 7" descr="A graph of a bar chart&#10;&#10;Description automatically generated">
            <a:extLst>
              <a:ext uri="{FF2B5EF4-FFF2-40B4-BE49-F238E27FC236}">
                <a16:creationId xmlns:a16="http://schemas.microsoft.com/office/drawing/2014/main" id="{F7F28F0A-E6EE-0462-C1B5-759FD66A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33" y="1014080"/>
            <a:ext cx="3514151" cy="3178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FAFB4-3922-EEDC-9E81-88FAEBD3AF09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1262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5" y="4755057"/>
            <a:ext cx="318976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5092152" y="4041228"/>
            <a:ext cx="2183174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b="1" dirty="0"/>
              <a:t>Correlation Heatmap</a:t>
            </a:r>
            <a:endParaRPr lang="vi-V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9"/>
            <a:ext cx="29969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 Heatmap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 trận tương quan giữa các biến (price, distance_to_center, final_score).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 giá trị khá thấp (gần 0), tức là không có mối tương quan mạnh giữa các biến này.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B40ECA0-E45A-A7F0-9727-20094488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49" y="857634"/>
            <a:ext cx="3956458" cy="3341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12930-0131-5FE5-60F8-E5B54391747D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7231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4572000" y="4161031"/>
            <a:ext cx="3173042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US" sz="1600" b="1" dirty="0"/>
              <a:t>Boxplot of Price by Label</a:t>
            </a:r>
            <a:endParaRPr lang="en-US" sz="1600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9"/>
            <a:ext cx="29969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Boxplot of Price by Label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Hộp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hiện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(price)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chênh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nhiều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ngoại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(outliers).</a:t>
            </a:r>
          </a:p>
        </p:txBody>
      </p:sp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DD956BBB-1DA8-096D-1E2B-39C77E01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06" y="982468"/>
            <a:ext cx="3647236" cy="3178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FA1D6-2076-DD0E-3C8D-DCCC8AFDD9D0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8316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5235075" y="4372998"/>
            <a:ext cx="2901391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US" sz="1600" b="1" dirty="0"/>
              <a:t>Distribution of Price</a:t>
            </a:r>
            <a:endParaRPr lang="en-US" sz="1600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9"/>
            <a:ext cx="29969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Price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đồ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histogram+kde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(price).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Dữ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lệch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(right-skewed),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lớn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ở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mức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77E0B70C-0390-84CB-72AB-F1057AA55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09" y="1114388"/>
            <a:ext cx="4965496" cy="3271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BC56AB-D9C1-02C7-82CD-E9B42F156A16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2623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Nội</a:t>
            </a:r>
            <a:r>
              <a:rPr lang="en" dirty="0">
                <a:solidFill>
                  <a:schemeClr val="dk1"/>
                </a:solidFill>
              </a:rPr>
              <a:t> dung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025660" y="1295098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ĐẶT VẤN ĐỀ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1" name="Google Shape;101;p16"/>
          <p:cNvCxnSpPr>
            <a:stCxn id="102" idx="3"/>
            <a:endCxn id="100" idx="1"/>
          </p:cNvCxnSpPr>
          <p:nvPr/>
        </p:nvCxnSpPr>
        <p:spPr>
          <a:xfrm rot="10800000" flipH="1">
            <a:off x="1181760" y="1495048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2025660" y="2203146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BÀI TOÁN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4" name="Google Shape;104;p16"/>
          <p:cNvCxnSpPr>
            <a:stCxn id="105" idx="3"/>
            <a:endCxn id="103" idx="1"/>
          </p:cNvCxnSpPr>
          <p:nvPr/>
        </p:nvCxnSpPr>
        <p:spPr>
          <a:xfrm rot="10800000" flipH="1">
            <a:off x="1191060" y="2403096"/>
            <a:ext cx="834600" cy="8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2025660" y="3111194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CÔNG NGHỆ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7" name="Google Shape;107;p16"/>
          <p:cNvCxnSpPr>
            <a:stCxn id="108" idx="3"/>
            <a:endCxn id="106" idx="1"/>
          </p:cNvCxnSpPr>
          <p:nvPr/>
        </p:nvCxnSpPr>
        <p:spPr>
          <a:xfrm rot="10800000" flipH="1">
            <a:off x="1181760" y="3311144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/>
          <p:nvPr/>
        </p:nvSpPr>
        <p:spPr>
          <a:xfrm>
            <a:off x="2025660" y="4019242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DATASET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0" name="Google Shape;110;p16"/>
          <p:cNvCxnSpPr>
            <a:stCxn id="111" idx="3"/>
            <a:endCxn id="109" idx="1"/>
          </p:cNvCxnSpPr>
          <p:nvPr/>
        </p:nvCxnSpPr>
        <p:spPr>
          <a:xfrm rot="10800000" flipH="1">
            <a:off x="1181760" y="4219192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457200" y="1116750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57200" y="2024798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57200" y="2932846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457200" y="3840895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712785" y="1383623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HUẤN LUYỆN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7" name="Google Shape;117;p16"/>
          <p:cNvCxnSpPr>
            <a:endCxn id="116" idx="1"/>
          </p:cNvCxnSpPr>
          <p:nvPr/>
        </p:nvCxnSpPr>
        <p:spPr>
          <a:xfrm rot="10800000" flipH="1">
            <a:off x="5868885" y="1583573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6712785" y="2291671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THỰC NGHIỆM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9" name="Google Shape;119;p16"/>
          <p:cNvCxnSpPr>
            <a:endCxn id="118" idx="1"/>
          </p:cNvCxnSpPr>
          <p:nvPr/>
        </p:nvCxnSpPr>
        <p:spPr>
          <a:xfrm rot="10800000" flipH="1">
            <a:off x="5878185" y="2491621"/>
            <a:ext cx="834600" cy="8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/>
          <p:nvPr/>
        </p:nvSpPr>
        <p:spPr>
          <a:xfrm>
            <a:off x="6712785" y="3199719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DEMO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1" name="Google Shape;121;p16"/>
          <p:cNvCxnSpPr>
            <a:endCxn id="120" idx="1"/>
          </p:cNvCxnSpPr>
          <p:nvPr/>
        </p:nvCxnSpPr>
        <p:spPr>
          <a:xfrm rot="10800000" flipH="1">
            <a:off x="5868885" y="3399669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/>
          <p:nvPr/>
        </p:nvSpPr>
        <p:spPr>
          <a:xfrm>
            <a:off x="6712785" y="4107767"/>
            <a:ext cx="1704900" cy="3999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KẾT LUẬN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23" name="Google Shape;123;p16"/>
          <p:cNvCxnSpPr>
            <a:endCxn id="122" idx="1"/>
          </p:cNvCxnSpPr>
          <p:nvPr/>
        </p:nvCxnSpPr>
        <p:spPr>
          <a:xfrm rot="10800000" flipH="1">
            <a:off x="5868885" y="4307717"/>
            <a:ext cx="843900" cy="8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6"/>
          <p:cNvSpPr/>
          <p:nvPr/>
        </p:nvSpPr>
        <p:spPr>
          <a:xfrm>
            <a:off x="5144325" y="1205275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44325" y="2113323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144325" y="3021371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144325" y="3929420"/>
            <a:ext cx="750600" cy="756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08</a:t>
            </a: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D5762-6538-4C58-E2C4-43A7596AA45D}"/>
              </a:ext>
            </a:extLst>
          </p:cNvPr>
          <p:cNvSpPr txBox="1"/>
          <p:nvPr/>
        </p:nvSpPr>
        <p:spPr>
          <a:xfrm>
            <a:off x="2288598" y="2417862"/>
            <a:ext cx="457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0" dirty="0">
                <a:effectLst/>
              </a:rPr>
              <a:t> </a:t>
            </a:r>
            <a:endParaRPr lang="en-VN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DF7D1BCE-F9C2-0F34-E2AB-88BA4FA22FBD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EE8-C32D-85C2-EA28-3C898971B1B0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4275254" y="4194537"/>
            <a:ext cx="3160526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US" sz="1600" b="1" dirty="0"/>
              <a:t>Confusion Matrix (</a:t>
            </a:r>
            <a:r>
              <a:rPr lang="en-US" sz="1600" b="1" dirty="0" err="1"/>
              <a:t>số</a:t>
            </a:r>
            <a:r>
              <a:rPr lang="en-US" sz="1600" b="1" dirty="0"/>
              <a:t> index)</a:t>
            </a:r>
            <a:endParaRPr lang="en-US" sz="1600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9"/>
            <a:ext cx="29969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 (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index)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trận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nhầm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lẫn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hiển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tần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suất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thực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nhãn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đoán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cột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bằng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chỉ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(0,1,2,...).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giá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chéo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thấy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hình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phân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loại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đúng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8" name="Picture 7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C6F41E9B-2F04-A7EE-780A-CE41D96B6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891" y="1012454"/>
            <a:ext cx="3781253" cy="3182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E653F-AFE1-5172-988F-392730A88CFF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1814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4571998" y="4459985"/>
            <a:ext cx="3120359" cy="29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vi-VN" sz="1600" b="1" dirty="0"/>
              <a:t>Confusion Matrix (tên nhãn)</a:t>
            </a:r>
            <a:endParaRPr lang="vi-VN" sz="1600" dirty="0"/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342316" y="537955"/>
            <a:ext cx="29969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 (tên nhãn)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Tương tự ma trận nhầm lẫn ở trên, nhưng hiển thị tên nhãn gốc (ví dụ “người thu nhập thấp”, “gia đình thu nhập cao”,...).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Giúp dễ quan sát lớp nào bị dự đoán nhầm thành lớp nào.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6B92163-0576-8406-5281-DC8F505D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03" y="537955"/>
            <a:ext cx="4177751" cy="3704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42667-CE18-6AAE-B89F-6EDEDD80021D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6304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4228491" y="4245730"/>
            <a:ext cx="3962400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b="1" dirty="0"/>
              <a:t>ROC Curve - Multi-class (One-vs-Rest)</a:t>
            </a:r>
            <a:endParaRPr lang="vi-V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435450" y="924406"/>
            <a:ext cx="29969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5.2 Xây dựng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Random Forest Pipeline (trong PySpark ML):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ROC Curve - Multi-class (One-vs-Rest)</a:t>
            </a:r>
            <a:endParaRPr lang="vi-V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Vẽ đường ROC cho từng lớp (coi lớp đó là “dương” và các lớp còn lại là “âm”).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Đường cong sát trục trên cho thấy mô hình phân biệt rất tốt cho từng lớp (AUC=1).</a:t>
            </a:r>
          </a:p>
        </p:txBody>
      </p:sp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D67D96FD-79F2-77EA-1B61-BD3622E0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26" y="924406"/>
            <a:ext cx="4166565" cy="3294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D92B-0537-66BE-4EA4-6CF2C6935B68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5075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5: Huấn luyện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4672667" y="2263622"/>
            <a:ext cx="2183174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 mô hình 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291517" y="1255548"/>
            <a:ext cx="18057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5.3 Lưu mô hình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Sau khi huấn luyện xong, mô hình được lưu ra thư mục (“rf_model_pipeline”).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Khi chạy Spark Streaming, chỉ việc load lại mô hình đã lưu này để dự đoán.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40A8108-0009-B270-872A-FE43EC1C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76" y="1294007"/>
            <a:ext cx="6392189" cy="878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ED177-62B2-9420-879C-B29F08A58DCB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500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1105128" y="678597"/>
            <a:ext cx="743019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Chương 6: Thực nghiệm</a:t>
            </a:r>
            <a:endParaRPr dirty="0"/>
          </a:p>
        </p:txBody>
      </p:sp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6;p35">
            <a:extLst>
              <a:ext uri="{FF2B5EF4-FFF2-40B4-BE49-F238E27FC236}">
                <a16:creationId xmlns:a16="http://schemas.microsoft.com/office/drawing/2014/main" id="{AA81D3D2-FD14-5702-8905-693EA6097291}"/>
              </a:ext>
            </a:extLst>
          </p:cNvPr>
          <p:cNvSpPr txBox="1">
            <a:spLocks/>
          </p:cNvSpPr>
          <p:nvPr/>
        </p:nvSpPr>
        <p:spPr>
          <a:xfrm>
            <a:off x="8613422" y="4755057"/>
            <a:ext cx="413619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0616E-5DC7-8545-583C-6A063EEBF191}"/>
              </a:ext>
            </a:extLst>
          </p:cNvPr>
          <p:cNvSpPr/>
          <p:nvPr/>
        </p:nvSpPr>
        <p:spPr>
          <a:xfrm>
            <a:off x="647946" y="1832586"/>
            <a:ext cx="7430190" cy="199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6.1 Triển khai</a:t>
            </a:r>
          </a:p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6.2 Kết quả đánh giá </a:t>
            </a:r>
          </a:p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FBF36-D194-9174-DE76-4209B3790D3C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1750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6: Thực nghiệm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123737" y="907780"/>
            <a:ext cx="23924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Phương thức để xử lý dữ liệu (streaming trực tiếp từ website Mogi) lại một lần nữa để phù hợp với Model 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“rf_model_pipeline”.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5D89D-F9DD-70F0-6730-2AEF033CB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3056" b="-10706"/>
          <a:stretch/>
        </p:blipFill>
        <p:spPr>
          <a:xfrm>
            <a:off x="2776756" y="912686"/>
            <a:ext cx="1468073" cy="25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4286CA-3D82-30E6-3BF8-BC2FCEF75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55" b="-6250"/>
          <a:stretch/>
        </p:blipFill>
        <p:spPr>
          <a:xfrm>
            <a:off x="2773231" y="1256627"/>
            <a:ext cx="1795244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3D736-7DBC-E4FF-B67B-97CA0C1FC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325"/>
          <a:stretch/>
        </p:blipFill>
        <p:spPr>
          <a:xfrm>
            <a:off x="2776726" y="1601367"/>
            <a:ext cx="1795244" cy="21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531BE8-4F8E-B03A-6995-8C811490C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134" b="11111"/>
          <a:stretch/>
        </p:blipFill>
        <p:spPr>
          <a:xfrm>
            <a:off x="2761317" y="1941712"/>
            <a:ext cx="3308758" cy="20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D8EFF7-22D3-85ED-DA18-0C85E5C9C7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917" b="-14286"/>
          <a:stretch/>
        </p:blipFill>
        <p:spPr>
          <a:xfrm>
            <a:off x="2761317" y="2249839"/>
            <a:ext cx="2456576" cy="20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64534A-EFEC-99B7-57A0-4A4C6ED3C5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6957"/>
          <a:stretch/>
        </p:blipFill>
        <p:spPr>
          <a:xfrm>
            <a:off x="2761317" y="2512497"/>
            <a:ext cx="2792195" cy="203200"/>
          </a:xfrm>
          <a:prstGeom prst="rect">
            <a:avLst/>
          </a:prstGeom>
        </p:spPr>
      </p:pic>
      <p:pic>
        <p:nvPicPr>
          <p:cNvPr id="21" name="Picture 2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B32156-796E-E98A-DC2E-A533C5A81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163" y="760612"/>
            <a:ext cx="2705100" cy="2565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ADECD5-8AE3-0D07-A245-DF0A08150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317" y="2829972"/>
            <a:ext cx="1422400" cy="203200"/>
          </a:xfrm>
          <a:prstGeom prst="rect">
            <a:avLst/>
          </a:prstGeom>
        </p:spPr>
      </p:pic>
      <p:pic>
        <p:nvPicPr>
          <p:cNvPr id="25" name="Picture 2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4A0669-608E-7841-59F0-90491C9243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-507" b="70556"/>
          <a:stretch/>
        </p:blipFill>
        <p:spPr>
          <a:xfrm>
            <a:off x="2761316" y="3147446"/>
            <a:ext cx="3423433" cy="87926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B4D03A4-3B4B-E0F0-07B5-0CD075FA8418}"/>
              </a:ext>
            </a:extLst>
          </p:cNvPr>
          <p:cNvSpPr/>
          <p:nvPr/>
        </p:nvSpPr>
        <p:spPr>
          <a:xfrm>
            <a:off x="2990744" y="4249818"/>
            <a:ext cx="5503332" cy="434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V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  <a:sym typeface="Arial"/>
              </a:rPr>
              <a:t>Tiếp tục tiền xử lý dữ liệu sau khi stream data từ Kafka về</a:t>
            </a:r>
            <a:r>
              <a:rPr lang="en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để phù hợp với yêu cầu đầu vào của Model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48CD85-215E-4369-71BD-973AE58646F1}"/>
              </a:ext>
            </a:extLst>
          </p:cNvPr>
          <p:cNvSpPr/>
          <p:nvPr/>
        </p:nvSpPr>
        <p:spPr>
          <a:xfrm>
            <a:off x="123737" y="770374"/>
            <a:ext cx="9345335" cy="2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 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vi-VN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4C14D-31EB-7290-14BB-B4007D8454E1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39775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6: Thực nghiệm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123737" y="857634"/>
            <a:ext cx="26530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6.1 Triển khai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Producer (web_scraper_kafka.py):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- Cào liên tục tin đăng Mogi, parse thành JSON, gửi vào topic “mogi-stream”.  </a:t>
            </a:r>
            <a:endParaRPr lang="en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7E21096-7745-361B-209C-191595D2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01" y="857634"/>
            <a:ext cx="6345967" cy="1357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7E6E1-065D-A25B-B94F-9399C6E2A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3" y="2961625"/>
            <a:ext cx="6320650" cy="7072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D59A48-9C7F-3A2F-7461-D186E01569A8}"/>
              </a:ext>
            </a:extLst>
          </p:cNvPr>
          <p:cNvSpPr/>
          <p:nvPr/>
        </p:nvSpPr>
        <p:spPr>
          <a:xfrm>
            <a:off x="5130801" y="2207160"/>
            <a:ext cx="939799" cy="478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Producer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CA532-275C-C7D9-7E74-79FF1CB844F4}"/>
              </a:ext>
            </a:extLst>
          </p:cNvPr>
          <p:cNvSpPr/>
          <p:nvPr/>
        </p:nvSpPr>
        <p:spPr>
          <a:xfrm>
            <a:off x="5130801" y="3733595"/>
            <a:ext cx="1041399" cy="330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lang="en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A797-A8C9-2A8A-17F0-3A63BF33B4D6}"/>
              </a:ext>
            </a:extLst>
          </p:cNvPr>
          <p:cNvSpPr/>
          <p:nvPr/>
        </p:nvSpPr>
        <p:spPr>
          <a:xfrm>
            <a:off x="0" y="549507"/>
            <a:ext cx="9345335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khai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 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vi-VN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078C2-0609-AAB9-835D-1E9680094E13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1648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6: Thực nghiệm</a:t>
            </a:r>
            <a:endParaRPr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F9988-F43B-3337-09D3-106547E0188E}"/>
              </a:ext>
            </a:extLst>
          </p:cNvPr>
          <p:cNvSpPr/>
          <p:nvPr/>
        </p:nvSpPr>
        <p:spPr>
          <a:xfrm>
            <a:off x="0" y="549507"/>
            <a:ext cx="9345335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b="1" u="sng" dirty="0" err="1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quả</a:t>
            </a:r>
            <a:r>
              <a:rPr lang="en-US" sz="1800" b="1" u="sng" dirty="0">
                <a:solidFill>
                  <a:srgbClr val="5C5C6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 </a:t>
            </a:r>
          </a:p>
          <a:p>
            <a:pPr font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endParaRPr lang="vi-VN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4" y="4755057"/>
            <a:ext cx="435935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A3FD0-D4B8-177A-8ECA-FC5BDA92FE2D}"/>
              </a:ext>
            </a:extLst>
          </p:cNvPr>
          <p:cNvSpPr/>
          <p:nvPr/>
        </p:nvSpPr>
        <p:spPr>
          <a:xfrm>
            <a:off x="3766385" y="4242342"/>
            <a:ext cx="3496733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lang="en-VN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sau khi Model xử lý data bản ghi của từng batch 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D7FB7-E344-A9AD-818A-5A471AA7B5C8}"/>
              </a:ext>
            </a:extLst>
          </p:cNvPr>
          <p:cNvSpPr txBox="1"/>
          <p:nvPr/>
        </p:nvSpPr>
        <p:spPr>
          <a:xfrm>
            <a:off x="0" y="736151"/>
            <a:ext cx="234101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Spark Streaming:  </a:t>
            </a: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Đọc dữ liệu từ Kafka topic “mogi-stream”.</a:t>
            </a: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Load mô hình “rf_model_pipeline” (Random Forest Pipeline) đã huấn luyện.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Gọi model.transform(df) để sinh prediction.  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- Ghi kết quả ra topic “mogi-predictions” hoặc in ra console.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Tốc độ xử lý: Spark Structured Streaming xử lý micro-batch tầm 10 giây, đủ linh hoạt cho luồng tin mới.</a:t>
            </a:r>
            <a:endParaRPr lang="en-VN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E4B94E-837A-97C5-E8D9-37EA6C3A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17" y="867919"/>
            <a:ext cx="6686024" cy="1690286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5F5CD182-C8B5-F454-4B47-31FDE02C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72" y="3209726"/>
            <a:ext cx="6664469" cy="10305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681396-9B1C-6F66-8B9B-CDA6155CAE39}"/>
              </a:ext>
            </a:extLst>
          </p:cNvPr>
          <p:cNvSpPr/>
          <p:nvPr/>
        </p:nvSpPr>
        <p:spPr>
          <a:xfrm>
            <a:off x="3826313" y="2593471"/>
            <a:ext cx="3496733" cy="616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Spark lấy dữ liệu từ Kafka rồi load Model đã lưu lên xử lý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2BE94-C83A-5576-AA78-3524A613521F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7952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35"/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6;p35">
            <a:extLst>
              <a:ext uri="{FF2B5EF4-FFF2-40B4-BE49-F238E27FC236}">
                <a16:creationId xmlns:a16="http://schemas.microsoft.com/office/drawing/2014/main" id="{AA81D3D2-FD14-5702-8905-693EA6097291}"/>
              </a:ext>
            </a:extLst>
          </p:cNvPr>
          <p:cNvSpPr txBox="1">
            <a:spLocks/>
          </p:cNvSpPr>
          <p:nvPr/>
        </p:nvSpPr>
        <p:spPr>
          <a:xfrm>
            <a:off x="8613422" y="4755057"/>
            <a:ext cx="413619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26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0616E-5DC7-8545-583C-6A063EEBF191}"/>
              </a:ext>
            </a:extLst>
          </p:cNvPr>
          <p:cNvSpPr/>
          <p:nvPr/>
        </p:nvSpPr>
        <p:spPr>
          <a:xfrm>
            <a:off x="647946" y="1832586"/>
            <a:ext cx="7430190" cy="199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V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pic>
        <p:nvPicPr>
          <p:cNvPr id="2" name="Google Shape;385;p27">
            <a:extLst>
              <a:ext uri="{FF2B5EF4-FFF2-40B4-BE49-F238E27FC236}">
                <a16:creationId xmlns:a16="http://schemas.microsoft.com/office/drawing/2014/main" id="{4975B156-F7FF-8005-7560-A60BCC9234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50" y="10812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5;p35">
            <a:extLst>
              <a:ext uri="{FF2B5EF4-FFF2-40B4-BE49-F238E27FC236}">
                <a16:creationId xmlns:a16="http://schemas.microsoft.com/office/drawing/2014/main" id="{73CBB298-5EAD-B185-B8D2-C466CBD5B0F0}"/>
              </a:ext>
            </a:extLst>
          </p:cNvPr>
          <p:cNvSpPr txBox="1">
            <a:spLocks/>
          </p:cNvSpPr>
          <p:nvPr/>
        </p:nvSpPr>
        <p:spPr>
          <a:xfrm>
            <a:off x="1041990" y="0"/>
            <a:ext cx="7430190" cy="4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2000" dirty="0"/>
              <a:t>Chương 7: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B5D54-95D5-BDA6-1E2E-B2E16D19D481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4885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/>
          <p:nvPr/>
        </p:nvSpPr>
        <p:spPr>
          <a:xfrm>
            <a:off x="4829225" y="1278108"/>
            <a:ext cx="3916800" cy="3400800"/>
          </a:xfrm>
          <a:prstGeom prst="roundRect">
            <a:avLst>
              <a:gd name="adj" fmla="val 7339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231125" y="916596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5459850" y="1047858"/>
            <a:ext cx="2598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Hạn chế &amp; Hướng phát triển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5255675" y="1796271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7120775" y="1796271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6540275" y="2296671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532475" y="1278108"/>
            <a:ext cx="3916800" cy="3400800"/>
          </a:xfrm>
          <a:prstGeom prst="roundRect">
            <a:avLst>
              <a:gd name="adj" fmla="val 7339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8. KẾT LUẬN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457200" y="3185333"/>
            <a:ext cx="24330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Hoàn chỉnh quy trình</a:t>
            </a:r>
            <a:endParaRPr sz="21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63875" y="3513233"/>
            <a:ext cx="17889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Thu thập → Tiền xử lý → Huấn luyện (Random Forest) → Streaming (Kafka &amp; Spark).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2528975" y="3185333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Thời gian thực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2528975" y="3513233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Dự đoán nhãn “đối tượng thuê” cho mỗi tin đăng mới.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4960625" y="3185333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Hạn chế</a:t>
            </a:r>
            <a:endParaRPr sz="1600" b="1"/>
          </a:p>
        </p:txBody>
      </p:sp>
      <p:sp>
        <p:nvSpPr>
          <p:cNvPr id="403" name="Google Shape;403;p28"/>
          <p:cNvSpPr txBox="1"/>
          <p:nvPr/>
        </p:nvSpPr>
        <p:spPr>
          <a:xfrm>
            <a:off x="4960625" y="3674108"/>
            <a:ext cx="17889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 err="1"/>
              <a:t>Nhiều</a:t>
            </a:r>
            <a:r>
              <a:rPr lang="en" sz="1100" dirty="0"/>
              <a:t> </a:t>
            </a:r>
            <a:r>
              <a:rPr lang="en" sz="1100" dirty="0" err="1"/>
              <a:t>trường</a:t>
            </a:r>
            <a:r>
              <a:rPr lang="en" sz="1100" dirty="0"/>
              <a:t> </a:t>
            </a:r>
            <a:r>
              <a:rPr lang="en" sz="1100" dirty="0" err="1"/>
              <a:t>dữ</a:t>
            </a:r>
            <a:r>
              <a:rPr lang="en" sz="1100" dirty="0"/>
              <a:t> </a:t>
            </a:r>
            <a:r>
              <a:rPr lang="en" sz="1100" dirty="0" err="1"/>
              <a:t>liệu</a:t>
            </a:r>
            <a:r>
              <a:rPr lang="en" sz="1100" dirty="0"/>
              <a:t> </a:t>
            </a:r>
            <a:r>
              <a:rPr lang="en" sz="1100" dirty="0" err="1"/>
              <a:t>thiếu</a:t>
            </a:r>
            <a:r>
              <a:rPr lang="en" sz="1100" dirty="0"/>
              <a:t>, </a:t>
            </a:r>
            <a:r>
              <a:rPr lang="en" sz="1100" dirty="0" err="1"/>
              <a:t>cần</a:t>
            </a:r>
            <a:r>
              <a:rPr lang="en" sz="1100" dirty="0"/>
              <a:t> </a:t>
            </a:r>
            <a:r>
              <a:rPr lang="en" sz="1100" dirty="0" err="1"/>
              <a:t>bổ</a:t>
            </a:r>
            <a:r>
              <a:rPr lang="en" sz="1100" dirty="0"/>
              <a:t> </a:t>
            </a:r>
            <a:r>
              <a:rPr lang="en" sz="1100" dirty="0" err="1"/>
              <a:t>khuyết</a:t>
            </a:r>
            <a:r>
              <a:rPr lang="en" sz="1100" dirty="0"/>
              <a:t>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 err="1"/>
              <a:t>Giới</a:t>
            </a:r>
            <a:r>
              <a:rPr lang="en" sz="1100" dirty="0"/>
              <a:t> </a:t>
            </a:r>
            <a:r>
              <a:rPr lang="en" sz="1100" dirty="0" err="1"/>
              <a:t>hạn</a:t>
            </a:r>
            <a:r>
              <a:rPr lang="en" sz="1100" dirty="0"/>
              <a:t> </a:t>
            </a:r>
            <a:r>
              <a:rPr lang="en" sz="1100" dirty="0" err="1"/>
              <a:t>tốc</a:t>
            </a:r>
            <a:r>
              <a:rPr lang="en" sz="1100" dirty="0"/>
              <a:t> </a:t>
            </a:r>
            <a:r>
              <a:rPr lang="en" sz="1100" dirty="0" err="1"/>
              <a:t>độ</a:t>
            </a:r>
            <a:r>
              <a:rPr lang="en" sz="1100" dirty="0"/>
              <a:t> </a:t>
            </a:r>
            <a:r>
              <a:rPr lang="en" sz="1100" dirty="0" err="1"/>
              <a:t>cào</a:t>
            </a:r>
            <a:r>
              <a:rPr lang="en" sz="1100" dirty="0"/>
              <a:t> </a:t>
            </a:r>
            <a:r>
              <a:rPr lang="en" sz="1100" dirty="0" err="1"/>
              <a:t>dữ</a:t>
            </a:r>
            <a:r>
              <a:rPr lang="en" sz="1100" dirty="0"/>
              <a:t> </a:t>
            </a:r>
            <a:r>
              <a:rPr lang="en" sz="1100" dirty="0" err="1"/>
              <a:t>liệu</a:t>
            </a:r>
            <a:r>
              <a:rPr lang="en" sz="1100" dirty="0"/>
              <a:t> &amp; API geocoding.</a:t>
            </a:r>
            <a:endParaRPr sz="11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404" name="Google Shape;404;p28"/>
          <p:cNvSpPr txBox="1"/>
          <p:nvPr/>
        </p:nvSpPr>
        <p:spPr>
          <a:xfrm>
            <a:off x="6454475" y="3185333"/>
            <a:ext cx="2236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Hướng phát triển</a:t>
            </a:r>
            <a:endParaRPr sz="1600" b="1"/>
          </a:p>
        </p:txBody>
      </p:sp>
      <p:sp>
        <p:nvSpPr>
          <p:cNvPr id="405" name="Google Shape;405;p28"/>
          <p:cNvSpPr txBox="1"/>
          <p:nvPr/>
        </p:nvSpPr>
        <p:spPr>
          <a:xfrm>
            <a:off x="6825725" y="3674108"/>
            <a:ext cx="17889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Mở rộng nhãn (thuê sinh viên, thuê công tác...).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Xây dựng dashboard trực quan.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934375" y="916596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1355575" y="1047846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6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luận</a:t>
            </a: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– </a:t>
            </a:r>
            <a:r>
              <a:rPr lang="en" sz="16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1600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</a:t>
            </a:r>
            <a:endParaRPr sz="16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958925" y="1796271"/>
            <a:ext cx="1198800" cy="1198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2824025" y="1796271"/>
            <a:ext cx="1198800" cy="1198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2243525" y="2296671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28"/>
          <p:cNvGrpSpPr/>
          <p:nvPr/>
        </p:nvGrpSpPr>
        <p:grpSpPr>
          <a:xfrm>
            <a:off x="3213704" y="2203708"/>
            <a:ext cx="419443" cy="420487"/>
            <a:chOff x="-3771675" y="3971775"/>
            <a:chExt cx="291300" cy="292025"/>
          </a:xfrm>
        </p:grpSpPr>
        <p:sp>
          <p:nvSpPr>
            <p:cNvPr id="412" name="Google Shape;412;p2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8"/>
          <p:cNvGrpSpPr/>
          <p:nvPr/>
        </p:nvGrpSpPr>
        <p:grpSpPr>
          <a:xfrm>
            <a:off x="1370152" y="2203646"/>
            <a:ext cx="376345" cy="420611"/>
            <a:chOff x="2423775" y="3226875"/>
            <a:chExt cx="259925" cy="295000"/>
          </a:xfrm>
        </p:grpSpPr>
        <p:sp>
          <p:nvSpPr>
            <p:cNvPr id="418" name="Google Shape;418;p28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28"/>
          <p:cNvGrpSpPr/>
          <p:nvPr/>
        </p:nvGrpSpPr>
        <p:grpSpPr>
          <a:xfrm>
            <a:off x="7504323" y="2203640"/>
            <a:ext cx="431703" cy="420622"/>
            <a:chOff x="946175" y="3253275"/>
            <a:chExt cx="298550" cy="296150"/>
          </a:xfrm>
        </p:grpSpPr>
        <p:sp>
          <p:nvSpPr>
            <p:cNvPr id="422" name="Google Shape;422;p28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8"/>
          <p:cNvGrpSpPr/>
          <p:nvPr/>
        </p:nvGrpSpPr>
        <p:grpSpPr>
          <a:xfrm>
            <a:off x="5644757" y="2203646"/>
            <a:ext cx="420635" cy="420610"/>
            <a:chOff x="946175" y="3619500"/>
            <a:chExt cx="296975" cy="293825"/>
          </a:xfrm>
        </p:grpSpPr>
        <p:sp>
          <p:nvSpPr>
            <p:cNvPr id="428" name="Google Shape;428;p28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E80A5306-2571-0A5A-B3BA-7001D2DDB0C8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04008-E935-9E3B-6C30-D3307E935DD7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84550" y="1230700"/>
            <a:ext cx="2342400" cy="534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444275" y="1463500"/>
            <a:ext cx="2242487" cy="70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chemeClr val="dk1"/>
                </a:solidFill>
              </a:rPr>
              <a:t>Bối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cảnh</a:t>
            </a:r>
            <a:r>
              <a:rPr lang="en" sz="1200" b="1" dirty="0">
                <a:solidFill>
                  <a:schemeClr val="dk1"/>
                </a:solidFill>
              </a:rPr>
              <a:t>: </a:t>
            </a:r>
            <a:r>
              <a:rPr lang="en" sz="1200" b="1" dirty="0" err="1">
                <a:solidFill>
                  <a:schemeClr val="dk1"/>
                </a:solidFill>
              </a:rPr>
              <a:t>Ngành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bất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động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sản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phát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triển</a:t>
            </a:r>
            <a:r>
              <a:rPr lang="en" sz="1200" b="1" dirty="0">
                <a:solidFill>
                  <a:schemeClr val="dk1"/>
                </a:solidFill>
              </a:rPr>
              <a:t>, </a:t>
            </a:r>
            <a:r>
              <a:rPr lang="en" sz="1200" b="1" dirty="0" err="1">
                <a:solidFill>
                  <a:schemeClr val="dk1"/>
                </a:solidFill>
              </a:rPr>
              <a:t>nhu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cầu</a:t>
            </a:r>
            <a:r>
              <a:rPr lang="en" sz="1200" b="1" dirty="0">
                <a:solidFill>
                  <a:schemeClr val="dk1"/>
                </a:solidFill>
              </a:rPr>
              <a:t> d</a:t>
            </a:r>
            <a:r>
              <a:rPr lang="en-US" sz="1200" b="1" dirty="0">
                <a:solidFill>
                  <a:schemeClr val="dk1"/>
                </a:solidFill>
              </a:rPr>
              <a:t>u</a:t>
            </a:r>
            <a:r>
              <a:rPr lang="en" sz="1200" b="1" dirty="0">
                <a:solidFill>
                  <a:schemeClr val="dk1"/>
                </a:solidFill>
              </a:rPr>
              <a:t>ng </a:t>
            </a:r>
            <a:r>
              <a:rPr lang="en" sz="1200" b="1" dirty="0" err="1">
                <a:solidFill>
                  <a:schemeClr val="dk1"/>
                </a:solidFill>
              </a:rPr>
              <a:t>áp</a:t>
            </a:r>
            <a:r>
              <a:rPr lang="en" sz="1200" b="1" dirty="0">
                <a:solidFill>
                  <a:schemeClr val="dk1"/>
                </a:solidFill>
              </a:rPr>
              <a:t> d</a:t>
            </a:r>
            <a:r>
              <a:rPr lang="en-US" sz="1200" b="1" dirty="0" err="1">
                <a:solidFill>
                  <a:schemeClr val="dk1"/>
                </a:solidFill>
              </a:rPr>
              <a:t>ụng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công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nghệ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vào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việc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phân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loại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dữ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liệu</a:t>
            </a:r>
            <a:r>
              <a:rPr lang="en" sz="1200" b="1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444275" y="2296853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Lý do chọn đề tài: Mogi có dữ liệu phong phú, cần xử lý dữ liệu thời gian thực.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960949" y="229685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9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60949" y="14635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9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960949" y="3130200"/>
            <a:ext cx="48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9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444262" y="3130201"/>
            <a:ext cx="2242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chemeClr val="dk1"/>
                </a:solidFill>
              </a:rPr>
              <a:t>Mục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tiêu</a:t>
            </a:r>
            <a:r>
              <a:rPr lang="en" sz="1200" b="1" dirty="0">
                <a:solidFill>
                  <a:schemeClr val="dk1"/>
                </a:solidFill>
              </a:rPr>
              <a:t>: </a:t>
            </a:r>
            <a:r>
              <a:rPr lang="en" sz="1200" b="1" dirty="0" err="1">
                <a:solidFill>
                  <a:schemeClr val="dk1"/>
                </a:solidFill>
              </a:rPr>
              <a:t>Xây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dựng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hệ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thống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thu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thập</a:t>
            </a:r>
            <a:r>
              <a:rPr lang="en" sz="1200" b="1" dirty="0">
                <a:solidFill>
                  <a:schemeClr val="dk1"/>
                </a:solidFill>
              </a:rPr>
              <a:t>, </a:t>
            </a:r>
            <a:r>
              <a:rPr lang="en" sz="1200" b="1" dirty="0" err="1">
                <a:solidFill>
                  <a:schemeClr val="dk1"/>
                </a:solidFill>
              </a:rPr>
              <a:t>tiền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xử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lý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và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phân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loại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bất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động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sản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thuê</a:t>
            </a:r>
            <a:r>
              <a:rPr lang="en" sz="1200" b="1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470562" y="3130200"/>
            <a:ext cx="22029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EFEFE"/>
                </a:solidFill>
              </a:rPr>
              <a:t>Xây dựng hệ thống dự đoán nhóm đối tượng thuê</a:t>
            </a:r>
            <a:endParaRPr sz="1500" b="1">
              <a:solidFill>
                <a:srgbClr val="FEFEFE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566825" y="1230700"/>
            <a:ext cx="2342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Nhu cầu phân loại bất động sản thuê</a:t>
            </a:r>
            <a:endParaRPr sz="12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" y="1956225"/>
            <a:ext cx="2718851" cy="1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11119"/>
          <a:stretch/>
        </p:blipFill>
        <p:spPr>
          <a:xfrm>
            <a:off x="3180500" y="1956225"/>
            <a:ext cx="2671294" cy="17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3344950" y="1230700"/>
            <a:ext cx="2342400" cy="5349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Ứng dụng công nghệ dữ liệu lớn</a:t>
            </a:r>
            <a:endParaRPr/>
          </a:p>
        </p:txBody>
      </p:sp>
      <p:sp>
        <p:nvSpPr>
          <p:cNvPr id="2" name="Google Shape;295;p35">
            <a:extLst>
              <a:ext uri="{FF2B5EF4-FFF2-40B4-BE49-F238E27FC236}">
                <a16:creationId xmlns:a16="http://schemas.microsoft.com/office/drawing/2014/main" id="{F73E133A-456D-3F40-447D-56E6795BBFFD}"/>
              </a:ext>
            </a:extLst>
          </p:cNvPr>
          <p:cNvSpPr txBox="1">
            <a:spLocks/>
          </p:cNvSpPr>
          <p:nvPr/>
        </p:nvSpPr>
        <p:spPr>
          <a:xfrm>
            <a:off x="1041990" y="0"/>
            <a:ext cx="7430190" cy="4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000" dirty="0"/>
              <a:t>Chương 2: Đặt vấn đề</a:t>
            </a:r>
          </a:p>
        </p:txBody>
      </p:sp>
      <p:sp>
        <p:nvSpPr>
          <p:cNvPr id="3" name="Google Shape;296;p35">
            <a:extLst>
              <a:ext uri="{FF2B5EF4-FFF2-40B4-BE49-F238E27FC236}">
                <a16:creationId xmlns:a16="http://schemas.microsoft.com/office/drawing/2014/main" id="{4FCB11D3-AE11-A60D-27B7-47E77F8BB679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lang="vi-VN" dirty="0">
                <a:solidFill>
                  <a:srgbClr val="5C5C61"/>
                </a:solidFill>
              </a:rPr>
              <a:t>2</a:t>
            </a:r>
            <a:endParaRPr kumimoji="0" lang="vi-VN" sz="1600" b="0" i="0" u="none" strike="noStrike" kern="0" cap="none" spc="0" normalizeH="0" baseline="0" noProof="0" dirty="0">
              <a:ln>
                <a:noFill/>
              </a:ln>
              <a:solidFill>
                <a:srgbClr val="5C5C6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73E93-1804-061D-DAE6-2469AE97C86D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Tham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khảo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396;p28">
            <a:extLst>
              <a:ext uri="{FF2B5EF4-FFF2-40B4-BE49-F238E27FC236}">
                <a16:creationId xmlns:a16="http://schemas.microsoft.com/office/drawing/2014/main" id="{6EFEF0AC-DA75-7066-D3FE-5E8A0C0B0244}"/>
              </a:ext>
            </a:extLst>
          </p:cNvPr>
          <p:cNvSpPr/>
          <p:nvPr/>
        </p:nvSpPr>
        <p:spPr>
          <a:xfrm>
            <a:off x="457200" y="1176508"/>
            <a:ext cx="7442200" cy="2972159"/>
          </a:xfrm>
          <a:prstGeom prst="roundRect">
            <a:avLst>
              <a:gd name="adj" fmla="val 7339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fontAlgn="base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VN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Spark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VN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Structured Streaming Programming Guide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[Trực tuyến]. Địa chỉ: </a:t>
            </a:r>
            <a:r>
              <a:rPr lang="en-VN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https://spark.apache.org/docs/latest/structured-streaming-programming-guide.html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[Truy cập lần cuối 1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/02/202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</a:t>
            </a:r>
          </a:p>
          <a:p>
            <a:pPr marL="342900" lvl="0" indent="-342900" fontAlgn="base">
              <a:buFont typeface="+mj-lt"/>
              <a:buAutoNum type="arabicPeriod"/>
              <a:tabLst>
                <a:tab pos="457200" algn="l"/>
              </a:tabLst>
            </a:pPr>
            <a:r>
              <a:rPr lang="en-VN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Kafka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VN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Kafka Documentation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[Trực tuyến]. Địa chỉ: </a:t>
            </a:r>
            <a:r>
              <a:rPr lang="en-VN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https://kafka.apache.org/documentation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[Truy cập lần cuối 1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/02/202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</a:t>
            </a:r>
          </a:p>
          <a:p>
            <a:pPr marL="342900" lvl="0" indent="-342900" fontAlgn="base">
              <a:buFont typeface="+mj-lt"/>
              <a:buAutoNum type="arabicPeriod"/>
              <a:tabLst>
                <a:tab pos="457200" algn="l"/>
              </a:tabLst>
            </a:pPr>
            <a:r>
              <a:rPr lang="en-VN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scikit-learn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VN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 Documentation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[Trực tuyến]. Địa chỉ: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endParaRPr lang="en-VN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/>
            <a:r>
              <a:rPr lang="en-VN" u="sng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https://spark.apache.org/docs/latest/api/python/reference/pyspark.sql/functions.html</a:t>
            </a:r>
            <a:r>
              <a:rPr lang="en-V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[Truy cập lần cuối 1</a:t>
            </a:r>
            <a:r>
              <a:rPr lang="vi-V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V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/02/202</a:t>
            </a:r>
            <a:r>
              <a:rPr lang="vi-V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VN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</a:t>
            </a:r>
          </a:p>
          <a:p>
            <a:pPr marL="342900" lvl="0" indent="-342900" fontAlgn="base">
              <a:buFont typeface="+mj-lt"/>
              <a:buAutoNum type="arabicPeriod"/>
              <a:tabLst>
                <a:tab pos="457200" algn="l"/>
              </a:tabLst>
            </a:pPr>
            <a:r>
              <a:rPr lang="en-VN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Overpass API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VN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OpenStreetMap Overpass Documentation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[Trực tuyến]. Địa chỉ:  </a:t>
            </a:r>
            <a:r>
              <a:rPr lang="en-VN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https://overpass-api.de/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[Truy cập lần cuối 1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/02/202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</a:t>
            </a:r>
          </a:p>
          <a:p>
            <a:pPr marL="342900" lvl="0" indent="-342900" fontAlgn="base"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VN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Nominatim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VN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Geopy Documentation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[Trực tuyến]. Địa chỉ: </a:t>
            </a:r>
            <a:r>
              <a:rPr lang="en-VN" u="sng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https://geopy.readthedocs.io/en/stable/#nominatim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[Truy cập lần cuối 1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/02/202</a:t>
            </a:r>
            <a:r>
              <a:rPr lang="vi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VN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]</a:t>
            </a:r>
          </a:p>
        </p:txBody>
      </p:sp>
      <p:sp>
        <p:nvSpPr>
          <p:cNvPr id="3" name="Google Shape;296;p35">
            <a:extLst>
              <a:ext uri="{FF2B5EF4-FFF2-40B4-BE49-F238E27FC236}">
                <a16:creationId xmlns:a16="http://schemas.microsoft.com/office/drawing/2014/main" id="{71F0D51D-0BB9-8005-0A3A-EC195E3DA101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1B099-47E5-C9F4-F56D-E410216CB918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3921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/>
          <p:nvPr/>
        </p:nvSpPr>
        <p:spPr>
          <a:xfrm>
            <a:off x="1540933" y="1713413"/>
            <a:ext cx="6629400" cy="589520"/>
          </a:xfrm>
          <a:prstGeom prst="roundRect">
            <a:avLst>
              <a:gd name="adj" fmla="val 50000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1540933" y="1844663"/>
            <a:ext cx="6443134" cy="35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XIN CÁM ƠN THẦY VÀ CÁC BẠN ĐÃ LẮNG NGHE</a:t>
            </a: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2C30CA2C-6D2D-119A-2148-6C55D6C15D0D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58390-6AC4-BCAC-B483-0844657A338E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2: Bài toán đặt ra</a:t>
            </a:r>
            <a:endParaRPr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B18339-7DCD-E062-DB47-29706553E217}"/>
              </a:ext>
            </a:extLst>
          </p:cNvPr>
          <p:cNvSpPr/>
          <p:nvPr/>
        </p:nvSpPr>
        <p:spPr>
          <a:xfrm>
            <a:off x="281171" y="2145754"/>
            <a:ext cx="4719806" cy="74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4" name="Google Shape;150;p18">
            <a:extLst>
              <a:ext uri="{FF2B5EF4-FFF2-40B4-BE49-F238E27FC236}">
                <a16:creationId xmlns:a16="http://schemas.microsoft.com/office/drawing/2014/main" id="{5FA6A60E-CB08-F65A-E7B1-100BE8691840}"/>
              </a:ext>
            </a:extLst>
          </p:cNvPr>
          <p:cNvSpPr/>
          <p:nvPr/>
        </p:nvSpPr>
        <p:spPr>
          <a:xfrm>
            <a:off x="6278438" y="2289759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51;p18">
            <a:extLst>
              <a:ext uri="{FF2B5EF4-FFF2-40B4-BE49-F238E27FC236}">
                <a16:creationId xmlns:a16="http://schemas.microsoft.com/office/drawing/2014/main" id="{76EBF922-3FC8-2B41-25C3-34CC4C0CA7C4}"/>
              </a:ext>
            </a:extLst>
          </p:cNvPr>
          <p:cNvSpPr/>
          <p:nvPr/>
        </p:nvSpPr>
        <p:spPr>
          <a:xfrm>
            <a:off x="6293363" y="3738147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52;p18">
            <a:extLst>
              <a:ext uri="{FF2B5EF4-FFF2-40B4-BE49-F238E27FC236}">
                <a16:creationId xmlns:a16="http://schemas.microsoft.com/office/drawing/2014/main" id="{6AEE096D-87FF-29F9-F5E3-A99FE47A4E48}"/>
              </a:ext>
            </a:extLst>
          </p:cNvPr>
          <p:cNvSpPr/>
          <p:nvPr/>
        </p:nvSpPr>
        <p:spPr>
          <a:xfrm>
            <a:off x="6293363" y="72512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53;p18">
            <a:extLst>
              <a:ext uri="{FF2B5EF4-FFF2-40B4-BE49-F238E27FC236}">
                <a16:creationId xmlns:a16="http://schemas.microsoft.com/office/drawing/2014/main" id="{77A0C7B7-37CC-C6FB-A34B-94A3AFE79F75}"/>
              </a:ext>
            </a:extLst>
          </p:cNvPr>
          <p:cNvSpPr/>
          <p:nvPr/>
        </p:nvSpPr>
        <p:spPr>
          <a:xfrm>
            <a:off x="2224213" y="3740134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54;p18">
            <a:extLst>
              <a:ext uri="{FF2B5EF4-FFF2-40B4-BE49-F238E27FC236}">
                <a16:creationId xmlns:a16="http://schemas.microsoft.com/office/drawing/2014/main" id="{50104F6F-E0F8-328D-651A-529F36E4F11C}"/>
              </a:ext>
            </a:extLst>
          </p:cNvPr>
          <p:cNvSpPr/>
          <p:nvPr/>
        </p:nvSpPr>
        <p:spPr>
          <a:xfrm>
            <a:off x="2224213" y="72979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55;p18">
            <a:extLst>
              <a:ext uri="{FF2B5EF4-FFF2-40B4-BE49-F238E27FC236}">
                <a16:creationId xmlns:a16="http://schemas.microsoft.com/office/drawing/2014/main" id="{3D663A26-6F0C-021D-CEA5-5B7536072DD5}"/>
              </a:ext>
            </a:extLst>
          </p:cNvPr>
          <p:cNvSpPr/>
          <p:nvPr/>
        </p:nvSpPr>
        <p:spPr>
          <a:xfrm>
            <a:off x="2224213" y="229552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56;p18">
            <a:extLst>
              <a:ext uri="{FF2B5EF4-FFF2-40B4-BE49-F238E27FC236}">
                <a16:creationId xmlns:a16="http://schemas.microsoft.com/office/drawing/2014/main" id="{A42A09CB-EF59-9FBF-3A0C-96AFDEEF05C0}"/>
              </a:ext>
            </a:extLst>
          </p:cNvPr>
          <p:cNvSpPr txBox="1"/>
          <p:nvPr/>
        </p:nvSpPr>
        <p:spPr>
          <a:xfrm>
            <a:off x="654358" y="902142"/>
            <a:ext cx="1494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người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thấp</a:t>
            </a:r>
            <a:endParaRPr sz="1200" dirty="0"/>
          </a:p>
        </p:txBody>
      </p:sp>
      <p:sp>
        <p:nvSpPr>
          <p:cNvPr id="1061" name="Google Shape;157;p18">
            <a:extLst>
              <a:ext uri="{FF2B5EF4-FFF2-40B4-BE49-F238E27FC236}">
                <a16:creationId xmlns:a16="http://schemas.microsoft.com/office/drawing/2014/main" id="{C4158A63-A2A1-9203-8E5D-AF3C5C6A4490}"/>
              </a:ext>
            </a:extLst>
          </p:cNvPr>
          <p:cNvSpPr txBox="1"/>
          <p:nvPr/>
        </p:nvSpPr>
        <p:spPr>
          <a:xfrm>
            <a:off x="971033" y="68035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1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2" name="Google Shape;158;p18">
            <a:extLst>
              <a:ext uri="{FF2B5EF4-FFF2-40B4-BE49-F238E27FC236}">
                <a16:creationId xmlns:a16="http://schemas.microsoft.com/office/drawing/2014/main" id="{50EDF8C0-3271-8CCD-41E6-C133E68049B9}"/>
              </a:ext>
            </a:extLst>
          </p:cNvPr>
          <p:cNvSpPr txBox="1"/>
          <p:nvPr/>
        </p:nvSpPr>
        <p:spPr>
          <a:xfrm>
            <a:off x="423333" y="2480916"/>
            <a:ext cx="1725600" cy="59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người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trẻ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thân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trung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bình</a:t>
            </a:r>
            <a:endParaRPr sz="1200" dirty="0"/>
          </a:p>
        </p:txBody>
      </p:sp>
      <p:sp>
        <p:nvSpPr>
          <p:cNvPr id="1063" name="Google Shape;159;p18">
            <a:extLst>
              <a:ext uri="{FF2B5EF4-FFF2-40B4-BE49-F238E27FC236}">
                <a16:creationId xmlns:a16="http://schemas.microsoft.com/office/drawing/2014/main" id="{32B0B30E-302A-E06C-651B-E5B00FA0E573}"/>
              </a:ext>
            </a:extLst>
          </p:cNvPr>
          <p:cNvSpPr txBox="1"/>
          <p:nvPr/>
        </p:nvSpPr>
        <p:spPr>
          <a:xfrm>
            <a:off x="971033" y="225913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2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4" name="Google Shape;160;p18">
            <a:extLst>
              <a:ext uri="{FF2B5EF4-FFF2-40B4-BE49-F238E27FC236}">
                <a16:creationId xmlns:a16="http://schemas.microsoft.com/office/drawing/2014/main" id="{7FDF9A10-22F7-F488-B20E-B6BBA58C98DC}"/>
              </a:ext>
            </a:extLst>
          </p:cNvPr>
          <p:cNvSpPr txBox="1"/>
          <p:nvPr/>
        </p:nvSpPr>
        <p:spPr>
          <a:xfrm>
            <a:off x="195783" y="3919892"/>
            <a:ext cx="1953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người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trẻ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thân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khá</a:t>
            </a:r>
            <a:endParaRPr sz="1200" dirty="0"/>
          </a:p>
        </p:txBody>
      </p:sp>
      <p:sp>
        <p:nvSpPr>
          <p:cNvPr id="1065" name="Google Shape;161;p18">
            <a:extLst>
              <a:ext uri="{FF2B5EF4-FFF2-40B4-BE49-F238E27FC236}">
                <a16:creationId xmlns:a16="http://schemas.microsoft.com/office/drawing/2014/main" id="{BB248F8F-5FDC-C0B2-558D-551F2E50E987}"/>
              </a:ext>
            </a:extLst>
          </p:cNvPr>
          <p:cNvSpPr txBox="1"/>
          <p:nvPr/>
        </p:nvSpPr>
        <p:spPr>
          <a:xfrm>
            <a:off x="971033" y="369810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3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6" name="Google Shape;162;p18">
            <a:extLst>
              <a:ext uri="{FF2B5EF4-FFF2-40B4-BE49-F238E27FC236}">
                <a16:creationId xmlns:a16="http://schemas.microsoft.com/office/drawing/2014/main" id="{14E5F453-561C-4E3A-3C83-12EF6749642F}"/>
              </a:ext>
            </a:extLst>
          </p:cNvPr>
          <p:cNvSpPr txBox="1"/>
          <p:nvPr/>
        </p:nvSpPr>
        <p:spPr>
          <a:xfrm>
            <a:off x="6998958" y="68775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4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7" name="Google Shape;163;p18">
            <a:extLst>
              <a:ext uri="{FF2B5EF4-FFF2-40B4-BE49-F238E27FC236}">
                <a16:creationId xmlns:a16="http://schemas.microsoft.com/office/drawing/2014/main" id="{AB4CF101-6BDB-F23C-524A-CF88055C6A2D}"/>
              </a:ext>
            </a:extLst>
          </p:cNvPr>
          <p:cNvSpPr txBox="1"/>
          <p:nvPr/>
        </p:nvSpPr>
        <p:spPr>
          <a:xfrm>
            <a:off x="6984033" y="2489167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gia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đình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thấp</a:t>
            </a:r>
            <a:endParaRPr sz="1200" dirty="0"/>
          </a:p>
        </p:txBody>
      </p:sp>
      <p:sp>
        <p:nvSpPr>
          <p:cNvPr id="1068" name="Google Shape;164;p18">
            <a:extLst>
              <a:ext uri="{FF2B5EF4-FFF2-40B4-BE49-F238E27FC236}">
                <a16:creationId xmlns:a16="http://schemas.microsoft.com/office/drawing/2014/main" id="{27C5532B-77E7-8CA6-80CE-999D01A236E8}"/>
              </a:ext>
            </a:extLst>
          </p:cNvPr>
          <p:cNvSpPr txBox="1"/>
          <p:nvPr/>
        </p:nvSpPr>
        <p:spPr>
          <a:xfrm>
            <a:off x="6984033" y="2267392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5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9" name="Google Shape;165;p18">
            <a:extLst>
              <a:ext uri="{FF2B5EF4-FFF2-40B4-BE49-F238E27FC236}">
                <a16:creationId xmlns:a16="http://schemas.microsoft.com/office/drawing/2014/main" id="{C40692C7-9880-4C50-0562-2086C8280154}"/>
              </a:ext>
            </a:extLst>
          </p:cNvPr>
          <p:cNvSpPr txBox="1"/>
          <p:nvPr/>
        </p:nvSpPr>
        <p:spPr>
          <a:xfrm>
            <a:off x="6998958" y="3931942"/>
            <a:ext cx="14436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gia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đình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cao</a:t>
            </a:r>
            <a:endParaRPr sz="1200" dirty="0"/>
          </a:p>
        </p:txBody>
      </p:sp>
      <p:sp>
        <p:nvSpPr>
          <p:cNvPr id="1070" name="Google Shape;166;p18">
            <a:extLst>
              <a:ext uri="{FF2B5EF4-FFF2-40B4-BE49-F238E27FC236}">
                <a16:creationId xmlns:a16="http://schemas.microsoft.com/office/drawing/2014/main" id="{5C2DE264-0D4E-2E18-5804-39BB6CCE2FF3}"/>
              </a:ext>
            </a:extLst>
          </p:cNvPr>
          <p:cNvSpPr txBox="1"/>
          <p:nvPr/>
        </p:nvSpPr>
        <p:spPr>
          <a:xfrm>
            <a:off x="6998958" y="371015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Nhóm 6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1" name="Google Shape;167;p18">
            <a:extLst>
              <a:ext uri="{FF2B5EF4-FFF2-40B4-BE49-F238E27FC236}">
                <a16:creationId xmlns:a16="http://schemas.microsoft.com/office/drawing/2014/main" id="{928483CB-44FD-2F55-7292-1116FF15BBCD}"/>
              </a:ext>
            </a:extLst>
          </p:cNvPr>
          <p:cNvSpPr txBox="1"/>
          <p:nvPr/>
        </p:nvSpPr>
        <p:spPr>
          <a:xfrm>
            <a:off x="6998958" y="909542"/>
            <a:ext cx="1953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BĐS </a:t>
            </a:r>
            <a:r>
              <a:rPr lang="en" sz="1200" dirty="0" err="1">
                <a:solidFill>
                  <a:schemeClr val="dk1"/>
                </a:solidFill>
              </a:rPr>
              <a:t>dành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người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thân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cao</a:t>
            </a:r>
            <a:endParaRPr sz="1200" dirty="0"/>
          </a:p>
        </p:txBody>
      </p:sp>
      <p:grpSp>
        <p:nvGrpSpPr>
          <p:cNvPr id="1072" name="Google Shape;168;p18">
            <a:extLst>
              <a:ext uri="{FF2B5EF4-FFF2-40B4-BE49-F238E27FC236}">
                <a16:creationId xmlns:a16="http://schemas.microsoft.com/office/drawing/2014/main" id="{C124FD33-9387-BB54-2447-AFBC6C4FDD63}"/>
              </a:ext>
            </a:extLst>
          </p:cNvPr>
          <p:cNvGrpSpPr/>
          <p:nvPr/>
        </p:nvGrpSpPr>
        <p:grpSpPr>
          <a:xfrm>
            <a:off x="6413110" y="852637"/>
            <a:ext cx="354778" cy="339271"/>
            <a:chOff x="5045500" y="842250"/>
            <a:chExt cx="503875" cy="481850"/>
          </a:xfrm>
        </p:grpSpPr>
        <p:sp>
          <p:nvSpPr>
            <p:cNvPr id="1073" name="Google Shape;169;p18">
              <a:extLst>
                <a:ext uri="{FF2B5EF4-FFF2-40B4-BE49-F238E27FC236}">
                  <a16:creationId xmlns:a16="http://schemas.microsoft.com/office/drawing/2014/main" id="{554422CF-6AA7-2F53-B362-911085965739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4" name="Google Shape;170;p18">
              <a:extLst>
                <a:ext uri="{FF2B5EF4-FFF2-40B4-BE49-F238E27FC236}">
                  <a16:creationId xmlns:a16="http://schemas.microsoft.com/office/drawing/2014/main" id="{C39F5913-4CEB-A956-1C35-F9C7EC096BE4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5" name="Google Shape;171;p18">
            <a:extLst>
              <a:ext uri="{FF2B5EF4-FFF2-40B4-BE49-F238E27FC236}">
                <a16:creationId xmlns:a16="http://schemas.microsoft.com/office/drawing/2014/main" id="{6C5D554C-D387-EA9E-5559-718ABD442D04}"/>
              </a:ext>
            </a:extLst>
          </p:cNvPr>
          <p:cNvGrpSpPr/>
          <p:nvPr/>
        </p:nvGrpSpPr>
        <p:grpSpPr>
          <a:xfrm>
            <a:off x="2306285" y="852624"/>
            <a:ext cx="354778" cy="339271"/>
            <a:chOff x="5045500" y="842250"/>
            <a:chExt cx="503875" cy="481850"/>
          </a:xfrm>
        </p:grpSpPr>
        <p:sp>
          <p:nvSpPr>
            <p:cNvPr id="1076" name="Google Shape;172;p18">
              <a:extLst>
                <a:ext uri="{FF2B5EF4-FFF2-40B4-BE49-F238E27FC236}">
                  <a16:creationId xmlns:a16="http://schemas.microsoft.com/office/drawing/2014/main" id="{CA96B492-AF87-6CF5-9729-4715B1151F63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7" name="Google Shape;173;p18">
              <a:extLst>
                <a:ext uri="{FF2B5EF4-FFF2-40B4-BE49-F238E27FC236}">
                  <a16:creationId xmlns:a16="http://schemas.microsoft.com/office/drawing/2014/main" id="{A8B2205A-FFA6-776D-3B44-7DC942365EBA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8" name="Google Shape;174;p18">
            <a:extLst>
              <a:ext uri="{FF2B5EF4-FFF2-40B4-BE49-F238E27FC236}">
                <a16:creationId xmlns:a16="http://schemas.microsoft.com/office/drawing/2014/main" id="{6E9242A1-E8C9-ECA0-B79E-955C7A3162A3}"/>
              </a:ext>
            </a:extLst>
          </p:cNvPr>
          <p:cNvGrpSpPr/>
          <p:nvPr/>
        </p:nvGrpSpPr>
        <p:grpSpPr>
          <a:xfrm>
            <a:off x="6717910" y="1157437"/>
            <a:ext cx="354778" cy="339271"/>
            <a:chOff x="5045500" y="842250"/>
            <a:chExt cx="503875" cy="481850"/>
          </a:xfrm>
        </p:grpSpPr>
        <p:sp>
          <p:nvSpPr>
            <p:cNvPr id="1079" name="Google Shape;175;p18">
              <a:extLst>
                <a:ext uri="{FF2B5EF4-FFF2-40B4-BE49-F238E27FC236}">
                  <a16:creationId xmlns:a16="http://schemas.microsoft.com/office/drawing/2014/main" id="{2B5392AF-F7C9-DF99-5116-746C03B0039A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0" name="Google Shape;176;p18">
              <a:extLst>
                <a:ext uri="{FF2B5EF4-FFF2-40B4-BE49-F238E27FC236}">
                  <a16:creationId xmlns:a16="http://schemas.microsoft.com/office/drawing/2014/main" id="{2FFEEF4B-FAB8-9484-B31D-F8CDEE9E466C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1" name="Google Shape;177;p18">
            <a:extLst>
              <a:ext uri="{FF2B5EF4-FFF2-40B4-BE49-F238E27FC236}">
                <a16:creationId xmlns:a16="http://schemas.microsoft.com/office/drawing/2014/main" id="{DB9298A4-0AB9-B23D-ECAF-F353A8BAADDA}"/>
              </a:ext>
            </a:extLst>
          </p:cNvPr>
          <p:cNvGrpSpPr/>
          <p:nvPr/>
        </p:nvGrpSpPr>
        <p:grpSpPr>
          <a:xfrm>
            <a:off x="2343973" y="2423024"/>
            <a:ext cx="354778" cy="339271"/>
            <a:chOff x="5045500" y="842250"/>
            <a:chExt cx="503875" cy="481850"/>
          </a:xfrm>
        </p:grpSpPr>
        <p:sp>
          <p:nvSpPr>
            <p:cNvPr id="1082" name="Google Shape;178;p18">
              <a:extLst>
                <a:ext uri="{FF2B5EF4-FFF2-40B4-BE49-F238E27FC236}">
                  <a16:creationId xmlns:a16="http://schemas.microsoft.com/office/drawing/2014/main" id="{AD0B1FF9-68DC-2984-ED05-376BF88A9E31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3" name="Google Shape;179;p18">
              <a:extLst>
                <a:ext uri="{FF2B5EF4-FFF2-40B4-BE49-F238E27FC236}">
                  <a16:creationId xmlns:a16="http://schemas.microsoft.com/office/drawing/2014/main" id="{B9D05CD5-4825-8CC2-84AB-8EE185E90086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4" name="Google Shape;180;p18">
            <a:extLst>
              <a:ext uri="{FF2B5EF4-FFF2-40B4-BE49-F238E27FC236}">
                <a16:creationId xmlns:a16="http://schemas.microsoft.com/office/drawing/2014/main" id="{63D61280-CD48-5E5A-C29D-79A34F851640}"/>
              </a:ext>
            </a:extLst>
          </p:cNvPr>
          <p:cNvGrpSpPr/>
          <p:nvPr/>
        </p:nvGrpSpPr>
        <p:grpSpPr>
          <a:xfrm>
            <a:off x="2306285" y="3861237"/>
            <a:ext cx="354778" cy="339271"/>
            <a:chOff x="5045500" y="842250"/>
            <a:chExt cx="503875" cy="481850"/>
          </a:xfrm>
        </p:grpSpPr>
        <p:sp>
          <p:nvSpPr>
            <p:cNvPr id="1085" name="Google Shape;181;p18">
              <a:extLst>
                <a:ext uri="{FF2B5EF4-FFF2-40B4-BE49-F238E27FC236}">
                  <a16:creationId xmlns:a16="http://schemas.microsoft.com/office/drawing/2014/main" id="{D4C4A816-6CAB-741E-77E4-CE7A799B21E0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6" name="Google Shape;182;p18">
              <a:extLst>
                <a:ext uri="{FF2B5EF4-FFF2-40B4-BE49-F238E27FC236}">
                  <a16:creationId xmlns:a16="http://schemas.microsoft.com/office/drawing/2014/main" id="{2D5411B9-F5AE-15D8-95DA-201FA8197058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7" name="Google Shape;183;p18">
            <a:extLst>
              <a:ext uri="{FF2B5EF4-FFF2-40B4-BE49-F238E27FC236}">
                <a16:creationId xmlns:a16="http://schemas.microsoft.com/office/drawing/2014/main" id="{4FF1C0CD-603B-4548-B4A8-BD9E10139AE1}"/>
              </a:ext>
            </a:extLst>
          </p:cNvPr>
          <p:cNvGrpSpPr/>
          <p:nvPr/>
        </p:nvGrpSpPr>
        <p:grpSpPr>
          <a:xfrm>
            <a:off x="6377273" y="2359137"/>
            <a:ext cx="354778" cy="339271"/>
            <a:chOff x="5045500" y="842250"/>
            <a:chExt cx="503875" cy="481850"/>
          </a:xfrm>
        </p:grpSpPr>
        <p:sp>
          <p:nvSpPr>
            <p:cNvPr id="1088" name="Google Shape;184;p18">
              <a:extLst>
                <a:ext uri="{FF2B5EF4-FFF2-40B4-BE49-F238E27FC236}">
                  <a16:creationId xmlns:a16="http://schemas.microsoft.com/office/drawing/2014/main" id="{BAE6E8A6-198F-9992-8354-C4A4519552B6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9" name="Google Shape;185;p18">
              <a:extLst>
                <a:ext uri="{FF2B5EF4-FFF2-40B4-BE49-F238E27FC236}">
                  <a16:creationId xmlns:a16="http://schemas.microsoft.com/office/drawing/2014/main" id="{83288ED8-7462-5D48-156D-6A41E1820017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0" name="Google Shape;186;p18">
            <a:extLst>
              <a:ext uri="{FF2B5EF4-FFF2-40B4-BE49-F238E27FC236}">
                <a16:creationId xmlns:a16="http://schemas.microsoft.com/office/drawing/2014/main" id="{CD4DB84D-82BB-CA2E-A3C3-73E99D2359A4}"/>
              </a:ext>
            </a:extLst>
          </p:cNvPr>
          <p:cNvGrpSpPr/>
          <p:nvPr/>
        </p:nvGrpSpPr>
        <p:grpSpPr>
          <a:xfrm>
            <a:off x="6413123" y="3854412"/>
            <a:ext cx="354778" cy="339271"/>
            <a:chOff x="5045500" y="842250"/>
            <a:chExt cx="503875" cy="481850"/>
          </a:xfrm>
        </p:grpSpPr>
        <p:sp>
          <p:nvSpPr>
            <p:cNvPr id="1091" name="Google Shape;187;p18">
              <a:extLst>
                <a:ext uri="{FF2B5EF4-FFF2-40B4-BE49-F238E27FC236}">
                  <a16:creationId xmlns:a16="http://schemas.microsoft.com/office/drawing/2014/main" id="{185DE57E-D2BE-5BB6-E8A5-E3C9ADB55E5B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2" name="Google Shape;188;p18">
              <a:extLst>
                <a:ext uri="{FF2B5EF4-FFF2-40B4-BE49-F238E27FC236}">
                  <a16:creationId xmlns:a16="http://schemas.microsoft.com/office/drawing/2014/main" id="{832D8650-ADCF-CCAB-AFC7-61D3FD108FF9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93" name="Google Shape;189;p18">
            <a:extLst>
              <a:ext uri="{FF2B5EF4-FFF2-40B4-BE49-F238E27FC236}">
                <a16:creationId xmlns:a16="http://schemas.microsoft.com/office/drawing/2014/main" id="{2D4FCDBE-A316-4962-6D33-2BD458B4C50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4643" y="1451339"/>
            <a:ext cx="1747375" cy="1840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4" name="Google Shape;190;p18">
            <a:extLst>
              <a:ext uri="{FF2B5EF4-FFF2-40B4-BE49-F238E27FC236}">
                <a16:creationId xmlns:a16="http://schemas.microsoft.com/office/drawing/2014/main" id="{38C4407F-AB6C-5BED-1952-232CD77AF3D1}"/>
              </a:ext>
            </a:extLst>
          </p:cNvPr>
          <p:cNvCxnSpPr>
            <a:stCxn id="1058" idx="5"/>
          </p:cNvCxnSpPr>
          <p:nvPr/>
        </p:nvCxnSpPr>
        <p:spPr>
          <a:xfrm>
            <a:off x="2731480" y="1237064"/>
            <a:ext cx="1339800" cy="10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91;p18">
            <a:extLst>
              <a:ext uri="{FF2B5EF4-FFF2-40B4-BE49-F238E27FC236}">
                <a16:creationId xmlns:a16="http://schemas.microsoft.com/office/drawing/2014/main" id="{4247CAD4-F0EF-B0C3-C200-1148156FF7DF}"/>
              </a:ext>
            </a:extLst>
          </p:cNvPr>
          <p:cNvCxnSpPr>
            <a:stCxn id="1059" idx="6"/>
          </p:cNvCxnSpPr>
          <p:nvPr/>
        </p:nvCxnSpPr>
        <p:spPr>
          <a:xfrm>
            <a:off x="2818513" y="2592672"/>
            <a:ext cx="13068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92;p18">
            <a:extLst>
              <a:ext uri="{FF2B5EF4-FFF2-40B4-BE49-F238E27FC236}">
                <a16:creationId xmlns:a16="http://schemas.microsoft.com/office/drawing/2014/main" id="{7504736F-8D34-1C7C-B97D-3423208DBAF5}"/>
              </a:ext>
            </a:extLst>
          </p:cNvPr>
          <p:cNvCxnSpPr>
            <a:stCxn id="1057" idx="6"/>
          </p:cNvCxnSpPr>
          <p:nvPr/>
        </p:nvCxnSpPr>
        <p:spPr>
          <a:xfrm rot="10800000" flipH="1">
            <a:off x="2818513" y="3151684"/>
            <a:ext cx="1241700" cy="8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7" name="Google Shape;193;p18">
            <a:extLst>
              <a:ext uri="{FF2B5EF4-FFF2-40B4-BE49-F238E27FC236}">
                <a16:creationId xmlns:a16="http://schemas.microsoft.com/office/drawing/2014/main" id="{03D23100-BC67-AE7B-BF58-0DFAFA905494}"/>
              </a:ext>
            </a:extLst>
          </p:cNvPr>
          <p:cNvCxnSpPr>
            <a:stCxn id="1055" idx="1"/>
          </p:cNvCxnSpPr>
          <p:nvPr/>
        </p:nvCxnSpPr>
        <p:spPr>
          <a:xfrm rot="10800000">
            <a:off x="5296796" y="3195180"/>
            <a:ext cx="1083600" cy="6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8" name="Google Shape;194;p18">
            <a:extLst>
              <a:ext uri="{FF2B5EF4-FFF2-40B4-BE49-F238E27FC236}">
                <a16:creationId xmlns:a16="http://schemas.microsoft.com/office/drawing/2014/main" id="{EE3240B7-7C2E-28C0-D2FB-33678B665771}"/>
              </a:ext>
            </a:extLst>
          </p:cNvPr>
          <p:cNvCxnSpPr>
            <a:stCxn id="1054" idx="2"/>
          </p:cNvCxnSpPr>
          <p:nvPr/>
        </p:nvCxnSpPr>
        <p:spPr>
          <a:xfrm flipH="1">
            <a:off x="5286038" y="2586909"/>
            <a:ext cx="9924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9" name="Google Shape;195;p18">
            <a:extLst>
              <a:ext uri="{FF2B5EF4-FFF2-40B4-BE49-F238E27FC236}">
                <a16:creationId xmlns:a16="http://schemas.microsoft.com/office/drawing/2014/main" id="{0504DAF7-C6F6-E8E7-EDCA-A00C53DAA54C}"/>
              </a:ext>
            </a:extLst>
          </p:cNvPr>
          <p:cNvCxnSpPr>
            <a:stCxn id="1056" idx="3"/>
          </p:cNvCxnSpPr>
          <p:nvPr/>
        </p:nvCxnSpPr>
        <p:spPr>
          <a:xfrm flipH="1">
            <a:off x="5177396" y="1232389"/>
            <a:ext cx="1203000" cy="9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0" name="Google Shape;100;p16">
            <a:extLst>
              <a:ext uri="{FF2B5EF4-FFF2-40B4-BE49-F238E27FC236}">
                <a16:creationId xmlns:a16="http://schemas.microsoft.com/office/drawing/2014/main" id="{2E60A79D-6F0D-25C9-BCCD-9005902CBE01}"/>
              </a:ext>
            </a:extLst>
          </p:cNvPr>
          <p:cNvSpPr/>
          <p:nvPr/>
        </p:nvSpPr>
        <p:spPr>
          <a:xfrm>
            <a:off x="3592428" y="4220166"/>
            <a:ext cx="2302933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loại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bất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động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sản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cho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thuê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" name="Google Shape;296;p35">
            <a:extLst>
              <a:ext uri="{FF2B5EF4-FFF2-40B4-BE49-F238E27FC236}">
                <a16:creationId xmlns:a16="http://schemas.microsoft.com/office/drawing/2014/main" id="{35BA4D18-B217-E79F-9DC7-91FA12DC4587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B7D5B-5913-5D1A-0D0A-89AFFEF71FA3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7210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2: Bài toán đặt ra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5" y="4755057"/>
            <a:ext cx="318976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4</a:t>
            </a:r>
          </a:p>
        </p:txBody>
      </p:sp>
      <p:sp>
        <p:nvSpPr>
          <p:cNvPr id="109" name="Google Shape;201;p19">
            <a:extLst>
              <a:ext uri="{FF2B5EF4-FFF2-40B4-BE49-F238E27FC236}">
                <a16:creationId xmlns:a16="http://schemas.microsoft.com/office/drawing/2014/main" id="{33B1DB30-93A8-2E86-963A-76C6FC2F437C}"/>
              </a:ext>
            </a:extLst>
          </p:cNvPr>
          <p:cNvSpPr/>
          <p:nvPr/>
        </p:nvSpPr>
        <p:spPr>
          <a:xfrm>
            <a:off x="6389830" y="2260091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202;p19">
            <a:extLst>
              <a:ext uri="{FF2B5EF4-FFF2-40B4-BE49-F238E27FC236}">
                <a16:creationId xmlns:a16="http://schemas.microsoft.com/office/drawing/2014/main" id="{90BF9F5C-035D-AFE7-2880-8EA20925300D}"/>
              </a:ext>
            </a:extLst>
          </p:cNvPr>
          <p:cNvSpPr/>
          <p:nvPr/>
        </p:nvSpPr>
        <p:spPr>
          <a:xfrm>
            <a:off x="6354205" y="3779166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203;p19">
            <a:extLst>
              <a:ext uri="{FF2B5EF4-FFF2-40B4-BE49-F238E27FC236}">
                <a16:creationId xmlns:a16="http://schemas.microsoft.com/office/drawing/2014/main" id="{436CDDBF-473D-DD10-B99C-7543D9FD7D79}"/>
              </a:ext>
            </a:extLst>
          </p:cNvPr>
          <p:cNvSpPr/>
          <p:nvPr/>
        </p:nvSpPr>
        <p:spPr>
          <a:xfrm>
            <a:off x="6389805" y="671916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204;p19">
            <a:extLst>
              <a:ext uri="{FF2B5EF4-FFF2-40B4-BE49-F238E27FC236}">
                <a16:creationId xmlns:a16="http://schemas.microsoft.com/office/drawing/2014/main" id="{D80BDCA2-5411-2ADD-0727-77B66AD42754}"/>
              </a:ext>
            </a:extLst>
          </p:cNvPr>
          <p:cNvSpPr/>
          <p:nvPr/>
        </p:nvSpPr>
        <p:spPr>
          <a:xfrm>
            <a:off x="2320655" y="3808428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05;p19">
            <a:extLst>
              <a:ext uri="{FF2B5EF4-FFF2-40B4-BE49-F238E27FC236}">
                <a16:creationId xmlns:a16="http://schemas.microsoft.com/office/drawing/2014/main" id="{C8B70988-F9B7-5200-8584-904943F587F0}"/>
              </a:ext>
            </a:extLst>
          </p:cNvPr>
          <p:cNvSpPr/>
          <p:nvPr/>
        </p:nvSpPr>
        <p:spPr>
          <a:xfrm>
            <a:off x="2320655" y="722691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206;p19">
            <a:extLst>
              <a:ext uri="{FF2B5EF4-FFF2-40B4-BE49-F238E27FC236}">
                <a16:creationId xmlns:a16="http://schemas.microsoft.com/office/drawing/2014/main" id="{BA48BA6E-AFE7-2E44-0760-F2001D509444}"/>
              </a:ext>
            </a:extLst>
          </p:cNvPr>
          <p:cNvSpPr/>
          <p:nvPr/>
        </p:nvSpPr>
        <p:spPr>
          <a:xfrm>
            <a:off x="2356555" y="2220291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207;p19">
            <a:extLst>
              <a:ext uri="{FF2B5EF4-FFF2-40B4-BE49-F238E27FC236}">
                <a16:creationId xmlns:a16="http://schemas.microsoft.com/office/drawing/2014/main" id="{0F598A9D-D5BB-A4CA-07F2-0534627F048E}"/>
              </a:ext>
            </a:extLst>
          </p:cNvPr>
          <p:cNvSpPr txBox="1"/>
          <p:nvPr/>
        </p:nvSpPr>
        <p:spPr>
          <a:xfrm>
            <a:off x="905675" y="853661"/>
            <a:ext cx="13398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Giá cho thuê</a:t>
            </a:r>
            <a:endParaRPr sz="120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208;p19">
            <a:extLst>
              <a:ext uri="{FF2B5EF4-FFF2-40B4-BE49-F238E27FC236}">
                <a16:creationId xmlns:a16="http://schemas.microsoft.com/office/drawing/2014/main" id="{2668270F-D1F7-670C-B9A2-5C788A60F425}"/>
              </a:ext>
            </a:extLst>
          </p:cNvPr>
          <p:cNvSpPr txBox="1"/>
          <p:nvPr/>
        </p:nvSpPr>
        <p:spPr>
          <a:xfrm>
            <a:off x="377313" y="2249624"/>
            <a:ext cx="1868061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tx1"/>
                </a:solidFill>
              </a:rPr>
              <a:t>Diện</a:t>
            </a:r>
            <a:r>
              <a:rPr lang="en" sz="1200" dirty="0">
                <a:solidFill>
                  <a:schemeClr val="tx1"/>
                </a:solidFill>
              </a:rPr>
              <a:t> </a:t>
            </a:r>
            <a:r>
              <a:rPr lang="en" sz="1200" dirty="0" err="1">
                <a:solidFill>
                  <a:schemeClr val="tx1"/>
                </a:solidFill>
              </a:rPr>
              <a:t>tích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17" name="Google Shape;210;p19">
            <a:extLst>
              <a:ext uri="{FF2B5EF4-FFF2-40B4-BE49-F238E27FC236}">
                <a16:creationId xmlns:a16="http://schemas.microsoft.com/office/drawing/2014/main" id="{164F6D49-3FC9-F957-C19D-6ED9D3DC936A}"/>
              </a:ext>
            </a:extLst>
          </p:cNvPr>
          <p:cNvSpPr txBox="1"/>
          <p:nvPr/>
        </p:nvSpPr>
        <p:spPr>
          <a:xfrm>
            <a:off x="7095400" y="710786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Khoảng cách đến trung tâm</a:t>
            </a:r>
            <a:endParaRPr sz="1200"/>
          </a:p>
        </p:txBody>
      </p:sp>
      <p:sp>
        <p:nvSpPr>
          <p:cNvPr id="118" name="Google Shape;211;p19">
            <a:extLst>
              <a:ext uri="{FF2B5EF4-FFF2-40B4-BE49-F238E27FC236}">
                <a16:creationId xmlns:a16="http://schemas.microsoft.com/office/drawing/2014/main" id="{D2869514-AD50-9186-5380-4867B6F10289}"/>
              </a:ext>
            </a:extLst>
          </p:cNvPr>
          <p:cNvSpPr txBox="1"/>
          <p:nvPr/>
        </p:nvSpPr>
        <p:spPr>
          <a:xfrm>
            <a:off x="7095400" y="1519136"/>
            <a:ext cx="17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Số lượng bệnh viện trong bán kính 5km</a:t>
            </a:r>
            <a:endParaRPr sz="1200"/>
          </a:p>
        </p:txBody>
      </p:sp>
      <p:sp>
        <p:nvSpPr>
          <p:cNvPr id="119" name="Google Shape;212;p19">
            <a:extLst>
              <a:ext uri="{FF2B5EF4-FFF2-40B4-BE49-F238E27FC236}">
                <a16:creationId xmlns:a16="http://schemas.microsoft.com/office/drawing/2014/main" id="{FAB9497D-551F-CD4F-AD5A-B35EC6656959}"/>
              </a:ext>
            </a:extLst>
          </p:cNvPr>
          <p:cNvSpPr txBox="1"/>
          <p:nvPr/>
        </p:nvSpPr>
        <p:spPr>
          <a:xfrm>
            <a:off x="367350" y="1599561"/>
            <a:ext cx="1953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Vị trí bất động sản</a:t>
            </a:r>
            <a:endParaRPr sz="1200"/>
          </a:p>
        </p:txBody>
      </p:sp>
      <p:sp>
        <p:nvSpPr>
          <p:cNvPr id="120" name="Google Shape;213;p19">
            <a:extLst>
              <a:ext uri="{FF2B5EF4-FFF2-40B4-BE49-F238E27FC236}">
                <a16:creationId xmlns:a16="http://schemas.microsoft.com/office/drawing/2014/main" id="{77E4C917-9F99-5C99-8622-2A1B93C0A53C}"/>
              </a:ext>
            </a:extLst>
          </p:cNvPr>
          <p:cNvSpPr/>
          <p:nvPr/>
        </p:nvSpPr>
        <p:spPr>
          <a:xfrm>
            <a:off x="2356555" y="1530703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214;p19">
            <a:extLst>
              <a:ext uri="{FF2B5EF4-FFF2-40B4-BE49-F238E27FC236}">
                <a16:creationId xmlns:a16="http://schemas.microsoft.com/office/drawing/2014/main" id="{6FF14AB8-BB86-5BB3-3EC9-1983C37E806F}"/>
              </a:ext>
            </a:extLst>
          </p:cNvPr>
          <p:cNvSpPr/>
          <p:nvPr/>
        </p:nvSpPr>
        <p:spPr>
          <a:xfrm>
            <a:off x="2356555" y="3014353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15;p19">
            <a:extLst>
              <a:ext uri="{FF2B5EF4-FFF2-40B4-BE49-F238E27FC236}">
                <a16:creationId xmlns:a16="http://schemas.microsoft.com/office/drawing/2014/main" id="{1C5479D5-650D-F9AB-88DA-970C5BFD4E5F}"/>
              </a:ext>
            </a:extLst>
          </p:cNvPr>
          <p:cNvSpPr/>
          <p:nvPr/>
        </p:nvSpPr>
        <p:spPr>
          <a:xfrm>
            <a:off x="6354192" y="3014353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216;p19">
            <a:extLst>
              <a:ext uri="{FF2B5EF4-FFF2-40B4-BE49-F238E27FC236}">
                <a16:creationId xmlns:a16="http://schemas.microsoft.com/office/drawing/2014/main" id="{741FF720-D542-73FD-4F87-6E5DC6559E28}"/>
              </a:ext>
            </a:extLst>
          </p:cNvPr>
          <p:cNvSpPr/>
          <p:nvPr/>
        </p:nvSpPr>
        <p:spPr>
          <a:xfrm>
            <a:off x="6389792" y="1500566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218;p19">
            <a:extLst>
              <a:ext uri="{FF2B5EF4-FFF2-40B4-BE49-F238E27FC236}">
                <a16:creationId xmlns:a16="http://schemas.microsoft.com/office/drawing/2014/main" id="{D53E30FF-1C81-BC69-4F95-2F5458F0DF46}"/>
              </a:ext>
            </a:extLst>
          </p:cNvPr>
          <p:cNvSpPr txBox="1"/>
          <p:nvPr/>
        </p:nvSpPr>
        <p:spPr>
          <a:xfrm>
            <a:off x="7169125" y="2289136"/>
            <a:ext cx="17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Khoảng cách trung bình đến bệnh viện</a:t>
            </a:r>
            <a:endParaRPr sz="1200"/>
          </a:p>
        </p:txBody>
      </p:sp>
      <p:sp>
        <p:nvSpPr>
          <p:cNvPr id="125" name="Google Shape;219;p19">
            <a:extLst>
              <a:ext uri="{FF2B5EF4-FFF2-40B4-BE49-F238E27FC236}">
                <a16:creationId xmlns:a16="http://schemas.microsoft.com/office/drawing/2014/main" id="{CAFBA294-0729-4C39-1602-54D6EC5A1305}"/>
              </a:ext>
            </a:extLst>
          </p:cNvPr>
          <p:cNvSpPr txBox="1"/>
          <p:nvPr/>
        </p:nvSpPr>
        <p:spPr>
          <a:xfrm>
            <a:off x="7095400" y="3059136"/>
            <a:ext cx="17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Số lượng trường học trong bán kính 5km</a:t>
            </a:r>
            <a:endParaRPr sz="1200"/>
          </a:p>
        </p:txBody>
      </p:sp>
      <p:sp>
        <p:nvSpPr>
          <p:cNvPr id="126" name="Google Shape;220;p19">
            <a:extLst>
              <a:ext uri="{FF2B5EF4-FFF2-40B4-BE49-F238E27FC236}">
                <a16:creationId xmlns:a16="http://schemas.microsoft.com/office/drawing/2014/main" id="{BA94DA3F-9CC1-AE47-8134-4C9BB368C093}"/>
              </a:ext>
            </a:extLst>
          </p:cNvPr>
          <p:cNvSpPr txBox="1"/>
          <p:nvPr/>
        </p:nvSpPr>
        <p:spPr>
          <a:xfrm>
            <a:off x="7169125" y="3779161"/>
            <a:ext cx="17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Khoảng cách trung bình đến trường học</a:t>
            </a:r>
            <a:endParaRPr sz="1200"/>
          </a:p>
        </p:txBody>
      </p:sp>
      <p:sp>
        <p:nvSpPr>
          <p:cNvPr id="127" name="Google Shape;221;p19">
            <a:extLst>
              <a:ext uri="{FF2B5EF4-FFF2-40B4-BE49-F238E27FC236}">
                <a16:creationId xmlns:a16="http://schemas.microsoft.com/office/drawing/2014/main" id="{B68874BC-7717-3768-C8E8-5C4B8DBD376E}"/>
              </a:ext>
            </a:extLst>
          </p:cNvPr>
          <p:cNvSpPr/>
          <p:nvPr/>
        </p:nvSpPr>
        <p:spPr>
          <a:xfrm>
            <a:off x="4826871" y="69717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222;p19">
            <a:extLst>
              <a:ext uri="{FF2B5EF4-FFF2-40B4-BE49-F238E27FC236}">
                <a16:creationId xmlns:a16="http://schemas.microsoft.com/office/drawing/2014/main" id="{0DF25221-C032-D260-7255-A7CBE3190A37}"/>
              </a:ext>
            </a:extLst>
          </p:cNvPr>
          <p:cNvSpPr/>
          <p:nvPr/>
        </p:nvSpPr>
        <p:spPr>
          <a:xfrm>
            <a:off x="3853951" y="66122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223;p19">
            <a:extLst>
              <a:ext uri="{FF2B5EF4-FFF2-40B4-BE49-F238E27FC236}">
                <a16:creationId xmlns:a16="http://schemas.microsoft.com/office/drawing/2014/main" id="{77533D86-0667-39CC-FED5-308C37BFF716}"/>
              </a:ext>
            </a:extLst>
          </p:cNvPr>
          <p:cNvSpPr txBox="1"/>
          <p:nvPr/>
        </p:nvSpPr>
        <p:spPr>
          <a:xfrm>
            <a:off x="309065" y="3014349"/>
            <a:ext cx="186806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Số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lượng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siêu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thị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trong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bán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kính</a:t>
            </a:r>
            <a:r>
              <a:rPr lang="en" sz="1200" dirty="0">
                <a:solidFill>
                  <a:schemeClr val="dk1"/>
                </a:solidFill>
              </a:rPr>
              <a:t> 5k</a:t>
            </a:r>
            <a:r>
              <a:rPr lang="en" sz="1200" dirty="0"/>
              <a:t>h</a:t>
            </a:r>
            <a:endParaRPr sz="1200" dirty="0"/>
          </a:p>
        </p:txBody>
      </p:sp>
      <p:sp>
        <p:nvSpPr>
          <p:cNvPr id="130" name="Google Shape;224;p19">
            <a:extLst>
              <a:ext uri="{FF2B5EF4-FFF2-40B4-BE49-F238E27FC236}">
                <a16:creationId xmlns:a16="http://schemas.microsoft.com/office/drawing/2014/main" id="{17C54D60-3CB9-3A17-AEE9-A718EC036D84}"/>
              </a:ext>
            </a:extLst>
          </p:cNvPr>
          <p:cNvSpPr txBox="1"/>
          <p:nvPr/>
        </p:nvSpPr>
        <p:spPr>
          <a:xfrm>
            <a:off x="444750" y="3877286"/>
            <a:ext cx="17985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Khoảng cách trung bình đến siêu thị</a:t>
            </a:r>
            <a:endParaRPr sz="1200"/>
          </a:p>
        </p:txBody>
      </p:sp>
      <p:pic>
        <p:nvPicPr>
          <p:cNvPr id="131" name="Google Shape;225;p19">
            <a:extLst>
              <a:ext uri="{FF2B5EF4-FFF2-40B4-BE49-F238E27FC236}">
                <a16:creationId xmlns:a16="http://schemas.microsoft.com/office/drawing/2014/main" id="{F146B139-55C9-A9CB-135F-075396FB79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533"/>
          <a:stretch/>
        </p:blipFill>
        <p:spPr>
          <a:xfrm>
            <a:off x="3761575" y="1771188"/>
            <a:ext cx="1620850" cy="1601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226;p19">
            <a:extLst>
              <a:ext uri="{FF2B5EF4-FFF2-40B4-BE49-F238E27FC236}">
                <a16:creationId xmlns:a16="http://schemas.microsoft.com/office/drawing/2014/main" id="{67F622F0-BF98-4154-1157-2B29DF38D6D8}"/>
              </a:ext>
            </a:extLst>
          </p:cNvPr>
          <p:cNvCxnSpPr>
            <a:stCxn id="113" idx="5"/>
          </p:cNvCxnSpPr>
          <p:nvPr/>
        </p:nvCxnSpPr>
        <p:spPr>
          <a:xfrm>
            <a:off x="2827922" y="1229958"/>
            <a:ext cx="963000" cy="5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227;p19">
            <a:extLst>
              <a:ext uri="{FF2B5EF4-FFF2-40B4-BE49-F238E27FC236}">
                <a16:creationId xmlns:a16="http://schemas.microsoft.com/office/drawing/2014/main" id="{4577B0AE-4772-0F41-040A-D37A775AF174}"/>
              </a:ext>
            </a:extLst>
          </p:cNvPr>
          <p:cNvCxnSpPr>
            <a:stCxn id="111" idx="3"/>
          </p:cNvCxnSpPr>
          <p:nvPr/>
        </p:nvCxnSpPr>
        <p:spPr>
          <a:xfrm flipH="1">
            <a:off x="5334138" y="1179183"/>
            <a:ext cx="1142700" cy="6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228;p19">
            <a:extLst>
              <a:ext uri="{FF2B5EF4-FFF2-40B4-BE49-F238E27FC236}">
                <a16:creationId xmlns:a16="http://schemas.microsoft.com/office/drawing/2014/main" id="{BCD2F5B3-DAA2-24C8-F091-12B0B1E81E34}"/>
              </a:ext>
            </a:extLst>
          </p:cNvPr>
          <p:cNvCxnSpPr>
            <a:stCxn id="112" idx="7"/>
          </p:cNvCxnSpPr>
          <p:nvPr/>
        </p:nvCxnSpPr>
        <p:spPr>
          <a:xfrm rot="10800000" flipH="1">
            <a:off x="2827922" y="3362662"/>
            <a:ext cx="927000" cy="5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229;p19">
            <a:extLst>
              <a:ext uri="{FF2B5EF4-FFF2-40B4-BE49-F238E27FC236}">
                <a16:creationId xmlns:a16="http://schemas.microsoft.com/office/drawing/2014/main" id="{C9C0272C-12D8-8A3C-5E1F-D721CAB44F06}"/>
              </a:ext>
            </a:extLst>
          </p:cNvPr>
          <p:cNvCxnSpPr>
            <a:stCxn id="110" idx="1"/>
          </p:cNvCxnSpPr>
          <p:nvPr/>
        </p:nvCxnSpPr>
        <p:spPr>
          <a:xfrm rot="10800000">
            <a:off x="5377138" y="3369999"/>
            <a:ext cx="10641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230;p19">
            <a:extLst>
              <a:ext uri="{FF2B5EF4-FFF2-40B4-BE49-F238E27FC236}">
                <a16:creationId xmlns:a16="http://schemas.microsoft.com/office/drawing/2014/main" id="{C4494200-A5C2-A23F-B599-7ECACD9B8232}"/>
              </a:ext>
            </a:extLst>
          </p:cNvPr>
          <p:cNvCxnSpPr>
            <a:stCxn id="120" idx="6"/>
          </p:cNvCxnSpPr>
          <p:nvPr/>
        </p:nvCxnSpPr>
        <p:spPr>
          <a:xfrm>
            <a:off x="2950855" y="1827853"/>
            <a:ext cx="8328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231;p19">
            <a:extLst>
              <a:ext uri="{FF2B5EF4-FFF2-40B4-BE49-F238E27FC236}">
                <a16:creationId xmlns:a16="http://schemas.microsoft.com/office/drawing/2014/main" id="{0236A019-1A3B-9635-4DBA-4BEA8D1FA13F}"/>
              </a:ext>
            </a:extLst>
          </p:cNvPr>
          <p:cNvCxnSpPr>
            <a:stCxn id="114" idx="6"/>
            <a:endCxn id="131" idx="1"/>
          </p:cNvCxnSpPr>
          <p:nvPr/>
        </p:nvCxnSpPr>
        <p:spPr>
          <a:xfrm>
            <a:off x="2950855" y="2517441"/>
            <a:ext cx="810600" cy="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232;p19">
            <a:extLst>
              <a:ext uri="{FF2B5EF4-FFF2-40B4-BE49-F238E27FC236}">
                <a16:creationId xmlns:a16="http://schemas.microsoft.com/office/drawing/2014/main" id="{96FBD79A-461F-D074-3BF3-84769F0BC2F8}"/>
              </a:ext>
            </a:extLst>
          </p:cNvPr>
          <p:cNvCxnSpPr>
            <a:stCxn id="121" idx="6"/>
          </p:cNvCxnSpPr>
          <p:nvPr/>
        </p:nvCxnSpPr>
        <p:spPr>
          <a:xfrm rot="10800000" flipH="1">
            <a:off x="2950855" y="2917903"/>
            <a:ext cx="840000" cy="3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233;p19">
            <a:extLst>
              <a:ext uri="{FF2B5EF4-FFF2-40B4-BE49-F238E27FC236}">
                <a16:creationId xmlns:a16="http://schemas.microsoft.com/office/drawing/2014/main" id="{101E93DB-8715-228D-447D-8B51516CC1F5}"/>
              </a:ext>
            </a:extLst>
          </p:cNvPr>
          <p:cNvCxnSpPr>
            <a:stCxn id="122" idx="2"/>
          </p:cNvCxnSpPr>
          <p:nvPr/>
        </p:nvCxnSpPr>
        <p:spPr>
          <a:xfrm rot="10800000">
            <a:off x="5398692" y="2860303"/>
            <a:ext cx="955500" cy="4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234;p19">
            <a:extLst>
              <a:ext uri="{FF2B5EF4-FFF2-40B4-BE49-F238E27FC236}">
                <a16:creationId xmlns:a16="http://schemas.microsoft.com/office/drawing/2014/main" id="{3DDBA017-1DE8-123E-8BBC-AE55E108B14B}"/>
              </a:ext>
            </a:extLst>
          </p:cNvPr>
          <p:cNvCxnSpPr>
            <a:stCxn id="123" idx="2"/>
          </p:cNvCxnSpPr>
          <p:nvPr/>
        </p:nvCxnSpPr>
        <p:spPr>
          <a:xfrm flipH="1">
            <a:off x="5391392" y="1797716"/>
            <a:ext cx="9984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235;p19">
            <a:extLst>
              <a:ext uri="{FF2B5EF4-FFF2-40B4-BE49-F238E27FC236}">
                <a16:creationId xmlns:a16="http://schemas.microsoft.com/office/drawing/2014/main" id="{F9990CFA-346B-F1FC-7079-3C712CABD7CF}"/>
              </a:ext>
            </a:extLst>
          </p:cNvPr>
          <p:cNvCxnSpPr>
            <a:stCxn id="109" idx="2"/>
            <a:endCxn id="131" idx="3"/>
          </p:cNvCxnSpPr>
          <p:nvPr/>
        </p:nvCxnSpPr>
        <p:spPr>
          <a:xfrm flipH="1">
            <a:off x="5382430" y="2557241"/>
            <a:ext cx="10074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236;p19">
            <a:extLst>
              <a:ext uri="{FF2B5EF4-FFF2-40B4-BE49-F238E27FC236}">
                <a16:creationId xmlns:a16="http://schemas.microsoft.com/office/drawing/2014/main" id="{A84FCEAE-0C6A-49A1-31D0-0069358EF717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4201401" y="1230234"/>
            <a:ext cx="370599" cy="5409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237;p19">
            <a:extLst>
              <a:ext uri="{FF2B5EF4-FFF2-40B4-BE49-F238E27FC236}">
                <a16:creationId xmlns:a16="http://schemas.microsoft.com/office/drawing/2014/main" id="{FBFE5269-9F7E-9EFC-B82D-3592E3131C81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4572000" y="1268999"/>
            <a:ext cx="516205" cy="502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217;p19">
            <a:extLst>
              <a:ext uri="{FF2B5EF4-FFF2-40B4-BE49-F238E27FC236}">
                <a16:creationId xmlns:a16="http://schemas.microsoft.com/office/drawing/2014/main" id="{9EB53B06-6772-DA55-9BB9-6819BFB5B762}"/>
              </a:ext>
            </a:extLst>
          </p:cNvPr>
          <p:cNvSpPr txBox="1"/>
          <p:nvPr/>
        </p:nvSpPr>
        <p:spPr>
          <a:xfrm>
            <a:off x="3609000" y="395188"/>
            <a:ext cx="963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Phòng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ngủ</a:t>
            </a:r>
            <a:endParaRPr sz="1200" dirty="0"/>
          </a:p>
        </p:txBody>
      </p:sp>
      <p:sp>
        <p:nvSpPr>
          <p:cNvPr id="145" name="Google Shape;209;p19">
            <a:extLst>
              <a:ext uri="{FF2B5EF4-FFF2-40B4-BE49-F238E27FC236}">
                <a16:creationId xmlns:a16="http://schemas.microsoft.com/office/drawing/2014/main" id="{EC796EFD-2F84-0653-7D7A-FC556DDC2C71}"/>
              </a:ext>
            </a:extLst>
          </p:cNvPr>
          <p:cNvSpPr txBox="1"/>
          <p:nvPr/>
        </p:nvSpPr>
        <p:spPr>
          <a:xfrm>
            <a:off x="4515205" y="438412"/>
            <a:ext cx="1146000" cy="21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Nhà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vệ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sinh</a:t>
            </a:r>
            <a:endParaRPr sz="1200" dirty="0"/>
          </a:p>
        </p:txBody>
      </p:sp>
      <p:sp>
        <p:nvSpPr>
          <p:cNvPr id="153" name="Google Shape;100;p16">
            <a:extLst>
              <a:ext uri="{FF2B5EF4-FFF2-40B4-BE49-F238E27FC236}">
                <a16:creationId xmlns:a16="http://schemas.microsoft.com/office/drawing/2014/main" id="{9861FEAE-B5C6-1AD7-B7D7-1C135F5ADB92}"/>
              </a:ext>
            </a:extLst>
          </p:cNvPr>
          <p:cNvSpPr/>
          <p:nvPr/>
        </p:nvSpPr>
        <p:spPr>
          <a:xfrm>
            <a:off x="3220318" y="4192918"/>
            <a:ext cx="2541157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Các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tiêu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chí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cho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việc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loại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bất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động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sản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cho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thuê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2C425-4BA5-9338-B2EA-A296BFE3DE90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5631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/>
          <p:nvPr/>
        </p:nvSpPr>
        <p:spPr>
          <a:xfrm>
            <a:off x="6415585" y="1260704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4757935" y="1260704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6079053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>
            <a:off x="5893077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"/>
          <p:cNvSpPr/>
          <p:nvPr/>
        </p:nvSpPr>
        <p:spPr>
          <a:xfrm>
            <a:off x="3066085" y="1260704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387203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4201227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1388033" y="55571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Tiền xử lý dữ liệu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1388060" y="1260704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709178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2523202" y="159593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1133208" y="2986616"/>
            <a:ext cx="1714500" cy="135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Chuyển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đổi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đơn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vị</a:t>
            </a:r>
            <a:r>
              <a:rPr lang="en" sz="1200" dirty="0">
                <a:solidFill>
                  <a:schemeClr val="dk1"/>
                </a:solidFill>
              </a:rPr>
              <a:t> (</a:t>
            </a:r>
            <a:r>
              <a:rPr lang="en" sz="1200" dirty="0" err="1">
                <a:solidFill>
                  <a:schemeClr val="dk1"/>
                </a:solidFill>
              </a:rPr>
              <a:t>giá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dirty="0" err="1">
                <a:solidFill>
                  <a:schemeClr val="dk1"/>
                </a:solidFill>
              </a:rPr>
              <a:t>diện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tích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dirty="0" err="1">
                <a:solidFill>
                  <a:schemeClr val="dk1"/>
                </a:solidFill>
              </a:rPr>
              <a:t>vị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trí</a:t>
            </a:r>
            <a:r>
              <a:rPr lang="en" sz="1200" dirty="0">
                <a:solidFill>
                  <a:schemeClr val="dk1"/>
                </a:solidFill>
              </a:rPr>
              <a:t>), </a:t>
            </a:r>
            <a:r>
              <a:rPr lang="en" sz="1200" dirty="0" err="1">
                <a:solidFill>
                  <a:schemeClr val="dk1"/>
                </a:solidFill>
              </a:rPr>
              <a:t>xóa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giá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trị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khuyết</a:t>
            </a:r>
            <a:r>
              <a:rPr lang="en" sz="1200" dirty="0">
                <a:solidFill>
                  <a:schemeClr val="dk1"/>
                </a:solidFill>
              </a:rPr>
              <a:t> (</a:t>
            </a:r>
            <a:r>
              <a:rPr lang="en" sz="1200" dirty="0" err="1">
                <a:solidFill>
                  <a:schemeClr val="dk1"/>
                </a:solidFill>
              </a:rPr>
              <a:t>NaN</a:t>
            </a:r>
            <a:r>
              <a:rPr lang="en" sz="1200" dirty="0">
                <a:solidFill>
                  <a:schemeClr val="dk1"/>
                </a:solidFill>
              </a:rPr>
              <a:t>), </a:t>
            </a:r>
            <a:r>
              <a:rPr lang="en" sz="1200" dirty="0" err="1">
                <a:solidFill>
                  <a:schemeClr val="dk1"/>
                </a:solidFill>
              </a:rPr>
              <a:t>phát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hiện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ngoại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lai</a:t>
            </a:r>
            <a:r>
              <a:rPr lang="en" sz="1200" dirty="0">
                <a:solidFill>
                  <a:schemeClr val="dk1"/>
                </a:solidFill>
              </a:rPr>
              <a:t> (outlier) =&gt; </a:t>
            </a:r>
            <a:r>
              <a:rPr lang="en" sz="1200" dirty="0" err="1">
                <a:solidFill>
                  <a:schemeClr val="dk1"/>
                </a:solidFill>
              </a:rPr>
              <a:t>dán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nhãn</a:t>
            </a:r>
            <a:r>
              <a:rPr lang="en" sz="1200" dirty="0">
                <a:solidFill>
                  <a:schemeClr val="dk1"/>
                </a:solidFill>
              </a:rPr>
              <a:t> (labeling)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3066058" y="55571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Chia dữ liệu train/test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066183" y="2986616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Tỷ lệ 7:3, đảm bảo tính đại diện.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757908" y="55571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Xây dựng mô hình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758033" y="2986616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Sử dụng Random Forest để phân loại.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6415558" y="555716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Triển khai streaming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6415683" y="2986616"/>
            <a:ext cx="1580314" cy="107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Tích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hợp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dữ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liệu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mới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từ</a:t>
            </a:r>
            <a:r>
              <a:rPr lang="en" sz="1200" dirty="0">
                <a:solidFill>
                  <a:schemeClr val="dk1"/>
                </a:solidFill>
              </a:rPr>
              <a:t> Kafka, </a:t>
            </a:r>
            <a:r>
              <a:rPr lang="en" sz="1200" dirty="0" err="1">
                <a:solidFill>
                  <a:schemeClr val="dk1"/>
                </a:solidFill>
              </a:rPr>
              <a:t>dùng</a:t>
            </a:r>
            <a:r>
              <a:rPr lang="en" sz="1200" dirty="0">
                <a:solidFill>
                  <a:schemeClr val="dk1"/>
                </a:solidFill>
              </a:rPr>
              <a:t> Spark Streaming </a:t>
            </a:r>
            <a:r>
              <a:rPr lang="en" sz="1200" dirty="0" err="1">
                <a:solidFill>
                  <a:schemeClr val="dk1"/>
                </a:solidFill>
              </a:rPr>
              <a:t>để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áp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mô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hình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phân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loại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liên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tục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1" name="Google Shape;261;p20"/>
          <p:cNvGrpSpPr/>
          <p:nvPr/>
        </p:nvGrpSpPr>
        <p:grpSpPr>
          <a:xfrm>
            <a:off x="6925349" y="1782093"/>
            <a:ext cx="457204" cy="457204"/>
            <a:chOff x="1492675" y="4992125"/>
            <a:chExt cx="481825" cy="481825"/>
          </a:xfrm>
        </p:grpSpPr>
        <p:sp>
          <p:nvSpPr>
            <p:cNvPr id="262" name="Google Shape;262;p20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3592819" y="1782097"/>
            <a:ext cx="457186" cy="457196"/>
            <a:chOff x="-5251625" y="3272950"/>
            <a:chExt cx="292225" cy="292250"/>
          </a:xfrm>
        </p:grpSpPr>
        <p:sp>
          <p:nvSpPr>
            <p:cNvPr id="265" name="Google Shape;265;p20"/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20"/>
          <p:cNvGrpSpPr/>
          <p:nvPr/>
        </p:nvGrpSpPr>
        <p:grpSpPr>
          <a:xfrm>
            <a:off x="5272390" y="1782096"/>
            <a:ext cx="457192" cy="457198"/>
            <a:chOff x="-4475825" y="3612425"/>
            <a:chExt cx="293825" cy="291450"/>
          </a:xfrm>
        </p:grpSpPr>
        <p:sp>
          <p:nvSpPr>
            <p:cNvPr id="269" name="Google Shape;269;p20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1904073" y="1802884"/>
            <a:ext cx="457194" cy="415623"/>
            <a:chOff x="-40745125" y="3632900"/>
            <a:chExt cx="318225" cy="289875"/>
          </a:xfrm>
        </p:grpSpPr>
        <p:sp>
          <p:nvSpPr>
            <p:cNvPr id="273" name="Google Shape;273;p20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95;p35">
            <a:extLst>
              <a:ext uri="{FF2B5EF4-FFF2-40B4-BE49-F238E27FC236}">
                <a16:creationId xmlns:a16="http://schemas.microsoft.com/office/drawing/2014/main" id="{9E715F33-143D-B06B-D809-F1359E564E53}"/>
              </a:ext>
            </a:extLst>
          </p:cNvPr>
          <p:cNvSpPr txBox="1">
            <a:spLocks/>
          </p:cNvSpPr>
          <p:nvPr/>
        </p:nvSpPr>
        <p:spPr>
          <a:xfrm>
            <a:off x="1041990" y="0"/>
            <a:ext cx="7430190" cy="4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000"/>
              <a:t>Chương 2: Bài toán đặt ra</a:t>
            </a:r>
            <a:endParaRPr lang="vi-VN" sz="2000" dirty="0"/>
          </a:p>
        </p:txBody>
      </p:sp>
      <p:sp>
        <p:nvSpPr>
          <p:cNvPr id="8" name="Google Shape;100;p16">
            <a:extLst>
              <a:ext uri="{FF2B5EF4-FFF2-40B4-BE49-F238E27FC236}">
                <a16:creationId xmlns:a16="http://schemas.microsoft.com/office/drawing/2014/main" id="{88752E25-CB8B-2DFC-38EB-0B3BFAE9D538}"/>
              </a:ext>
            </a:extLst>
          </p:cNvPr>
          <p:cNvSpPr/>
          <p:nvPr/>
        </p:nvSpPr>
        <p:spPr>
          <a:xfrm>
            <a:off x="3220318" y="4192918"/>
            <a:ext cx="2541157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Quy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trình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xử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phân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loại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bất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động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sản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C5FEE78F-9491-7BFD-8819-E27647C08D34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22B3-A5DA-DEDE-B342-5BAD0A3CADCE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C77F-63F2-695C-98E8-E01852CB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B5A65638-6513-BF60-FF1E-6EF61B12F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990" y="0"/>
            <a:ext cx="7430190" cy="4212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Chương 3: Công nghệ</a:t>
            </a:r>
            <a:endParaRPr sz="2000" dirty="0"/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0546DC3F-E9CA-CA70-546B-6CF576D0334A}"/>
              </a:ext>
            </a:extLst>
          </p:cNvPr>
          <p:cNvSpPr txBox="1">
            <a:spLocks/>
          </p:cNvSpPr>
          <p:nvPr/>
        </p:nvSpPr>
        <p:spPr>
          <a:xfrm>
            <a:off x="8708065" y="4755057"/>
            <a:ext cx="318976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vi-VN" dirty="0"/>
              <a:t>6</a:t>
            </a:r>
          </a:p>
        </p:txBody>
      </p:sp>
      <p:sp>
        <p:nvSpPr>
          <p:cNvPr id="46" name="Google Shape;285;p21">
            <a:extLst>
              <a:ext uri="{FF2B5EF4-FFF2-40B4-BE49-F238E27FC236}">
                <a16:creationId xmlns:a16="http://schemas.microsoft.com/office/drawing/2014/main" id="{6735EF0A-55BA-CCEA-1F09-BD690E3A1E4B}"/>
              </a:ext>
            </a:extLst>
          </p:cNvPr>
          <p:cNvSpPr/>
          <p:nvPr/>
        </p:nvSpPr>
        <p:spPr>
          <a:xfrm>
            <a:off x="4204018" y="3024496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86;p21">
            <a:extLst>
              <a:ext uri="{FF2B5EF4-FFF2-40B4-BE49-F238E27FC236}">
                <a16:creationId xmlns:a16="http://schemas.microsoft.com/office/drawing/2014/main" id="{F5F2CA21-553B-727C-D60D-2F1D11040F51}"/>
              </a:ext>
            </a:extLst>
          </p:cNvPr>
          <p:cNvSpPr/>
          <p:nvPr/>
        </p:nvSpPr>
        <p:spPr>
          <a:xfrm>
            <a:off x="3091318" y="1964171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87;p21">
            <a:extLst>
              <a:ext uri="{FF2B5EF4-FFF2-40B4-BE49-F238E27FC236}">
                <a16:creationId xmlns:a16="http://schemas.microsoft.com/office/drawing/2014/main" id="{A37CE066-16BB-9C44-2537-8E0844AAF4E1}"/>
              </a:ext>
            </a:extLst>
          </p:cNvPr>
          <p:cNvSpPr/>
          <p:nvPr/>
        </p:nvSpPr>
        <p:spPr>
          <a:xfrm>
            <a:off x="5316718" y="1964171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88;p21">
            <a:extLst>
              <a:ext uri="{FF2B5EF4-FFF2-40B4-BE49-F238E27FC236}">
                <a16:creationId xmlns:a16="http://schemas.microsoft.com/office/drawing/2014/main" id="{27325A12-C06F-F42F-07A0-C613ED23B824}"/>
              </a:ext>
            </a:extLst>
          </p:cNvPr>
          <p:cNvSpPr/>
          <p:nvPr/>
        </p:nvSpPr>
        <p:spPr>
          <a:xfrm>
            <a:off x="4204018" y="864171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89;p21">
            <a:extLst>
              <a:ext uri="{FF2B5EF4-FFF2-40B4-BE49-F238E27FC236}">
                <a16:creationId xmlns:a16="http://schemas.microsoft.com/office/drawing/2014/main" id="{B58F5016-EE56-35AA-FEA8-F9E70B08C6A9}"/>
              </a:ext>
            </a:extLst>
          </p:cNvPr>
          <p:cNvSpPr txBox="1"/>
          <p:nvPr/>
        </p:nvSpPr>
        <p:spPr>
          <a:xfrm>
            <a:off x="1516971" y="921431"/>
            <a:ext cx="960700" cy="2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PYTHON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290;p21">
            <a:extLst>
              <a:ext uri="{FF2B5EF4-FFF2-40B4-BE49-F238E27FC236}">
                <a16:creationId xmlns:a16="http://schemas.microsoft.com/office/drawing/2014/main" id="{A691E1CB-070E-8476-C75A-8253223D0D55}"/>
              </a:ext>
            </a:extLst>
          </p:cNvPr>
          <p:cNvSpPr txBox="1"/>
          <p:nvPr/>
        </p:nvSpPr>
        <p:spPr>
          <a:xfrm>
            <a:off x="1516971" y="3159479"/>
            <a:ext cx="821267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SPARK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291;p21">
            <a:extLst>
              <a:ext uri="{FF2B5EF4-FFF2-40B4-BE49-F238E27FC236}">
                <a16:creationId xmlns:a16="http://schemas.microsoft.com/office/drawing/2014/main" id="{52C12BBE-3EC5-ED4E-9270-E12247EA69FF}"/>
              </a:ext>
            </a:extLst>
          </p:cNvPr>
          <p:cNvSpPr txBox="1"/>
          <p:nvPr/>
        </p:nvSpPr>
        <p:spPr>
          <a:xfrm>
            <a:off x="6153918" y="864183"/>
            <a:ext cx="21759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OVERPY &amp; OVERPASS API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292;p21">
            <a:extLst>
              <a:ext uri="{FF2B5EF4-FFF2-40B4-BE49-F238E27FC236}">
                <a16:creationId xmlns:a16="http://schemas.microsoft.com/office/drawing/2014/main" id="{9F2E0946-2C64-39FB-57E7-B969163B707C}"/>
              </a:ext>
            </a:extLst>
          </p:cNvPr>
          <p:cNvSpPr txBox="1"/>
          <p:nvPr/>
        </p:nvSpPr>
        <p:spPr>
          <a:xfrm>
            <a:off x="6355468" y="3101908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KAFKA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" name="Google Shape;293;p21">
            <a:extLst>
              <a:ext uri="{FF2B5EF4-FFF2-40B4-BE49-F238E27FC236}">
                <a16:creationId xmlns:a16="http://schemas.microsoft.com/office/drawing/2014/main" id="{B4C8BA87-F3EF-6C4D-1C26-6F64AC393A2C}"/>
              </a:ext>
            </a:extLst>
          </p:cNvPr>
          <p:cNvSpPr txBox="1"/>
          <p:nvPr/>
        </p:nvSpPr>
        <p:spPr>
          <a:xfrm>
            <a:off x="976982" y="1280933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Triển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khai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công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cụ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quét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dữ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liệu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từ</a:t>
            </a:r>
            <a:r>
              <a:rPr lang="en" sz="1200" dirty="0">
                <a:solidFill>
                  <a:schemeClr val="dk1"/>
                </a:solidFill>
              </a:rPr>
              <a:t> website Mogi</a:t>
            </a:r>
            <a:endParaRPr sz="1200" dirty="0"/>
          </a:p>
        </p:txBody>
      </p:sp>
      <p:sp>
        <p:nvSpPr>
          <p:cNvPr id="55" name="Google Shape;294;p21">
            <a:extLst>
              <a:ext uri="{FF2B5EF4-FFF2-40B4-BE49-F238E27FC236}">
                <a16:creationId xmlns:a16="http://schemas.microsoft.com/office/drawing/2014/main" id="{502F10AB-3CB1-5B3E-416F-B78501405E68}"/>
              </a:ext>
            </a:extLst>
          </p:cNvPr>
          <p:cNvSpPr txBox="1"/>
          <p:nvPr/>
        </p:nvSpPr>
        <p:spPr>
          <a:xfrm>
            <a:off x="978818" y="3492646"/>
            <a:ext cx="2420983" cy="77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Structured Streaming &amp; </a:t>
            </a:r>
            <a:r>
              <a:rPr lang="en" sz="1200" dirty="0" err="1">
                <a:solidFill>
                  <a:schemeClr val="dk1"/>
                </a:solidFill>
              </a:rPr>
              <a:t>xử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lý</a:t>
            </a:r>
            <a:r>
              <a:rPr lang="en" sz="1200" dirty="0">
                <a:solidFill>
                  <a:schemeClr val="dk1"/>
                </a:solidFill>
              </a:rPr>
              <a:t> micro-batch.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Dùng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MLlib</a:t>
            </a:r>
            <a:r>
              <a:rPr lang="en" sz="1200" dirty="0">
                <a:solidFill>
                  <a:schemeClr val="dk1"/>
                </a:solidFill>
              </a:rPr>
              <a:t> (</a:t>
            </a:r>
            <a:r>
              <a:rPr lang="en" sz="1200" dirty="0" err="1">
                <a:solidFill>
                  <a:schemeClr val="dk1"/>
                </a:solidFill>
              </a:rPr>
              <a:t>PySpark</a:t>
            </a:r>
            <a:r>
              <a:rPr lang="en" sz="1200" dirty="0">
                <a:solidFill>
                  <a:schemeClr val="dk1"/>
                </a:solidFill>
              </a:rPr>
              <a:t>) </a:t>
            </a:r>
            <a:r>
              <a:rPr lang="en" sz="1200" dirty="0" err="1">
                <a:solidFill>
                  <a:schemeClr val="dk1"/>
                </a:solidFill>
              </a:rPr>
              <a:t>cho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dự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đoán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gian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thực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vào</a:t>
            </a:r>
            <a:r>
              <a:rPr lang="en" sz="1200" dirty="0">
                <a:solidFill>
                  <a:schemeClr val="dk1"/>
                </a:solidFill>
              </a:rPr>
              <a:t> “</a:t>
            </a:r>
            <a:r>
              <a:rPr lang="en" sz="1200" dirty="0" err="1">
                <a:solidFill>
                  <a:schemeClr val="dk1"/>
                </a:solidFill>
              </a:rPr>
              <a:t>mogi</a:t>
            </a:r>
            <a:r>
              <a:rPr lang="en" sz="1200" dirty="0">
                <a:solidFill>
                  <a:schemeClr val="dk1"/>
                </a:solidFill>
              </a:rPr>
              <a:t>-predictions” (</a:t>
            </a:r>
            <a:r>
              <a:rPr lang="en" sz="1200" dirty="0" err="1">
                <a:solidFill>
                  <a:schemeClr val="dk1"/>
                </a:solidFill>
              </a:rPr>
              <a:t>dữ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liệu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dự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đoán</a:t>
            </a:r>
            <a:r>
              <a:rPr lang="en" sz="1200" dirty="0">
                <a:solidFill>
                  <a:schemeClr val="dk1"/>
                </a:solidFill>
              </a:rPr>
              <a:t>).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295;p21">
            <a:extLst>
              <a:ext uri="{FF2B5EF4-FFF2-40B4-BE49-F238E27FC236}">
                <a16:creationId xmlns:a16="http://schemas.microsoft.com/office/drawing/2014/main" id="{6AA9F59B-AE57-EA0D-563F-2C5DAF88729B}"/>
              </a:ext>
            </a:extLst>
          </p:cNvPr>
          <p:cNvSpPr txBox="1"/>
          <p:nvPr/>
        </p:nvSpPr>
        <p:spPr>
          <a:xfrm>
            <a:off x="6390768" y="1151308"/>
            <a:ext cx="19389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Chuyển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đổi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vị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trí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dạng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chữ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thành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kinh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</a:t>
            </a:r>
            <a:r>
              <a:rPr lang="en" sz="1200" dirty="0">
                <a:solidFill>
                  <a:schemeClr val="dk1"/>
                </a:solidFill>
              </a:rPr>
              <a:t> &amp; </a:t>
            </a:r>
            <a:r>
              <a:rPr lang="en" sz="1200" dirty="0" err="1">
                <a:solidFill>
                  <a:schemeClr val="dk1"/>
                </a:solidFill>
              </a:rPr>
              <a:t>vĩ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Tìm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các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ích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xung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quanh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và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tính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khoảngtrung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bình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đến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ích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dirty="0" err="1">
                <a:solidFill>
                  <a:schemeClr val="dk1"/>
                </a:solidFill>
              </a:rPr>
              <a:t>tính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khoảng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cách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từ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bđs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đến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trung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tâm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endParaRPr sz="1200" dirty="0"/>
          </a:p>
        </p:txBody>
      </p:sp>
      <p:sp>
        <p:nvSpPr>
          <p:cNvPr id="57" name="Google Shape;296;p21">
            <a:extLst>
              <a:ext uri="{FF2B5EF4-FFF2-40B4-BE49-F238E27FC236}">
                <a16:creationId xmlns:a16="http://schemas.microsoft.com/office/drawing/2014/main" id="{93B5BFF5-98C1-C78D-B867-8265A3C767C6}"/>
              </a:ext>
            </a:extLst>
          </p:cNvPr>
          <p:cNvSpPr txBox="1"/>
          <p:nvPr/>
        </p:nvSpPr>
        <p:spPr>
          <a:xfrm>
            <a:off x="6341400" y="3302050"/>
            <a:ext cx="2736441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Đảm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nhận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luồng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dữ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liệu</a:t>
            </a:r>
            <a:r>
              <a:rPr lang="en" sz="1100" dirty="0">
                <a:solidFill>
                  <a:schemeClr val="dk1"/>
                </a:solidFill>
              </a:rPr>
              <a:t> (stream) </a:t>
            </a:r>
            <a:r>
              <a:rPr lang="en" sz="1100" dirty="0" err="1">
                <a:solidFill>
                  <a:schemeClr val="dk1"/>
                </a:solidFill>
              </a:rPr>
              <a:t>bất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động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sản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từ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quá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trình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cào</a:t>
            </a:r>
            <a:r>
              <a:rPr lang="en" sz="1100" dirty="0">
                <a:solidFill>
                  <a:schemeClr val="dk1"/>
                </a:solidFill>
              </a:rPr>
              <a:t> (web scraping).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</a:rPr>
              <a:t>Lưu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dữ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liệu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vào</a:t>
            </a:r>
            <a:r>
              <a:rPr lang="en" sz="1100" dirty="0">
                <a:solidFill>
                  <a:schemeClr val="dk1"/>
                </a:solidFill>
              </a:rPr>
              <a:t> topic </a:t>
            </a:r>
            <a:r>
              <a:rPr lang="en" sz="1100" dirty="0" err="1">
                <a:solidFill>
                  <a:schemeClr val="dk1"/>
                </a:solidFill>
              </a:rPr>
              <a:t>như</a:t>
            </a:r>
            <a:r>
              <a:rPr lang="en" sz="1100" dirty="0">
                <a:solidFill>
                  <a:schemeClr val="dk1"/>
                </a:solidFill>
              </a:rPr>
              <a:t> “</a:t>
            </a:r>
            <a:r>
              <a:rPr lang="en" sz="1100" dirty="0" err="1">
                <a:solidFill>
                  <a:schemeClr val="dk1"/>
                </a:solidFill>
              </a:rPr>
              <a:t>mogi</a:t>
            </a:r>
            <a:r>
              <a:rPr lang="en" sz="1100" dirty="0">
                <a:solidFill>
                  <a:schemeClr val="dk1"/>
                </a:solidFill>
              </a:rPr>
              <a:t>-stream” (</a:t>
            </a:r>
            <a:r>
              <a:rPr lang="en" sz="1100" dirty="0" err="1">
                <a:solidFill>
                  <a:schemeClr val="dk1"/>
                </a:solidFill>
              </a:rPr>
              <a:t>dữ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liệu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thô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8" name="Google Shape;297;p21">
            <a:extLst>
              <a:ext uri="{FF2B5EF4-FFF2-40B4-BE49-F238E27FC236}">
                <a16:creationId xmlns:a16="http://schemas.microsoft.com/office/drawing/2014/main" id="{393E6013-0E94-17DD-2F18-2724613467DD}"/>
              </a:ext>
            </a:extLst>
          </p:cNvPr>
          <p:cNvSpPr/>
          <p:nvPr/>
        </p:nvSpPr>
        <p:spPr>
          <a:xfrm rot="5400000">
            <a:off x="5316718" y="1264708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98;p21">
            <a:extLst>
              <a:ext uri="{FF2B5EF4-FFF2-40B4-BE49-F238E27FC236}">
                <a16:creationId xmlns:a16="http://schemas.microsoft.com/office/drawing/2014/main" id="{8330E667-7B16-92CE-F8AB-D21A068C0DDB}"/>
              </a:ext>
            </a:extLst>
          </p:cNvPr>
          <p:cNvSpPr/>
          <p:nvPr/>
        </p:nvSpPr>
        <p:spPr>
          <a:xfrm rot="10800000">
            <a:off x="5248468" y="3024508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99;p21">
            <a:extLst>
              <a:ext uri="{FF2B5EF4-FFF2-40B4-BE49-F238E27FC236}">
                <a16:creationId xmlns:a16="http://schemas.microsoft.com/office/drawing/2014/main" id="{FCC500C9-3840-0C54-346E-1A4EC101C412}"/>
              </a:ext>
            </a:extLst>
          </p:cNvPr>
          <p:cNvSpPr/>
          <p:nvPr/>
        </p:nvSpPr>
        <p:spPr>
          <a:xfrm rot="-5400000">
            <a:off x="3453876" y="3024496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00;p21">
            <a:extLst>
              <a:ext uri="{FF2B5EF4-FFF2-40B4-BE49-F238E27FC236}">
                <a16:creationId xmlns:a16="http://schemas.microsoft.com/office/drawing/2014/main" id="{FA37C4DC-94BA-EB3D-F4BB-3896C4FB530F}"/>
              </a:ext>
            </a:extLst>
          </p:cNvPr>
          <p:cNvSpPr/>
          <p:nvPr/>
        </p:nvSpPr>
        <p:spPr>
          <a:xfrm>
            <a:off x="3548668" y="1264708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62" name="Google Shape;301;p21">
            <a:extLst>
              <a:ext uri="{FF2B5EF4-FFF2-40B4-BE49-F238E27FC236}">
                <a16:creationId xmlns:a16="http://schemas.microsoft.com/office/drawing/2014/main" id="{E559E623-40E8-D6EE-7C75-BA187CCB6998}"/>
              </a:ext>
            </a:extLst>
          </p:cNvPr>
          <p:cNvGrpSpPr/>
          <p:nvPr/>
        </p:nvGrpSpPr>
        <p:grpSpPr>
          <a:xfrm>
            <a:off x="4488075" y="1149145"/>
            <a:ext cx="368186" cy="366364"/>
            <a:chOff x="-62151950" y="4111775"/>
            <a:chExt cx="318225" cy="316650"/>
          </a:xfrm>
        </p:grpSpPr>
        <p:sp>
          <p:nvSpPr>
            <p:cNvPr id="63" name="Google Shape;302;p21">
              <a:extLst>
                <a:ext uri="{FF2B5EF4-FFF2-40B4-BE49-F238E27FC236}">
                  <a16:creationId xmlns:a16="http://schemas.microsoft.com/office/drawing/2014/main" id="{68A022C8-3E18-9C0C-FF34-B6A88BF6BC18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3;p21">
              <a:extLst>
                <a:ext uri="{FF2B5EF4-FFF2-40B4-BE49-F238E27FC236}">
                  <a16:creationId xmlns:a16="http://schemas.microsoft.com/office/drawing/2014/main" id="{7747DC62-68B6-E2B3-43AA-62B7751032D8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4;p21">
              <a:extLst>
                <a:ext uri="{FF2B5EF4-FFF2-40B4-BE49-F238E27FC236}">
                  <a16:creationId xmlns:a16="http://schemas.microsoft.com/office/drawing/2014/main" id="{FCEBC47C-3E2D-DA4A-F18F-53568CA5DF2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5;p21">
              <a:extLst>
                <a:ext uri="{FF2B5EF4-FFF2-40B4-BE49-F238E27FC236}">
                  <a16:creationId xmlns:a16="http://schemas.microsoft.com/office/drawing/2014/main" id="{57787F27-044D-5A8B-BDA0-EB11C3E227FE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306;p21">
            <a:extLst>
              <a:ext uri="{FF2B5EF4-FFF2-40B4-BE49-F238E27FC236}">
                <a16:creationId xmlns:a16="http://schemas.microsoft.com/office/drawing/2014/main" id="{E46AEDC2-A0C1-8F59-DA73-675C0A51916F}"/>
              </a:ext>
            </a:extLst>
          </p:cNvPr>
          <p:cNvSpPr txBox="1"/>
          <p:nvPr/>
        </p:nvSpPr>
        <p:spPr>
          <a:xfrm>
            <a:off x="5784268" y="114868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307;p21">
            <a:extLst>
              <a:ext uri="{FF2B5EF4-FFF2-40B4-BE49-F238E27FC236}">
                <a16:creationId xmlns:a16="http://schemas.microsoft.com/office/drawing/2014/main" id="{E9D94A5E-FD33-EBBC-A218-C0C5FC9DEA48}"/>
              </a:ext>
            </a:extLst>
          </p:cNvPr>
          <p:cNvSpPr txBox="1"/>
          <p:nvPr/>
        </p:nvSpPr>
        <p:spPr>
          <a:xfrm>
            <a:off x="5784268" y="3309046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308;p21">
            <a:extLst>
              <a:ext uri="{FF2B5EF4-FFF2-40B4-BE49-F238E27FC236}">
                <a16:creationId xmlns:a16="http://schemas.microsoft.com/office/drawing/2014/main" id="{96A91F2E-1D76-E7CE-0564-DF72C4F8C458}"/>
              </a:ext>
            </a:extLst>
          </p:cNvPr>
          <p:cNvSpPr txBox="1"/>
          <p:nvPr/>
        </p:nvSpPr>
        <p:spPr>
          <a:xfrm>
            <a:off x="2988868" y="3309046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" name="Google Shape;309;p21">
            <a:extLst>
              <a:ext uri="{FF2B5EF4-FFF2-40B4-BE49-F238E27FC236}">
                <a16:creationId xmlns:a16="http://schemas.microsoft.com/office/drawing/2014/main" id="{434C61BF-5BF2-C2C4-CEC1-348037CF8909}"/>
              </a:ext>
            </a:extLst>
          </p:cNvPr>
          <p:cNvSpPr txBox="1"/>
          <p:nvPr/>
        </p:nvSpPr>
        <p:spPr>
          <a:xfrm>
            <a:off x="2988868" y="114868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1" name="Google Shape;310;p21">
            <a:extLst>
              <a:ext uri="{FF2B5EF4-FFF2-40B4-BE49-F238E27FC236}">
                <a16:creationId xmlns:a16="http://schemas.microsoft.com/office/drawing/2014/main" id="{2AE7FC1C-3192-A00F-668D-5FB77ECF8D1B}"/>
              </a:ext>
            </a:extLst>
          </p:cNvPr>
          <p:cNvGrpSpPr/>
          <p:nvPr/>
        </p:nvGrpSpPr>
        <p:grpSpPr>
          <a:xfrm>
            <a:off x="4489280" y="3403223"/>
            <a:ext cx="365775" cy="195073"/>
            <a:chOff x="2084325" y="363300"/>
            <a:chExt cx="484150" cy="254100"/>
          </a:xfrm>
        </p:grpSpPr>
        <p:sp>
          <p:nvSpPr>
            <p:cNvPr id="72" name="Google Shape;311;p21">
              <a:extLst>
                <a:ext uri="{FF2B5EF4-FFF2-40B4-BE49-F238E27FC236}">
                  <a16:creationId xmlns:a16="http://schemas.microsoft.com/office/drawing/2014/main" id="{E3920D29-AD10-FBF9-930D-3E7AE6ABAAC9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312;p21">
              <a:extLst>
                <a:ext uri="{FF2B5EF4-FFF2-40B4-BE49-F238E27FC236}">
                  <a16:creationId xmlns:a16="http://schemas.microsoft.com/office/drawing/2014/main" id="{716F23D4-1994-2B4D-44CA-390A49D66C14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313;p21">
            <a:extLst>
              <a:ext uri="{FF2B5EF4-FFF2-40B4-BE49-F238E27FC236}">
                <a16:creationId xmlns:a16="http://schemas.microsoft.com/office/drawing/2014/main" id="{199E8E01-053D-5E2B-D64B-2546048C79A4}"/>
              </a:ext>
            </a:extLst>
          </p:cNvPr>
          <p:cNvGrpSpPr/>
          <p:nvPr/>
        </p:nvGrpSpPr>
        <p:grpSpPr>
          <a:xfrm>
            <a:off x="5601993" y="2205234"/>
            <a:ext cx="365760" cy="414536"/>
            <a:chOff x="3300325" y="249875"/>
            <a:chExt cx="433725" cy="480900"/>
          </a:xfrm>
        </p:grpSpPr>
        <p:sp>
          <p:nvSpPr>
            <p:cNvPr id="75" name="Google Shape;314;p21">
              <a:extLst>
                <a:ext uri="{FF2B5EF4-FFF2-40B4-BE49-F238E27FC236}">
                  <a16:creationId xmlns:a16="http://schemas.microsoft.com/office/drawing/2014/main" id="{8133BC80-4BBD-99E7-ECD6-4C169230C746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315;p21">
              <a:extLst>
                <a:ext uri="{FF2B5EF4-FFF2-40B4-BE49-F238E27FC236}">
                  <a16:creationId xmlns:a16="http://schemas.microsoft.com/office/drawing/2014/main" id="{C14D7543-3901-84D0-539B-77F45C25C4D4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316;p21">
              <a:extLst>
                <a:ext uri="{FF2B5EF4-FFF2-40B4-BE49-F238E27FC236}">
                  <a16:creationId xmlns:a16="http://schemas.microsoft.com/office/drawing/2014/main" id="{AF752A9C-12AE-F919-4D1B-8A3398BC78A2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317;p21">
              <a:extLst>
                <a:ext uri="{FF2B5EF4-FFF2-40B4-BE49-F238E27FC236}">
                  <a16:creationId xmlns:a16="http://schemas.microsoft.com/office/drawing/2014/main" id="{3435B091-73CD-BEEC-E18B-4E2E3EDE4AFC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318;p21">
              <a:extLst>
                <a:ext uri="{FF2B5EF4-FFF2-40B4-BE49-F238E27FC236}">
                  <a16:creationId xmlns:a16="http://schemas.microsoft.com/office/drawing/2014/main" id="{E20C8925-1642-8E49-7FD7-AE3EA48A63CC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319;p21">
              <a:extLst>
                <a:ext uri="{FF2B5EF4-FFF2-40B4-BE49-F238E27FC236}">
                  <a16:creationId xmlns:a16="http://schemas.microsoft.com/office/drawing/2014/main" id="{C7F7E047-FA2B-F67A-02E1-65A5F2E2FC1E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" name="Google Shape;320;p21">
            <a:extLst>
              <a:ext uri="{FF2B5EF4-FFF2-40B4-BE49-F238E27FC236}">
                <a16:creationId xmlns:a16="http://schemas.microsoft.com/office/drawing/2014/main" id="{571C526B-FA42-0567-3997-5FD913A24D2A}"/>
              </a:ext>
            </a:extLst>
          </p:cNvPr>
          <p:cNvGrpSpPr/>
          <p:nvPr/>
        </p:nvGrpSpPr>
        <p:grpSpPr>
          <a:xfrm>
            <a:off x="3376590" y="2242630"/>
            <a:ext cx="365753" cy="365753"/>
            <a:chOff x="1492675" y="4992125"/>
            <a:chExt cx="481825" cy="481825"/>
          </a:xfrm>
        </p:grpSpPr>
        <p:sp>
          <p:nvSpPr>
            <p:cNvPr id="82" name="Google Shape;321;p21">
              <a:extLst>
                <a:ext uri="{FF2B5EF4-FFF2-40B4-BE49-F238E27FC236}">
                  <a16:creationId xmlns:a16="http://schemas.microsoft.com/office/drawing/2014/main" id="{7E783494-B4BE-3FA0-715C-1226621BAAB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322;p21">
              <a:extLst>
                <a:ext uri="{FF2B5EF4-FFF2-40B4-BE49-F238E27FC236}">
                  <a16:creationId xmlns:a16="http://schemas.microsoft.com/office/drawing/2014/main" id="{970B0D72-8C1F-1643-6545-197A8B834F3B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6" name="Picture 85" descr="A blue and yellow earth with a black background&#10;&#10;Description automatically generated">
            <a:extLst>
              <a:ext uri="{FF2B5EF4-FFF2-40B4-BE49-F238E27FC236}">
                <a16:creationId xmlns:a16="http://schemas.microsoft.com/office/drawing/2014/main" id="{21857DB4-3B5D-678B-43EB-9B96E782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189" y="896725"/>
            <a:ext cx="737892" cy="369389"/>
          </a:xfrm>
          <a:prstGeom prst="rect">
            <a:avLst/>
          </a:prstGeom>
        </p:spPr>
      </p:pic>
      <p:pic>
        <p:nvPicPr>
          <p:cNvPr id="87" name="Picture 86" descr="A green and black text&#10;&#10;Description automatically generated">
            <a:extLst>
              <a:ext uri="{FF2B5EF4-FFF2-40B4-BE49-F238E27FC236}">
                <a16:creationId xmlns:a16="http://schemas.microsoft.com/office/drawing/2014/main" id="{2CEC3F17-C4EE-4E4C-674F-09503426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732" y="630077"/>
            <a:ext cx="827428" cy="330972"/>
          </a:xfrm>
          <a:prstGeom prst="rect">
            <a:avLst/>
          </a:prstGeom>
        </p:spPr>
      </p:pic>
      <p:pic>
        <p:nvPicPr>
          <p:cNvPr id="88" name="Picture 87" descr="A blue and yellow earth with a black background&#10;&#10;Description automatically generated">
            <a:extLst>
              <a:ext uri="{FF2B5EF4-FFF2-40B4-BE49-F238E27FC236}">
                <a16:creationId xmlns:a16="http://schemas.microsoft.com/office/drawing/2014/main" id="{1E9D5107-A328-BAE3-F5D2-6E218C5E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86" y="3591395"/>
            <a:ext cx="737892" cy="369389"/>
          </a:xfrm>
          <a:prstGeom prst="rect">
            <a:avLst/>
          </a:prstGeom>
        </p:spPr>
      </p:pic>
      <p:pic>
        <p:nvPicPr>
          <p:cNvPr id="89" name="Picture 88" descr="A green and black text&#10;&#10;Description automatically generated">
            <a:extLst>
              <a:ext uri="{FF2B5EF4-FFF2-40B4-BE49-F238E27FC236}">
                <a16:creationId xmlns:a16="http://schemas.microsoft.com/office/drawing/2014/main" id="{AE5B529C-7752-D0EF-33A0-8AB28E21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35" y="3922229"/>
            <a:ext cx="827428" cy="330972"/>
          </a:xfrm>
          <a:prstGeom prst="rect">
            <a:avLst/>
          </a:prstGeom>
        </p:spPr>
      </p:pic>
      <p:pic>
        <p:nvPicPr>
          <p:cNvPr id="91" name="Picture 90" descr="A logo with text overlay&#10;&#10;Description automatically generated">
            <a:extLst>
              <a:ext uri="{FF2B5EF4-FFF2-40B4-BE49-F238E27FC236}">
                <a16:creationId xmlns:a16="http://schemas.microsoft.com/office/drawing/2014/main" id="{9B7E6443-18D9-5979-8AEC-6EF821F63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0" t="3099" r="11438" b="11491"/>
          <a:stretch/>
        </p:blipFill>
        <p:spPr>
          <a:xfrm>
            <a:off x="2864126" y="616163"/>
            <a:ext cx="907640" cy="556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B495A-EC47-AC16-43EB-F8EF6B9F48E7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3034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F681A8AB-0A63-22A2-9B6D-A561A4017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>
            <a:extLst>
              <a:ext uri="{FF2B5EF4-FFF2-40B4-BE49-F238E27FC236}">
                <a16:creationId xmlns:a16="http://schemas.microsoft.com/office/drawing/2014/main" id="{8BFF64D4-6CAA-18E8-28CB-A8AED3AA0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417" y="1024171"/>
            <a:ext cx="743019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Chương 4: Dataset</a:t>
            </a:r>
            <a:endParaRPr dirty="0"/>
          </a:p>
        </p:txBody>
      </p:sp>
      <p:grpSp>
        <p:nvGrpSpPr>
          <p:cNvPr id="308" name="Google Shape;308;p35">
            <a:extLst>
              <a:ext uri="{FF2B5EF4-FFF2-40B4-BE49-F238E27FC236}">
                <a16:creationId xmlns:a16="http://schemas.microsoft.com/office/drawing/2014/main" id="{451F01E4-ECB6-F12D-2D4D-B0567D4A5720}"/>
              </a:ext>
            </a:extLst>
          </p:cNvPr>
          <p:cNvGrpSpPr/>
          <p:nvPr/>
        </p:nvGrpSpPr>
        <p:grpSpPr>
          <a:xfrm>
            <a:off x="8263605" y="512563"/>
            <a:ext cx="166034" cy="376156"/>
            <a:chOff x="690709" y="1212543"/>
            <a:chExt cx="222000" cy="502950"/>
          </a:xfrm>
        </p:grpSpPr>
        <p:sp>
          <p:nvSpPr>
            <p:cNvPr id="309" name="Google Shape;309;p35">
              <a:extLst>
                <a:ext uri="{FF2B5EF4-FFF2-40B4-BE49-F238E27FC236}">
                  <a16:creationId xmlns:a16="http://schemas.microsoft.com/office/drawing/2014/main" id="{66A038E5-15AC-FE1D-4655-C8AA2DA6B412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5">
              <a:extLst>
                <a:ext uri="{FF2B5EF4-FFF2-40B4-BE49-F238E27FC236}">
                  <a16:creationId xmlns:a16="http://schemas.microsoft.com/office/drawing/2014/main" id="{1BCF6C34-76A3-AFA6-CEE1-09F875BF17AC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296;p35">
            <a:extLst>
              <a:ext uri="{FF2B5EF4-FFF2-40B4-BE49-F238E27FC236}">
                <a16:creationId xmlns:a16="http://schemas.microsoft.com/office/drawing/2014/main" id="{3A2542FD-A92C-1071-7FDA-ED5EBF5CD828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893EA-E42B-6861-DFB6-1C19FE2E8201}"/>
              </a:ext>
            </a:extLst>
          </p:cNvPr>
          <p:cNvSpPr/>
          <p:nvPr/>
        </p:nvSpPr>
        <p:spPr>
          <a:xfrm>
            <a:off x="1546051" y="1993252"/>
            <a:ext cx="6570922" cy="212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 Nguồn dữ liệu  </a:t>
            </a:r>
            <a:endParaRPr kumimoji="0" lang="en-US" sz="2300" b="1" i="0" u="sng" strike="noStrike" kern="0" cap="none" spc="0" normalizeH="0" baseline="0" noProof="0" dirty="0">
              <a:ln>
                <a:noFill/>
              </a:ln>
              <a:solidFill>
                <a:srgbClr val="5C5C6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 Tiền xử lý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V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 Gán nhãn (Label) 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V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2300" b="0" i="0" u="none" strike="noStrike" kern="0" cap="none" spc="0" normalizeH="0" baseline="0" noProof="0" dirty="0">
              <a:ln>
                <a:noFill/>
              </a:ln>
              <a:solidFill>
                <a:srgbClr val="01539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vi-VN" sz="2500" b="0" i="0" u="none" strike="noStrike" kern="0" cap="none" spc="0" normalizeH="0" baseline="0" noProof="0" dirty="0">
              <a:ln>
                <a:noFill/>
              </a:ln>
              <a:solidFill>
                <a:srgbClr val="01539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E75BD-B5F5-8D43-226E-48B896872D7B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943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457200" y="1099616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1565050" y="942691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875550" y="942691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6152750" y="942691"/>
            <a:ext cx="1392900" cy="139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 txBox="1"/>
          <p:nvPr/>
        </p:nvSpPr>
        <p:spPr>
          <a:xfrm>
            <a:off x="1240950" y="421262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Nguồn dữ liệu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041990" y="2519942"/>
            <a:ext cx="2096230" cy="1575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Website Mogi</a:t>
            </a:r>
            <a:r>
              <a:rPr lang="en" sz="1100" dirty="0">
                <a:solidFill>
                  <a:schemeClr val="dk1"/>
                </a:solidFill>
              </a:rPr>
              <a:t>: 8,554 tin </a:t>
            </a:r>
            <a:r>
              <a:rPr lang="en" sz="1100" dirty="0" err="1">
                <a:solidFill>
                  <a:schemeClr val="dk1"/>
                </a:solidFill>
              </a:rPr>
              <a:t>đăng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giá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thuê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diện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tích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vị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trí</a:t>
            </a:r>
            <a:r>
              <a:rPr lang="en" sz="1100" dirty="0">
                <a:solidFill>
                  <a:schemeClr val="dk1"/>
                </a:solidFill>
              </a:rPr>
              <a:t>,...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100" b="1" dirty="0">
                <a:solidFill>
                  <a:schemeClr val="dk1"/>
                </a:solidFill>
              </a:rPr>
              <a:t>Web Scraper</a:t>
            </a:r>
            <a:r>
              <a:rPr lang="vi-VN" sz="1100" dirty="0">
                <a:solidFill>
                  <a:schemeClr val="dk1"/>
                </a:solidFill>
              </a:rPr>
              <a:t>: Script “mogi.py” dùng các thư viện: requests, BeautifulSoup, ThreadPoolExecutor.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3197150" y="2417416"/>
            <a:ext cx="2631600" cy="1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dk1"/>
                </a:solidFill>
              </a:rPr>
              <a:t>Chuyển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đổi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dữ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liệu</a:t>
            </a:r>
            <a:r>
              <a:rPr lang="en" sz="1100" dirty="0">
                <a:solidFill>
                  <a:schemeClr val="dk1"/>
                </a:solidFill>
              </a:rPr>
              <a:t>: “6 </a:t>
            </a:r>
            <a:r>
              <a:rPr lang="en" sz="1100" dirty="0" err="1">
                <a:solidFill>
                  <a:schemeClr val="dk1"/>
                </a:solidFill>
              </a:rPr>
              <a:t>triệu</a:t>
            </a:r>
            <a:r>
              <a:rPr lang="en" sz="1100" dirty="0">
                <a:solidFill>
                  <a:schemeClr val="dk1"/>
                </a:solidFill>
              </a:rPr>
              <a:t> 200 </a:t>
            </a:r>
            <a:r>
              <a:rPr lang="en" sz="1100" dirty="0" err="1">
                <a:solidFill>
                  <a:schemeClr val="dk1"/>
                </a:solidFill>
              </a:rPr>
              <a:t>nghìn</a:t>
            </a:r>
            <a:r>
              <a:rPr lang="en" sz="1100" dirty="0">
                <a:solidFill>
                  <a:schemeClr val="dk1"/>
                </a:solidFill>
              </a:rPr>
              <a:t>” → 6.2; “35 m²” → 35.0.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dk1"/>
                </a:solidFill>
              </a:rPr>
              <a:t>Lọc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NaN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" sz="1100" dirty="0" err="1">
                <a:solidFill>
                  <a:schemeClr val="dk1"/>
                </a:solidFill>
              </a:rPr>
              <a:t>Loại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bỏ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bản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ghi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thiếu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thông</a:t>
            </a:r>
            <a:r>
              <a:rPr lang="en" sz="1100" dirty="0">
                <a:solidFill>
                  <a:schemeClr val="dk1"/>
                </a:solidFill>
              </a:rPr>
              <a:t> tin </a:t>
            </a:r>
            <a:r>
              <a:rPr lang="en" sz="1100" dirty="0" err="1">
                <a:solidFill>
                  <a:schemeClr val="dk1"/>
                </a:solidFill>
              </a:rPr>
              <a:t>quan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trọng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dk1"/>
                </a:solidFill>
              </a:rPr>
              <a:t>Chuẩn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hóa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vị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trí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" sz="1100" dirty="0" err="1">
                <a:solidFill>
                  <a:schemeClr val="dk1"/>
                </a:solidFill>
              </a:rPr>
              <a:t>Dùng</a:t>
            </a:r>
            <a:r>
              <a:rPr lang="en" sz="1100" dirty="0">
                <a:solidFill>
                  <a:schemeClr val="dk1"/>
                </a:solidFill>
              </a:rPr>
              <a:t> geocoding (</a:t>
            </a:r>
            <a:r>
              <a:rPr lang="en" sz="1100" dirty="0" err="1">
                <a:solidFill>
                  <a:schemeClr val="dk1"/>
                </a:solidFill>
              </a:rPr>
              <a:t>Nominatim</a:t>
            </a:r>
            <a:r>
              <a:rPr lang="en" sz="1100" dirty="0">
                <a:solidFill>
                  <a:schemeClr val="dk1"/>
                </a:solidFill>
              </a:rPr>
              <a:t>) </a:t>
            </a:r>
            <a:r>
              <a:rPr lang="en" sz="1100" dirty="0" err="1">
                <a:solidFill>
                  <a:schemeClr val="dk1"/>
                </a:solidFill>
              </a:rPr>
              <a:t>nếu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chưa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có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lat</a:t>
            </a:r>
            <a:r>
              <a:rPr lang="en" sz="1100" dirty="0">
                <a:solidFill>
                  <a:schemeClr val="dk1"/>
                </a:solidFill>
              </a:rPr>
              <a:t>/</a:t>
            </a:r>
            <a:r>
              <a:rPr lang="en" sz="1100" dirty="0" err="1">
                <a:solidFill>
                  <a:schemeClr val="dk1"/>
                </a:solidFill>
              </a:rPr>
              <a:t>lon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dk1"/>
                </a:solidFill>
              </a:rPr>
              <a:t>Tính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đặc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trưng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b="1" dirty="0" err="1">
                <a:solidFill>
                  <a:schemeClr val="dk1"/>
                </a:solidFill>
              </a:rPr>
              <a:t>phụ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" sz="1100" dirty="0" err="1">
                <a:solidFill>
                  <a:schemeClr val="dk1"/>
                </a:solidFill>
              </a:rPr>
              <a:t>Khoảng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cách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đến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trung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tâm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số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bệnh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viện</a:t>
            </a:r>
            <a:r>
              <a:rPr lang="en" sz="1100" dirty="0">
                <a:solidFill>
                  <a:schemeClr val="dk1"/>
                </a:solidFill>
              </a:rPr>
              <a:t>/</a:t>
            </a:r>
            <a:r>
              <a:rPr lang="en" sz="1100" dirty="0" err="1">
                <a:solidFill>
                  <a:schemeClr val="dk1"/>
                </a:solidFill>
              </a:rPr>
              <a:t>trường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dirty="0" err="1">
                <a:solidFill>
                  <a:schemeClr val="dk1"/>
                </a:solidFill>
              </a:rPr>
              <a:t>học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5864550" y="2417416"/>
            <a:ext cx="2040900" cy="1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 dirty="0" err="1">
                <a:solidFill>
                  <a:schemeClr val="dk1"/>
                </a:solidFill>
              </a:rPr>
              <a:t>Quy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tắc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nhãn</a:t>
            </a:r>
            <a:r>
              <a:rPr lang="en" sz="1200" dirty="0">
                <a:solidFill>
                  <a:schemeClr val="dk1"/>
                </a:solidFill>
              </a:rPr>
              <a:t>: </a:t>
            </a:r>
            <a:r>
              <a:rPr lang="en" sz="1200" dirty="0" err="1">
                <a:solidFill>
                  <a:schemeClr val="dk1"/>
                </a:solidFill>
              </a:rPr>
              <a:t>Dựa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trên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giá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thuê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dirty="0" err="1">
                <a:solidFill>
                  <a:schemeClr val="dk1"/>
                </a:solidFill>
              </a:rPr>
              <a:t>diện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tích</a:t>
            </a:r>
            <a:r>
              <a:rPr lang="en" sz="1200" dirty="0">
                <a:solidFill>
                  <a:schemeClr val="dk1"/>
                </a:solidFill>
              </a:rPr>
              <a:t>, </a:t>
            </a:r>
            <a:r>
              <a:rPr lang="en" sz="1200" dirty="0" err="1">
                <a:solidFill>
                  <a:schemeClr val="dk1"/>
                </a:solidFill>
              </a:rPr>
              <a:t>tiện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ích</a:t>
            </a:r>
            <a:r>
              <a:rPr lang="en" sz="1200" dirty="0">
                <a:solidFill>
                  <a:schemeClr val="dk1"/>
                </a:solidFill>
              </a:rPr>
              <a:t>...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 dirty="0" err="1">
                <a:solidFill>
                  <a:schemeClr val="dk1"/>
                </a:solidFill>
              </a:rPr>
              <a:t>Ví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dụ</a:t>
            </a:r>
            <a:r>
              <a:rPr lang="en" sz="1200" dirty="0">
                <a:solidFill>
                  <a:schemeClr val="dk1"/>
                </a:solidFill>
              </a:rPr>
              <a:t>: </a:t>
            </a:r>
            <a:r>
              <a:rPr lang="en" sz="1200" dirty="0" err="1">
                <a:solidFill>
                  <a:schemeClr val="dk1"/>
                </a:solidFill>
              </a:rPr>
              <a:t>Nhỏ</a:t>
            </a:r>
            <a:r>
              <a:rPr lang="en" sz="1200" dirty="0">
                <a:solidFill>
                  <a:schemeClr val="dk1"/>
                </a:solidFill>
              </a:rPr>
              <a:t> → “</a:t>
            </a:r>
            <a:r>
              <a:rPr lang="en" sz="1200" dirty="0" err="1">
                <a:solidFill>
                  <a:schemeClr val="dk1"/>
                </a:solidFill>
              </a:rPr>
              <a:t>người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độc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thân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thấp</a:t>
            </a:r>
            <a:r>
              <a:rPr lang="en" sz="1200" dirty="0">
                <a:solidFill>
                  <a:schemeClr val="dk1"/>
                </a:solidFill>
              </a:rPr>
              <a:t>/</a:t>
            </a:r>
            <a:r>
              <a:rPr lang="en" sz="1200" dirty="0" err="1">
                <a:solidFill>
                  <a:schemeClr val="dk1"/>
                </a:solidFill>
              </a:rPr>
              <a:t>trung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bình</a:t>
            </a:r>
            <a:r>
              <a:rPr lang="en" sz="1200" dirty="0">
                <a:solidFill>
                  <a:schemeClr val="dk1"/>
                </a:solidFill>
              </a:rPr>
              <a:t>”; Cao → “</a:t>
            </a:r>
            <a:r>
              <a:rPr lang="en" sz="1200" dirty="0" err="1">
                <a:solidFill>
                  <a:schemeClr val="dk1"/>
                </a:solidFill>
              </a:rPr>
              <a:t>gia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đình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thu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nhập</a:t>
            </a:r>
            <a:r>
              <a:rPr lang="en" sz="1200" dirty="0">
                <a:solidFill>
                  <a:schemeClr val="dk1"/>
                </a:solidFill>
              </a:rPr>
              <a:t> </a:t>
            </a:r>
            <a:r>
              <a:rPr lang="en" sz="1200" dirty="0" err="1">
                <a:solidFill>
                  <a:schemeClr val="dk1"/>
                </a:solidFill>
              </a:rPr>
              <a:t>cao</a:t>
            </a:r>
            <a:r>
              <a:rPr lang="en" sz="1200" dirty="0">
                <a:solidFill>
                  <a:schemeClr val="dk1"/>
                </a:solidFill>
              </a:rPr>
              <a:t>”.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3551550" y="421262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chemeClr val="dk1"/>
                </a:solidFill>
              </a:rPr>
              <a:t>Tiền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xử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 err="1">
                <a:solidFill>
                  <a:schemeClr val="dk1"/>
                </a:solidFill>
              </a:rPr>
              <a:t>lý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828750" y="421262"/>
            <a:ext cx="2040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Xây dựng mô hình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8" name="Google Shape;338;p22"/>
          <p:cNvGrpSpPr/>
          <p:nvPr/>
        </p:nvGrpSpPr>
        <p:grpSpPr>
          <a:xfrm>
            <a:off x="2028983" y="1403073"/>
            <a:ext cx="457198" cy="472455"/>
            <a:chOff x="-65129950" y="2646800"/>
            <a:chExt cx="311125" cy="317425"/>
          </a:xfrm>
        </p:grpSpPr>
        <p:sp>
          <p:nvSpPr>
            <p:cNvPr id="339" name="Google Shape;339;p22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4343402" y="1411712"/>
            <a:ext cx="457195" cy="457205"/>
            <a:chOff x="1412450" y="1954475"/>
            <a:chExt cx="297750" cy="296175"/>
          </a:xfrm>
        </p:grpSpPr>
        <p:sp>
          <p:nvSpPr>
            <p:cNvPr id="342" name="Google Shape;342;p22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6624524" y="1402752"/>
            <a:ext cx="457200" cy="434335"/>
            <a:chOff x="-62890750" y="2296300"/>
            <a:chExt cx="330825" cy="317450"/>
          </a:xfrm>
        </p:grpSpPr>
        <p:sp>
          <p:nvSpPr>
            <p:cNvPr id="345" name="Google Shape;345;p22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95;p35">
            <a:extLst>
              <a:ext uri="{FF2B5EF4-FFF2-40B4-BE49-F238E27FC236}">
                <a16:creationId xmlns:a16="http://schemas.microsoft.com/office/drawing/2014/main" id="{C7A997BB-6976-4639-FCA5-86CB305866AA}"/>
              </a:ext>
            </a:extLst>
          </p:cNvPr>
          <p:cNvSpPr txBox="1">
            <a:spLocks/>
          </p:cNvSpPr>
          <p:nvPr/>
        </p:nvSpPr>
        <p:spPr>
          <a:xfrm>
            <a:off x="1041990" y="0"/>
            <a:ext cx="7430190" cy="4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000"/>
              <a:t>Chương 4: Dataset</a:t>
            </a:r>
            <a:endParaRPr lang="vi-VN" sz="2000" dirty="0"/>
          </a:p>
        </p:txBody>
      </p:sp>
      <p:sp>
        <p:nvSpPr>
          <p:cNvPr id="9" name="Google Shape;100;p16">
            <a:extLst>
              <a:ext uri="{FF2B5EF4-FFF2-40B4-BE49-F238E27FC236}">
                <a16:creationId xmlns:a16="http://schemas.microsoft.com/office/drawing/2014/main" id="{84BC8B6D-251B-4695-1CE7-66C9547B726B}"/>
              </a:ext>
            </a:extLst>
          </p:cNvPr>
          <p:cNvSpPr/>
          <p:nvPr/>
        </p:nvSpPr>
        <p:spPr>
          <a:xfrm>
            <a:off x="3242371" y="4226730"/>
            <a:ext cx="2541157" cy="49550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Luồng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xử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lý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tiền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dữ</a:t>
            </a:r>
            <a:r>
              <a:rPr lang="en" sz="16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liêu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296;p35">
            <a:extLst>
              <a:ext uri="{FF2B5EF4-FFF2-40B4-BE49-F238E27FC236}">
                <a16:creationId xmlns:a16="http://schemas.microsoft.com/office/drawing/2014/main" id="{41DEE000-3160-555F-4B92-A2F39167AFA5}"/>
              </a:ext>
            </a:extLst>
          </p:cNvPr>
          <p:cNvSpPr txBox="1">
            <a:spLocks/>
          </p:cNvSpPr>
          <p:nvPr/>
        </p:nvSpPr>
        <p:spPr>
          <a:xfrm>
            <a:off x="8546607" y="4755057"/>
            <a:ext cx="480434" cy="2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61"/>
              </a:buClr>
              <a:buSzPts val="1600"/>
              <a:buFont typeface="Roboto"/>
              <a:buNone/>
              <a:tabLst/>
              <a:defRPr/>
            </a:pPr>
            <a:r>
              <a:rPr kumimoji="0" lang="vi-VN" sz="1600" b="0" i="0" u="none" strike="noStrike" kern="0" cap="none" spc="0" normalizeH="0" baseline="0" noProof="0" dirty="0">
                <a:ln>
                  <a:noFill/>
                </a:ln>
                <a:solidFill>
                  <a:srgbClr val="5C5C6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C6215-5C07-3E29-AB26-76F35D2727D0}"/>
              </a:ext>
            </a:extLst>
          </p:cNvPr>
          <p:cNvSpPr txBox="1"/>
          <p:nvPr/>
        </p:nvSpPr>
        <p:spPr>
          <a:xfrm>
            <a:off x="-58523" y="4844333"/>
            <a:ext cx="319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CÔNG NGHỆ DỮ LIỆU LỚN (IE212)</a:t>
            </a:r>
            <a:endParaRPr lang="en-US" b="1" dirty="0">
              <a:solidFill>
                <a:srgbClr val="212745"/>
              </a:solidFill>
            </a:endParaRPr>
          </a:p>
          <a:p>
            <a:endParaRPr lang="en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2883</Words>
  <Application>Microsoft Macintosh PowerPoint</Application>
  <PresentationFormat>On-screen Show (16:9)</PresentationFormat>
  <Paragraphs>352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Fira Sans</vt:lpstr>
      <vt:lpstr>Fira Sans Extra Condensed</vt:lpstr>
      <vt:lpstr>Fira Sans Extra Condensed SemiBold</vt:lpstr>
      <vt:lpstr>Roboto</vt:lpstr>
      <vt:lpstr>Roboto Condensed</vt:lpstr>
      <vt:lpstr>Times New Roman</vt:lpstr>
      <vt:lpstr>Small Business Web Site Project Proposal by Slidesgo</vt:lpstr>
      <vt:lpstr>HUẤN LUYỆN MÔ HÌNH DỮ LIỆU LỚN ĐỂ PHÂN LOẠI BẤT ĐỘNG SẢN CHO THUÊ </vt:lpstr>
      <vt:lpstr>Nội dung</vt:lpstr>
      <vt:lpstr>PowerPoint Presentation</vt:lpstr>
      <vt:lpstr>Chương 2: Bài toán đặt ra</vt:lpstr>
      <vt:lpstr>Chương 2: Bài toán đặt ra</vt:lpstr>
      <vt:lpstr>PowerPoint Presentation</vt:lpstr>
      <vt:lpstr>Chương 3: Công nghệ</vt:lpstr>
      <vt:lpstr>Chương 4: Dataset</vt:lpstr>
      <vt:lpstr>PowerPoint Presentation</vt:lpstr>
      <vt:lpstr>Chương 4: Dataset</vt:lpstr>
      <vt:lpstr>Chương 4: Dataset</vt:lpstr>
      <vt:lpstr>Chương 4: Dataset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5: Huấn luyện</vt:lpstr>
      <vt:lpstr>Chương 6: Thực nghiệm</vt:lpstr>
      <vt:lpstr>Chương 6: Thực nghiệm</vt:lpstr>
      <vt:lpstr>Chương 6: Thực nghiệm</vt:lpstr>
      <vt:lpstr>Chương 6: Thực nghiệm</vt:lpstr>
      <vt:lpstr>PowerPoint Presentation</vt:lpstr>
      <vt:lpstr>8. KẾT LUẬN</vt:lpstr>
      <vt:lpstr>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NGHỆ THÔNG TIN KHOA KHOA HỌC VÀ KỸ THUẬT THÔNG TIN</dc:title>
  <dc:creator>VAN ANH</dc:creator>
  <cp:lastModifiedBy>Nguyễn Xuân Thanh</cp:lastModifiedBy>
  <cp:revision>113</cp:revision>
  <dcterms:modified xsi:type="dcterms:W3CDTF">2025-03-02T09:59:01Z</dcterms:modified>
</cp:coreProperties>
</file>