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D105C6E-CFEB-41D0-8948-806D1F0CB7C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B8241B6-ECA5-4034-8E0E-DA33534E5DB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8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5C6E-CFEB-41D0-8948-806D1F0CB7C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41B6-ECA5-4034-8E0E-DA33534E5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4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5C6E-CFEB-41D0-8948-806D1F0CB7C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41B6-ECA5-4034-8E0E-DA33534E5DB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832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5C6E-CFEB-41D0-8948-806D1F0CB7C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41B6-ECA5-4034-8E0E-DA33534E5DB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266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5C6E-CFEB-41D0-8948-806D1F0CB7C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41B6-ECA5-4034-8E0E-DA33534E5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13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5C6E-CFEB-41D0-8948-806D1F0CB7C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41B6-ECA5-4034-8E0E-DA33534E5DB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294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5C6E-CFEB-41D0-8948-806D1F0CB7C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41B6-ECA5-4034-8E0E-DA33534E5DB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46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5C6E-CFEB-41D0-8948-806D1F0CB7C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41B6-ECA5-4034-8E0E-DA33534E5DB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561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5C6E-CFEB-41D0-8948-806D1F0CB7C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41B6-ECA5-4034-8E0E-DA33534E5DB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70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5C6E-CFEB-41D0-8948-806D1F0CB7C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41B6-ECA5-4034-8E0E-DA33534E5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3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5C6E-CFEB-41D0-8948-806D1F0CB7C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41B6-ECA5-4034-8E0E-DA33534E5DB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05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5C6E-CFEB-41D0-8948-806D1F0CB7C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41B6-ECA5-4034-8E0E-DA33534E5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1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5C6E-CFEB-41D0-8948-806D1F0CB7C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41B6-ECA5-4034-8E0E-DA33534E5DB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80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5C6E-CFEB-41D0-8948-806D1F0CB7C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41B6-ECA5-4034-8E0E-DA33534E5DB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37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5C6E-CFEB-41D0-8948-806D1F0CB7C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41B6-ECA5-4034-8E0E-DA33534E5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2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5C6E-CFEB-41D0-8948-806D1F0CB7C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41B6-ECA5-4034-8E0E-DA33534E5DB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19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5C6E-CFEB-41D0-8948-806D1F0CB7C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41B6-ECA5-4034-8E0E-DA33534E5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105C6E-CFEB-41D0-8948-806D1F0CB7C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8241B6-ECA5-4034-8E0E-DA33534E5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3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fivethirtyeight/fivethirtyeight-bad-drivers-data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34404-DCAA-42D8-B979-C787D1EC6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189" y="1658067"/>
            <a:ext cx="7499168" cy="1515533"/>
          </a:xfrm>
        </p:spPr>
        <p:txBody>
          <a:bodyPr/>
          <a:lstStyle/>
          <a:p>
            <a:r>
              <a:rPr lang="en-US" dirty="0"/>
              <a:t>Exploratory Data Analysis: </a:t>
            </a:r>
            <a:br>
              <a:rPr lang="en-US" dirty="0"/>
            </a:br>
            <a:r>
              <a:rPr lang="en-US" dirty="0"/>
              <a:t>Bad Drivers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E8705-3799-4E54-B917-4EF80A5C4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8938" y="3684401"/>
            <a:ext cx="6815669" cy="13208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DSC 530 </a:t>
            </a:r>
          </a:p>
          <a:p>
            <a:r>
              <a:rPr lang="en-US" dirty="0"/>
              <a:t>2/22/2020</a:t>
            </a:r>
          </a:p>
          <a:p>
            <a:r>
              <a:rPr lang="en-US" dirty="0"/>
              <a:t>Thanh Nguyen-Duong</a:t>
            </a:r>
          </a:p>
        </p:txBody>
      </p:sp>
    </p:spTree>
    <p:extLst>
      <p:ext uri="{BB962C8B-B14F-4D97-AF65-F5344CB8AC3E}">
        <p14:creationId xmlns:p14="http://schemas.microsoft.com/office/powerpoint/2010/main" val="2531388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A8C017-FD3D-44AF-AFDF-AB4022534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8" y="982132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262626"/>
                </a:solidFill>
              </a:rPr>
              <a:t>Cumulative Distribution Function (CMF)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0DD504D-BE28-4793-B974-CAE8AEE27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8668" y="1501012"/>
            <a:ext cx="5469466" cy="3855973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140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0" name="Group 70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9221" name="Straight Connector 76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22" name="Rectangle 78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3" name="Rectangle 80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2460C3-E559-4920-9C7A-F8C28AFC9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852" y="872061"/>
            <a:ext cx="3073940" cy="3436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Analytical Distribution</a:t>
            </a:r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D02755-5D1B-423C-AEE7-AEF20E113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5910" y="1162447"/>
            <a:ext cx="6098041" cy="448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150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637B73-5793-41C3-B61F-375ADC32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8" y="982132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 dirty="0">
                <a:solidFill>
                  <a:srgbClr val="262626"/>
                </a:solidFill>
              </a:rPr>
              <a:t>Scatter Plots:</a:t>
            </a:r>
            <a:br>
              <a:rPr lang="en-US" sz="3400" b="1" dirty="0">
                <a:solidFill>
                  <a:srgbClr val="262626"/>
                </a:solidFill>
              </a:rPr>
            </a:br>
            <a:br>
              <a:rPr lang="en-US" sz="3400" dirty="0">
                <a:solidFill>
                  <a:srgbClr val="262626"/>
                </a:solidFill>
              </a:rPr>
            </a:br>
            <a:r>
              <a:rPr lang="en-US" sz="3400" dirty="0" err="1">
                <a:solidFill>
                  <a:srgbClr val="262626"/>
                </a:solidFill>
              </a:rPr>
              <a:t>Fatal_AlcoholImpaired</a:t>
            </a:r>
            <a:r>
              <a:rPr lang="en-US" sz="3400" dirty="0">
                <a:solidFill>
                  <a:srgbClr val="262626"/>
                </a:solidFill>
              </a:rPr>
              <a:t> vs. </a:t>
            </a:r>
            <a:br>
              <a:rPr lang="en-US" sz="3400" dirty="0">
                <a:solidFill>
                  <a:srgbClr val="262626"/>
                </a:solidFill>
              </a:rPr>
            </a:br>
            <a:r>
              <a:rPr lang="en-US" sz="3400" dirty="0" err="1">
                <a:solidFill>
                  <a:srgbClr val="262626"/>
                </a:solidFill>
              </a:rPr>
              <a:t>Fatal_Speeding</a:t>
            </a:r>
            <a:endParaRPr lang="en-US" sz="3400" dirty="0">
              <a:solidFill>
                <a:srgbClr val="262626"/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AADFDBF-E492-4EC2-BC70-19B116499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8668" y="1487338"/>
            <a:ext cx="5469466" cy="3883320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713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575E71FA-50BD-43F8-8C98-04339283A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F1AA7F6-A589-4BC8-BC72-2CA6DC908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53F5243F-7E41-439E-8991-C4F246D88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01A6B5F-1CF1-43AD-9E85-94E187210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2F682A59-7E20-407C-A7F8-582295AC6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5E4AC24E-0670-406E-822F-AAA6DA20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E5EACCD-E4DD-4BEF-AB7A-B3BFAE97F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262626"/>
                </a:solidFill>
              </a:rPr>
              <a:t>Scatter Plots: </a:t>
            </a:r>
            <a:br>
              <a:rPr lang="en-US" sz="2400" dirty="0">
                <a:solidFill>
                  <a:srgbClr val="262626"/>
                </a:solidFill>
              </a:rPr>
            </a:br>
            <a:br>
              <a:rPr lang="en-US" sz="2400" dirty="0">
                <a:solidFill>
                  <a:srgbClr val="262626"/>
                </a:solidFill>
              </a:rPr>
            </a:br>
            <a:r>
              <a:rPr lang="en-US" sz="2400" dirty="0" err="1">
                <a:solidFill>
                  <a:srgbClr val="262626"/>
                </a:solidFill>
              </a:rPr>
              <a:t>Fatal_BillionMiles</a:t>
            </a:r>
            <a:r>
              <a:rPr lang="en-US" sz="2400" dirty="0">
                <a:solidFill>
                  <a:srgbClr val="262626"/>
                </a:solidFill>
              </a:rPr>
              <a:t> </a:t>
            </a:r>
            <a:br>
              <a:rPr lang="en-US" sz="2400" dirty="0">
                <a:solidFill>
                  <a:srgbClr val="262626"/>
                </a:solidFill>
              </a:rPr>
            </a:br>
            <a:r>
              <a:rPr lang="en-US" sz="2400" dirty="0">
                <a:solidFill>
                  <a:srgbClr val="262626"/>
                </a:solidFill>
              </a:rPr>
              <a:t>vs. </a:t>
            </a:r>
            <a:br>
              <a:rPr lang="en-US" sz="2400" dirty="0">
                <a:solidFill>
                  <a:srgbClr val="262626"/>
                </a:solidFill>
              </a:rPr>
            </a:br>
            <a:r>
              <a:rPr lang="en-US" sz="2400" dirty="0" err="1">
                <a:solidFill>
                  <a:srgbClr val="262626"/>
                </a:solidFill>
              </a:rPr>
              <a:t>Fatal_NoPrevAccidents</a:t>
            </a:r>
            <a:endParaRPr lang="en-US" sz="2400" dirty="0">
              <a:solidFill>
                <a:srgbClr val="262626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89B1776-F953-4C0F-8E85-E9C66B1EF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95FB8ACF-8EB3-4D4C-9176-D22F4103A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8262" y="1410208"/>
            <a:ext cx="5492925" cy="385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97356D0-D934-42B9-8291-DF34A3AC0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85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87AC1-544E-489B-9581-43E6B67F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852" y="872061"/>
            <a:ext cx="3073940" cy="3436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Hypothesis Testing</a:t>
            </a: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1059DCD-CF12-4B77-8D2B-5C670D761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5339" y="1109709"/>
            <a:ext cx="7076811" cy="43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01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A6C6FF-2DD6-4AE0-9ABB-0EC2FA57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645" y="748125"/>
            <a:ext cx="5687627" cy="4814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rgbClr val="262626"/>
                </a:solidFill>
              </a:rPr>
              <a:t>Regression Analysis</a:t>
            </a:r>
            <a:br>
              <a:rPr lang="en-US" sz="4800" dirty="0">
                <a:solidFill>
                  <a:srgbClr val="262626"/>
                </a:solidFill>
              </a:rPr>
            </a:br>
            <a:br>
              <a:rPr lang="en-US" sz="4800" dirty="0">
                <a:solidFill>
                  <a:srgbClr val="262626"/>
                </a:solidFill>
              </a:rPr>
            </a:br>
            <a:r>
              <a:rPr lang="en-US" sz="4800" dirty="0">
                <a:solidFill>
                  <a:srgbClr val="262626"/>
                </a:solidFill>
              </a:rPr>
              <a:t>Fatal_AlcoholImpaired</a:t>
            </a:r>
            <a:br>
              <a:rPr lang="en-US" sz="4800" dirty="0">
                <a:solidFill>
                  <a:srgbClr val="262626"/>
                </a:solidFill>
              </a:rPr>
            </a:br>
            <a:r>
              <a:rPr lang="en-US" sz="4800" dirty="0">
                <a:solidFill>
                  <a:srgbClr val="262626"/>
                </a:solidFill>
              </a:rPr>
              <a:t>vs. </a:t>
            </a:r>
            <a:br>
              <a:rPr lang="en-US" sz="4800" dirty="0">
                <a:solidFill>
                  <a:srgbClr val="262626"/>
                </a:solidFill>
              </a:rPr>
            </a:br>
            <a:r>
              <a:rPr lang="en-US" sz="4800" dirty="0">
                <a:solidFill>
                  <a:srgbClr val="262626"/>
                </a:solidFill>
              </a:rPr>
              <a:t>Fatal_Speeding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03CF3C-26AC-4386-92D4-22E9E90865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4554" y="844444"/>
            <a:ext cx="4615267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755187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7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29" name="Straight Connector 13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15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079F3-7C67-419D-94FD-A5679BB10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863" y="862536"/>
            <a:ext cx="3313765" cy="3436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rgbClr val="262626"/>
                </a:solidFill>
              </a:rPr>
              <a:t>Regression Analysis:</a:t>
            </a:r>
            <a:br>
              <a:rPr lang="en-US" dirty="0">
                <a:solidFill>
                  <a:srgbClr val="262626"/>
                </a:solidFill>
              </a:rPr>
            </a:br>
            <a:br>
              <a:rPr lang="en-US" dirty="0">
                <a:solidFill>
                  <a:srgbClr val="262626"/>
                </a:solidFill>
              </a:rPr>
            </a:br>
            <a:r>
              <a:rPr lang="en-US" dirty="0">
                <a:solidFill>
                  <a:srgbClr val="262626"/>
                </a:solidFill>
              </a:rPr>
              <a:t>All variables</a:t>
            </a: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FF624A6-B636-4111-B030-E0D8668EF8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5491" y="1114425"/>
            <a:ext cx="7231328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49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40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42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555401-7641-41C9-A56E-391536BA7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BC5C3-3243-4F87-83FE-8630954DF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End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88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EB715-5AA7-4432-9502-0210C941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73700-C768-4C90-BE14-7B173F777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percentages of driver involved in fatal collisions who were alcohol-impaired may have influence on the percentages of driver involved in fatal collisions who were speeding.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Dataset was obtained from: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https://www.kaggle.com/fivethirtyeight/fivethirtyeight-bad-drivers-dataset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57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B161-23C1-4993-AFB8-47DE710C88C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144" y="450003"/>
            <a:ext cx="9601200" cy="1303337"/>
          </a:xfrm>
        </p:spPr>
        <p:txBody>
          <a:bodyPr>
            <a:normAutofit/>
          </a:bodyPr>
          <a:lstStyle/>
          <a:p>
            <a:r>
              <a:rPr lang="en-US" dirty="0"/>
              <a:t>Correlations between all variables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6210B6-5E4F-4095-A812-A77FC1800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324" y="1491449"/>
            <a:ext cx="8127831" cy="468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41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3E8C8A2-D2DA-42F8-84AA-AC5AB425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9A5D1FE1-4883-49B4-AD3E-D0A3F8DCE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F829EAE-7CB1-410F-BAF1-55BD6DC24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4EA5F8CE-974F-4443-AB3C-4799C332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4075D0C-1739-4729-A5C8-5C5707A94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DFD28A6-39F3-425F-8050-E5BF1B45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F1F6E2E-E2E7-4689-9E5D-51F37CB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B728A18-FF26-43E9-AF31-9608EBA3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29962" cy="6856214"/>
            <a:chOff x="-15736" y="0"/>
            <a:chExt cx="12229962" cy="6856214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D418D479-7A49-4E09-A270-87C36ABE5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55AC523-B142-409D-BB68-747EDDCE6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98FD6A06-A68E-49C5-8F1D-8945DD8C00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A6794A3D-A7E9-4DC9-98E4-02104E24A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57D943-8898-4E86-A480-075CF46AA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770" y="1041401"/>
            <a:ext cx="453852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1" dirty="0"/>
              <a:t>Variables</a:t>
            </a:r>
            <a:r>
              <a:rPr lang="en-US" sz="3000" dirty="0"/>
              <a:t>: </a:t>
            </a:r>
            <a:r>
              <a:rPr lang="en-US" sz="3000" dirty="0" err="1"/>
              <a:t>Fatal_BillionMiles</a:t>
            </a:r>
            <a:r>
              <a:rPr lang="en-US" sz="3000" dirty="0"/>
              <a:t> 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(Number of drivers involved in fatal collisions per billion miles)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731DD8B-7A0A-47A0-BF6B-EBB4F9709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270553-9860-4036-92F9-CEC8CA9875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5" r="1071" b="3"/>
          <a:stretch/>
        </p:blipFill>
        <p:spPr bwMode="auto">
          <a:xfrm>
            <a:off x="1412683" y="1410208"/>
            <a:ext cx="4348925" cy="385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0A370BF-9768-4FA0-8887-C3777F3A9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05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575E71FA-50BD-43F8-8C98-04339283A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F1AA7F6-A589-4BC8-BC72-2CA6DC908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53F5243F-7E41-439E-8991-C4F246D88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01A6B5F-1CF1-43AD-9E85-94E187210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2F682A59-7E20-407C-A7F8-582295AC6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5E4AC24E-0670-406E-822F-AAA6DA20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57D943-8898-4E86-A480-075CF46AA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262626"/>
                </a:solidFill>
              </a:rPr>
              <a:t>Variables</a:t>
            </a:r>
            <a:r>
              <a:rPr lang="en-US" sz="2400" dirty="0">
                <a:solidFill>
                  <a:srgbClr val="262626"/>
                </a:solidFill>
              </a:rPr>
              <a:t>: </a:t>
            </a:r>
            <a:r>
              <a:rPr lang="en-US" sz="2400" dirty="0" err="1">
                <a:solidFill>
                  <a:srgbClr val="262626"/>
                </a:solidFill>
              </a:rPr>
              <a:t>Fatal_NoPrevAccidents</a:t>
            </a:r>
            <a:br>
              <a:rPr lang="en-US" sz="2400" dirty="0">
                <a:solidFill>
                  <a:srgbClr val="262626"/>
                </a:solidFill>
              </a:rPr>
            </a:br>
            <a:br>
              <a:rPr lang="en-US" sz="2400" dirty="0">
                <a:solidFill>
                  <a:srgbClr val="262626"/>
                </a:solidFill>
              </a:rPr>
            </a:br>
            <a:r>
              <a:rPr lang="en-US" sz="2400" dirty="0">
                <a:solidFill>
                  <a:srgbClr val="262626"/>
                </a:solidFill>
              </a:rPr>
              <a:t>(Percentage of drivers involved in fatal collisions who had not been involved in any previous accidents)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E89B1776-F953-4C0F-8E85-E9C66B1EF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92F59F5-9ADE-4A15-A590-B609BEAA5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2683" y="1495921"/>
            <a:ext cx="5784083" cy="368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997356D0-D934-42B9-8291-DF34A3AC0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63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575E71FA-50BD-43F8-8C98-04339283A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F1AA7F6-A589-4BC8-BC72-2CA6DC908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53F5243F-7E41-439E-8991-C4F246D88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01A6B5F-1CF1-43AD-9E85-94E187210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2F682A59-7E20-407C-A7F8-582295AC6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5E4AC24E-0670-406E-822F-AAA6DA20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E89B1776-F953-4C0F-8E85-E9C66B1EF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F341942-27DC-41BE-89EE-6EB64B36C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3051" y="1410208"/>
            <a:ext cx="5214567" cy="385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97356D0-D934-42B9-8291-DF34A3AC0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095F024D-01A0-4B8E-83A9-09A4D08D0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0511" y="1041401"/>
            <a:ext cx="4068394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262626"/>
                </a:solidFill>
              </a:rPr>
              <a:t>Variables</a:t>
            </a:r>
            <a:r>
              <a:rPr lang="en-US" sz="2400" dirty="0">
                <a:solidFill>
                  <a:srgbClr val="262626"/>
                </a:solidFill>
              </a:rPr>
              <a:t>: </a:t>
            </a:r>
            <a:r>
              <a:rPr lang="en-US" sz="2400" dirty="0" err="1">
                <a:solidFill>
                  <a:srgbClr val="262626"/>
                </a:solidFill>
              </a:rPr>
              <a:t>Fatal_NotDistracted</a:t>
            </a:r>
            <a:br>
              <a:rPr lang="en-US" sz="2400" dirty="0">
                <a:solidFill>
                  <a:srgbClr val="262626"/>
                </a:solidFill>
              </a:rPr>
            </a:br>
            <a:br>
              <a:rPr lang="en-US" sz="2400" dirty="0">
                <a:solidFill>
                  <a:srgbClr val="262626"/>
                </a:solidFill>
              </a:rPr>
            </a:br>
            <a:r>
              <a:rPr lang="en-US" sz="2400" dirty="0">
                <a:solidFill>
                  <a:srgbClr val="262626"/>
                </a:solidFill>
              </a:rPr>
              <a:t>(Percentage of drivers involved in fatal collisions who were not distracted)</a:t>
            </a:r>
          </a:p>
        </p:txBody>
      </p:sp>
    </p:spTree>
    <p:extLst>
      <p:ext uri="{BB962C8B-B14F-4D97-AF65-F5344CB8AC3E}">
        <p14:creationId xmlns:p14="http://schemas.microsoft.com/office/powerpoint/2010/main" val="825930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28FA177F-145C-478A-A7ED-8D021CE76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A96A522-1258-462E-AFC5-F5E3F1411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ECD43597-59D1-4246-A90D-26FE2B608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ED48CD8-BE7A-4992-8570-58DEE9826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9A68BD7C-72FC-4E92-88BB-3401D485D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C8B73423-E00D-4FC9-9873-0C259A14B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22EEABFB-D1AB-4BFF-84FC-449548E93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BB51619-6434-42F3-83BD-B63708E43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2683" y="1730496"/>
            <a:ext cx="4348925" cy="321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231BC86-8965-4F95-9FD9-76313A7D6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A9DA1113-7313-44B1-97F3-2A649D2DE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1041400"/>
            <a:ext cx="4538663" cy="2344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262626"/>
                </a:solidFill>
              </a:rPr>
              <a:t>Variables</a:t>
            </a:r>
            <a:r>
              <a:rPr lang="en-US" sz="2400" dirty="0">
                <a:solidFill>
                  <a:srgbClr val="262626"/>
                </a:solidFill>
              </a:rPr>
              <a:t>: </a:t>
            </a:r>
            <a:r>
              <a:rPr lang="en-US" sz="2400" dirty="0" err="1">
                <a:solidFill>
                  <a:srgbClr val="262626"/>
                </a:solidFill>
              </a:rPr>
              <a:t>Fatal_Speeding</a:t>
            </a:r>
            <a:br>
              <a:rPr lang="en-US" sz="2400" dirty="0">
                <a:solidFill>
                  <a:srgbClr val="262626"/>
                </a:solidFill>
              </a:rPr>
            </a:br>
            <a:br>
              <a:rPr lang="en-US" sz="2400" dirty="0">
                <a:solidFill>
                  <a:srgbClr val="262626"/>
                </a:solidFill>
              </a:rPr>
            </a:br>
            <a:r>
              <a:rPr lang="en-US" sz="2400" dirty="0">
                <a:solidFill>
                  <a:srgbClr val="262626"/>
                </a:solidFill>
              </a:rPr>
              <a:t>(Percentage of drivers involved in fatal collisions who were speeding)</a:t>
            </a:r>
          </a:p>
        </p:txBody>
      </p:sp>
    </p:spTree>
    <p:extLst>
      <p:ext uri="{BB962C8B-B14F-4D97-AF65-F5344CB8AC3E}">
        <p14:creationId xmlns:p14="http://schemas.microsoft.com/office/powerpoint/2010/main" val="126756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575E71FA-50BD-43F8-8C98-04339283A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F1AA7F6-A589-4BC8-BC72-2CA6DC908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53F5243F-7E41-439E-8991-C4F246D88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01A6B5F-1CF1-43AD-9E85-94E187210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2F682A59-7E20-407C-A7F8-582295AC6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5E4AC24E-0670-406E-822F-AAA6DA20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988C879C-810A-418E-9B91-9C2E98AFE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 b="1" dirty="0">
                <a:solidFill>
                  <a:srgbClr val="262626"/>
                </a:solidFill>
              </a:rPr>
              <a:t>Variables</a:t>
            </a:r>
            <a:r>
              <a:rPr lang="en-US" sz="2100" dirty="0">
                <a:solidFill>
                  <a:srgbClr val="262626"/>
                </a:solidFill>
              </a:rPr>
              <a:t>: </a:t>
            </a:r>
            <a:r>
              <a:rPr lang="en-US" sz="2100" dirty="0" err="1">
                <a:solidFill>
                  <a:srgbClr val="262626"/>
                </a:solidFill>
              </a:rPr>
              <a:t>Fatal_AlcoholImpaired</a:t>
            </a:r>
            <a:br>
              <a:rPr lang="en-US" sz="2100" dirty="0">
                <a:solidFill>
                  <a:srgbClr val="262626"/>
                </a:solidFill>
              </a:rPr>
            </a:br>
            <a:br>
              <a:rPr lang="en-US" sz="2100" dirty="0">
                <a:solidFill>
                  <a:srgbClr val="262626"/>
                </a:solidFill>
              </a:rPr>
            </a:br>
            <a:r>
              <a:rPr lang="en-US" sz="2100" dirty="0">
                <a:solidFill>
                  <a:srgbClr val="262626"/>
                </a:solidFill>
              </a:rPr>
              <a:t>(Percentage of drivers involved in fatal collisions who were alcohol impaired)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E89B1776-F953-4C0F-8E85-E9C66B1EF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511F10BD-531E-493E-ABF1-C9F3D7535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7441" y="1410208"/>
            <a:ext cx="5214567" cy="385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997356D0-D934-42B9-8291-DF34A3AC0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194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9" name="Group 70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7210" name="Straight Connector 76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11" name="Group 80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6053B2-F27C-4A9E-8C7B-060C0F7D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8" y="982132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262626"/>
                </a:solidFill>
              </a:rPr>
              <a:t>Probability Mass Function (PMF)</a:t>
            </a:r>
          </a:p>
        </p:txBody>
      </p:sp>
      <p:pic>
        <p:nvPicPr>
          <p:cNvPr id="7170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F953E6-BD97-4CE6-BF40-A2051F77B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8668" y="1521522"/>
            <a:ext cx="5469466" cy="3814952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198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Widescreen</PresentationFormat>
  <Paragraphs>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Garamond</vt:lpstr>
      <vt:lpstr>Organic</vt:lpstr>
      <vt:lpstr>Exploratory Data Analysis:  Bad Drivers Dataset</vt:lpstr>
      <vt:lpstr>Hypothesis</vt:lpstr>
      <vt:lpstr>Correlations between all variables </vt:lpstr>
      <vt:lpstr>Variables: Fatal_BillionMiles   (Number of drivers involved in fatal collisions per billion miles)</vt:lpstr>
      <vt:lpstr>Variables: Fatal_NoPrevAccidents  (Percentage of drivers involved in fatal collisions who had not been involved in any previous accidents)</vt:lpstr>
      <vt:lpstr>Variables: Fatal_NotDistracted  (Percentage of drivers involved in fatal collisions who were not distracted)</vt:lpstr>
      <vt:lpstr>Variables: Fatal_Speeding  (Percentage of drivers involved in fatal collisions who were speeding)</vt:lpstr>
      <vt:lpstr>Variables: Fatal_AlcoholImpaired  (Percentage of drivers involved in fatal collisions who were alcohol impaired)</vt:lpstr>
      <vt:lpstr>Probability Mass Function (PMF)</vt:lpstr>
      <vt:lpstr>Cumulative Distribution Function (CMF)</vt:lpstr>
      <vt:lpstr>Analytical Distribution</vt:lpstr>
      <vt:lpstr>Scatter Plots:  Fatal_AlcoholImpaired vs.  Fatal_Speeding</vt:lpstr>
      <vt:lpstr>Scatter Plots:   Fatal_BillionMiles  vs.  Fatal_NoPrevAccidents</vt:lpstr>
      <vt:lpstr>Hypothesis Testing</vt:lpstr>
      <vt:lpstr>Regression Analysis  Fatal_AlcoholImpaired vs.  Fatal_Speeding</vt:lpstr>
      <vt:lpstr>Regression Analysis:  All variables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Analysis:  Bad Drivers Dataset</dc:title>
  <dc:creator>Tommy</dc:creator>
  <cp:lastModifiedBy>Tommy</cp:lastModifiedBy>
  <cp:revision>1</cp:revision>
  <dcterms:created xsi:type="dcterms:W3CDTF">2020-02-27T06:14:41Z</dcterms:created>
  <dcterms:modified xsi:type="dcterms:W3CDTF">2020-02-27T06:14:54Z</dcterms:modified>
</cp:coreProperties>
</file>