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2144-D90C-494E-A51B-45D786B2D87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0D68-1F7A-41C1-90C6-D0DB8329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692" y="442741"/>
            <a:ext cx="9144000" cy="2387600"/>
          </a:xfrm>
        </p:spPr>
        <p:txBody>
          <a:bodyPr/>
          <a:lstStyle/>
          <a:p>
            <a:r>
              <a:rPr lang="en-US" dirty="0"/>
              <a:t>Predictive Analytics: </a:t>
            </a:r>
            <a:br>
              <a:rPr lang="en-US" dirty="0"/>
            </a:br>
            <a:r>
              <a:rPr lang="en-US" dirty="0"/>
              <a:t>NBA Player Salaries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72" y="4005693"/>
            <a:ext cx="8925698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Date: 7/14/2020</a:t>
            </a:r>
          </a:p>
          <a:p>
            <a:r>
              <a:rPr lang="en-US" dirty="0"/>
              <a:t>                                           By: Ngo, Tai</a:t>
            </a:r>
          </a:p>
          <a:p>
            <a:r>
              <a:rPr lang="en-US" dirty="0"/>
              <a:t>                                                                            Nguyen-Duong, Thanh</a:t>
            </a:r>
          </a:p>
        </p:txBody>
      </p:sp>
    </p:spTree>
    <p:extLst>
      <p:ext uri="{BB962C8B-B14F-4D97-AF65-F5344CB8AC3E}">
        <p14:creationId xmlns:p14="http://schemas.microsoft.com/office/powerpoint/2010/main" val="163705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Confusion Matrix: test the correlations </a:t>
            </a:r>
          </a:p>
          <a:p>
            <a:pPr marL="0" indent="0">
              <a:buNone/>
            </a:pPr>
            <a:r>
              <a:rPr lang="en-US" sz="2400" dirty="0"/>
              <a:t>among the features</a:t>
            </a:r>
          </a:p>
          <a:p>
            <a:r>
              <a:rPr lang="en-US" sz="2400" dirty="0"/>
              <a:t>Features associated with “attempted” </a:t>
            </a:r>
          </a:p>
          <a:p>
            <a:pPr marL="0" indent="0">
              <a:buNone/>
            </a:pPr>
            <a:r>
              <a:rPr lang="en-US" sz="2400" dirty="0"/>
              <a:t>are removed.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7" y="1825625"/>
            <a:ext cx="5557969" cy="39490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79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Matrix: re-draw after </a:t>
            </a:r>
          </a:p>
          <a:p>
            <a:pPr marL="0" indent="0">
              <a:buNone/>
            </a:pPr>
            <a:r>
              <a:rPr lang="en-US" dirty="0"/>
              <a:t>removing unnecessary features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4094"/>
            <a:ext cx="5646248" cy="382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18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3: Feature Finalization and Model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52 variables, 14 variables are</a:t>
            </a:r>
          </a:p>
          <a:p>
            <a:pPr marL="0" indent="0">
              <a:buNone/>
            </a:pPr>
            <a:r>
              <a:rPr lang="en-US" dirty="0"/>
              <a:t>selected as features to make prediction.</a:t>
            </a:r>
          </a:p>
          <a:p>
            <a:r>
              <a:rPr lang="en-US" dirty="0"/>
              <a:t>The target variable is the Salary.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19" y="1825625"/>
            <a:ext cx="4018981" cy="28535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30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Predictive Model 1: 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r>
              <a:rPr lang="en-US" dirty="0"/>
              <a:t>Use 14 selected features to train the model</a:t>
            </a:r>
          </a:p>
          <a:p>
            <a:r>
              <a:rPr lang="en-US" dirty="0"/>
              <a:t>Choose Salary as the target variable</a:t>
            </a:r>
          </a:p>
          <a:p>
            <a:r>
              <a:rPr lang="en-US" dirty="0"/>
              <a:t>Use </a:t>
            </a:r>
            <a:r>
              <a:rPr lang="en-US" dirty="0" err="1"/>
              <a:t>RandomForestClassifier</a:t>
            </a:r>
            <a:r>
              <a:rPr lang="en-US" dirty="0"/>
              <a:t>() to fit model the train data</a:t>
            </a:r>
          </a:p>
          <a:p>
            <a:r>
              <a:rPr lang="en-US" dirty="0"/>
              <a:t>Predict and check the result with the coefficient of determination and the explained variance regression score</a:t>
            </a:r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Coefficient of determination = 0.35</a:t>
            </a:r>
          </a:p>
          <a:p>
            <a:r>
              <a:rPr lang="en-US" dirty="0"/>
              <a:t>Mean squared error = 0.41</a:t>
            </a:r>
          </a:p>
          <a:p>
            <a:r>
              <a:rPr lang="en-US" dirty="0"/>
              <a:t>The bar graph allows us to see which players are overpaid and underpaid.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3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Predictive Model 1: Random Forest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49" y="1833861"/>
            <a:ext cx="4318732" cy="43815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01" y="1551914"/>
            <a:ext cx="8830908" cy="52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7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Predictive Model 2: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r>
              <a:rPr lang="en-US" dirty="0"/>
              <a:t>Use 14 selected features to train the model</a:t>
            </a:r>
          </a:p>
          <a:p>
            <a:r>
              <a:rPr lang="en-US" dirty="0"/>
              <a:t>Choose Salary as the target variable</a:t>
            </a:r>
          </a:p>
          <a:p>
            <a:r>
              <a:rPr lang="en-US" dirty="0"/>
              <a:t>Use </a:t>
            </a:r>
            <a:r>
              <a:rPr lang="en-US" dirty="0" err="1"/>
              <a:t>LinearRegression</a:t>
            </a:r>
            <a:r>
              <a:rPr lang="en-US" dirty="0"/>
              <a:t>() to fit model the train data</a:t>
            </a:r>
          </a:p>
          <a:p>
            <a:r>
              <a:rPr lang="en-US" dirty="0"/>
              <a:t>Predict and check the result with the coefficient of determination and the explained variance regression score</a:t>
            </a:r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Coefficient of determination = 0.52</a:t>
            </a:r>
          </a:p>
          <a:p>
            <a:r>
              <a:rPr lang="en-US" dirty="0"/>
              <a:t>Mean squared error = 0.52</a:t>
            </a:r>
          </a:p>
          <a:p>
            <a:r>
              <a:rPr lang="en-US" dirty="0"/>
              <a:t>The bar graph shows the data for 25 players to predict who are overpaid and underpaid.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6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Model 2: 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7" y="1571241"/>
            <a:ext cx="9259329" cy="48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8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 and 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feature selection process, we have to research more about basketball teams to understand what characteristics coaches prioritize.</a:t>
            </a:r>
          </a:p>
          <a:p>
            <a:r>
              <a:rPr lang="en-US" dirty="0"/>
              <a:t>Many features have high correlation, which makes the elimination process become more random.</a:t>
            </a:r>
          </a:p>
          <a:p>
            <a:r>
              <a:rPr lang="en-US" dirty="0"/>
              <a:t>We have reduced from 52 variables down to 14 variables. It increases the chance of eliminating the right features.</a:t>
            </a:r>
          </a:p>
          <a:p>
            <a:r>
              <a:rPr lang="en-US" dirty="0"/>
              <a:t>Since we had a very low score initially by using wrong scoring methods, we had to learn how to assess model accuracy properly with the right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1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continue to try out more machine learning models and fine-tune the parameters to achieve higher score.</a:t>
            </a:r>
          </a:p>
          <a:p>
            <a:r>
              <a:rPr lang="en-US" dirty="0"/>
              <a:t>Since we have about 400 players, we are trying to show actual and predicted results for all players within a graph. In this presentation, we have shown 25 players’ salary.</a:t>
            </a:r>
          </a:p>
          <a:p>
            <a:pPr marL="285750" indent="-285750"/>
            <a:r>
              <a:rPr lang="en-US" dirty="0"/>
              <a:t>Add the player names back to the dataframe so that we can see which players are overpaid and which ones are underpaid</a:t>
            </a:r>
          </a:p>
          <a:p>
            <a:pPr marL="285750" indent="-285750"/>
            <a:r>
              <a:rPr lang="en-US" dirty="0"/>
              <a:t>Draft the dialogue we will use for the final presentation</a:t>
            </a:r>
          </a:p>
          <a:p>
            <a:r>
              <a:rPr lang="en-US" dirty="0"/>
              <a:t>We will continue to work on the remaining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2374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 and 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Using predictive analytics and players’ performance statistics to predict players’ salary and help teams build the most optimal roster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Teams in the National Basketball Association (NBA) wants to use their budget efficiently to evaluate and pay for the players’ performance accordingly.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Building a roster that consists of undervalued players optimizes the budget’s usage and achieves the highest possible result.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1: Perform Exploratory Data Analysis (EDA) to explore the NBA dataset - 52 variables will be examined.</a:t>
            </a:r>
          </a:p>
          <a:p>
            <a:endParaRPr lang="en-US" dirty="0"/>
          </a:p>
          <a:p>
            <a:r>
              <a:rPr lang="en-US" dirty="0"/>
              <a:t>Phase 2: Perform Feature Selection by using different techniques from random forest classifier, recursive feature elimination, extra trees classifier, chi-squared analysis and Lasso regression. The feature scores are used to determine the feature rankings.</a:t>
            </a:r>
          </a:p>
          <a:p>
            <a:endParaRPr lang="en-US" dirty="0"/>
          </a:p>
          <a:p>
            <a:r>
              <a:rPr lang="en-US" dirty="0"/>
              <a:t>Phase 3: Build the predictive model, run the model and summarize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1: Exploratory 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histogram for all 52 variables</a:t>
            </a:r>
          </a:p>
          <a:p>
            <a:endParaRPr lang="en-US" dirty="0"/>
          </a:p>
          <a:p>
            <a:r>
              <a:rPr lang="en-US" dirty="0"/>
              <a:t>Find and collect the variables with a </a:t>
            </a:r>
          </a:p>
          <a:p>
            <a:pPr marL="0" indent="0">
              <a:buNone/>
            </a:pPr>
            <a:r>
              <a:rPr lang="en-US" dirty="0"/>
              <a:t>normal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89" y="1882347"/>
            <a:ext cx="5107461" cy="383153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95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2: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used: Random Forest Classifier</a:t>
            </a:r>
          </a:p>
          <a:p>
            <a:r>
              <a:rPr lang="en-US" dirty="0"/>
              <a:t>A part of the output from Random Forest</a:t>
            </a:r>
          </a:p>
          <a:p>
            <a:pPr marL="0" indent="0">
              <a:buNone/>
            </a:pPr>
            <a:r>
              <a:rPr lang="en-US" dirty="0"/>
              <a:t>variable importance calculation is shown.</a:t>
            </a:r>
          </a:p>
          <a:p>
            <a:r>
              <a:rPr lang="en-US" dirty="0"/>
              <a:t>Each feature is given a score based on its </a:t>
            </a:r>
          </a:p>
          <a:p>
            <a:pPr marL="0" indent="0">
              <a:buNone/>
            </a:pPr>
            <a:r>
              <a:rPr lang="en-US" dirty="0"/>
              <a:t>importance to the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27269" r="48074" b="43933"/>
          <a:stretch>
            <a:fillRect/>
          </a:stretch>
        </p:blipFill>
        <p:spPr bwMode="auto">
          <a:xfrm>
            <a:off x="8274908" y="1993556"/>
            <a:ext cx="3078892" cy="3752334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072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used: Recursive Feature Elimination (RFE)</a:t>
            </a:r>
          </a:p>
          <a:p>
            <a:r>
              <a:rPr lang="en-US" dirty="0"/>
              <a:t>RFE: a backward selection of predictors</a:t>
            </a:r>
          </a:p>
          <a:p>
            <a:r>
              <a:rPr lang="en-US" dirty="0"/>
              <a:t>RFE: builds a model based on the entire set of </a:t>
            </a:r>
          </a:p>
          <a:p>
            <a:pPr marL="0" indent="0">
              <a:buNone/>
            </a:pPr>
            <a:r>
              <a:rPr lang="en-US" dirty="0"/>
              <a:t>Predictors and computes a score for each predictor</a:t>
            </a:r>
          </a:p>
          <a:p>
            <a:r>
              <a:rPr lang="en-US" dirty="0"/>
              <a:t>If RFE is “True” for a particular feature, then the </a:t>
            </a:r>
          </a:p>
          <a:p>
            <a:pPr marL="0" indent="0">
              <a:buNone/>
            </a:pPr>
            <a:r>
              <a:rPr lang="en-US" dirty="0"/>
              <a:t>feature is not eliminated.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25612" r="54510" b="18576"/>
          <a:stretch>
            <a:fillRect/>
          </a:stretch>
        </p:blipFill>
        <p:spPr bwMode="auto">
          <a:xfrm>
            <a:off x="9170979" y="1825624"/>
            <a:ext cx="2378470" cy="457517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237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used: Extra Trees Classifier</a:t>
            </a:r>
          </a:p>
          <a:p>
            <a:r>
              <a:rPr lang="en-US" dirty="0"/>
              <a:t>Extra trees classifier is similar to random</a:t>
            </a:r>
          </a:p>
          <a:p>
            <a:pPr marL="0" indent="0">
              <a:buNone/>
            </a:pPr>
            <a:r>
              <a:rPr lang="en-US" dirty="0"/>
              <a:t>forest classifier.</a:t>
            </a:r>
          </a:p>
          <a:p>
            <a:r>
              <a:rPr lang="en-US" dirty="0"/>
              <a:t>In this classifier, a decision tree is constructed</a:t>
            </a:r>
          </a:p>
          <a:p>
            <a:r>
              <a:rPr lang="en-US" dirty="0"/>
              <a:t>Each test node provides a random sample of</a:t>
            </a:r>
          </a:p>
          <a:p>
            <a:pPr marL="0" indent="0">
              <a:buNone/>
            </a:pPr>
            <a:r>
              <a:rPr lang="en-US" dirty="0"/>
              <a:t>K features.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23447" r="47408" b="47757"/>
          <a:stretch>
            <a:fillRect/>
          </a:stretch>
        </p:blipFill>
        <p:spPr bwMode="auto">
          <a:xfrm>
            <a:off x="7813588" y="2080053"/>
            <a:ext cx="3418703" cy="366172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803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used: Chi-Square</a:t>
            </a:r>
          </a:p>
          <a:p>
            <a:r>
              <a:rPr lang="en-US" dirty="0"/>
              <a:t> Chi-square test checks the independence</a:t>
            </a:r>
          </a:p>
          <a:p>
            <a:pPr marL="0" indent="0">
              <a:buNone/>
            </a:pPr>
            <a:r>
              <a:rPr lang="en-US" dirty="0"/>
              <a:t>of two events.</a:t>
            </a:r>
          </a:p>
          <a:p>
            <a:r>
              <a:rPr lang="en-US" dirty="0"/>
              <a:t>When two events are independent,</a:t>
            </a:r>
          </a:p>
          <a:p>
            <a:pPr marL="0" indent="0">
              <a:buNone/>
            </a:pPr>
            <a:r>
              <a:rPr lang="en-US" dirty="0"/>
              <a:t>the chi-square score is small.</a:t>
            </a:r>
          </a:p>
          <a:p>
            <a:r>
              <a:rPr lang="en-US" dirty="0"/>
              <a:t>The high score indicates the higher likelihood</a:t>
            </a:r>
          </a:p>
          <a:p>
            <a:pPr marL="0" indent="0">
              <a:buNone/>
            </a:pPr>
            <a:r>
              <a:rPr lang="en-US" dirty="0"/>
              <a:t>of having features correlated with the class.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9" t="31982" r="47015" b="39346"/>
          <a:stretch>
            <a:fillRect/>
          </a:stretch>
        </p:blipFill>
        <p:spPr bwMode="auto">
          <a:xfrm>
            <a:off x="7912340" y="1920360"/>
            <a:ext cx="3163432" cy="3504256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975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Phase 2: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used: Lasso Regression</a:t>
            </a:r>
          </a:p>
          <a:p>
            <a:r>
              <a:rPr lang="en-US" dirty="0"/>
              <a:t>Lasso regression can shrink the coefficients, that</a:t>
            </a:r>
          </a:p>
          <a:p>
            <a:pPr marL="0" indent="0">
              <a:buNone/>
            </a:pPr>
            <a:r>
              <a:rPr lang="en-US" dirty="0"/>
              <a:t>multiply with the predictors, to zero; this ability</a:t>
            </a:r>
          </a:p>
          <a:p>
            <a:pPr marL="0" indent="0">
              <a:buNone/>
            </a:pPr>
            <a:r>
              <a:rPr lang="en-US" dirty="0"/>
              <a:t>helps remove the features from the model.</a:t>
            </a:r>
          </a:p>
          <a:p>
            <a:r>
              <a:rPr lang="en-US" dirty="0"/>
              <a:t>Lasso regression helps modelers deal with the</a:t>
            </a:r>
          </a:p>
          <a:p>
            <a:pPr marL="0" indent="0">
              <a:buNone/>
            </a:pPr>
            <a:r>
              <a:rPr lang="en-US" dirty="0"/>
              <a:t>problem of regularization.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51" y="1690687"/>
            <a:ext cx="2385087" cy="43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1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842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Predictive Analytics:  NBA Player Salaries</vt:lpstr>
      <vt:lpstr>Objectives and Background Information</vt:lpstr>
      <vt:lpstr>Methods</vt:lpstr>
      <vt:lpstr>Phase 1: Exploratory Data Analysis</vt:lpstr>
      <vt:lpstr>Phase 2: Feature Selection</vt:lpstr>
      <vt:lpstr>Phase 2: Feature Selection</vt:lpstr>
      <vt:lpstr>Phase 2: Feature Selection</vt:lpstr>
      <vt:lpstr>Phase 2: Feature Selection</vt:lpstr>
      <vt:lpstr>Phase 2: Feature Selection</vt:lpstr>
      <vt:lpstr>Phase 2: Feature Selection</vt:lpstr>
      <vt:lpstr>Phase 2: Feature Selection</vt:lpstr>
      <vt:lpstr>Phase 3: Feature Finalization and Model Build</vt:lpstr>
      <vt:lpstr>Predictive Model 1: Random Forest Classifier</vt:lpstr>
      <vt:lpstr>Predictive Model 1: Random Forest Classifier</vt:lpstr>
      <vt:lpstr>Predictive Model 2: Linear Regression</vt:lpstr>
      <vt:lpstr>Predictive Model 2: Linear Regression</vt:lpstr>
      <vt:lpstr>Challenges and Difficulties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Modeling:  NBA Player Salaries</dc:title>
  <dc:creator>tai ngo</dc:creator>
  <cp:lastModifiedBy>Thanh Nguyen</cp:lastModifiedBy>
  <cp:revision>29</cp:revision>
  <dcterms:created xsi:type="dcterms:W3CDTF">2020-07-13T19:39:47Z</dcterms:created>
  <dcterms:modified xsi:type="dcterms:W3CDTF">2020-07-16T01:21:45Z</dcterms:modified>
</cp:coreProperties>
</file>