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306" r:id="rId2"/>
    <p:sldId id="257" r:id="rId3"/>
    <p:sldId id="258" r:id="rId4"/>
    <p:sldId id="320" r:id="rId5"/>
    <p:sldId id="309" r:id="rId6"/>
    <p:sldId id="322" r:id="rId7"/>
    <p:sldId id="323" r:id="rId8"/>
    <p:sldId id="324" r:id="rId9"/>
    <p:sldId id="325" r:id="rId10"/>
    <p:sldId id="326" r:id="rId11"/>
    <p:sldId id="327" r:id="rId12"/>
    <p:sldId id="328" r:id="rId13"/>
    <p:sldId id="329" r:id="rId14"/>
    <p:sldId id="332" r:id="rId15"/>
    <p:sldId id="333" r:id="rId16"/>
    <p:sldId id="334" r:id="rId17"/>
    <p:sldId id="335" r:id="rId18"/>
    <p:sldId id="336" r:id="rId19"/>
    <p:sldId id="307"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0058432-7F8F-4BBA-966E-0AC35F7A7BC1}">
          <p14:sldIdLst>
            <p14:sldId id="306"/>
            <p14:sldId id="257"/>
            <p14:sldId id="258"/>
            <p14:sldId id="320"/>
            <p14:sldId id="309"/>
            <p14:sldId id="322"/>
            <p14:sldId id="323"/>
            <p14:sldId id="324"/>
            <p14:sldId id="325"/>
            <p14:sldId id="326"/>
            <p14:sldId id="327"/>
            <p14:sldId id="328"/>
            <p14:sldId id="329"/>
            <p14:sldId id="332"/>
            <p14:sldId id="333"/>
            <p14:sldId id="334"/>
            <p14:sldId id="335"/>
            <p14:sldId id="336"/>
            <p14:sldId id="30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F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59" autoAdjust="0"/>
  </p:normalViewPr>
  <p:slideViewPr>
    <p:cSldViewPr snapToGrid="0">
      <p:cViewPr varScale="1">
        <p:scale>
          <a:sx n="63" d="100"/>
          <a:sy n="63" d="100"/>
        </p:scale>
        <p:origin x="90" y="6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29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198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Luật điều khiển: đầu tiên nó sẽ dựa vào quy tắc điều chỉnh PID thông thường như đã trình bày trong bài học</a:t>
            </a:r>
          </a:p>
          <a:p>
            <a:pPr marL="0" lvl="0" indent="0" algn="l" rtl="0">
              <a:spcBef>
                <a:spcPts val="0"/>
              </a:spcBef>
              <a:spcAft>
                <a:spcPts val="0"/>
              </a:spcAft>
              <a:buNone/>
            </a:pPr>
            <a:r>
              <a:rPr lang="en-US"/>
              <a:t>Sau qua nhiều lần hiệu chỉnh ta được bảng luật.</a:t>
            </a:r>
          </a:p>
          <a:p>
            <a:pPr marL="0" lvl="0" indent="0" algn="l" rtl="0">
              <a:spcBef>
                <a:spcPts val="0"/>
              </a:spcBef>
              <a:spcAft>
                <a:spcPts val="0"/>
              </a:spcAft>
              <a:buNone/>
            </a:pPr>
            <a:r>
              <a:rPr lang="en-US"/>
              <a:t>Luật điều khiển chỉ trình bày đúng 1 phàn trong luật điều khiển, cần qua quá trình mô phỏng và hiệu chỉnh để có keest quả tốt hơn.</a:t>
            </a:r>
          </a:p>
          <a:p>
            <a:pPr marL="0" lvl="0" indent="0" algn="l" rtl="0">
              <a:spcBef>
                <a:spcPts val="0"/>
              </a:spcBef>
              <a:spcAft>
                <a:spcPts val="0"/>
              </a:spcAft>
              <a:buNone/>
            </a:pPr>
            <a:r>
              <a:rPr lang="en-US"/>
              <a:t>Mặt đặc tính: có hình dáng không được bằng phẳng cho lắm, vì luật điều khiển dựa kinh nghiệm và qua quá trình hiệu chỉnh nhiều lần và không theo một quy tắc nhất định nào cả</a:t>
            </a:r>
          </a:p>
          <a:p>
            <a:pPr marL="0" lvl="0" indent="0" algn="l" rtl="0">
              <a:spcBef>
                <a:spcPts val="0"/>
              </a:spcBef>
              <a:spcAft>
                <a:spcPts val="0"/>
              </a:spcAft>
              <a:buNone/>
            </a:pPr>
            <a:r>
              <a:rPr lang="en-US"/>
              <a:t>Kết quả mô phỏng Kd không ảnh hưởng quá rõ đến hệ thống nên việc hiệu chỉnh Kd sẽ có những điểm khác biệt</a:t>
            </a: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860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4728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So với các thông số của BĐK PID thông thườn được hiểu chỉnh chính xác</a:t>
            </a: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8278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616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654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Vì trong quá trình chỉnh định thì nhóm chủ yêu làm trên tầm nhiệt độ từ 150-400  nên khoảng này thì cần phải hiệu chỉnh llaji</a:t>
            </a: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892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22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75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rPr>
              <a:t>Đề tài của nhóm hướng đến máy in 3D vì nó ngày càng phổ biến. Phương pháp này đã thay đổi mô hình sản xuất công nghiệp truyền thống. Nó sẽ in ra sản phẩm mới thông qua việc nung nóng và nấu chảy PLA, ABS hoặc các vật liệu kim loại khác, và chồng lên vật liệu. Phương pháp này có đặc điểm là thời gian in ngắn, chi phí thấp, sản phẩm luôn thay đổi. Hiện nay in 3D được sử dụng rộng rãi, bao gồm thiết kế sản phẩm, nghiên cứu khoa học, xây dựng, y tế, sản xuất, hàng không vũ trụ, đồ trang sức,…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Vấn đề đặt ra là Việc kiểm soát nhiệt độ của máy in 3D có ảnh hưởng lớn đến độ chính xác của bản 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Đây là đầu đùn, cần kiểm soát nhiệt độ của đầu đùn để có thể nung nóng vật liệu 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Tiếp theo là nhiệt độ nóng chảy của một số vật liệu thường dùng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Bài báo sử dụng vật liệu PEEK để in. </a:t>
            </a:r>
            <a:r>
              <a:rPr lang="en-US" sz="1800">
                <a:effectLst/>
                <a:latin typeface="Times New Roman" panose="02020603050405020304" pitchFamily="18" charset="0"/>
                <a:ea typeface="Calibri" panose="020F0502020204030204" pitchFamily="34" charset="0"/>
              </a:rPr>
              <a:t>Việc sử dụng liên tục vật liệu này làm cho nhiệt độ có thể đạt tới 360</a:t>
            </a:r>
            <a:r>
              <a:rPr lang="en-US" sz="1800" baseline="30000">
                <a:effectLst/>
                <a:latin typeface="Times New Roman" panose="02020603050405020304" pitchFamily="18" charset="0"/>
                <a:ea typeface="Calibri" panose="020F0502020204030204" pitchFamily="34" charset="0"/>
              </a:rPr>
              <a:t>0</a:t>
            </a:r>
            <a:r>
              <a:rPr lang="en-US" sz="1800">
                <a:effectLst/>
                <a:latin typeface="Times New Roman" panose="02020603050405020304" pitchFamily="18" charset="0"/>
                <a:ea typeface="Calibri" panose="020F0502020204030204" pitchFamily="34" charset="0"/>
              </a:rPr>
              <a:t>C</a:t>
            </a:r>
            <a:r>
              <a:rPr lang="vi-VN" sz="1800">
                <a:effectLst/>
                <a:latin typeface="Times New Roman" panose="02020603050405020304" pitchFamily="18" charset="0"/>
                <a:ea typeface="Calibri" panose="020F0502020204030204" pitchFamily="34" charset="0"/>
              </a:rPr>
              <a:t>.</a:t>
            </a:r>
            <a:r>
              <a:rPr lang="en-US" sz="1800">
                <a:effectLst/>
                <a:latin typeface="Times New Roman" panose="02020603050405020304" pitchFamily="18" charset="0"/>
                <a:ea typeface="Calibri" panose="020F0502020204030204" pitchFamily="34" charset="0"/>
              </a:rPr>
              <a:t> Hiệu suất của hầu hết các máy in 3D không đủ để làm tan chảy PEEK, vì vậy chúng tôi cần áp dụng một vòi phun có thể thích ứng với </a:t>
            </a:r>
            <a:r>
              <a:rPr lang="en-US" sz="1800" b="1">
                <a:effectLst/>
                <a:latin typeface="Times New Roman" panose="02020603050405020304" pitchFamily="18" charset="0"/>
                <a:ea typeface="Calibri" panose="020F0502020204030204" pitchFamily="34" charset="0"/>
              </a:rPr>
              <a:t>nhiệt độ cao 400</a:t>
            </a:r>
            <a:r>
              <a:rPr lang="en-US" sz="1800" b="1" baseline="30000">
                <a:effectLst/>
                <a:latin typeface="Times New Roman" panose="02020603050405020304" pitchFamily="18" charset="0"/>
                <a:ea typeface="Calibri" panose="020F0502020204030204" pitchFamily="34" charset="0"/>
              </a:rPr>
              <a:t>0</a:t>
            </a:r>
            <a:r>
              <a:rPr lang="en-US" sz="1800" b="1">
                <a:effectLst/>
                <a:latin typeface="Times New Roman" panose="02020603050405020304" pitchFamily="18" charset="0"/>
                <a:ea typeface="Calibri" panose="020F0502020204030204" pitchFamily="34" charset="0"/>
              </a:rPr>
              <a:t>C</a:t>
            </a:r>
            <a:r>
              <a:rPr lang="en-US" sz="1800">
                <a:effectLst/>
                <a:latin typeface="Times New Roman" panose="02020603050405020304" pitchFamily="18" charset="0"/>
                <a:ea typeface="Calibri" panose="020F0502020204030204" pitchFamily="34" charset="0"/>
              </a:rPr>
              <a:t> để giải quyết vấn đề này. Đồng thời, việc kiểm soát nhiệt độ của máy in 3D có ảnh hưởng lớn đến độ chính xác của bản in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Tóm lại, làm thế nào để đạt được sự kiểm soát chính xác nhiệt độ cho đầu phun máy in sẽ là nội dung chính </a:t>
            </a:r>
            <a:r>
              <a:rPr lang="vi-VN" sz="1800">
                <a:effectLst/>
                <a:latin typeface="Times New Roman" panose="02020603050405020304" pitchFamily="18" charset="0"/>
                <a:ea typeface="Calibri" panose="020F0502020204030204" pitchFamily="34" charset="0"/>
                <a:cs typeface="Times New Roman" panose="02020603050405020304" pitchFamily="18" charset="0"/>
              </a:rPr>
              <a:t>mà bài tập lớn của nhóm hướng đến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Dựa trên bài báo tham khảo</a:t>
            </a:r>
            <a:r>
              <a:rPr lang="en-US" sz="1800">
                <a:effectLst/>
                <a:latin typeface="Times New Roman" panose="02020603050405020304" pitchFamily="18" charset="0"/>
                <a:ea typeface="Calibri" panose="020F0502020204030204" pitchFamily="34" charset="0"/>
                <a:cs typeface="Times New Roman" panose="02020603050405020304" pitchFamily="18" charset="0"/>
              </a:rPr>
              <a:t>, điều khiển PID mờ sẽ được sử dụng để điều khiển hệ thống ở một mức độ nhất định.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a:solidFill>
                  <a:srgbClr val="000000"/>
                </a:solidFill>
                <a:effectLst/>
                <a:latin typeface="Roboto" panose="02000000000000000000" pitchFamily="2" charset="0"/>
              </a:rPr>
              <a:t>Điều này sẽ làm cho các lớp của sản phẩm thay đổi khác nhau, tạo ra các vết lạ có thể nhìn thấy trên các mặt của sản phẩm. Thông thường, Một máy in được điều chỉnh phù hợp sẽ có thể duy trì nhiệt độ đầu đùn trong khoảng +/- 2 độ. Trong khi in, có thể sử dụng bảng điều khiển máy của phần mềm để theo dõi nhiệt độ của đầu đùn. Nếu nó thay đổi nhiều hơn 2 độ, bạn có thể cần phải hiệu chỉnh lại bộ điều khiển PID. </a:t>
            </a:r>
            <a:r>
              <a:rPr lang="vi-VN" b="0" i="0">
                <a:solidFill>
                  <a:srgbClr val="000000"/>
                </a:solidFill>
                <a:effectLst/>
                <a:latin typeface="Roboto" panose="02000000000000000000" pitchFamily="2" charset="0"/>
                <a:sym typeface="Wingdings" panose="05000000000000000000" pitchFamily="2" charset="2"/>
              </a:rPr>
              <a:t> mất thời gian, cần 1 bđk có thể tự thay đổi những hệ số độ thay đổi theo thời gian để đáp ứng yêu cầu điều khiển</a:t>
            </a: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586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50000"/>
              </a:lnSpc>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Điều khiển mờ là một khía cạnh quan trọng của lý thuyết tập mờ. Công nghệ điều khiển logic mờ bắt chước cách suy nghĩ của con người để chấp nhận thông tin không chính xác, không đầy đủ và thực hiện suy luận logic.</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Phương pháp này không sử dụng một công thức chính xác để biểu diễn một hàm truyền hoặc một phương trình trạng thái, mà là một quy tắc điều khiển bằng ngôn ngữ mơ hồ để mô tả quá trình điều khiển. Các quy tắc điều khiển thường dựa trên kinh nghiệm của các chuyên gia, vì vậy ý tưởng cơ bản của điều khiển mờ là sử dụng máy tính để đạt được kinh nghiệm điều khiển của con người. Sơ đồ thành phần hệ thống điều khiển mờ được thể hiện trong Hình 1.</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072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Điều khiển PID mờ dựa trên hệ thống điều khiển PID và suy luận mờ. Hệ thống này lấy độ lệch hệ thống và tốc độ sai lệch làm đầu vào của công cụ suy luận mờ và tạo ra giá trị hiệu chỉnh trong ba tham số của bộ điều khiển PID dưới dạng đầu ra. Nó thay đổi cấu trúc hệ thống điều khiển PID mờ theo phân tích phản hồi dựa trên lý luận mờ và lấy mẫu để đạt được hiệu quả điều khiển PID mờ.</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a:effectLst/>
                    <a:latin typeface="Times New Roman" panose="02020603050405020304" pitchFamily="18" charset="0"/>
                    <a:ea typeface="Calibri" panose="020F0502020204030204" pitchFamily="34" charset="0"/>
                  </a:rPr>
                  <a:t>Tín hiệu đầu vào bộ vi điều khiển trước tiên phải so sánh với nhiệt độ của tín hiệu phản hồi, tính toán sai số. Sau đó, bộ điều khiển mờ PID nhận được ba tín hiệu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𝐾𝑝</m:t>
                    </m:r>
                  </m:oMath>
                </a14:m>
                <a:r>
                  <a:rPr lang="vi-VN" sz="1800">
                    <a:effectLst/>
                    <a:latin typeface="Times New Roman" panose="02020603050405020304" pitchFamily="18" charset="0"/>
                    <a:ea typeface="Times New Roman" panose="02020603050405020304" pitchFamily="18" charset="0"/>
                  </a:rPr>
                  <a:t>,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𝐾𝑖</m:t>
                    </m:r>
                  </m:oMath>
                </a14:m>
                <a:r>
                  <a:rPr lang="vi-VN" sz="1800">
                    <a:effectLst/>
                    <a:latin typeface="Times New Roman" panose="02020603050405020304" pitchFamily="18" charset="0"/>
                    <a:ea typeface="Times New Roman" panose="02020603050405020304" pitchFamily="18" charset="0"/>
                  </a:rPr>
                  <a:t>,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𝐾𝑑</m:t>
                    </m:r>
                  </m:oMath>
                </a14:m>
                <a:r>
                  <a:rPr lang="vi-VN" sz="1800">
                    <a:effectLst/>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Calibri" panose="020F0502020204030204" pitchFamily="34" charset="0"/>
                  </a:rPr>
                  <a:t>có thể làm giảm sai số. Cuối cùng, bộ điều khiển thực hiện tác động để có thể điều khiển thiết bị đầu cuối theo yêu cầu sai số</a:t>
                </a:r>
                <a:endParaRPr lang="vi-VN" sz="18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mc:Choice>
        <mc:Fallback xmlns="">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Điều khiển PID mờ dựa trên hệ thống điều khiển PID và suy luận mờ. Hệ thống này lấy độ lệch hệ thống và tốc độ sai lệch làm đầu vào của công cụ suy luận mờ và tạo ra giá trị hiệu chỉnh trong ba tham số của bộ điều khiển PID dưới dạng đầu ra. Nó nhận ra cấu trúc hệ thống điều khiển PID mờ theo phân tích phản hồi dựa trên lý luận mờ và lấy mẫu thực tế để đạt được hiệu quả điều khiển PID mờ.</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a:effectLst/>
                    <a:latin typeface="Times New Roman" panose="02020603050405020304" pitchFamily="18" charset="0"/>
                    <a:ea typeface="Calibri" panose="020F0502020204030204" pitchFamily="34" charset="0"/>
                  </a:rPr>
                  <a:t>Tín hiệu đầu vào bộ vi điều khiển trước tiên phải so sánh với nhiệt độ của tín hiệu phản hồi, tính toán sai số. Sau đó, bộ điều khiển mờ PID nhận được ba tín hiệu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∆𝐾𝑝</a:t>
                </a:r>
                <a:r>
                  <a:rPr lang="vi-VN" sz="1800">
                    <a:effectLst/>
                    <a:latin typeface="Times New Roman" panose="02020603050405020304" pitchFamily="18" charset="0"/>
                    <a:ea typeface="Times New Roman" panose="02020603050405020304" pitchFamily="18" charset="0"/>
                  </a:rPr>
                  <a:t>,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∆𝐾𝑖</a:t>
                </a:r>
                <a:r>
                  <a:rPr lang="vi-VN" sz="1800">
                    <a:effectLst/>
                    <a:latin typeface="Times New Roman" panose="02020603050405020304" pitchFamily="18" charset="0"/>
                    <a:ea typeface="Times New Roman" panose="02020603050405020304" pitchFamily="18" charset="0"/>
                  </a:rPr>
                  <a:t>,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∆𝐾𝑑</a:t>
                </a:r>
                <a:r>
                  <a:rPr lang="vi-VN" sz="1800">
                    <a:effectLst/>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Calibri" panose="020F0502020204030204" pitchFamily="34" charset="0"/>
                  </a:rPr>
                  <a:t>có thể làm giảm sai số. Cuối cùng, bộ điều khiển thực hiện tác động để có thể điều khiển thiết bị đầu cuối theo yêu cầu sai số. Dòng điện chạy qua thiết bị được bộ vi xử lý điều khiển để loại bỏ dần sự sai lệch</a:t>
                </a:r>
                <a:endParaRPr lang="vi-VN" sz="18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mc:Fallback>
      </mc:AlternateContent>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7054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Đầu vào e và Δe </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 biến đổi thành E và EC </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E và EC có thể nhận được tập mờ theo định nghĩa của hàm liên thuộc, đặt giá trị của biến thông thường thành một giá trị biến mờ.</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Số lượng tập mờ </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cs typeface="Times New Roman" panose="02020603050405020304" pitchFamily="18" charset="0"/>
              </a:rPr>
              <a:t>thay đổi tùy theo nhu cầu. Càng nhiều, càng chính xác, Nhưng nó sẽ làm tăng khối lượng tính toán, và tăng độ phức tạp của các quy tắc kiểm soát. Các hàm liên thuộc được thiết lập bởi các đặc điểm của hệ thống và kinh nghiệm. Không có phương pháp hiệu quả để thiết lập hàm liên thuộc, trong khi việc xác định là rất chủ quan. Ví dụ, sử dụng hàm liên thuộc tam giác. Như trong Hình 2:</a:t>
            </a:r>
          </a:p>
          <a:p>
            <a:pPr indent="228600" algn="just">
              <a:lnSpc>
                <a:spcPct val="150000"/>
              </a:lnSpc>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Database: database được sử dụng để lưu trữ suy luận mờ, kết quả mờ. Để phân biệt thông tin liên quan, chẳng hạn như những phương pháp biến đổi miền và đầu vào của hàm liên thuộc định nghĩa.</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50000"/>
              </a:lnSpc>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Rule base: Các quy tắc được sử dụng để lưu trữ bộ điều khiển mờ dựa trên sự tích lũy kinh nghiệm của con người, còn là một ngôn ngữ đại diện cho lý luận trực quan của con người. Các quy tắc mờ thường bao gồm một loạt các ngôn ngữ máy, chẳng hạn như if, else, 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50000"/>
              </a:lnSpc>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Defuzzify: có thể được coi là nghịch đảo của quá trình mờ, là kết quả của suy luận mờ, là đầu ra của bộ điều khiển mờ. Một đầu vào cố định (E hoặc EC) có thể đáp ứng một số quy tắc cần sử dụng giải thuật mờ (thường được sử dụng với phương pháp liên kết tối đa, phương pháp trọng tâm, phương pháp trung vị,…) để giải điều khiển miền mờ u(E) và u(EC). Và sau đó kết quả biến đổi có thể là giá trị điều khiển thực.</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04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19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750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a:t>
            </a:r>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a:t>
            </a:r>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a:t>
            </a:r>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a:t>
            </a:r>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a:t>
            </a:r>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a:t>
            </a:r>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a:t>
            </a:r>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a:t>
            </a:r>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a:t>
            </a:r>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0082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1</a:t>
            </a:r>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6146" name="Picture 2" descr="Một số điều cần biết về máy in 3d giá rẻ Makeblock">
            <a:extLst>
              <a:ext uri="{FF2B5EF4-FFF2-40B4-BE49-F238E27FC236}">
                <a16:creationId xmlns:a16="http://schemas.microsoft.com/office/drawing/2014/main" id="{8FFFAE46-A4F9-4B43-BA02-43E0D969A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8" y="-149068"/>
            <a:ext cx="12145952" cy="8097301"/>
          </a:xfrm>
          <a:prstGeom prst="rect">
            <a:avLst/>
          </a:prstGeom>
          <a:noFill/>
          <a:extLst>
            <a:ext uri="{909E8E84-426E-40DD-AFC4-6F175D3DCCD1}">
              <a14:hiddenFill xmlns:a14="http://schemas.microsoft.com/office/drawing/2010/main">
                <a:solidFill>
                  <a:srgbClr val="FFFFFF"/>
                </a:solidFill>
              </a14:hiddenFill>
            </a:ext>
          </a:extLst>
        </p:spPr>
      </p:pic>
      <p:sp>
        <p:nvSpPr>
          <p:cNvPr id="85" name="Google Shape;85;p13"/>
          <p:cNvSpPr/>
          <p:nvPr/>
        </p:nvSpPr>
        <p:spPr>
          <a:xfrm>
            <a:off x="0" y="0"/>
            <a:ext cx="8269689" cy="6858000"/>
          </a:xfrm>
          <a:prstGeom prst="homePlate">
            <a:avLst>
              <a:gd name="adj" fmla="val 44403"/>
            </a:avLst>
          </a:prstGeom>
          <a:solidFill>
            <a:schemeClr val="tx1">
              <a:lumMod val="95000"/>
              <a:lumOff val="5000"/>
              <a:alpha val="60000"/>
            </a:schemeClr>
          </a:solidFill>
          <a:ln>
            <a:solidFill>
              <a:schemeClr val="tx1">
                <a:lumMod val="95000"/>
                <a:lumOff val="5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ln>
                <a:solidFill>
                  <a:schemeClr val="tx1">
                    <a:lumMod val="85000"/>
                    <a:lumOff val="15000"/>
                  </a:schemeClr>
                </a:solidFill>
              </a:ln>
              <a:solidFill>
                <a:schemeClr val="tx2">
                  <a:lumMod val="10000"/>
                </a:schemeClr>
              </a:solidFill>
              <a:latin typeface="Calibri"/>
              <a:ea typeface="Calibri"/>
              <a:cs typeface="Calibri"/>
              <a:sym typeface="Calibri"/>
            </a:endParaRPr>
          </a:p>
        </p:txBody>
      </p:sp>
      <p:sp>
        <p:nvSpPr>
          <p:cNvPr id="86" name="Google Shape;86;p13"/>
          <p:cNvSpPr/>
          <p:nvPr/>
        </p:nvSpPr>
        <p:spPr>
          <a:xfrm>
            <a:off x="2033607" y="5474493"/>
            <a:ext cx="3200400" cy="1371600"/>
          </a:xfrm>
          <a:prstGeom prst="triangle">
            <a:avLst>
              <a:gd name="adj" fmla="val 50651"/>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p:nvPr/>
        </p:nvSpPr>
        <p:spPr>
          <a:xfrm rot="10800000" flipH="1">
            <a:off x="6096000" y="-11908"/>
            <a:ext cx="3200400" cy="1371600"/>
          </a:xfrm>
          <a:prstGeom prst="triangle">
            <a:avLst>
              <a:gd name="adj" fmla="val 44188"/>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8" name="Google Shape;88;p13"/>
          <p:cNvSpPr/>
          <p:nvPr/>
        </p:nvSpPr>
        <p:spPr>
          <a:xfrm flipH="1">
            <a:off x="9481457" y="3711008"/>
            <a:ext cx="2710543" cy="3135086"/>
          </a:xfrm>
          <a:prstGeom prst="rtTriangle">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txBox="1"/>
          <p:nvPr/>
        </p:nvSpPr>
        <p:spPr>
          <a:xfrm>
            <a:off x="46048" y="2505690"/>
            <a:ext cx="7557511" cy="1846619"/>
          </a:xfrm>
          <a:prstGeom prst="rect">
            <a:avLst/>
          </a:prstGeom>
          <a:noFill/>
          <a:ln>
            <a:noFill/>
          </a:ln>
        </p:spPr>
        <p:txBody>
          <a:bodyPr spcFirstLastPara="1" wrap="square" lIns="91425" tIns="45700" rIns="91425" bIns="45700" anchor="t" anchorCtr="0">
            <a:spAutoFit/>
          </a:bodyPr>
          <a:lstStyle/>
          <a:p>
            <a:pPr algn="ctr"/>
            <a:r>
              <a:rPr lang="vi-VN" sz="3800" b="1" i="0">
                <a:solidFill>
                  <a:schemeClr val="bg1"/>
                </a:solidFill>
                <a:effectLst/>
                <a:latin typeface="+mj-lt"/>
              </a:rPr>
              <a:t>Ứng dụng bộ điều khiển PID mờ </a:t>
            </a:r>
            <a:br>
              <a:rPr lang="vi-VN" sz="3800" b="1" i="0">
                <a:solidFill>
                  <a:schemeClr val="bg1"/>
                </a:solidFill>
                <a:effectLst/>
                <a:latin typeface="+mj-lt"/>
              </a:rPr>
            </a:br>
            <a:r>
              <a:rPr lang="vi-VN" sz="3800" b="1" i="0">
                <a:solidFill>
                  <a:schemeClr val="bg1"/>
                </a:solidFill>
                <a:effectLst/>
                <a:latin typeface="+mj-lt"/>
              </a:rPr>
              <a:t>trong điều khiển nhiệt độ đầu đùn </a:t>
            </a:r>
            <a:br>
              <a:rPr lang="vi-VN" sz="3800" b="1" i="0">
                <a:solidFill>
                  <a:schemeClr val="bg1"/>
                </a:solidFill>
                <a:effectLst/>
                <a:latin typeface="+mj-lt"/>
              </a:rPr>
            </a:br>
            <a:r>
              <a:rPr lang="vi-VN" sz="3800" b="1" i="0">
                <a:solidFill>
                  <a:schemeClr val="bg1"/>
                </a:solidFill>
                <a:effectLst/>
                <a:latin typeface="+mj-lt"/>
              </a:rPr>
              <a:t>và giường nhiệt của máy in 3D.</a:t>
            </a:r>
            <a:endParaRPr lang="en-US" sz="3800" dirty="0">
              <a:solidFill>
                <a:schemeClr val="bg1"/>
              </a:solidFill>
              <a:effectLst/>
              <a:latin typeface="+mj-lt"/>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sz="1800" dirty="0">
                <a:solidFill>
                  <a:schemeClr val="bg1"/>
                </a:solidFill>
              </a:rPr>
              <a:t>1</a:t>
            </a:r>
          </a:p>
        </p:txBody>
      </p:sp>
      <p:sp>
        <p:nvSpPr>
          <p:cNvPr id="5" name="TextBox 4">
            <a:extLst>
              <a:ext uri="{FF2B5EF4-FFF2-40B4-BE49-F238E27FC236}">
                <a16:creationId xmlns:a16="http://schemas.microsoft.com/office/drawing/2014/main" id="{67AAF371-A0A4-4E03-82B8-972D103AE916}"/>
              </a:ext>
            </a:extLst>
          </p:cNvPr>
          <p:cNvSpPr txBox="1"/>
          <p:nvPr/>
        </p:nvSpPr>
        <p:spPr>
          <a:xfrm>
            <a:off x="46048" y="4378323"/>
            <a:ext cx="6677481" cy="2300245"/>
          </a:xfrm>
          <a:prstGeom prst="rect">
            <a:avLst/>
          </a:prstGeom>
          <a:noFill/>
        </p:spPr>
        <p:txBody>
          <a:bodyPr wrap="square" rtlCol="0">
            <a:spAutoFit/>
          </a:bodyPr>
          <a:lstStyle/>
          <a:p>
            <a:pPr>
              <a:lnSpc>
                <a:spcPct val="150000"/>
              </a:lnSpc>
              <a:spcBef>
                <a:spcPts val="0"/>
              </a:spcBef>
              <a:spcAft>
                <a:spcPts val="600"/>
              </a:spcAft>
            </a:pPr>
            <a:r>
              <a:rPr lang="en-US" sz="2200">
                <a:solidFill>
                  <a:schemeClr val="bg1"/>
                </a:solidFill>
                <a:latin typeface="Times New Roman" panose="02020603050405020304" pitchFamily="18" charset="0"/>
                <a:ea typeface="Calibri" panose="020F0502020204030204" pitchFamily="34" charset="0"/>
                <a:cs typeface="Times New Roman" panose="02020603050405020304" pitchFamily="18" charset="0"/>
              </a:rPr>
              <a:t>GVHD: PGS.TS Huỳnh Thái Hoàng</a:t>
            </a:r>
            <a:endParaRPr lang="en-US" sz="22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spcAft>
                <a:spcPts val="600"/>
              </a:spcAft>
            </a:pPr>
            <a:r>
              <a:rPr lang="en-US" sz="2200">
                <a:solidFill>
                  <a:schemeClr val="bg1"/>
                </a:solidFill>
                <a:latin typeface="Times New Roman" panose="02020603050405020304" pitchFamily="18" charset="0"/>
                <a:ea typeface="Calibri" panose="020F0502020204030204" pitchFamily="34" charset="0"/>
                <a:cs typeface="Times New Roman" panose="02020603050405020304" pitchFamily="18" charset="0"/>
              </a:rPr>
              <a:t>Nhóm 7: </a:t>
            </a:r>
            <a:r>
              <a:rPr lang="en-US" sz="22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Lê Đăng Nhật		1813359</a:t>
            </a:r>
            <a:endParaRPr lang="vi-VN" sz="2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600"/>
              </a:spcAft>
            </a:pPr>
            <a:r>
              <a:rPr lang="en-US" sz="22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Nguyễn Văn Sơn 	1813857</a:t>
            </a:r>
            <a:endParaRPr lang="vi-VN" sz="2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600"/>
              </a:spcAft>
            </a:pPr>
            <a:r>
              <a:rPr lang="en-US" sz="22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Nguyễn Lê Tiến Thành	1814020</a:t>
            </a:r>
            <a:endParaRPr lang="vi-VN" sz="2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7EBC866-DAF6-4396-BD51-6730EF614A84}"/>
              </a:ext>
            </a:extLst>
          </p:cNvPr>
          <p:cNvSpPr txBox="1"/>
          <p:nvPr/>
        </p:nvSpPr>
        <p:spPr>
          <a:xfrm>
            <a:off x="46048" y="1371601"/>
            <a:ext cx="7340958" cy="1015663"/>
          </a:xfrm>
          <a:prstGeom prst="rect">
            <a:avLst/>
          </a:prstGeom>
          <a:noFill/>
        </p:spPr>
        <p:txBody>
          <a:bodyPr wrap="square" rtlCol="0">
            <a:spAutoFit/>
          </a:bodyPr>
          <a:lstStyle/>
          <a:p>
            <a:pPr algn="ctr"/>
            <a:r>
              <a:rPr lang="vi-VN" sz="3000" b="1">
                <a:solidFill>
                  <a:schemeClr val="bg1"/>
                </a:solidFill>
                <a:latin typeface="Times New Roman" panose="02020603050405020304" pitchFamily="18" charset="0"/>
                <a:cs typeface="Times New Roman" panose="02020603050405020304" pitchFamily="18" charset="0"/>
              </a:rPr>
              <a:t>Bài tập lớn Môn học: </a:t>
            </a:r>
          </a:p>
          <a:p>
            <a:pPr algn="ctr"/>
            <a:r>
              <a:rPr lang="vi-VN" sz="3000" b="1">
                <a:solidFill>
                  <a:schemeClr val="bg1"/>
                </a:solidFill>
                <a:latin typeface="Times New Roman" panose="02020603050405020304" pitchFamily="18" charset="0"/>
                <a:cs typeface="Times New Roman" panose="02020603050405020304" pitchFamily="18" charset="0"/>
              </a:rPr>
              <a:t>Nhập môn điều khiển thông minh</a:t>
            </a:r>
          </a:p>
        </p:txBody>
      </p:sp>
    </p:spTree>
    <p:extLst>
      <p:ext uri="{BB962C8B-B14F-4D97-AF65-F5344CB8AC3E}">
        <p14:creationId xmlns:p14="http://schemas.microsoft.com/office/powerpoint/2010/main" val="160708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p:tgtEl>
                                          <p:spTgt spid="85"/>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 calcmode="lin" valueType="num">
                                      <p:cBhvr additive="base">
                                        <p:cTn id="10" dur="500"/>
                                        <p:tgtEl>
                                          <p:spTgt spid="88"/>
                                        </p:tgtEl>
                                        <p:attrNameLst>
                                          <p:attrName>ppt_y</p:attrName>
                                        </p:attrNameLst>
                                      </p:cBhvr>
                                      <p:tavLst>
                                        <p:tav tm="0">
                                          <p:val>
                                            <p:strVal val="#ppt_y+1"/>
                                          </p:val>
                                        </p:tav>
                                        <p:tav tm="100000">
                                          <p:val>
                                            <p:strVal val="#ppt_y"/>
                                          </p:val>
                                        </p:tav>
                                      </p:tavLst>
                                    </p:anim>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86"/>
                                        </p:tgtEl>
                                        <p:attrNameLst>
                                          <p:attrName>style.visibility</p:attrName>
                                        </p:attrNameLst>
                                      </p:cBhvr>
                                      <p:to>
                                        <p:strVal val="visible"/>
                                      </p:to>
                                    </p:set>
                                    <p:anim calcmode="lin" valueType="num">
                                      <p:cBhvr additive="base">
                                        <p:cTn id="14" dur="500"/>
                                        <p:tgtEl>
                                          <p:spTgt spid="86"/>
                                        </p:tgtEl>
                                        <p:attrNameLst>
                                          <p:attrName>ppt_y</p:attrName>
                                        </p:attrNameLst>
                                      </p:cBhvr>
                                      <p:tavLst>
                                        <p:tav tm="0">
                                          <p:val>
                                            <p:strVal val="#ppt_y+1"/>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anim calcmode="lin" valueType="num">
                                      <p:cBhvr additive="base">
                                        <p:cTn id="17" dur="500"/>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III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Thiết kế BĐK PID mờ</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985480"/>
            <a:ext cx="6462753" cy="830955"/>
            <a:chOff x="5442830" y="936038"/>
            <a:chExt cx="4909301" cy="617661"/>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8" y="967562"/>
              <a:ext cx="3993474" cy="505773"/>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2</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104401" y="936038"/>
              <a:ext cx="4247730" cy="617661"/>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Thiết kế bộ</a:t>
              </a:r>
              <a:r>
                <a:rPr lang="vi-VN" sz="2400" b="1">
                  <a:solidFill>
                    <a:schemeClr val="bg1"/>
                  </a:solidFill>
                  <a:effectLst/>
                  <a:latin typeface="Times New Roman" panose="02020603050405020304" pitchFamily="18" charset="0"/>
                  <a:ea typeface="Calibri" panose="020F0502020204030204" pitchFamily="34" charset="0"/>
                </a:rPr>
                <a:t> điều khiển</a:t>
              </a:r>
              <a:r>
                <a:rPr lang="en-US" sz="2400" b="1">
                  <a:solidFill>
                    <a:schemeClr val="bg1"/>
                  </a:solidFill>
                  <a:effectLst/>
                  <a:latin typeface="Times New Roman" panose="02020603050405020304" pitchFamily="18" charset="0"/>
                  <a:ea typeface="Calibri" panose="020F0502020204030204" pitchFamily="34" charset="0"/>
                </a:rPr>
                <a:t> PID mờ </a:t>
              </a:r>
            </a:p>
            <a:p>
              <a:pPr lvl="0"/>
              <a:r>
                <a:rPr lang="en-US" sz="2400" b="1">
                  <a:solidFill>
                    <a:schemeClr val="bg1"/>
                  </a:solidFill>
                  <a:effectLst/>
                  <a:latin typeface="Times New Roman" panose="02020603050405020304" pitchFamily="18" charset="0"/>
                  <a:ea typeface="Calibri" panose="020F0502020204030204" pitchFamily="34" charset="0"/>
                </a:rPr>
                <a:t>theo qui tắc Mamdani</a:t>
              </a:r>
              <a:endParaRPr lang="vi-VN" sz="2400" b="1" dirty="0">
                <a:solidFill>
                  <a:schemeClr val="bg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B9A8ABE-159B-49AA-8D3D-C507C45EF691}"/>
                  </a:ext>
                </a:extLst>
              </p:cNvPr>
              <p:cNvSpPr txBox="1"/>
              <p:nvPr/>
            </p:nvSpPr>
            <p:spPr>
              <a:xfrm>
                <a:off x="897809" y="1768320"/>
                <a:ext cx="11111311" cy="4798942"/>
              </a:xfrm>
              <a:prstGeom prst="rect">
                <a:avLst/>
              </a:prstGeom>
              <a:noFill/>
            </p:spPr>
            <p:txBody>
              <a:bodyPr wrap="square">
                <a:spAutoFit/>
              </a:bodyPr>
              <a:lstStyle/>
              <a:p>
                <a:pPr marL="457200">
                  <a:lnSpc>
                    <a:spcPct val="115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Sai số: </a:t>
                </a:r>
                <a14:m>
                  <m:oMath xmlns:m="http://schemas.openxmlformats.org/officeDocument/2006/math">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e</m:t>
                    </m:r>
                    <m:r>
                      <a:rPr lang="en-US" sz="18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t</m:t>
                    </m:r>
                    <m:r>
                      <a:rPr lang="en-US" sz="1800" i="0">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y</m:t>
                        </m:r>
                      </m:e>
                      <m:sub>
                        <m:r>
                          <m:rPr>
                            <m:sty m:val="p"/>
                          </m:rPr>
                          <a:rPr lang="en-US" sz="1800" i="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18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t</m:t>
                    </m:r>
                    <m:r>
                      <a:rPr lang="en-US" sz="1800" i="0">
                        <a:effectLst/>
                        <a:latin typeface="Cambria Math" panose="02040503050406030204" pitchFamily="18" charset="0"/>
                        <a:ea typeface="Calibri" panose="020F0502020204030204" pitchFamily="34" charset="0"/>
                        <a:cs typeface="Times New Roman" panose="02020603050405020304" pitchFamily="18" charset="0"/>
                      </a:rPr>
                      <m:t>) – </m:t>
                    </m:r>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y</m:t>
                    </m:r>
                    <m:r>
                      <a:rPr lang="en-US" sz="18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t</m:t>
                    </m:r>
                    <m:r>
                      <a:rPr lang="en-US" sz="1800" i="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0">
                        <a:effectLst/>
                        <a:latin typeface="Cambria Math" panose="02040503050406030204" pitchFamily="18" charset="0"/>
                        <a:ea typeface="Calibri" panose="020F0502020204030204" pitchFamily="34" charset="0"/>
                        <a:cs typeface="Times New Roman" panose="02020603050405020304" pitchFamily="18" charset="0"/>
                      </a:rPr>
                      <m:t>−</m:t>
                    </m:r>
                    <m:r>
                      <a:rPr lang="en-US" sz="1800" i="0">
                        <a:effectLst/>
                        <a:latin typeface="Cambria Math" panose="02040503050406030204" pitchFamily="18" charset="0"/>
                        <a:ea typeface="Calibri" panose="020F0502020204030204" pitchFamily="34" charset="0"/>
                        <a:cs typeface="Times New Roman" panose="02020603050405020304" pitchFamily="18" charset="0"/>
                      </a:rPr>
                      <m:t>20</m:t>
                    </m:r>
                    <m:r>
                      <a:rPr lang="en-US" sz="18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e</m:t>
                    </m:r>
                    <m:r>
                      <a:rPr lang="en-US" sz="1800" i="0">
                        <a:effectLst/>
                        <a:latin typeface="Cambria Math" panose="02040503050406030204" pitchFamily="18" charset="0"/>
                        <a:ea typeface="Calibri" panose="020F0502020204030204" pitchFamily="34" charset="0"/>
                        <a:cs typeface="Times New Roman" panose="02020603050405020304" pitchFamily="18" charset="0"/>
                      </a:rPr>
                      <m:t>≤</m:t>
                    </m:r>
                    <m:r>
                      <a:rPr lang="en-US" sz="1800" i="0">
                        <a:effectLst/>
                        <a:latin typeface="Cambria Math" panose="02040503050406030204" pitchFamily="18" charset="0"/>
                        <a:ea typeface="Calibri" panose="020F0502020204030204" pitchFamily="34" charset="0"/>
                        <a:cs typeface="Times New Roman" panose="02020603050405020304" pitchFamily="18" charset="0"/>
                      </a:rPr>
                      <m:t>20</m:t>
                    </m:r>
                    <m:r>
                      <a:rPr lang="en-US" sz="1800" i="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0">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i="0">
                            <a:effectLst/>
                            <a:latin typeface="Cambria Math" panose="02040503050406030204" pitchFamily="18" charset="0"/>
                            <a:ea typeface="Calibri" panose="020F0502020204030204" pitchFamily="34" charset="0"/>
                            <a:cs typeface="Times New Roman" panose="02020603050405020304" pitchFamily="18" charset="0"/>
                          </a:rPr>
                          <m:t>0</m:t>
                        </m:r>
                      </m:sup>
                    </m:sSup>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C</m:t>
                    </m:r>
                    <m:r>
                      <a:rPr lang="en-US" sz="1800" i="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K</m:t>
                        </m:r>
                      </m:e>
                      <m:sub>
                        <m:r>
                          <a:rPr lang="en-US" sz="1800" i="0" baseline="-250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vi-V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20</m:t>
                        </m:r>
                      </m:den>
                    </m:f>
                  </m:oMath>
                </a14:m>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Biến thiên sai số: 		</a:t>
                </a:r>
                <a14:m>
                  <m:oMath xmlns:m="http://schemas.openxmlformats.org/officeDocument/2006/math">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10</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vi-V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e</m:t>
                        </m:r>
                      </m:e>
                    </m:acc>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10</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0">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i="0">
                            <a:effectLst/>
                            <a:latin typeface="Cambria Math" panose="02040503050406030204" pitchFamily="18" charset="0"/>
                            <a:ea typeface="Calibri" panose="020F0502020204030204" pitchFamily="34" charset="0"/>
                            <a:cs typeface="Times New Roman" panose="02020603050405020304" pitchFamily="18" charset="0"/>
                          </a:rPr>
                          <m:t>0</m:t>
                        </m:r>
                      </m:sup>
                    </m:sSup>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C</m:t>
                    </m:r>
                    <m:r>
                      <a:rPr lang="en-US" sz="18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s</m:t>
                    </m:r>
                    <m:r>
                      <a:rPr lang="en-US" sz="1800" i="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sSub>
                      <m:sSubPr>
                        <m:ctrlPr>
                          <a:rPr lang="vi-V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K</m:t>
                        </m:r>
                      </m:e>
                      <m:sub>
                        <m:r>
                          <a:rPr lang="en-US" sz="1800" i="0" baseline="-250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vi-V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10</m:t>
                        </m:r>
                      </m:den>
                    </m:f>
                  </m:oMath>
                </a14:m>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Khoảng thay đổi ΔKp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25</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ΔKp</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25</m:t>
                    </m:r>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vi-V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K</m:t>
                        </m:r>
                      </m:e>
                      <m:sub>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0">
                        <a:effectLst/>
                        <a:latin typeface="Cambria Math" panose="02040503050406030204" pitchFamily="18" charset="0"/>
                        <a:ea typeface="Calibri" panose="020F0502020204030204" pitchFamily="34" charset="0"/>
                        <a:cs typeface="Times New Roman" panose="02020603050405020304" pitchFamily="18" charset="0"/>
                      </a:rPr>
                      <m:t> </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25</m:t>
                    </m:r>
                  </m:oMath>
                </a14:m>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Khoảng thay đổi ΔKi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0025</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ΔKi</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0025</m:t>
                    </m:r>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K</m:t>
                        </m:r>
                      </m:e>
                      <m:sub>
                        <m:r>
                          <a:rPr lang="en-US" sz="1800" i="0" baseline="-25000">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0025</m:t>
                    </m:r>
                  </m:oMath>
                </a14:m>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Khoảng thay đổi ΔKd</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Calibri" panose="020F0502020204030204" pitchFamily="34" charset="0"/>
                        <a:cs typeface="Times New Roman" panose="02020603050405020304" pitchFamily="18" charset="0"/>
                      </a:rPr>
                      <m:t>ΔKd</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2</m:t>
                    </m:r>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vi-V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K</m:t>
                        </m:r>
                      </m:e>
                      <m:sub>
                        <m:r>
                          <a:rPr lang="en-US" sz="1800" i="0" baseline="-25000">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2</m:t>
                    </m:r>
                  </m:oMath>
                </a14:m>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Kp0 = 1.2	; Ki0 = 0.0692	; Kd0 = 1</a:t>
                </a:r>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Phương pháp giải mờ trọng tâm:</a:t>
                </a:r>
                <a:r>
                  <a:rPr lang="vi-VN" sz="180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vi-VN" sz="18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𝑥</m:t>
                            </m:r>
                          </m:sub>
                        </m:sSub>
                      </m:e>
                    </m:ac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limLoc m:val="undOvr"/>
                            <m:grow m:val="on"/>
                            <m:supHide m:val="on"/>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sub>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d>
                              <m:d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𝑦𝑑𝑦</m:t>
                            </m:r>
                          </m:e>
                        </m:nary>
                      </m:num>
                      <m:den>
                        <m:nary>
                          <m:naryPr>
                            <m:limLoc m:val="undOvr"/>
                            <m:grow m:val="on"/>
                            <m:supHide m:val="on"/>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sub>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d>
                              <m:d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𝑑𝑦</m:t>
                            </m:r>
                          </m:e>
                        </m:nary>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d>
                              <m:d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nary>
                          <m:naryPr>
                            <m:chr m:val="∑"/>
                            <m:limLoc m:val="undOv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d>
                              <m:d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nary>
                      </m:den>
                    </m:f>
                  </m:oMath>
                </a14:m>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6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Trong đó </a:t>
                </a:r>
                <a14:m>
                  <m:oMath xmlns:m="http://schemas.openxmlformats.org/officeDocument/2006/math">
                    <m:sSub>
                      <m:sSubPr>
                        <m:ctrlPr>
                          <a:rPr lang="vi-V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là những giá trị mờ,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d>
                      <m:d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là hàm liên thuộc của những giá trị mờ và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là kết quả đánh giá</a:t>
                </a:r>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600"/>
                  </a:spcAft>
                </a:pPr>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9B9A8ABE-159B-49AA-8D3D-C507C45EF691}"/>
                  </a:ext>
                </a:extLst>
              </p:cNvPr>
              <p:cNvSpPr txBox="1">
                <a:spLocks noRot="1" noChangeAspect="1" noMove="1" noResize="1" noEditPoints="1" noAdjustHandles="1" noChangeArrowheads="1" noChangeShapeType="1" noTextEdit="1"/>
              </p:cNvSpPr>
              <p:nvPr/>
            </p:nvSpPr>
            <p:spPr>
              <a:xfrm>
                <a:off x="897809" y="1768320"/>
                <a:ext cx="11111311" cy="4798942"/>
              </a:xfrm>
              <a:prstGeom prst="rect">
                <a:avLst/>
              </a:prstGeom>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47455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III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Thiết kế BĐK PID mờ</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985480"/>
            <a:ext cx="6462753" cy="830955"/>
            <a:chOff x="5442830" y="936038"/>
            <a:chExt cx="4909301" cy="617661"/>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8" y="967562"/>
              <a:ext cx="3993474" cy="505773"/>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2</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104401" y="936038"/>
              <a:ext cx="4247730" cy="617661"/>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Thiết kế bộ</a:t>
              </a:r>
              <a:r>
                <a:rPr lang="vi-VN" sz="2400" b="1">
                  <a:solidFill>
                    <a:schemeClr val="bg1"/>
                  </a:solidFill>
                  <a:effectLst/>
                  <a:latin typeface="Times New Roman" panose="02020603050405020304" pitchFamily="18" charset="0"/>
                  <a:ea typeface="Calibri" panose="020F0502020204030204" pitchFamily="34" charset="0"/>
                </a:rPr>
                <a:t> điều khiển</a:t>
              </a:r>
              <a:r>
                <a:rPr lang="en-US" sz="2400" b="1">
                  <a:solidFill>
                    <a:schemeClr val="bg1"/>
                  </a:solidFill>
                  <a:effectLst/>
                  <a:latin typeface="Times New Roman" panose="02020603050405020304" pitchFamily="18" charset="0"/>
                  <a:ea typeface="Calibri" panose="020F0502020204030204" pitchFamily="34" charset="0"/>
                </a:rPr>
                <a:t> PID mờ </a:t>
              </a:r>
            </a:p>
            <a:p>
              <a:pPr lvl="0"/>
              <a:r>
                <a:rPr lang="en-US" sz="2400" b="1">
                  <a:solidFill>
                    <a:schemeClr val="bg1"/>
                  </a:solidFill>
                  <a:effectLst/>
                  <a:latin typeface="Times New Roman" panose="02020603050405020304" pitchFamily="18" charset="0"/>
                  <a:ea typeface="Calibri" panose="020F0502020204030204" pitchFamily="34" charset="0"/>
                </a:rPr>
                <a:t>theo qui tắc Mamdani</a:t>
              </a:r>
              <a:endParaRPr lang="vi-VN" sz="2400" b="1" dirty="0">
                <a:solidFill>
                  <a:schemeClr val="bg1"/>
                </a:solidFill>
                <a:latin typeface="Calibri"/>
                <a:ea typeface="Calibri"/>
                <a:cs typeface="Calibri"/>
                <a:sym typeface="Calibri"/>
              </a:endParaRPr>
            </a:p>
          </p:txBody>
        </p:sp>
      </p:grpSp>
      <p:sp>
        <p:nvSpPr>
          <p:cNvPr id="22" name="TextBox 21">
            <a:extLst>
              <a:ext uri="{FF2B5EF4-FFF2-40B4-BE49-F238E27FC236}">
                <a16:creationId xmlns:a16="http://schemas.microsoft.com/office/drawing/2014/main" id="{50570111-F1FA-493E-82F5-F93D69DF8768}"/>
              </a:ext>
            </a:extLst>
          </p:cNvPr>
          <p:cNvSpPr txBox="1"/>
          <p:nvPr/>
        </p:nvSpPr>
        <p:spPr>
          <a:xfrm>
            <a:off x="1831191" y="1961336"/>
            <a:ext cx="6096000" cy="430887"/>
          </a:xfrm>
          <a:prstGeom prst="rect">
            <a:avLst/>
          </a:prstGeom>
          <a:noFill/>
        </p:spPr>
        <p:txBody>
          <a:bodyPr wrap="square">
            <a:spAutoFit/>
          </a:bodyPr>
          <a:lstStyle/>
          <a:p>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Định nghĩa các giá trị ngôn ngữ cho các biến vào ra:</a:t>
            </a:r>
            <a:r>
              <a:rPr lang="en-US" sz="2200">
                <a:effectLst/>
                <a:latin typeface="Times New Roman" panose="02020603050405020304" pitchFamily="18" charset="0"/>
                <a:ea typeface="Calibri" panose="020F0502020204030204" pitchFamily="34" charset="0"/>
                <a:cs typeface="Times New Roman" panose="02020603050405020304" pitchFamily="18" charset="0"/>
              </a:rPr>
              <a:t> </a:t>
            </a:r>
            <a:endParaRPr lang="vi-VN" sz="220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405AEB3D-FA6F-476E-8EE7-1AF9C39AF567}"/>
              </a:ext>
            </a:extLst>
          </p:cNvPr>
          <p:cNvPicPr>
            <a:picLocks noChangeAspect="1"/>
          </p:cNvPicPr>
          <p:nvPr/>
        </p:nvPicPr>
        <p:blipFill>
          <a:blip r:embed="rId3"/>
          <a:stretch>
            <a:fillRect/>
          </a:stretch>
        </p:blipFill>
        <p:spPr>
          <a:xfrm>
            <a:off x="120858" y="2877462"/>
            <a:ext cx="3790742" cy="3223285"/>
          </a:xfrm>
          <a:prstGeom prst="rect">
            <a:avLst/>
          </a:prstGeom>
        </p:spPr>
      </p:pic>
      <p:pic>
        <p:nvPicPr>
          <p:cNvPr id="24" name="Picture 23">
            <a:extLst>
              <a:ext uri="{FF2B5EF4-FFF2-40B4-BE49-F238E27FC236}">
                <a16:creationId xmlns:a16="http://schemas.microsoft.com/office/drawing/2014/main" id="{A5BCE1A2-3682-41F0-AA25-D8B0B72C0BB8}"/>
              </a:ext>
            </a:extLst>
          </p:cNvPr>
          <p:cNvPicPr>
            <a:picLocks noChangeAspect="1"/>
          </p:cNvPicPr>
          <p:nvPr/>
        </p:nvPicPr>
        <p:blipFill>
          <a:blip r:embed="rId4"/>
          <a:stretch>
            <a:fillRect/>
          </a:stretch>
        </p:blipFill>
        <p:spPr>
          <a:xfrm>
            <a:off x="4197750" y="2877460"/>
            <a:ext cx="3796499" cy="3223287"/>
          </a:xfrm>
          <a:prstGeom prst="rect">
            <a:avLst/>
          </a:prstGeom>
        </p:spPr>
      </p:pic>
      <p:pic>
        <p:nvPicPr>
          <p:cNvPr id="25" name="Picture 24">
            <a:extLst>
              <a:ext uri="{FF2B5EF4-FFF2-40B4-BE49-F238E27FC236}">
                <a16:creationId xmlns:a16="http://schemas.microsoft.com/office/drawing/2014/main" id="{98B28212-748A-42C7-A379-E7683383315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74680" y="2877460"/>
            <a:ext cx="3796462" cy="3223287"/>
          </a:xfrm>
          <a:prstGeom prst="rect">
            <a:avLst/>
          </a:prstGeom>
          <a:noFill/>
        </p:spPr>
      </p:pic>
      <p:pic>
        <p:nvPicPr>
          <p:cNvPr id="26" name="Picture 25">
            <a:extLst>
              <a:ext uri="{FF2B5EF4-FFF2-40B4-BE49-F238E27FC236}">
                <a16:creationId xmlns:a16="http://schemas.microsoft.com/office/drawing/2014/main" id="{9AFF414E-340D-4DC3-9CFF-303A53D9E91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58" y="2909134"/>
            <a:ext cx="3790742" cy="3218279"/>
          </a:xfrm>
          <a:prstGeom prst="rect">
            <a:avLst/>
          </a:prstGeom>
          <a:noFill/>
        </p:spPr>
      </p:pic>
      <p:pic>
        <p:nvPicPr>
          <p:cNvPr id="27" name="Picture 26">
            <a:extLst>
              <a:ext uri="{FF2B5EF4-FFF2-40B4-BE49-F238E27FC236}">
                <a16:creationId xmlns:a16="http://schemas.microsoft.com/office/drawing/2014/main" id="{9A07B309-7206-4F45-86A2-782EC39670E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92031" y="2872818"/>
            <a:ext cx="3802218" cy="3227929"/>
          </a:xfrm>
          <a:prstGeom prst="rect">
            <a:avLst/>
          </a:prstGeom>
          <a:noFill/>
        </p:spPr>
      </p:pic>
      <p:pic>
        <p:nvPicPr>
          <p:cNvPr id="28" name="Picture 27">
            <a:extLst>
              <a:ext uri="{FF2B5EF4-FFF2-40B4-BE49-F238E27FC236}">
                <a16:creationId xmlns:a16="http://schemas.microsoft.com/office/drawing/2014/main" id="{C51228BA-56E6-4F24-BE33-A553796C4FC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74680" y="2877320"/>
            <a:ext cx="3796462" cy="3223427"/>
          </a:xfrm>
          <a:prstGeom prst="rect">
            <a:avLst/>
          </a:prstGeom>
          <a:noFill/>
        </p:spPr>
      </p:pic>
    </p:spTree>
    <p:extLst>
      <p:ext uri="{BB962C8B-B14F-4D97-AF65-F5344CB8AC3E}">
        <p14:creationId xmlns:p14="http://schemas.microsoft.com/office/powerpoint/2010/main" val="291815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par>
                                <p:cTn id="13" presetID="22" presetClass="entr" presetSubtype="4"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anim calcmode="lin" valueType="num">
                                      <p:cBhvr>
                                        <p:cTn id="24" dur="500" fill="hold"/>
                                        <p:tgtEl>
                                          <p:spTgt spid="26"/>
                                        </p:tgtEl>
                                        <p:attrNameLst>
                                          <p:attrName>ppt_x</p:attrName>
                                        </p:attrNameLst>
                                      </p:cBhvr>
                                      <p:tavLst>
                                        <p:tav tm="0">
                                          <p:val>
                                            <p:strVal val="#ppt_x"/>
                                          </p:val>
                                        </p:tav>
                                        <p:tav tm="100000">
                                          <p:val>
                                            <p:strVal val="#ppt_x"/>
                                          </p:val>
                                        </p:tav>
                                      </p:tavLst>
                                    </p:anim>
                                    <p:anim calcmode="lin" valueType="num">
                                      <p:cBhvr>
                                        <p:cTn id="25" dur="500" fill="hold"/>
                                        <p:tgtEl>
                                          <p:spTgt spid="26"/>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anim calcmode="lin" valueType="num">
                                      <p:cBhvr>
                                        <p:cTn id="29" dur="500" fill="hold"/>
                                        <p:tgtEl>
                                          <p:spTgt spid="27"/>
                                        </p:tgtEl>
                                        <p:attrNameLst>
                                          <p:attrName>ppt_x</p:attrName>
                                        </p:attrNameLst>
                                      </p:cBhvr>
                                      <p:tavLst>
                                        <p:tav tm="0">
                                          <p:val>
                                            <p:strVal val="#ppt_x"/>
                                          </p:val>
                                        </p:tav>
                                        <p:tav tm="100000">
                                          <p:val>
                                            <p:strVal val="#ppt_x"/>
                                          </p:val>
                                        </p:tav>
                                      </p:tavLst>
                                    </p:anim>
                                    <p:anim calcmode="lin" valueType="num">
                                      <p:cBhvr>
                                        <p:cTn id="30" dur="500" fill="hold"/>
                                        <p:tgtEl>
                                          <p:spTgt spid="2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anim calcmode="lin" valueType="num">
                                      <p:cBhvr>
                                        <p:cTn id="34" dur="500" fill="hold"/>
                                        <p:tgtEl>
                                          <p:spTgt spid="28"/>
                                        </p:tgtEl>
                                        <p:attrNameLst>
                                          <p:attrName>ppt_x</p:attrName>
                                        </p:attrNameLst>
                                      </p:cBhvr>
                                      <p:tavLst>
                                        <p:tav tm="0">
                                          <p:val>
                                            <p:strVal val="#ppt_x"/>
                                          </p:val>
                                        </p:tav>
                                        <p:tav tm="100000">
                                          <p:val>
                                            <p:strVal val="#ppt_x"/>
                                          </p:val>
                                        </p:tav>
                                      </p:tavLst>
                                    </p:anim>
                                    <p:anim calcmode="lin" valueType="num">
                                      <p:cBhvr>
                                        <p:cTn id="35"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III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Thiết kế BĐK PID mờ</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985480"/>
            <a:ext cx="6462753" cy="830955"/>
            <a:chOff x="5442830" y="936038"/>
            <a:chExt cx="4909301" cy="617661"/>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8" y="967562"/>
              <a:ext cx="3993474" cy="505773"/>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2</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104401" y="936038"/>
              <a:ext cx="4247730" cy="617661"/>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Thiết kế bộ</a:t>
              </a:r>
              <a:r>
                <a:rPr lang="vi-VN" sz="2400" b="1">
                  <a:solidFill>
                    <a:schemeClr val="bg1"/>
                  </a:solidFill>
                  <a:effectLst/>
                  <a:latin typeface="Times New Roman" panose="02020603050405020304" pitchFamily="18" charset="0"/>
                  <a:ea typeface="Calibri" panose="020F0502020204030204" pitchFamily="34" charset="0"/>
                </a:rPr>
                <a:t> điều khiển</a:t>
              </a:r>
              <a:r>
                <a:rPr lang="en-US" sz="2400" b="1">
                  <a:solidFill>
                    <a:schemeClr val="bg1"/>
                  </a:solidFill>
                  <a:effectLst/>
                  <a:latin typeface="Times New Roman" panose="02020603050405020304" pitchFamily="18" charset="0"/>
                  <a:ea typeface="Calibri" panose="020F0502020204030204" pitchFamily="34" charset="0"/>
                </a:rPr>
                <a:t> PID mờ </a:t>
              </a:r>
            </a:p>
            <a:p>
              <a:pPr lvl="0"/>
              <a:r>
                <a:rPr lang="en-US" sz="2400" b="1">
                  <a:solidFill>
                    <a:schemeClr val="bg1"/>
                  </a:solidFill>
                  <a:effectLst/>
                  <a:latin typeface="Times New Roman" panose="02020603050405020304" pitchFamily="18" charset="0"/>
                  <a:ea typeface="Calibri" panose="020F0502020204030204" pitchFamily="34" charset="0"/>
                </a:rPr>
                <a:t>theo qui tắc Mamdani</a:t>
              </a:r>
              <a:endParaRPr lang="vi-VN" sz="2400" b="1" dirty="0">
                <a:solidFill>
                  <a:schemeClr val="bg1"/>
                </a:solidFill>
                <a:latin typeface="Calibri"/>
                <a:ea typeface="Calibri"/>
                <a:cs typeface="Calibri"/>
                <a:sym typeface="Calibri"/>
              </a:endParaRPr>
            </a:p>
          </p:txBody>
        </p:sp>
      </p:grpSp>
      <p:sp>
        <p:nvSpPr>
          <p:cNvPr id="22" name="TextBox 21">
            <a:extLst>
              <a:ext uri="{FF2B5EF4-FFF2-40B4-BE49-F238E27FC236}">
                <a16:creationId xmlns:a16="http://schemas.microsoft.com/office/drawing/2014/main" id="{6B33309A-F484-4D4E-B0D8-B6BC6FCBB0CC}"/>
              </a:ext>
            </a:extLst>
          </p:cNvPr>
          <p:cNvSpPr txBox="1"/>
          <p:nvPr/>
        </p:nvSpPr>
        <p:spPr>
          <a:xfrm>
            <a:off x="81988" y="1618158"/>
            <a:ext cx="6887631" cy="4807535"/>
          </a:xfrm>
          <a:prstGeom prst="rect">
            <a:avLst/>
          </a:prstGeom>
          <a:noFill/>
        </p:spPr>
        <p:txBody>
          <a:bodyPr wrap="square">
            <a:spAutoFit/>
          </a:bodyPr>
          <a:lstStyle/>
          <a:p>
            <a:pPr indent="457200" algn="just">
              <a:lnSpc>
                <a:spcPct val="150000"/>
              </a:lnSpc>
              <a:spcAft>
                <a:spcPts val="6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Khi E lớn, thì ta thiết lập thông số ΔKp nhỏ và ΔKi lớn để tăng tốc độ đáp ứng của hệ thống và giảm sai số nhanh, ΔKd được chọn lớn để giảm độ vọt lố và thời gian xác lập. </a:t>
            </a:r>
            <a:endParaRPr lang="vi-VN" sz="200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6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Khi E và Ec là trung bình, để giảm bớt độ vọt lố của đáp ứng hệ thống, ta nên chọn ΔKp và ΔKi trung bình, ΔKd nên được hiệu chỉnh phù hợp để đảm bảo tốc độ đáp ứng của hệ thống. </a:t>
            </a:r>
            <a:endParaRPr lang="vi-VN" sz="200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6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Khi |E| bé, để hệ thống có độ ổn định tốt, thì ΔKp lấy giá trị trung bình và ΔKi nên lấy nhỏ. Khi |Ec| bé, thì ΔKi ta nên hiệu chỉnh bé, |Ec| lớn thì hiệu chỉnh ΔKi lớn hơn. Để tránh sự dao động quanh giá trị cài đặt thì cần chọn ΔKd hợp lý. </a:t>
            </a:r>
            <a:endParaRPr lang="vi-VN" sz="20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CC6F8B7-19E9-42A7-8BDD-99BB3D72A34A}"/>
              </a:ext>
            </a:extLst>
          </p:cNvPr>
          <p:cNvGraphicFramePr>
            <a:graphicFrameLocks noGrp="1"/>
          </p:cNvGraphicFramePr>
          <p:nvPr>
            <p:extLst>
              <p:ext uri="{D42A27DB-BD31-4B8C-83A1-F6EECF244321}">
                <p14:modId xmlns:p14="http://schemas.microsoft.com/office/powerpoint/2010/main" val="609860690"/>
              </p:ext>
            </p:extLst>
          </p:nvPr>
        </p:nvGraphicFramePr>
        <p:xfrm>
          <a:off x="7005921" y="2"/>
          <a:ext cx="5067787" cy="6824978"/>
        </p:xfrm>
        <a:graphic>
          <a:graphicData uri="http://schemas.openxmlformats.org/drawingml/2006/table">
            <a:tbl>
              <a:tblPr firstRow="1" firstCol="1" bandRow="1">
                <a:tableStyleId>{93296810-A885-4BE3-A3E7-6D5BEEA58F35}</a:tableStyleId>
              </a:tblPr>
              <a:tblGrid>
                <a:gridCol w="2103031">
                  <a:extLst>
                    <a:ext uri="{9D8B030D-6E8A-4147-A177-3AD203B41FA5}">
                      <a16:colId xmlns:a16="http://schemas.microsoft.com/office/drawing/2014/main" val="3772793741"/>
                    </a:ext>
                  </a:extLst>
                </a:gridCol>
                <a:gridCol w="545451">
                  <a:extLst>
                    <a:ext uri="{9D8B030D-6E8A-4147-A177-3AD203B41FA5}">
                      <a16:colId xmlns:a16="http://schemas.microsoft.com/office/drawing/2014/main" val="2829329182"/>
                    </a:ext>
                  </a:extLst>
                </a:gridCol>
                <a:gridCol w="225874">
                  <a:extLst>
                    <a:ext uri="{9D8B030D-6E8A-4147-A177-3AD203B41FA5}">
                      <a16:colId xmlns:a16="http://schemas.microsoft.com/office/drawing/2014/main" val="3482649491"/>
                    </a:ext>
                  </a:extLst>
                </a:gridCol>
                <a:gridCol w="112937">
                  <a:extLst>
                    <a:ext uri="{9D8B030D-6E8A-4147-A177-3AD203B41FA5}">
                      <a16:colId xmlns:a16="http://schemas.microsoft.com/office/drawing/2014/main" val="3371007096"/>
                    </a:ext>
                  </a:extLst>
                </a:gridCol>
                <a:gridCol w="112937">
                  <a:extLst>
                    <a:ext uri="{9D8B030D-6E8A-4147-A177-3AD203B41FA5}">
                      <a16:colId xmlns:a16="http://schemas.microsoft.com/office/drawing/2014/main" val="312540962"/>
                    </a:ext>
                  </a:extLst>
                </a:gridCol>
                <a:gridCol w="112937">
                  <a:extLst>
                    <a:ext uri="{9D8B030D-6E8A-4147-A177-3AD203B41FA5}">
                      <a16:colId xmlns:a16="http://schemas.microsoft.com/office/drawing/2014/main" val="2256933151"/>
                    </a:ext>
                  </a:extLst>
                </a:gridCol>
                <a:gridCol w="112937">
                  <a:extLst>
                    <a:ext uri="{9D8B030D-6E8A-4147-A177-3AD203B41FA5}">
                      <a16:colId xmlns:a16="http://schemas.microsoft.com/office/drawing/2014/main" val="1665704660"/>
                    </a:ext>
                  </a:extLst>
                </a:gridCol>
                <a:gridCol w="112937">
                  <a:extLst>
                    <a:ext uri="{9D8B030D-6E8A-4147-A177-3AD203B41FA5}">
                      <a16:colId xmlns:a16="http://schemas.microsoft.com/office/drawing/2014/main" val="1350584334"/>
                    </a:ext>
                  </a:extLst>
                </a:gridCol>
                <a:gridCol w="112937">
                  <a:extLst>
                    <a:ext uri="{9D8B030D-6E8A-4147-A177-3AD203B41FA5}">
                      <a16:colId xmlns:a16="http://schemas.microsoft.com/office/drawing/2014/main" val="243190173"/>
                    </a:ext>
                  </a:extLst>
                </a:gridCol>
                <a:gridCol w="112937">
                  <a:extLst>
                    <a:ext uri="{9D8B030D-6E8A-4147-A177-3AD203B41FA5}">
                      <a16:colId xmlns:a16="http://schemas.microsoft.com/office/drawing/2014/main" val="335682921"/>
                    </a:ext>
                  </a:extLst>
                </a:gridCol>
                <a:gridCol w="112937">
                  <a:extLst>
                    <a:ext uri="{9D8B030D-6E8A-4147-A177-3AD203B41FA5}">
                      <a16:colId xmlns:a16="http://schemas.microsoft.com/office/drawing/2014/main" val="532727488"/>
                    </a:ext>
                  </a:extLst>
                </a:gridCol>
                <a:gridCol w="112937">
                  <a:extLst>
                    <a:ext uri="{9D8B030D-6E8A-4147-A177-3AD203B41FA5}">
                      <a16:colId xmlns:a16="http://schemas.microsoft.com/office/drawing/2014/main" val="969761228"/>
                    </a:ext>
                  </a:extLst>
                </a:gridCol>
                <a:gridCol w="112937">
                  <a:extLst>
                    <a:ext uri="{9D8B030D-6E8A-4147-A177-3AD203B41FA5}">
                      <a16:colId xmlns:a16="http://schemas.microsoft.com/office/drawing/2014/main" val="3243672215"/>
                    </a:ext>
                  </a:extLst>
                </a:gridCol>
                <a:gridCol w="112937">
                  <a:extLst>
                    <a:ext uri="{9D8B030D-6E8A-4147-A177-3AD203B41FA5}">
                      <a16:colId xmlns:a16="http://schemas.microsoft.com/office/drawing/2014/main" val="649162270"/>
                    </a:ext>
                  </a:extLst>
                </a:gridCol>
                <a:gridCol w="112937">
                  <a:extLst>
                    <a:ext uri="{9D8B030D-6E8A-4147-A177-3AD203B41FA5}">
                      <a16:colId xmlns:a16="http://schemas.microsoft.com/office/drawing/2014/main" val="1278504931"/>
                    </a:ext>
                  </a:extLst>
                </a:gridCol>
                <a:gridCol w="112937">
                  <a:extLst>
                    <a:ext uri="{9D8B030D-6E8A-4147-A177-3AD203B41FA5}">
                      <a16:colId xmlns:a16="http://schemas.microsoft.com/office/drawing/2014/main" val="2665359520"/>
                    </a:ext>
                  </a:extLst>
                </a:gridCol>
                <a:gridCol w="112937">
                  <a:extLst>
                    <a:ext uri="{9D8B030D-6E8A-4147-A177-3AD203B41FA5}">
                      <a16:colId xmlns:a16="http://schemas.microsoft.com/office/drawing/2014/main" val="849449007"/>
                    </a:ext>
                  </a:extLst>
                </a:gridCol>
                <a:gridCol w="112937">
                  <a:extLst>
                    <a:ext uri="{9D8B030D-6E8A-4147-A177-3AD203B41FA5}">
                      <a16:colId xmlns:a16="http://schemas.microsoft.com/office/drawing/2014/main" val="2041691926"/>
                    </a:ext>
                  </a:extLst>
                </a:gridCol>
                <a:gridCol w="499376">
                  <a:extLst>
                    <a:ext uri="{9D8B030D-6E8A-4147-A177-3AD203B41FA5}">
                      <a16:colId xmlns:a16="http://schemas.microsoft.com/office/drawing/2014/main" val="343676954"/>
                    </a:ext>
                  </a:extLst>
                </a:gridCol>
              </a:tblGrid>
              <a:tr h="205647">
                <a:tc gridSpan="19">
                  <a:txBody>
                    <a:bodyPr/>
                    <a:lstStyle/>
                    <a:p>
                      <a:pPr algn="ctr">
                        <a:lnSpc>
                          <a:spcPct val="115000"/>
                        </a:lnSpc>
                        <a:spcAft>
                          <a:spcPts val="1000"/>
                        </a:spcAft>
                      </a:pPr>
                      <a:r>
                        <a:rPr lang="vi-VN" sz="1300">
                          <a:effectLst/>
                          <a:latin typeface="+mj-lt"/>
                        </a:rPr>
                        <a:t>Kp</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84511366"/>
                  </a:ext>
                </a:extLst>
              </a:tr>
              <a:tr h="301526">
                <a:tc>
                  <a:txBody>
                    <a:bodyPr/>
                    <a:lstStyle/>
                    <a:p>
                      <a:pPr algn="ctr">
                        <a:lnSpc>
                          <a:spcPct val="115000"/>
                        </a:lnSpc>
                        <a:spcAft>
                          <a:spcPts val="1000"/>
                        </a:spcAft>
                      </a:pPr>
                      <a:r>
                        <a:rPr lang="vi-VN" sz="1300">
                          <a:effectLst/>
                          <a:latin typeface="+mj-lt"/>
                        </a:rPr>
                        <a:t>E                            EC</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3">
                  <a:txBody>
                    <a:bodyPr/>
                    <a:lstStyle/>
                    <a:p>
                      <a:pPr algn="ctr"/>
                      <a:r>
                        <a:rPr lang="vi-VN" sz="1300">
                          <a:effectLst/>
                          <a:latin typeface="+mj-lt"/>
                        </a:rPr>
                        <a:t>NM</a:t>
                      </a:r>
                      <a:endParaRPr lang="vi-VN" sz="1300">
                        <a:latin typeface="+mj-lt"/>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2">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extLst>
                  <a:ext uri="{0D108BD9-81ED-4DB2-BD59-A6C34878D82A}">
                    <a16:rowId xmlns:a16="http://schemas.microsoft.com/office/drawing/2014/main" val="3988682820"/>
                  </a:ext>
                </a:extLst>
              </a:tr>
              <a:tr h="276747">
                <a:tc>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3">
                  <a:txBody>
                    <a:bodyPr/>
                    <a:lstStyle/>
                    <a:p>
                      <a:pPr algn="ctr"/>
                      <a:r>
                        <a:rPr lang="vi-VN" sz="1300">
                          <a:effectLst/>
                          <a:latin typeface="+mj-lt"/>
                        </a:rPr>
                        <a:t>PB</a:t>
                      </a:r>
                      <a:endParaRPr lang="vi-VN" sz="1300">
                        <a:latin typeface="+mj-lt"/>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2">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extLst>
                  <a:ext uri="{0D108BD9-81ED-4DB2-BD59-A6C34878D82A}">
                    <a16:rowId xmlns:a16="http://schemas.microsoft.com/office/drawing/2014/main" val="2834626277"/>
                  </a:ext>
                </a:extLst>
              </a:tr>
              <a:tr h="276747">
                <a:tc>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3">
                  <a:txBody>
                    <a:bodyPr/>
                    <a:lstStyle/>
                    <a:p>
                      <a:pPr algn="ctr"/>
                      <a:r>
                        <a:rPr lang="vi-VN" sz="1300">
                          <a:effectLst/>
                          <a:latin typeface="+mj-lt"/>
                        </a:rPr>
                        <a:t>PB</a:t>
                      </a:r>
                      <a:endParaRPr lang="vi-VN" sz="1300">
                        <a:latin typeface="+mj-lt"/>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2">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extLst>
                  <a:ext uri="{0D108BD9-81ED-4DB2-BD59-A6C34878D82A}">
                    <a16:rowId xmlns:a16="http://schemas.microsoft.com/office/drawing/2014/main" val="2816459531"/>
                  </a:ext>
                </a:extLst>
              </a:tr>
              <a:tr h="276747">
                <a:tc>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3">
                  <a:txBody>
                    <a:bodyPr/>
                    <a:lstStyle/>
                    <a:p>
                      <a:pPr algn="ctr"/>
                      <a:r>
                        <a:rPr lang="vi-VN" sz="1300">
                          <a:effectLst/>
                          <a:latin typeface="+mj-lt"/>
                        </a:rPr>
                        <a:t>PM</a:t>
                      </a:r>
                      <a:endParaRPr lang="vi-VN" sz="1300">
                        <a:latin typeface="+mj-lt"/>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2">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extLst>
                  <a:ext uri="{0D108BD9-81ED-4DB2-BD59-A6C34878D82A}">
                    <a16:rowId xmlns:a16="http://schemas.microsoft.com/office/drawing/2014/main" val="3283852851"/>
                  </a:ext>
                </a:extLst>
              </a:tr>
              <a:tr h="276747">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3">
                  <a:txBody>
                    <a:bodyPr/>
                    <a:lstStyle/>
                    <a:p>
                      <a:pPr algn="ctr"/>
                      <a:r>
                        <a:rPr lang="vi-VN" sz="1300">
                          <a:effectLst/>
                          <a:latin typeface="+mj-lt"/>
                        </a:rPr>
                        <a:t>PM</a:t>
                      </a:r>
                      <a:endParaRPr lang="vi-VN" sz="1300">
                        <a:latin typeface="+mj-lt"/>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2">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extLst>
                  <a:ext uri="{0D108BD9-81ED-4DB2-BD59-A6C34878D82A}">
                    <a16:rowId xmlns:a16="http://schemas.microsoft.com/office/drawing/2014/main" val="775446411"/>
                  </a:ext>
                </a:extLst>
              </a:tr>
              <a:tr h="276747">
                <a:tc>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3">
                  <a:txBody>
                    <a:bodyPr/>
                    <a:lstStyle/>
                    <a:p>
                      <a:pPr algn="ctr"/>
                      <a:r>
                        <a:rPr lang="vi-VN" sz="1300">
                          <a:effectLst/>
                          <a:latin typeface="+mj-lt"/>
                        </a:rPr>
                        <a:t>PS</a:t>
                      </a:r>
                      <a:endParaRPr lang="vi-VN" sz="1300">
                        <a:latin typeface="+mj-lt"/>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2">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extLst>
                  <a:ext uri="{0D108BD9-81ED-4DB2-BD59-A6C34878D82A}">
                    <a16:rowId xmlns:a16="http://schemas.microsoft.com/office/drawing/2014/main" val="440130998"/>
                  </a:ext>
                </a:extLst>
              </a:tr>
              <a:tr h="276747">
                <a:tc>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3">
                  <a:txBody>
                    <a:bodyPr/>
                    <a:lstStyle/>
                    <a:p>
                      <a:pPr algn="ctr"/>
                      <a:r>
                        <a:rPr lang="vi-VN" sz="1300">
                          <a:effectLst/>
                          <a:latin typeface="+mj-lt"/>
                        </a:rPr>
                        <a:t>ZE</a:t>
                      </a:r>
                      <a:endParaRPr lang="vi-VN" sz="1300">
                        <a:latin typeface="+mj-lt"/>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2">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extLst>
                  <a:ext uri="{0D108BD9-81ED-4DB2-BD59-A6C34878D82A}">
                    <a16:rowId xmlns:a16="http://schemas.microsoft.com/office/drawing/2014/main" val="3117704349"/>
                  </a:ext>
                </a:extLst>
              </a:tr>
              <a:tr h="276747">
                <a:tc>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3">
                  <a:txBody>
                    <a:bodyPr/>
                    <a:lstStyle/>
                    <a:p>
                      <a:pPr algn="ctr"/>
                      <a:r>
                        <a:rPr lang="vi-VN" sz="1300">
                          <a:effectLst/>
                          <a:latin typeface="+mj-lt"/>
                        </a:rPr>
                        <a:t>ZE</a:t>
                      </a:r>
                      <a:endParaRPr lang="vi-VN" sz="1300">
                        <a:latin typeface="+mj-lt"/>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2">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extLst>
                  <a:ext uri="{0D108BD9-81ED-4DB2-BD59-A6C34878D82A}">
                    <a16:rowId xmlns:a16="http://schemas.microsoft.com/office/drawing/2014/main" val="2896256421"/>
                  </a:ext>
                </a:extLst>
              </a:tr>
              <a:tr h="205647">
                <a:tc gridSpan="19">
                  <a:txBody>
                    <a:bodyPr/>
                    <a:lstStyle/>
                    <a:p>
                      <a:pPr algn="ctr">
                        <a:lnSpc>
                          <a:spcPct val="115000"/>
                        </a:lnSpc>
                        <a:spcAft>
                          <a:spcPts val="1000"/>
                        </a:spcAft>
                      </a:pPr>
                      <a:r>
                        <a:rPr lang="vi-VN" sz="1300">
                          <a:effectLst/>
                          <a:latin typeface="+mj-lt"/>
                        </a:rPr>
                        <a:t>Ki</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870073259"/>
                  </a:ext>
                </a:extLst>
              </a:tr>
              <a:tr h="276747">
                <a:tc>
                  <a:txBody>
                    <a:bodyPr/>
                    <a:lstStyle/>
                    <a:p>
                      <a:pPr algn="ctr">
                        <a:lnSpc>
                          <a:spcPct val="115000"/>
                        </a:lnSpc>
                        <a:spcAft>
                          <a:spcPts val="1000"/>
                        </a:spcAft>
                      </a:pPr>
                      <a:r>
                        <a:rPr lang="vi-VN" sz="1300">
                          <a:effectLst/>
                          <a:latin typeface="+mj-lt"/>
                        </a:rPr>
                        <a:t>E                           EC</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extLst>
                  <a:ext uri="{0D108BD9-81ED-4DB2-BD59-A6C34878D82A}">
                    <a16:rowId xmlns:a16="http://schemas.microsoft.com/office/drawing/2014/main" val="170654478"/>
                  </a:ext>
                </a:extLst>
              </a:tr>
              <a:tr h="276747">
                <a:tc>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extLst>
                  <a:ext uri="{0D108BD9-81ED-4DB2-BD59-A6C34878D82A}">
                    <a16:rowId xmlns:a16="http://schemas.microsoft.com/office/drawing/2014/main" val="2695707695"/>
                  </a:ext>
                </a:extLst>
              </a:tr>
              <a:tr h="276747">
                <a:tc>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extLst>
                  <a:ext uri="{0D108BD9-81ED-4DB2-BD59-A6C34878D82A}">
                    <a16:rowId xmlns:a16="http://schemas.microsoft.com/office/drawing/2014/main" val="511704431"/>
                  </a:ext>
                </a:extLst>
              </a:tr>
              <a:tr h="276747">
                <a:tc>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extLst>
                  <a:ext uri="{0D108BD9-81ED-4DB2-BD59-A6C34878D82A}">
                    <a16:rowId xmlns:a16="http://schemas.microsoft.com/office/drawing/2014/main" val="3615319359"/>
                  </a:ext>
                </a:extLst>
              </a:tr>
              <a:tr h="276747">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extLst>
                  <a:ext uri="{0D108BD9-81ED-4DB2-BD59-A6C34878D82A}">
                    <a16:rowId xmlns:a16="http://schemas.microsoft.com/office/drawing/2014/main" val="3614993342"/>
                  </a:ext>
                </a:extLst>
              </a:tr>
              <a:tr h="205647">
                <a:tc>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extLst>
                  <a:ext uri="{0D108BD9-81ED-4DB2-BD59-A6C34878D82A}">
                    <a16:rowId xmlns:a16="http://schemas.microsoft.com/office/drawing/2014/main" val="940478803"/>
                  </a:ext>
                </a:extLst>
              </a:tr>
              <a:tr h="205647">
                <a:tc>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extLst>
                  <a:ext uri="{0D108BD9-81ED-4DB2-BD59-A6C34878D82A}">
                    <a16:rowId xmlns:a16="http://schemas.microsoft.com/office/drawing/2014/main" val="228590606"/>
                  </a:ext>
                </a:extLst>
              </a:tr>
              <a:tr h="205647">
                <a:tc>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extLst>
                  <a:ext uri="{0D108BD9-81ED-4DB2-BD59-A6C34878D82A}">
                    <a16:rowId xmlns:a16="http://schemas.microsoft.com/office/drawing/2014/main" val="3447996853"/>
                  </a:ext>
                </a:extLst>
              </a:tr>
              <a:tr h="205647">
                <a:tc gridSpan="19">
                  <a:txBody>
                    <a:bodyPr/>
                    <a:lstStyle/>
                    <a:p>
                      <a:pPr algn="ctr">
                        <a:lnSpc>
                          <a:spcPct val="115000"/>
                        </a:lnSpc>
                        <a:spcAft>
                          <a:spcPts val="1000"/>
                        </a:spcAft>
                      </a:pPr>
                      <a:r>
                        <a:rPr lang="vi-VN" sz="1300">
                          <a:effectLst/>
                          <a:latin typeface="+mj-lt"/>
                        </a:rPr>
                        <a:t>Kd</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2277287"/>
                  </a:ext>
                </a:extLst>
              </a:tr>
              <a:tr h="276747">
                <a:tc>
                  <a:txBody>
                    <a:bodyPr/>
                    <a:lstStyle/>
                    <a:p>
                      <a:pPr algn="ctr">
                        <a:lnSpc>
                          <a:spcPct val="115000"/>
                        </a:lnSpc>
                        <a:spcAft>
                          <a:spcPts val="1000"/>
                        </a:spcAft>
                      </a:pPr>
                      <a:r>
                        <a:rPr lang="vi-VN" sz="1300">
                          <a:effectLst/>
                          <a:latin typeface="+mj-lt"/>
                        </a:rPr>
                        <a:t>E                             EC</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07279387"/>
                  </a:ext>
                </a:extLst>
              </a:tr>
              <a:tr h="205647">
                <a:tc>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375864388"/>
                  </a:ext>
                </a:extLst>
              </a:tr>
              <a:tr h="276747">
                <a:tc>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533310517"/>
                  </a:ext>
                </a:extLst>
              </a:tr>
              <a:tr h="205647">
                <a:tc>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8817543"/>
                  </a:ext>
                </a:extLst>
              </a:tr>
              <a:tr h="205647">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NS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996192747"/>
                  </a:ext>
                </a:extLst>
              </a:tr>
              <a:tr h="205647">
                <a:tc>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044123895"/>
                  </a:ext>
                </a:extLst>
              </a:tr>
              <a:tr h="276747">
                <a:tc>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18595469"/>
                  </a:ext>
                </a:extLst>
              </a:tr>
              <a:tr h="276747">
                <a:tc>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a:txBody>
                    <a:bodyPr/>
                    <a:lstStyle/>
                    <a:p>
                      <a:pPr algn="ctr">
                        <a:lnSpc>
                          <a:spcPct val="115000"/>
                        </a:lnSpc>
                        <a:spcAft>
                          <a:spcPts val="1000"/>
                        </a:spcAft>
                      </a:pPr>
                      <a:r>
                        <a:rPr lang="vi-VN" sz="1300">
                          <a:effectLst/>
                          <a:latin typeface="+mj-lt"/>
                        </a:rPr>
                        <a:t>PB</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gridSpan="2">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PM</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PS</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tc gridSpan="3">
                  <a:txBody>
                    <a:bodyPr/>
                    <a:lstStyle/>
                    <a:p>
                      <a:pPr algn="ctr">
                        <a:lnSpc>
                          <a:spcPct val="115000"/>
                        </a:lnSpc>
                        <a:spcAft>
                          <a:spcPts val="1000"/>
                        </a:spcAft>
                      </a:pPr>
                      <a:r>
                        <a:rPr lang="vi-VN" sz="1300">
                          <a:effectLst/>
                          <a:latin typeface="+mj-lt"/>
                        </a:rPr>
                        <a:t>ZE</a:t>
                      </a:r>
                      <a:endParaRPr lang="vi-VN" sz="1300">
                        <a:effectLst/>
                        <a:latin typeface="+mj-lt"/>
                        <a:ea typeface="Calibri" panose="020F0502020204030204" pitchFamily="34" charset="0"/>
                        <a:cs typeface="Times New Roman" panose="02020603050405020304" pitchFamily="18" charset="0"/>
                      </a:endParaRPr>
                    </a:p>
                  </a:txBody>
                  <a:tcPr marL="35648" marR="35648"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22356377"/>
                  </a:ext>
                </a:extLst>
              </a:tr>
            </a:tbl>
          </a:graphicData>
        </a:graphic>
      </p:graphicFrame>
      <p:pic>
        <p:nvPicPr>
          <p:cNvPr id="7" name="Picture 6">
            <a:extLst>
              <a:ext uri="{FF2B5EF4-FFF2-40B4-BE49-F238E27FC236}">
                <a16:creationId xmlns:a16="http://schemas.microsoft.com/office/drawing/2014/main" id="{C7BDFE70-84D0-4810-9239-B8B664AACF4D}"/>
              </a:ext>
            </a:extLst>
          </p:cNvPr>
          <p:cNvPicPr>
            <a:picLocks noChangeAspect="1"/>
          </p:cNvPicPr>
          <p:nvPr/>
        </p:nvPicPr>
        <p:blipFill>
          <a:blip r:embed="rId3"/>
          <a:stretch>
            <a:fillRect/>
          </a:stretch>
        </p:blipFill>
        <p:spPr>
          <a:xfrm>
            <a:off x="-27625" y="2502820"/>
            <a:ext cx="5648861" cy="2626894"/>
          </a:xfrm>
          <a:prstGeom prst="rect">
            <a:avLst/>
          </a:prstGeom>
        </p:spPr>
      </p:pic>
      <p:pic>
        <p:nvPicPr>
          <p:cNvPr id="9" name="Picture 8">
            <a:extLst>
              <a:ext uri="{FF2B5EF4-FFF2-40B4-BE49-F238E27FC236}">
                <a16:creationId xmlns:a16="http://schemas.microsoft.com/office/drawing/2014/main" id="{99A7255B-4DE0-427E-90B4-765DF4C25918}"/>
              </a:ext>
            </a:extLst>
          </p:cNvPr>
          <p:cNvPicPr>
            <a:picLocks noChangeAspect="1"/>
          </p:cNvPicPr>
          <p:nvPr/>
        </p:nvPicPr>
        <p:blipFill>
          <a:blip r:embed="rId4"/>
          <a:stretch>
            <a:fillRect/>
          </a:stretch>
        </p:blipFill>
        <p:spPr>
          <a:xfrm>
            <a:off x="5621236" y="1954132"/>
            <a:ext cx="6460301" cy="4220841"/>
          </a:xfrm>
          <a:prstGeom prst="rect">
            <a:avLst/>
          </a:prstGeom>
        </p:spPr>
      </p:pic>
      <p:pic>
        <p:nvPicPr>
          <p:cNvPr id="4" name="Picture 3">
            <a:extLst>
              <a:ext uri="{FF2B5EF4-FFF2-40B4-BE49-F238E27FC236}">
                <a16:creationId xmlns:a16="http://schemas.microsoft.com/office/drawing/2014/main" id="{F7A43A23-8BF5-4294-8071-12727DB453F2}"/>
              </a:ext>
            </a:extLst>
          </p:cNvPr>
          <p:cNvPicPr>
            <a:picLocks noChangeAspect="1"/>
          </p:cNvPicPr>
          <p:nvPr/>
        </p:nvPicPr>
        <p:blipFill>
          <a:blip r:embed="rId5"/>
          <a:stretch>
            <a:fillRect/>
          </a:stretch>
        </p:blipFill>
        <p:spPr>
          <a:xfrm>
            <a:off x="2642212" y="1245312"/>
            <a:ext cx="6677957" cy="5677692"/>
          </a:xfrm>
          <a:prstGeom prst="rect">
            <a:avLst/>
          </a:prstGeom>
        </p:spPr>
      </p:pic>
      <p:pic>
        <p:nvPicPr>
          <p:cNvPr id="8" name="Picture 7">
            <a:extLst>
              <a:ext uri="{FF2B5EF4-FFF2-40B4-BE49-F238E27FC236}">
                <a16:creationId xmlns:a16="http://schemas.microsoft.com/office/drawing/2014/main" id="{E6D4ABE5-79AC-485E-93AF-48D45318F4A8}"/>
              </a:ext>
            </a:extLst>
          </p:cNvPr>
          <p:cNvPicPr>
            <a:picLocks noChangeAspect="1"/>
          </p:cNvPicPr>
          <p:nvPr/>
        </p:nvPicPr>
        <p:blipFill>
          <a:blip r:embed="rId6"/>
          <a:stretch>
            <a:fillRect/>
          </a:stretch>
        </p:blipFill>
        <p:spPr>
          <a:xfrm>
            <a:off x="2664569" y="1284985"/>
            <a:ext cx="6677957" cy="5677692"/>
          </a:xfrm>
          <a:prstGeom prst="rect">
            <a:avLst/>
          </a:prstGeom>
        </p:spPr>
      </p:pic>
      <p:pic>
        <p:nvPicPr>
          <p:cNvPr id="21" name="Picture 20">
            <a:extLst>
              <a:ext uri="{FF2B5EF4-FFF2-40B4-BE49-F238E27FC236}">
                <a16:creationId xmlns:a16="http://schemas.microsoft.com/office/drawing/2014/main" id="{D85D269F-6FCB-4F9F-BBFC-9386A3067705}"/>
              </a:ext>
            </a:extLst>
          </p:cNvPr>
          <p:cNvPicPr>
            <a:picLocks noChangeAspect="1"/>
          </p:cNvPicPr>
          <p:nvPr/>
        </p:nvPicPr>
        <p:blipFill>
          <a:blip r:embed="rId7"/>
          <a:stretch>
            <a:fillRect/>
          </a:stretch>
        </p:blipFill>
        <p:spPr>
          <a:xfrm>
            <a:off x="2653390" y="1303548"/>
            <a:ext cx="6677957" cy="5677692"/>
          </a:xfrm>
          <a:prstGeom prst="rect">
            <a:avLst/>
          </a:prstGeom>
        </p:spPr>
      </p:pic>
    </p:spTree>
    <p:extLst>
      <p:ext uri="{BB962C8B-B14F-4D97-AF65-F5344CB8AC3E}">
        <p14:creationId xmlns:p14="http://schemas.microsoft.com/office/powerpoint/2010/main" val="38937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III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Thiết kế BĐK PID mờ</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1027890"/>
            <a:ext cx="6380350" cy="680429"/>
            <a:chOff x="5442830" y="967562"/>
            <a:chExt cx="4846705" cy="505773"/>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8" y="967562"/>
              <a:ext cx="3993474" cy="505773"/>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3</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041805" y="1048882"/>
              <a:ext cx="4247730" cy="343132"/>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Sơ đồ khối Matlab/simulink</a:t>
              </a:r>
            </a:p>
          </p:txBody>
        </p:sp>
      </p:grpSp>
      <p:pic>
        <p:nvPicPr>
          <p:cNvPr id="22" name="Picture 21">
            <a:extLst>
              <a:ext uri="{FF2B5EF4-FFF2-40B4-BE49-F238E27FC236}">
                <a16:creationId xmlns:a16="http://schemas.microsoft.com/office/drawing/2014/main" id="{AC17C108-CCD3-48DC-84F2-7D85A033D3CA}"/>
              </a:ext>
            </a:extLst>
          </p:cNvPr>
          <p:cNvPicPr>
            <a:picLocks noChangeAspect="1"/>
          </p:cNvPicPr>
          <p:nvPr/>
        </p:nvPicPr>
        <p:blipFill rotWithShape="1">
          <a:blip r:embed="rId3"/>
          <a:srcRect t="1" b="1258"/>
          <a:stretch/>
        </p:blipFill>
        <p:spPr bwMode="auto">
          <a:xfrm>
            <a:off x="2058611" y="1871344"/>
            <a:ext cx="7631879" cy="3958765"/>
          </a:xfrm>
          <a:prstGeom prst="rect">
            <a:avLst/>
          </a:prstGeom>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BB1CF552-696D-456B-8BF4-FE151A2DD50F}"/>
              </a:ext>
            </a:extLst>
          </p:cNvPr>
          <p:cNvSpPr txBox="1"/>
          <p:nvPr/>
        </p:nvSpPr>
        <p:spPr>
          <a:xfrm>
            <a:off x="2743200" y="6013602"/>
            <a:ext cx="6096000" cy="461665"/>
          </a:xfrm>
          <a:prstGeom prst="rect">
            <a:avLst/>
          </a:prstGeom>
          <a:noFill/>
        </p:spPr>
        <p:txBody>
          <a:bodyPr wrap="square">
            <a:spAutoFit/>
          </a:bodyPr>
          <a:lstStyle/>
          <a:p>
            <a:pPr algn="ctr">
              <a:spcAft>
                <a:spcPts val="1000"/>
              </a:spcAft>
            </a:pPr>
            <a:r>
              <a:rPr lang="en-US" sz="24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3: Sơ đồ Matlab/ Simulink hệ thống</a:t>
            </a:r>
            <a:endParaRPr lang="vi-VN" sz="24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05DCFB5A-CA7B-41E9-868D-2AB43AD6040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5121" name="Picture 31">
            <a:extLst>
              <a:ext uri="{FF2B5EF4-FFF2-40B4-BE49-F238E27FC236}">
                <a16:creationId xmlns:a16="http://schemas.microsoft.com/office/drawing/2014/main" id="{4556B3E6-5BDA-4BD0-B55C-D559BBAE1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798" b="17944"/>
          <a:stretch>
            <a:fillRect/>
          </a:stretch>
        </p:blipFill>
        <p:spPr bwMode="auto">
          <a:xfrm>
            <a:off x="1748788" y="2442088"/>
            <a:ext cx="8606810" cy="231669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E83FD70-A203-4ECC-ACC6-BCA48BABDA9A}"/>
              </a:ext>
            </a:extLst>
          </p:cNvPr>
          <p:cNvSpPr txBox="1"/>
          <p:nvPr/>
        </p:nvSpPr>
        <p:spPr>
          <a:xfrm>
            <a:off x="3684272" y="5065542"/>
            <a:ext cx="6096000" cy="461665"/>
          </a:xfrm>
          <a:prstGeom prst="rect">
            <a:avLst/>
          </a:prstGeom>
          <a:noFill/>
        </p:spPr>
        <p:txBody>
          <a:bodyPr wrap="square">
            <a:spAutoFit/>
          </a:bodyPr>
          <a:lstStyle/>
          <a:p>
            <a:r>
              <a:rPr lang="en-US" sz="2400">
                <a:effectLst/>
                <a:latin typeface="Times New Roman" panose="02020603050405020304" pitchFamily="18" charset="0"/>
                <a:ea typeface="Calibri" panose="020F0502020204030204" pitchFamily="34" charset="0"/>
              </a:rPr>
              <a:t>Hình </a:t>
            </a:r>
            <a:r>
              <a:rPr lang="en-US" sz="2400" i="1">
                <a:effectLst/>
                <a:latin typeface="Times New Roman" panose="02020603050405020304" pitchFamily="18" charset="0"/>
                <a:ea typeface="Calibri" panose="020F0502020204030204" pitchFamily="34" charset="0"/>
              </a:rPr>
              <a:t>4</a:t>
            </a:r>
            <a:r>
              <a:rPr lang="en-US" sz="2400">
                <a:effectLst/>
                <a:latin typeface="Times New Roman" panose="02020603050405020304" pitchFamily="18" charset="0"/>
                <a:ea typeface="Calibri" panose="020F0502020204030204" pitchFamily="34" charset="0"/>
              </a:rPr>
              <a:t>: Khối Fuzzy Logic Controller</a:t>
            </a:r>
            <a:endParaRPr lang="vi-VN" sz="2400"/>
          </a:p>
        </p:txBody>
      </p:sp>
      <p:pic>
        <p:nvPicPr>
          <p:cNvPr id="25" name="Picture 24">
            <a:extLst>
              <a:ext uri="{FF2B5EF4-FFF2-40B4-BE49-F238E27FC236}">
                <a16:creationId xmlns:a16="http://schemas.microsoft.com/office/drawing/2014/main" id="{41232F25-A921-4B0A-B1A1-FD46CB8BC2BE}"/>
              </a:ext>
            </a:extLst>
          </p:cNvPr>
          <p:cNvPicPr>
            <a:picLocks noChangeAspect="1"/>
          </p:cNvPicPr>
          <p:nvPr/>
        </p:nvPicPr>
        <p:blipFill>
          <a:blip r:embed="rId5"/>
          <a:stretch>
            <a:fillRect/>
          </a:stretch>
        </p:blipFill>
        <p:spPr>
          <a:xfrm>
            <a:off x="2058611" y="1865061"/>
            <a:ext cx="7725388" cy="3662146"/>
          </a:xfrm>
          <a:prstGeom prst="rect">
            <a:avLst/>
          </a:prstGeom>
        </p:spPr>
      </p:pic>
      <p:sp>
        <p:nvSpPr>
          <p:cNvPr id="26" name="TextBox 25">
            <a:extLst>
              <a:ext uri="{FF2B5EF4-FFF2-40B4-BE49-F238E27FC236}">
                <a16:creationId xmlns:a16="http://schemas.microsoft.com/office/drawing/2014/main" id="{680BAAE6-3A11-4FE4-88F4-4CBDB5F9786E}"/>
              </a:ext>
            </a:extLst>
          </p:cNvPr>
          <p:cNvSpPr txBox="1"/>
          <p:nvPr/>
        </p:nvSpPr>
        <p:spPr>
          <a:xfrm>
            <a:off x="2743200" y="5534461"/>
            <a:ext cx="6096000" cy="461665"/>
          </a:xfrm>
          <a:prstGeom prst="rect">
            <a:avLst/>
          </a:prstGeom>
          <a:noFill/>
        </p:spPr>
        <p:txBody>
          <a:bodyPr wrap="square">
            <a:spAutoFit/>
          </a:bodyPr>
          <a:lstStyle/>
          <a:p>
            <a:pPr algn="ctr">
              <a:spcAft>
                <a:spcPts val="1000"/>
              </a:spcAft>
            </a:pPr>
            <a:r>
              <a:rPr lang="en-US" sz="24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5: Khối PID Controller</a:t>
            </a:r>
            <a:endParaRPr lang="vi-VN" sz="24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875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2"/>
                                        </p:tgtEl>
                                        <p:attrNameLst>
                                          <p:attrName>style.visibility</p:attrName>
                                        </p:attrNameLst>
                                      </p:cBhvr>
                                      <p:to>
                                        <p:strVal val="hidden"/>
                                      </p:to>
                                    </p:set>
                                  </p:sub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4"/>
                                        </p:tgtEl>
                                        <p:attrNameLst>
                                          <p:attrName>style.visibility</p:attrName>
                                        </p:attrNameLst>
                                      </p:cBhvr>
                                      <p:to>
                                        <p:strVal val="hidden"/>
                                      </p:to>
                                    </p:set>
                                  </p:subTnLst>
                                </p:cTn>
                              </p:par>
                              <p:par>
                                <p:cTn id="19" presetID="2" presetClass="entr" presetSubtype="4" fill="hold" nodeType="withEffect">
                                  <p:stCondLst>
                                    <p:cond delay="0"/>
                                  </p:stCondLst>
                                  <p:childTnLst>
                                    <p:set>
                                      <p:cBhvr>
                                        <p:cTn id="20" dur="1" fill="hold">
                                          <p:stCondLst>
                                            <p:cond delay="0"/>
                                          </p:stCondLst>
                                        </p:cTn>
                                        <p:tgtEl>
                                          <p:spTgt spid="5121"/>
                                        </p:tgtEl>
                                        <p:attrNameLst>
                                          <p:attrName>style.visibility</p:attrName>
                                        </p:attrNameLst>
                                      </p:cBhvr>
                                      <p:to>
                                        <p:strVal val="visible"/>
                                      </p:to>
                                    </p:set>
                                    <p:anim calcmode="lin" valueType="num">
                                      <p:cBhvr additive="base">
                                        <p:cTn id="21" dur="500" fill="hold"/>
                                        <p:tgtEl>
                                          <p:spTgt spid="5121"/>
                                        </p:tgtEl>
                                        <p:attrNameLst>
                                          <p:attrName>ppt_x</p:attrName>
                                        </p:attrNameLst>
                                      </p:cBhvr>
                                      <p:tavLst>
                                        <p:tav tm="0">
                                          <p:val>
                                            <p:strVal val="#ppt_x"/>
                                          </p:val>
                                        </p:tav>
                                        <p:tav tm="100000">
                                          <p:val>
                                            <p:strVal val="#ppt_x"/>
                                          </p:val>
                                        </p:tav>
                                      </p:tavLst>
                                    </p:anim>
                                    <p:anim calcmode="lin" valueType="num">
                                      <p:cBhvr additive="base">
                                        <p:cTn id="22" dur="500" fill="hold"/>
                                        <p:tgtEl>
                                          <p:spTgt spid="512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12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heel(1)">
                                      <p:cBhvr>
                                        <p:cTn id="27" dur="500"/>
                                        <p:tgtEl>
                                          <p:spTgt spid="26"/>
                                        </p:tgtEl>
                                      </p:cBhvr>
                                    </p:animEffect>
                                  </p:childTnLst>
                                </p:cTn>
                              </p:par>
                              <p:par>
                                <p:cTn id="28" presetID="21" presetClass="entr" presetSubtype="1"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heel(1)">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IV</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Kết quả mô phỏng</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1013188"/>
            <a:ext cx="6380350" cy="935508"/>
            <a:chOff x="5442830" y="954778"/>
            <a:chExt cx="4846705" cy="632768"/>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7" y="954778"/>
              <a:ext cx="3993474" cy="531341"/>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1</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041805" y="969884"/>
              <a:ext cx="4247730" cy="617662"/>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Kết quả mô phỏng với nhiệt </a:t>
              </a:r>
            </a:p>
            <a:p>
              <a:pPr lvl="0"/>
              <a:r>
                <a:rPr lang="en-US" sz="2400" b="1">
                  <a:solidFill>
                    <a:schemeClr val="bg1"/>
                  </a:solidFill>
                  <a:latin typeface="Times New Roman" panose="02020603050405020304" pitchFamily="18" charset="0"/>
                  <a:ea typeface="Calibri"/>
                  <a:cs typeface="Calibri"/>
                  <a:sym typeface="Calibri"/>
                </a:rPr>
                <a:t>độ đặt 350</a:t>
              </a:r>
              <a:r>
                <a:rPr lang="en-US" sz="2400" b="1" baseline="30000">
                  <a:solidFill>
                    <a:schemeClr val="bg1"/>
                  </a:solidFill>
                  <a:latin typeface="Times New Roman" panose="02020603050405020304" pitchFamily="18" charset="0"/>
                  <a:ea typeface="Calibri"/>
                  <a:cs typeface="Calibri"/>
                  <a:sym typeface="Calibri"/>
                </a:rPr>
                <a:t>0</a:t>
              </a:r>
              <a:r>
                <a:rPr lang="en-US" sz="2400" b="1">
                  <a:solidFill>
                    <a:schemeClr val="bg1"/>
                  </a:solidFill>
                  <a:latin typeface="Times New Roman" panose="02020603050405020304" pitchFamily="18" charset="0"/>
                  <a:ea typeface="Calibri"/>
                  <a:cs typeface="Calibri"/>
                  <a:sym typeface="Calibri"/>
                </a:rPr>
                <a:t>C</a:t>
              </a:r>
              <a:endParaRPr lang="vi-VN" sz="2400" b="1" dirty="0">
                <a:solidFill>
                  <a:schemeClr val="bg1"/>
                </a:solidFill>
                <a:latin typeface="Calibri"/>
                <a:ea typeface="Calibri"/>
                <a:cs typeface="Calibri"/>
                <a:sym typeface="Calibri"/>
              </a:endParaRPr>
            </a:p>
          </p:txBody>
        </p:sp>
      </p:grpSp>
      <p:pic>
        <p:nvPicPr>
          <p:cNvPr id="22" name="Picture 21">
            <a:extLst>
              <a:ext uri="{FF2B5EF4-FFF2-40B4-BE49-F238E27FC236}">
                <a16:creationId xmlns:a16="http://schemas.microsoft.com/office/drawing/2014/main" id="{65018A3F-1BE8-4DC8-80D0-B926257C9696}"/>
              </a:ext>
            </a:extLst>
          </p:cNvPr>
          <p:cNvPicPr>
            <a:picLocks noChangeAspect="1"/>
          </p:cNvPicPr>
          <p:nvPr/>
        </p:nvPicPr>
        <p:blipFill>
          <a:blip r:embed="rId3"/>
          <a:stretch>
            <a:fillRect/>
          </a:stretch>
        </p:blipFill>
        <p:spPr>
          <a:xfrm>
            <a:off x="357411" y="1927493"/>
            <a:ext cx="4929578" cy="4428857"/>
          </a:xfrm>
          <a:prstGeom prst="rect">
            <a:avLst/>
          </a:prstGeom>
        </p:spPr>
      </p:pic>
      <p:sp>
        <p:nvSpPr>
          <p:cNvPr id="23" name="TextBox 22">
            <a:extLst>
              <a:ext uri="{FF2B5EF4-FFF2-40B4-BE49-F238E27FC236}">
                <a16:creationId xmlns:a16="http://schemas.microsoft.com/office/drawing/2014/main" id="{B276901F-3218-4182-AC6C-F311D3E8471C}"/>
              </a:ext>
            </a:extLst>
          </p:cNvPr>
          <p:cNvSpPr txBox="1"/>
          <p:nvPr/>
        </p:nvSpPr>
        <p:spPr>
          <a:xfrm>
            <a:off x="-387851" y="6356350"/>
            <a:ext cx="6096000" cy="400110"/>
          </a:xfrm>
          <a:prstGeom prst="rect">
            <a:avLst/>
          </a:prstGeom>
          <a:noFill/>
        </p:spPr>
        <p:txBody>
          <a:bodyPr wrap="square">
            <a:spAutoFit/>
          </a:bodyPr>
          <a:lstStyle/>
          <a:p>
            <a:pPr algn="ctr">
              <a:spcAft>
                <a:spcPts val="1000"/>
              </a:spcAft>
            </a:pP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6: Kết quả mô phỏng ở 350</a:t>
            </a:r>
            <a:r>
              <a:rPr lang="en-US" sz="2000" i="0" baseline="3000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vi-VN" sz="20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a:extLst>
              <a:ext uri="{FF2B5EF4-FFF2-40B4-BE49-F238E27FC236}">
                <a16:creationId xmlns:a16="http://schemas.microsoft.com/office/drawing/2014/main" id="{D32DADEA-556B-4CD3-B8E5-4B5005D07331}"/>
              </a:ext>
            </a:extLst>
          </p:cNvPr>
          <p:cNvPicPr>
            <a:picLocks noChangeAspect="1"/>
          </p:cNvPicPr>
          <p:nvPr/>
        </p:nvPicPr>
        <p:blipFill>
          <a:blip r:embed="rId4"/>
          <a:stretch>
            <a:fillRect/>
          </a:stretch>
        </p:blipFill>
        <p:spPr>
          <a:xfrm>
            <a:off x="5732971" y="1943902"/>
            <a:ext cx="5591842" cy="4363658"/>
          </a:xfrm>
          <a:prstGeom prst="rect">
            <a:avLst/>
          </a:prstGeom>
        </p:spPr>
      </p:pic>
      <p:sp>
        <p:nvSpPr>
          <p:cNvPr id="25" name="TextBox 24">
            <a:extLst>
              <a:ext uri="{FF2B5EF4-FFF2-40B4-BE49-F238E27FC236}">
                <a16:creationId xmlns:a16="http://schemas.microsoft.com/office/drawing/2014/main" id="{563F1FC1-8707-4184-8066-97CE3A111D8E}"/>
              </a:ext>
            </a:extLst>
          </p:cNvPr>
          <p:cNvSpPr txBox="1"/>
          <p:nvPr/>
        </p:nvSpPr>
        <p:spPr>
          <a:xfrm>
            <a:off x="5466761" y="6338857"/>
            <a:ext cx="6287678" cy="400110"/>
          </a:xfrm>
          <a:prstGeom prst="rect">
            <a:avLst/>
          </a:prstGeom>
          <a:noFill/>
        </p:spPr>
        <p:txBody>
          <a:bodyPr wrap="square">
            <a:spAutoFit/>
          </a:bodyPr>
          <a:lstStyle/>
          <a:p>
            <a:pPr algn="ctr">
              <a:spcAft>
                <a:spcPts val="1000"/>
              </a:spcAft>
            </a:pP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7: So sánh với BĐK PID thông thường</a:t>
            </a:r>
            <a:endParaRPr lang="vi-VN" sz="20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691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IV</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Kết quả mô phỏng</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1013188"/>
            <a:ext cx="6380350" cy="853289"/>
            <a:chOff x="5442830" y="954778"/>
            <a:chExt cx="4846705" cy="577156"/>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7" y="954778"/>
              <a:ext cx="3993474" cy="531341"/>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395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2</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041805" y="969884"/>
              <a:ext cx="4247730" cy="562050"/>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Kết quả mô phỏng với nhiệt </a:t>
              </a:r>
            </a:p>
            <a:p>
              <a:pPr lvl="0"/>
              <a:r>
                <a:rPr lang="en-US" sz="2400" b="1">
                  <a:solidFill>
                    <a:schemeClr val="bg1"/>
                  </a:solidFill>
                  <a:latin typeface="Times New Roman" panose="02020603050405020304" pitchFamily="18" charset="0"/>
                  <a:ea typeface="Calibri"/>
                  <a:cs typeface="Calibri"/>
                  <a:sym typeface="Calibri"/>
                </a:rPr>
                <a:t>độ đặt 230</a:t>
              </a:r>
              <a:r>
                <a:rPr lang="en-US" sz="2400" b="1" baseline="30000">
                  <a:solidFill>
                    <a:schemeClr val="bg1"/>
                  </a:solidFill>
                  <a:latin typeface="Times New Roman" panose="02020603050405020304" pitchFamily="18" charset="0"/>
                  <a:ea typeface="Calibri"/>
                  <a:cs typeface="Calibri"/>
                  <a:sym typeface="Calibri"/>
                </a:rPr>
                <a:t>0</a:t>
              </a:r>
              <a:r>
                <a:rPr lang="en-US" sz="2400" b="1">
                  <a:solidFill>
                    <a:schemeClr val="bg1"/>
                  </a:solidFill>
                  <a:latin typeface="Times New Roman" panose="02020603050405020304" pitchFamily="18" charset="0"/>
                  <a:ea typeface="Calibri"/>
                  <a:cs typeface="Calibri"/>
                  <a:sym typeface="Calibri"/>
                </a:rPr>
                <a:t>C</a:t>
              </a:r>
              <a:endParaRPr lang="vi-VN" sz="2400" b="1" dirty="0">
                <a:solidFill>
                  <a:schemeClr val="bg1"/>
                </a:solidFill>
                <a:latin typeface="Calibri"/>
                <a:ea typeface="Calibri"/>
                <a:cs typeface="Calibri"/>
                <a:sym typeface="Calibri"/>
              </a:endParaRPr>
            </a:p>
          </p:txBody>
        </p:sp>
      </p:grpSp>
      <p:pic>
        <p:nvPicPr>
          <p:cNvPr id="21" name="Picture 20">
            <a:extLst>
              <a:ext uri="{FF2B5EF4-FFF2-40B4-BE49-F238E27FC236}">
                <a16:creationId xmlns:a16="http://schemas.microsoft.com/office/drawing/2014/main" id="{56A6D712-A93E-48E9-B399-3078547EC92D}"/>
              </a:ext>
            </a:extLst>
          </p:cNvPr>
          <p:cNvPicPr>
            <a:picLocks noChangeAspect="1"/>
          </p:cNvPicPr>
          <p:nvPr/>
        </p:nvPicPr>
        <p:blipFill>
          <a:blip r:embed="rId3"/>
          <a:stretch>
            <a:fillRect/>
          </a:stretch>
        </p:blipFill>
        <p:spPr>
          <a:xfrm>
            <a:off x="214007" y="2079655"/>
            <a:ext cx="4803387" cy="4094632"/>
          </a:xfrm>
          <a:prstGeom prst="rect">
            <a:avLst/>
          </a:prstGeom>
        </p:spPr>
      </p:pic>
      <p:sp>
        <p:nvSpPr>
          <p:cNvPr id="26" name="TextBox 25">
            <a:extLst>
              <a:ext uri="{FF2B5EF4-FFF2-40B4-BE49-F238E27FC236}">
                <a16:creationId xmlns:a16="http://schemas.microsoft.com/office/drawing/2014/main" id="{AE556836-F74D-46B4-964F-0C4CF3F52AEA}"/>
              </a:ext>
            </a:extLst>
          </p:cNvPr>
          <p:cNvSpPr txBox="1"/>
          <p:nvPr/>
        </p:nvSpPr>
        <p:spPr>
          <a:xfrm>
            <a:off x="-432300" y="6248128"/>
            <a:ext cx="6096000" cy="400110"/>
          </a:xfrm>
          <a:prstGeom prst="rect">
            <a:avLst/>
          </a:prstGeom>
          <a:noFill/>
        </p:spPr>
        <p:txBody>
          <a:bodyPr wrap="square">
            <a:spAutoFit/>
          </a:bodyPr>
          <a:lstStyle/>
          <a:p>
            <a:pPr algn="ctr">
              <a:spcAft>
                <a:spcPts val="1000"/>
              </a:spcAft>
            </a:pP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8: Kết quả mô phỏng với nhiệt độ đặt 250</a:t>
            </a:r>
            <a:r>
              <a:rPr lang="en-US" sz="2000" i="0" baseline="3000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vi-VN" sz="20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7" name="Picture 26">
            <a:extLst>
              <a:ext uri="{FF2B5EF4-FFF2-40B4-BE49-F238E27FC236}">
                <a16:creationId xmlns:a16="http://schemas.microsoft.com/office/drawing/2014/main" id="{3B9B59C8-61C8-48F0-BE31-572D7A3A5479}"/>
              </a:ext>
            </a:extLst>
          </p:cNvPr>
          <p:cNvPicPr>
            <a:picLocks noChangeAspect="1"/>
          </p:cNvPicPr>
          <p:nvPr/>
        </p:nvPicPr>
        <p:blipFill>
          <a:blip r:embed="rId4"/>
          <a:stretch>
            <a:fillRect/>
          </a:stretch>
        </p:blipFill>
        <p:spPr>
          <a:xfrm>
            <a:off x="6254827" y="2079655"/>
            <a:ext cx="4877164" cy="4094632"/>
          </a:xfrm>
          <a:prstGeom prst="rect">
            <a:avLst/>
          </a:prstGeom>
        </p:spPr>
      </p:pic>
      <p:sp>
        <p:nvSpPr>
          <p:cNvPr id="28" name="TextBox 27">
            <a:extLst>
              <a:ext uri="{FF2B5EF4-FFF2-40B4-BE49-F238E27FC236}">
                <a16:creationId xmlns:a16="http://schemas.microsoft.com/office/drawing/2014/main" id="{95872909-EE7D-41D3-AFC3-B2C76B1D268B}"/>
              </a:ext>
            </a:extLst>
          </p:cNvPr>
          <p:cNvSpPr txBox="1"/>
          <p:nvPr/>
        </p:nvSpPr>
        <p:spPr>
          <a:xfrm>
            <a:off x="5340667" y="6248128"/>
            <a:ext cx="6313054" cy="400110"/>
          </a:xfrm>
          <a:prstGeom prst="rect">
            <a:avLst/>
          </a:prstGeom>
          <a:noFill/>
        </p:spPr>
        <p:txBody>
          <a:bodyPr wrap="square">
            <a:spAutoFit/>
          </a:bodyPr>
          <a:lstStyle/>
          <a:p>
            <a:pPr algn="ctr">
              <a:spcAft>
                <a:spcPts val="1000"/>
              </a:spcAft>
            </a:pP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9: So sánh với BĐK PID thông thường</a:t>
            </a:r>
            <a:endParaRPr lang="vi-VN" sz="20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9098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IV</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Kết quả mô phỏng</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1013188"/>
            <a:ext cx="6380350" cy="853289"/>
            <a:chOff x="5442830" y="954778"/>
            <a:chExt cx="4846705" cy="577156"/>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7" y="954778"/>
              <a:ext cx="3993474" cy="531341"/>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395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3</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041805" y="969884"/>
              <a:ext cx="4247730" cy="562050"/>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Kết quả mô phỏng với nhiệt </a:t>
              </a:r>
            </a:p>
            <a:p>
              <a:pPr lvl="0"/>
              <a:r>
                <a:rPr lang="en-US" sz="2400" b="1">
                  <a:solidFill>
                    <a:schemeClr val="bg1"/>
                  </a:solidFill>
                  <a:latin typeface="Times New Roman" panose="02020603050405020304" pitchFamily="18" charset="0"/>
                  <a:ea typeface="Calibri"/>
                  <a:cs typeface="Calibri"/>
                  <a:sym typeface="Calibri"/>
                </a:rPr>
                <a:t>độ đặt 60</a:t>
              </a:r>
              <a:r>
                <a:rPr lang="en-US" sz="2400" b="1" baseline="30000">
                  <a:solidFill>
                    <a:schemeClr val="bg1"/>
                  </a:solidFill>
                  <a:latin typeface="Times New Roman" panose="02020603050405020304" pitchFamily="18" charset="0"/>
                  <a:ea typeface="Calibri"/>
                  <a:cs typeface="Calibri"/>
                  <a:sym typeface="Calibri"/>
                </a:rPr>
                <a:t>0</a:t>
              </a:r>
              <a:r>
                <a:rPr lang="en-US" sz="2400" b="1">
                  <a:solidFill>
                    <a:schemeClr val="bg1"/>
                  </a:solidFill>
                  <a:latin typeface="Times New Roman" panose="02020603050405020304" pitchFamily="18" charset="0"/>
                  <a:ea typeface="Calibri"/>
                  <a:cs typeface="Calibri"/>
                  <a:sym typeface="Calibri"/>
                </a:rPr>
                <a:t>C</a:t>
              </a:r>
              <a:endParaRPr lang="vi-VN" sz="2400" b="1" dirty="0">
                <a:solidFill>
                  <a:schemeClr val="bg1"/>
                </a:solidFill>
                <a:latin typeface="Calibri"/>
                <a:ea typeface="Calibri"/>
                <a:cs typeface="Calibri"/>
                <a:sym typeface="Calibri"/>
              </a:endParaRPr>
            </a:p>
          </p:txBody>
        </p:sp>
      </p:grpSp>
      <p:sp>
        <p:nvSpPr>
          <p:cNvPr id="23" name="TextBox 22">
            <a:extLst>
              <a:ext uri="{FF2B5EF4-FFF2-40B4-BE49-F238E27FC236}">
                <a16:creationId xmlns:a16="http://schemas.microsoft.com/office/drawing/2014/main" id="{B276901F-3218-4182-AC6C-F311D3E8471C}"/>
              </a:ext>
            </a:extLst>
          </p:cNvPr>
          <p:cNvSpPr txBox="1"/>
          <p:nvPr/>
        </p:nvSpPr>
        <p:spPr>
          <a:xfrm>
            <a:off x="-387851" y="6356350"/>
            <a:ext cx="6096000" cy="400110"/>
          </a:xfrm>
          <a:prstGeom prst="rect">
            <a:avLst/>
          </a:prstGeom>
          <a:noFill/>
        </p:spPr>
        <p:txBody>
          <a:bodyPr wrap="square">
            <a:spAutoFit/>
          </a:bodyPr>
          <a:lstStyle/>
          <a:p>
            <a:pPr algn="ctr">
              <a:spcAft>
                <a:spcPts val="1000"/>
              </a:spcAft>
            </a:pP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10: Kết quả mô phỏng ở </a:t>
            </a:r>
            <a:r>
              <a:rPr lang="en-US" sz="2000">
                <a:solidFill>
                  <a:srgbClr val="44546A"/>
                </a:solidFill>
                <a:latin typeface="Times New Roman" panose="02020603050405020304" pitchFamily="18" charset="0"/>
                <a:ea typeface="Calibri" panose="020F0502020204030204" pitchFamily="34" charset="0"/>
                <a:cs typeface="Times New Roman" panose="02020603050405020304" pitchFamily="18" charset="0"/>
              </a:rPr>
              <a:t>6</a:t>
            </a: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000" i="0" baseline="3000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vi-VN" sz="20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563F1FC1-8707-4184-8066-97CE3A111D8E}"/>
              </a:ext>
            </a:extLst>
          </p:cNvPr>
          <p:cNvSpPr txBox="1"/>
          <p:nvPr/>
        </p:nvSpPr>
        <p:spPr>
          <a:xfrm>
            <a:off x="5608382" y="6332333"/>
            <a:ext cx="6287678" cy="400110"/>
          </a:xfrm>
          <a:prstGeom prst="rect">
            <a:avLst/>
          </a:prstGeom>
          <a:noFill/>
        </p:spPr>
        <p:txBody>
          <a:bodyPr wrap="square">
            <a:spAutoFit/>
          </a:bodyPr>
          <a:lstStyle/>
          <a:p>
            <a:pPr algn="ctr">
              <a:spcAft>
                <a:spcPts val="1000"/>
              </a:spcAft>
            </a:pPr>
            <a:r>
              <a:rPr lang="en-US" sz="20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11: So sánh với BĐK PID thông thường</a:t>
            </a:r>
            <a:endParaRPr lang="vi-VN" sz="20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1F5DE093-656D-4B6D-9713-31584EB548B4}"/>
              </a:ext>
            </a:extLst>
          </p:cNvPr>
          <p:cNvPicPr>
            <a:picLocks noChangeAspect="1"/>
          </p:cNvPicPr>
          <p:nvPr/>
        </p:nvPicPr>
        <p:blipFill>
          <a:blip r:embed="rId3"/>
          <a:stretch>
            <a:fillRect/>
          </a:stretch>
        </p:blipFill>
        <p:spPr>
          <a:xfrm>
            <a:off x="257128" y="1993877"/>
            <a:ext cx="4667044" cy="4167338"/>
          </a:xfrm>
          <a:prstGeom prst="rect">
            <a:avLst/>
          </a:prstGeom>
        </p:spPr>
      </p:pic>
      <p:pic>
        <p:nvPicPr>
          <p:cNvPr id="26" name="Picture 25">
            <a:extLst>
              <a:ext uri="{FF2B5EF4-FFF2-40B4-BE49-F238E27FC236}">
                <a16:creationId xmlns:a16="http://schemas.microsoft.com/office/drawing/2014/main" id="{12384C2C-70E4-4CAA-83A9-FDFAD8EB0858}"/>
              </a:ext>
            </a:extLst>
          </p:cNvPr>
          <p:cNvPicPr>
            <a:picLocks noChangeAspect="1"/>
          </p:cNvPicPr>
          <p:nvPr/>
        </p:nvPicPr>
        <p:blipFill>
          <a:blip r:embed="rId4"/>
          <a:stretch>
            <a:fillRect/>
          </a:stretch>
        </p:blipFill>
        <p:spPr>
          <a:xfrm>
            <a:off x="6121963" y="1993877"/>
            <a:ext cx="5260516" cy="3990008"/>
          </a:xfrm>
          <a:prstGeom prst="rect">
            <a:avLst/>
          </a:prstGeom>
        </p:spPr>
      </p:pic>
    </p:spTree>
    <p:extLst>
      <p:ext uri="{BB962C8B-B14F-4D97-AF65-F5344CB8AC3E}">
        <p14:creationId xmlns:p14="http://schemas.microsoft.com/office/powerpoint/2010/main" val="46354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IV</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Kết quả mô phỏng</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1013187"/>
            <a:ext cx="6380350" cy="785554"/>
            <a:chOff x="5442830" y="954778"/>
            <a:chExt cx="4846705" cy="531341"/>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7" y="954778"/>
              <a:ext cx="3993474" cy="531341"/>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395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4</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041805" y="1108229"/>
              <a:ext cx="4247730" cy="312238"/>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Nhận xét</a:t>
              </a:r>
              <a:endParaRPr lang="vi-VN" sz="2400" b="1" dirty="0">
                <a:solidFill>
                  <a:schemeClr val="bg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A6F7E494-4917-4E88-814D-DD340ABEE255}"/>
              </a:ext>
            </a:extLst>
          </p:cNvPr>
          <p:cNvSpPr txBox="1"/>
          <p:nvPr/>
        </p:nvSpPr>
        <p:spPr>
          <a:xfrm>
            <a:off x="824305" y="1928547"/>
            <a:ext cx="10274279" cy="5047536"/>
          </a:xfrm>
          <a:prstGeom prst="rect">
            <a:avLst/>
          </a:prstGeom>
          <a:noFill/>
        </p:spPr>
        <p:txBody>
          <a:bodyPr wrap="square" rtlCol="0">
            <a:spAutoFit/>
          </a:bodyPr>
          <a:lstStyle/>
          <a:p>
            <a:pPr algn="just">
              <a:lnSpc>
                <a:spcPct val="150000"/>
              </a:lnSpc>
              <a:spcAft>
                <a:spcPts val="6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Từ kết quả mô phỏng, ta thấy khi sử dụng BĐK PID mờ cho kết quả mô phỏng tốt hơn BĐK PID thông thường: thời gian xác lập nhanh hơn (khoảng 60s), độ vọt lố rất nhỏ (gần bằng 0).</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Bên cạnh đó, BĐK PID mờ cũng cho kết quả đáp ứng tốt với các nhiệt độ đặt khác nhau. Nhưng ở tầm nhiệt độ thấp (60</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a:effectLst/>
                <a:latin typeface="Times New Roman" panose="02020603050405020304" pitchFamily="18" charset="0"/>
                <a:ea typeface="Calibri" panose="020F0502020204030204" pitchFamily="34" charset="0"/>
                <a:cs typeface="Times New Roman" panose="02020603050405020304" pitchFamily="18" charset="0"/>
              </a:rPr>
              <a:t>C – thường sử dụng cho giường nhiệt) thì cho kết quả không tốt hơn so với BĐK PID thông thường. Để thực hiện được kết quả tối ưu hơn nữa thì cần phải kết hợp mô phỏng và hiệu chỉnh luật điều khiển và các thông số PID nhiều lần.</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a:p>
            <a:endParaRPr lang="vi-VN" sz="2400"/>
          </a:p>
        </p:txBody>
      </p:sp>
    </p:spTree>
    <p:extLst>
      <p:ext uri="{BB962C8B-B14F-4D97-AF65-F5344CB8AC3E}">
        <p14:creationId xmlns:p14="http://schemas.microsoft.com/office/powerpoint/2010/main" val="394907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V</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13643"/>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latin typeface="Times New Roman" panose="02020603050405020304" pitchFamily="18" charset="0"/>
                  <a:ea typeface="Calibri"/>
                  <a:cs typeface="Calibri"/>
                  <a:sym typeface="Calibri"/>
                </a:rPr>
                <a:t>Đánh giá, kết luận</a:t>
              </a:r>
              <a:endParaRPr lang="vi-VN" sz="2800" b="1" dirty="0">
                <a:solidFill>
                  <a:schemeClr val="bg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A6F7E494-4917-4E88-814D-DD340ABEE255}"/>
              </a:ext>
            </a:extLst>
          </p:cNvPr>
          <p:cNvSpPr txBox="1"/>
          <p:nvPr/>
        </p:nvSpPr>
        <p:spPr>
          <a:xfrm>
            <a:off x="573487" y="1000812"/>
            <a:ext cx="11045025" cy="5632311"/>
          </a:xfrm>
          <a:prstGeom prst="rect">
            <a:avLst/>
          </a:prstGeom>
          <a:noFill/>
        </p:spPr>
        <p:txBody>
          <a:bodyPr wrap="square" rtlCol="0">
            <a:spAutoFit/>
          </a:bodyPr>
          <a:lstStyle/>
          <a:p>
            <a:pPr indent="228600" algn="just">
              <a:lnSpc>
                <a:spcPct val="150000"/>
              </a:lnSpc>
              <a:spcAft>
                <a:spcPts val="6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Hiện nay, in 3D đã là một ngành công nghiệp chế biến, sản xuất mới với thuận lợi cao. Polyether-ether-ketone (PEEK) là một loại nhựa kỹ thuật đặc biệt hiệu suất cao, có nhiều phạm vi ứng dụng. Nếu PEEK được sử dụng trong in 3D, đây chắc chắn sẽ là một bước đột phá trong quá trình xử lý công nghệ và có nhiều thị trường tiềm năng. Vì PEEK có nhiệt độ nóng chảy cao, nhiệt độ vòi phun phải được kiểm soát, áp dụng trong công nghệ in 3D sẽ ảnh hưởng trực tiếp đến độ chính xác của quá trình đúc sản phẩm. Trong quá trình in vật liệu PEEK 3D, kiểm soát nhiệt độ là rất quan trọng.</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50000"/>
              </a:lnSpc>
              <a:spcAft>
                <a:spcPts val="6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Trong bài báo cáo này, thuật toán điều khiển PID mờ, về mặt lý thuyết có thể </a:t>
            </a:r>
            <a:r>
              <a:rPr lang="en-US" sz="2000">
                <a:latin typeface="Times New Roman" panose="02020603050405020304" pitchFamily="18" charset="0"/>
                <a:ea typeface="Calibri" panose="020F0502020204030204" pitchFamily="34" charset="0"/>
                <a:cs typeface="Times New Roman" panose="02020603050405020304" pitchFamily="18" charset="0"/>
              </a:rPr>
              <a:t>thực hiện </a:t>
            </a:r>
            <a:r>
              <a:rPr lang="en-US" sz="2000">
                <a:effectLst/>
                <a:latin typeface="Times New Roman" panose="02020603050405020304" pitchFamily="18" charset="0"/>
                <a:ea typeface="Calibri" panose="020F0502020204030204" pitchFamily="34" charset="0"/>
                <a:cs typeface="Times New Roman" panose="02020603050405020304" pitchFamily="18" charset="0"/>
              </a:rPr>
              <a:t>điều khiển chính xác trong việc kiểm soát nhiệt độ đầu phun in, kiểm soát biến thiên nhiệt độ, điều chỉnh thời gian xác lập. Do bản chất thuật toán điều khiển PID mờ đòi hỏi rất nhiều dữ liệu thử nghiệm và tích lũy kinh nghiệm, để có thể thu được kết quả kiểm soát lý tưởng. Vì vậy, đối với các thiết bị in khác nhau, các thông số trong thuật toán cần điều chỉnh tương ứng sao cho phù hợp.</a:t>
            </a:r>
            <a:endParaRPr lang="vi-VN" sz="2000">
              <a:effectLst/>
              <a:latin typeface="Calibri" panose="020F0502020204030204" pitchFamily="34" charset="0"/>
              <a:ea typeface="Calibri" panose="020F0502020204030204" pitchFamily="34" charset="0"/>
              <a:cs typeface="Times New Roman" panose="02020603050405020304" pitchFamily="18" charset="0"/>
            </a:endParaRPr>
          </a:p>
          <a:p>
            <a:endParaRPr lang="vi-VN" sz="2000"/>
          </a:p>
        </p:txBody>
      </p:sp>
    </p:spTree>
    <p:extLst>
      <p:ext uri="{BB962C8B-B14F-4D97-AF65-F5344CB8AC3E}">
        <p14:creationId xmlns:p14="http://schemas.microsoft.com/office/powerpoint/2010/main" val="413083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94"/>
        <p:cNvGrpSpPr/>
        <p:nvPr/>
      </p:nvGrpSpPr>
      <p:grpSpPr>
        <a:xfrm>
          <a:off x="0" y="0"/>
          <a:ext cx="0" cy="0"/>
          <a:chOff x="0" y="0"/>
          <a:chExt cx="0" cy="0"/>
        </a:xfrm>
      </p:grpSpPr>
      <p:pic>
        <p:nvPicPr>
          <p:cNvPr id="5" name="Picture 4">
            <a:extLst>
              <a:ext uri="{FF2B5EF4-FFF2-40B4-BE49-F238E27FC236}">
                <a16:creationId xmlns:a16="http://schemas.microsoft.com/office/drawing/2014/main" id="{821E34AE-1B27-4638-8CA8-21EAA8C64497}"/>
              </a:ext>
            </a:extLst>
          </p:cNvPr>
          <p:cNvPicPr>
            <a:picLocks noChangeAspect="1"/>
          </p:cNvPicPr>
          <p:nvPr/>
        </p:nvPicPr>
        <p:blipFill rotWithShape="1">
          <a:blip r:embed="rId3"/>
          <a:srcRect l="14486" t="-295" r="10813" b="295"/>
          <a:stretch/>
        </p:blipFill>
        <p:spPr>
          <a:xfrm>
            <a:off x="0" y="0"/>
            <a:ext cx="12192000" cy="6858000"/>
          </a:xfrm>
          <a:prstGeom prst="rect">
            <a:avLst/>
          </a:prstGeom>
        </p:spPr>
      </p:pic>
    </p:spTree>
    <p:extLst>
      <p:ext uri="{BB962C8B-B14F-4D97-AF65-F5344CB8AC3E}">
        <p14:creationId xmlns:p14="http://schemas.microsoft.com/office/powerpoint/2010/main" val="325695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94"/>
        <p:cNvGrpSpPr/>
        <p:nvPr/>
      </p:nvGrpSpPr>
      <p:grpSpPr>
        <a:xfrm>
          <a:off x="0" y="0"/>
          <a:ext cx="0" cy="0"/>
          <a:chOff x="0" y="0"/>
          <a:chExt cx="0" cy="0"/>
        </a:xfrm>
      </p:grpSpPr>
      <p:grpSp>
        <p:nvGrpSpPr>
          <p:cNvPr id="95" name="Google Shape;95;p14"/>
          <p:cNvGrpSpPr/>
          <p:nvPr/>
        </p:nvGrpSpPr>
        <p:grpSpPr>
          <a:xfrm>
            <a:off x="-755175" y="302758"/>
            <a:ext cx="5729356" cy="5939292"/>
            <a:chOff x="-357187" y="624588"/>
            <a:chExt cx="5729356" cy="5939292"/>
          </a:xfrm>
        </p:grpSpPr>
        <p:grpSp>
          <p:nvGrpSpPr>
            <p:cNvPr id="96" name="Google Shape;96;p14"/>
            <p:cNvGrpSpPr/>
            <p:nvPr/>
          </p:nvGrpSpPr>
          <p:grpSpPr>
            <a:xfrm>
              <a:off x="-357187" y="725131"/>
              <a:ext cx="5729356" cy="5734044"/>
              <a:chOff x="4643438" y="981722"/>
              <a:chExt cx="4957821" cy="4961878"/>
            </a:xfrm>
          </p:grpSpPr>
          <p:sp>
            <p:nvSpPr>
              <p:cNvPr id="97" name="Google Shape;97;p14"/>
              <p:cNvSpPr/>
              <p:nvPr/>
            </p:nvSpPr>
            <p:spPr>
              <a:xfrm>
                <a:off x="4643497" y="981722"/>
                <a:ext cx="4957762" cy="4957762"/>
              </a:xfrm>
              <a:prstGeom prst="arc">
                <a:avLst>
                  <a:gd name="adj1" fmla="val 16200000"/>
                  <a:gd name="adj2" fmla="val 0"/>
                </a:avLst>
              </a:prstGeom>
              <a:noFill/>
              <a:ln w="9525" cap="flat" cmpd="sng">
                <a:solidFill>
                  <a:schemeClr val="accent1"/>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98" name="Google Shape;98;p14"/>
              <p:cNvSpPr/>
              <p:nvPr/>
            </p:nvSpPr>
            <p:spPr>
              <a:xfrm rot="5400000">
                <a:off x="4643438" y="985838"/>
                <a:ext cx="4957762" cy="4957762"/>
              </a:xfrm>
              <a:prstGeom prst="arc">
                <a:avLst>
                  <a:gd name="adj1" fmla="val 16200000"/>
                  <a:gd name="adj2" fmla="val 0"/>
                </a:avLst>
              </a:prstGeom>
              <a:noFill/>
              <a:ln w="9525" cap="flat" cmpd="sng">
                <a:solidFill>
                  <a:schemeClr val="accent1"/>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9" name="Google Shape;99;p14"/>
            <p:cNvSpPr/>
            <p:nvPr/>
          </p:nvSpPr>
          <p:spPr>
            <a:xfrm>
              <a:off x="2321717" y="624588"/>
              <a:ext cx="185738" cy="185738"/>
            </a:xfrm>
            <a:prstGeom prst="ellipse">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p:cNvSpPr/>
            <p:nvPr/>
          </p:nvSpPr>
          <p:spPr>
            <a:xfrm>
              <a:off x="2364578" y="6378142"/>
              <a:ext cx="185738" cy="185738"/>
            </a:xfrm>
            <a:prstGeom prst="ellipse">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1" name="Google Shape;101;p14"/>
          <p:cNvGrpSpPr/>
          <p:nvPr/>
        </p:nvGrpSpPr>
        <p:grpSpPr>
          <a:xfrm>
            <a:off x="4668785" y="1986306"/>
            <a:ext cx="801875" cy="300039"/>
            <a:chOff x="4781062" y="1708670"/>
            <a:chExt cx="883236" cy="300039"/>
          </a:xfrm>
        </p:grpSpPr>
        <p:sp>
          <p:nvSpPr>
            <p:cNvPr id="102" name="Google Shape;102;p14"/>
            <p:cNvSpPr/>
            <p:nvPr/>
          </p:nvSpPr>
          <p:spPr>
            <a:xfrm>
              <a:off x="4781062" y="1708670"/>
              <a:ext cx="300039" cy="300039"/>
            </a:xfrm>
            <a:prstGeom prst="ellipse">
              <a:avLst/>
            </a:prstGeom>
            <a:solidFill>
              <a:srgbClr val="006600"/>
            </a:solidFill>
            <a:ln w="76200"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3" name="Google Shape;103;p14"/>
            <p:cNvCxnSpPr>
              <a:cxnSpLocks/>
              <a:stCxn id="102" idx="6"/>
              <a:endCxn id="35" idx="1"/>
            </p:cNvCxnSpPr>
            <p:nvPr/>
          </p:nvCxnSpPr>
          <p:spPr>
            <a:xfrm>
              <a:off x="5081101" y="1858690"/>
              <a:ext cx="583197" cy="4720"/>
            </a:xfrm>
            <a:prstGeom prst="straightConnector1">
              <a:avLst/>
            </a:prstGeom>
            <a:noFill/>
            <a:ln w="9525" cap="flat" cmpd="sng">
              <a:solidFill>
                <a:schemeClr val="dk1"/>
              </a:solidFill>
              <a:prstDash val="solid"/>
              <a:miter lim="800000"/>
              <a:headEnd type="none" w="sm" len="sm"/>
              <a:tailEnd type="none" w="sm" len="sm"/>
            </a:ln>
          </p:spPr>
        </p:cxnSp>
      </p:grpSp>
      <p:grpSp>
        <p:nvGrpSpPr>
          <p:cNvPr id="109" name="Google Shape;109;p14"/>
          <p:cNvGrpSpPr/>
          <p:nvPr/>
        </p:nvGrpSpPr>
        <p:grpSpPr>
          <a:xfrm>
            <a:off x="4643770" y="4175948"/>
            <a:ext cx="1041445" cy="300039"/>
            <a:chOff x="5106399" y="4538750"/>
            <a:chExt cx="1041445" cy="300039"/>
          </a:xfrm>
        </p:grpSpPr>
        <p:sp>
          <p:nvSpPr>
            <p:cNvPr id="110" name="Google Shape;110;p14"/>
            <p:cNvSpPr/>
            <p:nvPr/>
          </p:nvSpPr>
          <p:spPr>
            <a:xfrm>
              <a:off x="5106399" y="4538750"/>
              <a:ext cx="300039" cy="300039"/>
            </a:xfrm>
            <a:prstGeom prst="ellipse">
              <a:avLst/>
            </a:prstGeom>
            <a:solidFill>
              <a:srgbClr val="006600"/>
            </a:solidFill>
            <a:ln w="76200"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11" name="Google Shape;111;p14"/>
            <p:cNvCxnSpPr>
              <a:cxnSpLocks/>
              <a:stCxn id="110" idx="6"/>
              <a:endCxn id="123" idx="1"/>
            </p:cNvCxnSpPr>
            <p:nvPr/>
          </p:nvCxnSpPr>
          <p:spPr>
            <a:xfrm>
              <a:off x="5406438" y="4688770"/>
              <a:ext cx="741406" cy="16173"/>
            </a:xfrm>
            <a:prstGeom prst="straightConnector1">
              <a:avLst/>
            </a:prstGeom>
            <a:noFill/>
            <a:ln w="9525" cap="flat" cmpd="sng">
              <a:solidFill>
                <a:schemeClr val="dk1"/>
              </a:solidFill>
              <a:prstDash val="solid"/>
              <a:miter lim="800000"/>
              <a:headEnd type="none" w="sm" len="sm"/>
              <a:tailEnd type="none" w="sm" len="sm"/>
            </a:ln>
          </p:spPr>
        </p:cxnSp>
      </p:grpSp>
      <p:grpSp>
        <p:nvGrpSpPr>
          <p:cNvPr id="117" name="Google Shape;117;p14"/>
          <p:cNvGrpSpPr/>
          <p:nvPr/>
        </p:nvGrpSpPr>
        <p:grpSpPr>
          <a:xfrm>
            <a:off x="5142894" y="588941"/>
            <a:ext cx="7204799" cy="811327"/>
            <a:chOff x="5534447" y="811822"/>
            <a:chExt cx="5116467" cy="603070"/>
          </a:xfrm>
        </p:grpSpPr>
        <p:sp>
          <p:nvSpPr>
            <p:cNvPr id="118" name="Google Shape;118;p14"/>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14"/>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4"/>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Calibri"/>
                  <a:ea typeface="Calibri"/>
                  <a:cs typeface="Calibri"/>
                  <a:sym typeface="Calibri"/>
                </a:rPr>
                <a:t>I</a:t>
              </a:r>
              <a:endParaRPr sz="3200" dirty="0">
                <a:solidFill>
                  <a:schemeClr val="lt1"/>
                </a:solidFill>
                <a:latin typeface="Calibri"/>
                <a:ea typeface="Calibri"/>
                <a:cs typeface="Calibri"/>
                <a:sym typeface="Calibri"/>
              </a:endParaRPr>
            </a:p>
          </p:txBody>
        </p:sp>
        <p:sp>
          <p:nvSpPr>
            <p:cNvPr id="120" name="Google Shape;120;p14"/>
            <p:cNvSpPr txBox="1"/>
            <p:nvPr/>
          </p:nvSpPr>
          <p:spPr>
            <a:xfrm>
              <a:off x="6298775" y="835973"/>
              <a:ext cx="4352139" cy="537590"/>
            </a:xfrm>
            <a:prstGeom prst="rect">
              <a:avLst/>
            </a:prstGeom>
            <a:noFill/>
            <a:ln>
              <a:noFill/>
            </a:ln>
          </p:spPr>
          <p:txBody>
            <a:bodyPr spcFirstLastPara="1" wrap="square" lIns="91425" tIns="45700" rIns="91425" bIns="45700" anchor="t" anchorCtr="0">
              <a:spAutoFit/>
            </a:bodyPr>
            <a:lstStyle/>
            <a:p>
              <a:pPr lvl="0">
                <a:lnSpc>
                  <a:spcPct val="150000"/>
                </a:lnSpc>
                <a:spcAft>
                  <a:spcPts val="600"/>
                </a:spcAft>
              </a:pPr>
              <a:r>
                <a:rPr lang="en-US"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GIỚI THIỆU ĐỀ TÀI</a:t>
              </a:r>
              <a:endParaRPr lang="vi-VN"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121" name="Google Shape;121;p14"/>
          <p:cNvGrpSpPr/>
          <p:nvPr/>
        </p:nvGrpSpPr>
        <p:grpSpPr>
          <a:xfrm>
            <a:off x="5631328" y="3955128"/>
            <a:ext cx="6438526" cy="777201"/>
            <a:chOff x="6532411" y="2616829"/>
            <a:chExt cx="5287124" cy="603070"/>
          </a:xfrm>
        </p:grpSpPr>
        <p:sp>
          <p:nvSpPr>
            <p:cNvPr id="122" name="Google Shape;122;p14"/>
            <p:cNvSpPr/>
            <p:nvPr/>
          </p:nvSpPr>
          <p:spPr>
            <a:xfrm>
              <a:off x="6822358" y="2624535"/>
              <a:ext cx="3776178" cy="560096"/>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14"/>
            <p:cNvSpPr/>
            <p:nvPr/>
          </p:nvSpPr>
          <p:spPr>
            <a:xfrm>
              <a:off x="6532411" y="2616829"/>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14"/>
            <p:cNvSpPr txBox="1"/>
            <p:nvPr/>
          </p:nvSpPr>
          <p:spPr>
            <a:xfrm>
              <a:off x="6576661" y="2683843"/>
              <a:ext cx="603070" cy="4665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Calibri"/>
                  <a:ea typeface="Calibri"/>
                  <a:cs typeface="Calibri"/>
                  <a:sym typeface="Calibri"/>
                </a:rPr>
                <a:t>IV</a:t>
              </a:r>
              <a:endParaRPr sz="3200" dirty="0">
                <a:solidFill>
                  <a:schemeClr val="lt1"/>
                </a:solidFill>
                <a:latin typeface="Calibri"/>
                <a:ea typeface="Calibri"/>
                <a:cs typeface="Calibri"/>
                <a:sym typeface="Calibri"/>
              </a:endParaRPr>
            </a:p>
          </p:txBody>
        </p:sp>
        <p:sp>
          <p:nvSpPr>
            <p:cNvPr id="124" name="Google Shape;124;p14"/>
            <p:cNvSpPr txBox="1"/>
            <p:nvPr/>
          </p:nvSpPr>
          <p:spPr>
            <a:xfrm>
              <a:off x="7266342" y="2642594"/>
              <a:ext cx="4553193" cy="561195"/>
            </a:xfrm>
            <a:prstGeom prst="rect">
              <a:avLst/>
            </a:prstGeom>
            <a:noFill/>
            <a:ln>
              <a:noFill/>
            </a:ln>
          </p:spPr>
          <p:txBody>
            <a:bodyPr spcFirstLastPara="1" wrap="square" lIns="91425" tIns="45700" rIns="91425" bIns="45700" anchor="t" anchorCtr="0">
              <a:spAutoFit/>
            </a:bodyPr>
            <a:lstStyle/>
            <a:p>
              <a:pPr lvl="0">
                <a:lnSpc>
                  <a:spcPct val="150000"/>
                </a:lnSpc>
                <a:spcAft>
                  <a:spcPts val="600"/>
                </a:spcAft>
              </a:pPr>
              <a:r>
                <a:rPr lang="en-US"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KẾT QUẢ MÔ PHỎNG</a:t>
              </a:r>
              <a:endParaRPr lang="vi-VN" sz="2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33" name="Google Shape;133;p14"/>
          <p:cNvGrpSpPr/>
          <p:nvPr/>
        </p:nvGrpSpPr>
        <p:grpSpPr>
          <a:xfrm>
            <a:off x="694410" y="1191287"/>
            <a:ext cx="3704983" cy="4152720"/>
            <a:chOff x="571501" y="1524089"/>
            <a:chExt cx="3704983" cy="4152720"/>
          </a:xfrm>
        </p:grpSpPr>
        <p:grpSp>
          <p:nvGrpSpPr>
            <p:cNvPr id="134" name="Google Shape;134;p14"/>
            <p:cNvGrpSpPr/>
            <p:nvPr/>
          </p:nvGrpSpPr>
          <p:grpSpPr>
            <a:xfrm>
              <a:off x="571501" y="1524089"/>
              <a:ext cx="3704983" cy="4152720"/>
              <a:chOff x="571501" y="1524089"/>
              <a:chExt cx="3704983" cy="4152720"/>
            </a:xfrm>
          </p:grpSpPr>
          <p:grpSp>
            <p:nvGrpSpPr>
              <p:cNvPr id="135" name="Google Shape;135;p14"/>
              <p:cNvGrpSpPr/>
              <p:nvPr/>
            </p:nvGrpSpPr>
            <p:grpSpPr>
              <a:xfrm>
                <a:off x="2200276" y="1524089"/>
                <a:ext cx="2076208" cy="4152720"/>
                <a:chOff x="7096366" y="1971675"/>
                <a:chExt cx="1628536" cy="3257310"/>
              </a:xfrm>
            </p:grpSpPr>
            <p:sp>
              <p:nvSpPr>
                <p:cNvPr id="136" name="Google Shape;136;p14"/>
                <p:cNvSpPr/>
                <p:nvPr/>
              </p:nvSpPr>
              <p:spPr>
                <a:xfrm>
                  <a:off x="7100889" y="3600449"/>
                  <a:ext cx="1624013" cy="1628536"/>
                </a:xfrm>
                <a:custGeom>
                  <a:avLst/>
                  <a:gdLst/>
                  <a:ahLst/>
                  <a:cxnLst/>
                  <a:rect l="l" t="t" r="r" b="b"/>
                  <a:pathLst>
                    <a:path w="1624013" h="1628536" extrusionOk="0">
                      <a:moveTo>
                        <a:pt x="0" y="0"/>
                      </a:moveTo>
                      <a:lnTo>
                        <a:pt x="1624013" y="0"/>
                      </a:lnTo>
                      <a:lnTo>
                        <a:pt x="1624013" y="1"/>
                      </a:lnTo>
                      <a:cubicBezTo>
                        <a:pt x="1624013" y="843327"/>
                        <a:pt x="983091" y="1536958"/>
                        <a:pt x="161771" y="1620367"/>
                      </a:cubicBezTo>
                      <a:lnTo>
                        <a:pt x="0" y="1628536"/>
                      </a:lnTo>
                      <a:close/>
                    </a:path>
                  </a:pathLst>
                </a:custGeom>
                <a:solidFill>
                  <a:srgbClr val="33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2F2F2"/>
                    </a:solidFill>
                    <a:latin typeface="Calibri"/>
                    <a:ea typeface="Calibri"/>
                    <a:cs typeface="Calibri"/>
                    <a:sym typeface="Calibri"/>
                  </a:endParaRPr>
                </a:p>
              </p:txBody>
            </p:sp>
            <p:sp>
              <p:nvSpPr>
                <p:cNvPr id="137" name="Google Shape;137;p14"/>
                <p:cNvSpPr/>
                <p:nvPr/>
              </p:nvSpPr>
              <p:spPr>
                <a:xfrm rot="-5400000">
                  <a:off x="7098628" y="1969413"/>
                  <a:ext cx="1624013" cy="1628536"/>
                </a:xfrm>
                <a:custGeom>
                  <a:avLst/>
                  <a:gdLst/>
                  <a:ahLst/>
                  <a:cxnLst/>
                  <a:rect l="l" t="t" r="r" b="b"/>
                  <a:pathLst>
                    <a:path w="1624013" h="1628536" extrusionOk="0">
                      <a:moveTo>
                        <a:pt x="0" y="0"/>
                      </a:moveTo>
                      <a:lnTo>
                        <a:pt x="1624013" y="0"/>
                      </a:lnTo>
                      <a:lnTo>
                        <a:pt x="1624013" y="1"/>
                      </a:lnTo>
                      <a:cubicBezTo>
                        <a:pt x="1624013" y="843327"/>
                        <a:pt x="983091" y="1536958"/>
                        <a:pt x="161771" y="1620367"/>
                      </a:cubicBezTo>
                      <a:lnTo>
                        <a:pt x="0" y="1628536"/>
                      </a:lnTo>
                      <a:close/>
                    </a:path>
                  </a:pathLst>
                </a:custGeom>
                <a:solidFill>
                  <a:srgbClr val="0033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2F2F2"/>
                    </a:solidFill>
                    <a:latin typeface="Calibri"/>
                    <a:ea typeface="Calibri"/>
                    <a:cs typeface="Calibri"/>
                    <a:sym typeface="Calibri"/>
                  </a:endParaRPr>
                </a:p>
              </p:txBody>
            </p:sp>
          </p:grpSp>
          <p:sp>
            <p:nvSpPr>
              <p:cNvPr id="138" name="Google Shape;138;p14"/>
              <p:cNvSpPr/>
              <p:nvPr/>
            </p:nvSpPr>
            <p:spPr>
              <a:xfrm>
                <a:off x="571501" y="1971674"/>
                <a:ext cx="3257550" cy="3257550"/>
              </a:xfrm>
              <a:prstGeom prst="ellipse">
                <a:avLst/>
              </a:prstGeom>
              <a:solidFill>
                <a:schemeClr val="lt1"/>
              </a:solidFill>
              <a:ln>
                <a:noFill/>
              </a:ln>
              <a:effectLst>
                <a:outerShdw blurRad="127000" dist="38100" dir="2700000" sx="99000" sy="99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2F2F2"/>
                  </a:solidFill>
                  <a:latin typeface="Calibri"/>
                  <a:ea typeface="Calibri"/>
                  <a:cs typeface="Calibri"/>
                  <a:sym typeface="Calibri"/>
                </a:endParaRPr>
              </a:p>
            </p:txBody>
          </p:sp>
        </p:grpSp>
        <p:sp>
          <p:nvSpPr>
            <p:cNvPr id="139" name="Google Shape;139;p14"/>
            <p:cNvSpPr txBox="1"/>
            <p:nvPr/>
          </p:nvSpPr>
          <p:spPr>
            <a:xfrm>
              <a:off x="781169" y="3016865"/>
              <a:ext cx="279070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003300"/>
                  </a:solidFill>
                  <a:latin typeface="Calibri"/>
                  <a:ea typeface="Calibri"/>
                  <a:cs typeface="Calibri"/>
                  <a:sym typeface="Calibri"/>
                </a:rPr>
                <a:t>NỘI DUNG BÀI </a:t>
              </a:r>
              <a:endParaRPr dirty="0"/>
            </a:p>
            <a:p>
              <a:pPr marL="0" marR="0" lvl="0" indent="0" algn="l" rtl="0">
                <a:spcBef>
                  <a:spcPts val="0"/>
                </a:spcBef>
                <a:spcAft>
                  <a:spcPts val="0"/>
                </a:spcAft>
                <a:buNone/>
              </a:pPr>
              <a:r>
                <a:rPr lang="en-US" sz="3200" dirty="0">
                  <a:solidFill>
                    <a:srgbClr val="003300"/>
                  </a:solidFill>
                  <a:latin typeface="Calibri"/>
                  <a:ea typeface="Calibri"/>
                  <a:cs typeface="Calibri"/>
                  <a:sym typeface="Calibri"/>
                </a:rPr>
                <a:t>THUYẾT TRÌNH</a:t>
              </a:r>
              <a:endParaRPr sz="3200" dirty="0">
                <a:solidFill>
                  <a:srgbClr val="003300"/>
                </a:solidFill>
                <a:latin typeface="Calibri"/>
                <a:ea typeface="Calibri"/>
                <a:cs typeface="Calibri"/>
                <a:sym typeface="Calibri"/>
              </a:endParaRPr>
            </a:p>
          </p:txBody>
        </p:sp>
      </p:grpSp>
      <p:sp>
        <p:nvSpPr>
          <p:cNvPr id="3" name="Slide Number Placeholder 2"/>
          <p:cNvSpPr>
            <a:spLocks noGrp="1"/>
          </p:cNvSpPr>
          <p:nvPr>
            <p:ph type="sldNum" idx="12"/>
          </p:nvPr>
        </p:nvSpPr>
        <p:spPr>
          <a:xfrm>
            <a:off x="8896350" y="62420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grpSp>
        <p:nvGrpSpPr>
          <p:cNvPr id="32" name="Google Shape;117;p14">
            <a:extLst>
              <a:ext uri="{FF2B5EF4-FFF2-40B4-BE49-F238E27FC236}">
                <a16:creationId xmlns:a16="http://schemas.microsoft.com/office/drawing/2014/main" id="{2E7C6F15-C4CB-4E26-BD9C-9E4A1E4028D1}"/>
              </a:ext>
            </a:extLst>
          </p:cNvPr>
          <p:cNvGrpSpPr/>
          <p:nvPr/>
        </p:nvGrpSpPr>
        <p:grpSpPr>
          <a:xfrm>
            <a:off x="5438700" y="1693675"/>
            <a:ext cx="5729288" cy="860610"/>
            <a:chOff x="5534447" y="811822"/>
            <a:chExt cx="5067023" cy="632020"/>
          </a:xfrm>
        </p:grpSpPr>
        <p:sp>
          <p:nvSpPr>
            <p:cNvPr id="33" name="Google Shape;118;p14">
              <a:extLst>
                <a:ext uri="{FF2B5EF4-FFF2-40B4-BE49-F238E27FC236}">
                  <a16:creationId xmlns:a16="http://schemas.microsoft.com/office/drawing/2014/main" id="{CE71AAF5-E633-4123-8017-3EFF430533C3}"/>
                </a:ext>
              </a:extLst>
            </p:cNvPr>
            <p:cNvSpPr/>
            <p:nvPr/>
          </p:nvSpPr>
          <p:spPr>
            <a:xfrm>
              <a:off x="5913757" y="839480"/>
              <a:ext cx="4331042" cy="571947"/>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119;p14">
              <a:extLst>
                <a:ext uri="{FF2B5EF4-FFF2-40B4-BE49-F238E27FC236}">
                  <a16:creationId xmlns:a16="http://schemas.microsoft.com/office/drawing/2014/main" id="{382F1815-C3A2-46FF-96B6-A0C20BFB52A6}"/>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104;p14">
              <a:extLst>
                <a:ext uri="{FF2B5EF4-FFF2-40B4-BE49-F238E27FC236}">
                  <a16:creationId xmlns:a16="http://schemas.microsoft.com/office/drawing/2014/main" id="{2AC65F9E-228B-4842-8055-C3C1441E4F3F}"/>
                </a:ext>
              </a:extLst>
            </p:cNvPr>
            <p:cNvSpPr txBox="1"/>
            <p:nvPr/>
          </p:nvSpPr>
          <p:spPr>
            <a:xfrm>
              <a:off x="5562714" y="923044"/>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Calibri"/>
                  <a:ea typeface="Calibri"/>
                  <a:cs typeface="Calibri"/>
                  <a:sym typeface="Calibri"/>
                </a:rPr>
                <a:t>II</a:t>
              </a:r>
              <a:endParaRPr sz="3200" dirty="0">
                <a:solidFill>
                  <a:schemeClr val="lt1"/>
                </a:solidFill>
                <a:latin typeface="Calibri"/>
                <a:ea typeface="Calibri"/>
                <a:cs typeface="Calibri"/>
                <a:sym typeface="Calibri"/>
              </a:endParaRPr>
            </a:p>
          </p:txBody>
        </p:sp>
        <p:sp>
          <p:nvSpPr>
            <p:cNvPr id="36" name="Google Shape;120;p14">
              <a:extLst>
                <a:ext uri="{FF2B5EF4-FFF2-40B4-BE49-F238E27FC236}">
                  <a16:creationId xmlns:a16="http://schemas.microsoft.com/office/drawing/2014/main" id="{2819FD1D-4589-47B1-A2F0-4E11AAA5C627}"/>
                </a:ext>
              </a:extLst>
            </p:cNvPr>
            <p:cNvSpPr txBox="1"/>
            <p:nvPr/>
          </p:nvSpPr>
          <p:spPr>
            <a:xfrm>
              <a:off x="6249331" y="833599"/>
              <a:ext cx="4352139" cy="610243"/>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CẤU TRÚC HỆ THỐNG</a:t>
              </a:r>
            </a:p>
            <a:p>
              <a:pPr lvl="0"/>
              <a:r>
                <a:rPr lang="en-US" sz="2400" b="1">
                  <a:solidFill>
                    <a:schemeClr val="bg1"/>
                  </a:solidFill>
                  <a:effectLst/>
                  <a:latin typeface="Times New Roman" panose="02020603050405020304" pitchFamily="18" charset="0"/>
                  <a:ea typeface="Calibri" panose="020F0502020204030204" pitchFamily="34" charset="0"/>
                </a:rPr>
                <a:t> ĐIỀU KHIỂN NHIỆT ĐỘ</a:t>
              </a:r>
              <a:endParaRPr lang="vi-VN" sz="2400" b="1" dirty="0">
                <a:solidFill>
                  <a:schemeClr val="bg1"/>
                </a:solidFill>
                <a:latin typeface="Calibri"/>
                <a:ea typeface="Calibri"/>
                <a:cs typeface="Calibri"/>
                <a:sym typeface="Calibri"/>
              </a:endParaRPr>
            </a:p>
          </p:txBody>
        </p:sp>
      </p:grpSp>
      <p:grpSp>
        <p:nvGrpSpPr>
          <p:cNvPr id="37" name="Google Shape;117;p14">
            <a:extLst>
              <a:ext uri="{FF2B5EF4-FFF2-40B4-BE49-F238E27FC236}">
                <a16:creationId xmlns:a16="http://schemas.microsoft.com/office/drawing/2014/main" id="{CA4E4D89-60B9-4DD2-A31A-C5BCC6838D50}"/>
              </a:ext>
            </a:extLst>
          </p:cNvPr>
          <p:cNvGrpSpPr/>
          <p:nvPr/>
        </p:nvGrpSpPr>
        <p:grpSpPr>
          <a:xfrm>
            <a:off x="5622129" y="2797249"/>
            <a:ext cx="7417345" cy="858382"/>
            <a:chOff x="5629883" y="794109"/>
            <a:chExt cx="5015286" cy="638047"/>
          </a:xfrm>
        </p:grpSpPr>
        <p:sp>
          <p:nvSpPr>
            <p:cNvPr id="38" name="Google Shape;118;p14">
              <a:extLst>
                <a:ext uri="{FF2B5EF4-FFF2-40B4-BE49-F238E27FC236}">
                  <a16:creationId xmlns:a16="http://schemas.microsoft.com/office/drawing/2014/main" id="{37C02134-7028-40DD-AF08-BB3D14592966}"/>
                </a:ext>
              </a:extLst>
            </p:cNvPr>
            <p:cNvSpPr/>
            <p:nvPr/>
          </p:nvSpPr>
          <p:spPr>
            <a:xfrm>
              <a:off x="6030170" y="840878"/>
              <a:ext cx="3495569" cy="536537"/>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 name="Google Shape;119;p14">
              <a:extLst>
                <a:ext uri="{FF2B5EF4-FFF2-40B4-BE49-F238E27FC236}">
                  <a16:creationId xmlns:a16="http://schemas.microsoft.com/office/drawing/2014/main" id="{67192089-9871-4678-8511-7F5292033812}"/>
                </a:ext>
              </a:extLst>
            </p:cNvPr>
            <p:cNvSpPr/>
            <p:nvPr/>
          </p:nvSpPr>
          <p:spPr>
            <a:xfrm>
              <a:off x="5629883" y="794109"/>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104;p14">
              <a:extLst>
                <a:ext uri="{FF2B5EF4-FFF2-40B4-BE49-F238E27FC236}">
                  <a16:creationId xmlns:a16="http://schemas.microsoft.com/office/drawing/2014/main" id="{56FB429A-0A8A-4788-820A-6C80CF17754F}"/>
                </a:ext>
              </a:extLst>
            </p:cNvPr>
            <p:cNvSpPr txBox="1"/>
            <p:nvPr/>
          </p:nvSpPr>
          <p:spPr>
            <a:xfrm>
              <a:off x="5641671" y="906005"/>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Calibri"/>
                  <a:ea typeface="Calibri"/>
                  <a:cs typeface="Calibri"/>
                  <a:sym typeface="Calibri"/>
                </a:rPr>
                <a:t>III</a:t>
              </a:r>
              <a:endParaRPr sz="3200" dirty="0">
                <a:solidFill>
                  <a:schemeClr val="lt1"/>
                </a:solidFill>
                <a:latin typeface="Calibri"/>
                <a:ea typeface="Calibri"/>
                <a:cs typeface="Calibri"/>
                <a:sym typeface="Calibri"/>
              </a:endParaRPr>
            </a:p>
          </p:txBody>
        </p:sp>
        <p:sp>
          <p:nvSpPr>
            <p:cNvPr id="41" name="Google Shape;120;p14">
              <a:extLst>
                <a:ext uri="{FF2B5EF4-FFF2-40B4-BE49-F238E27FC236}">
                  <a16:creationId xmlns:a16="http://schemas.microsoft.com/office/drawing/2014/main" id="{3EE75D13-0089-4C6C-9899-4DCF9394CD79}"/>
                </a:ext>
              </a:extLst>
            </p:cNvPr>
            <p:cNvSpPr txBox="1"/>
            <p:nvPr/>
          </p:nvSpPr>
          <p:spPr>
            <a:xfrm>
              <a:off x="6293030" y="814495"/>
              <a:ext cx="4352139" cy="617661"/>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THIẾT KẾ BỘ ĐIỀU KHIỂN </a:t>
              </a:r>
            </a:p>
            <a:p>
              <a:pPr lvl="0"/>
              <a:r>
                <a:rPr lang="en-US"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PID MỜ</a:t>
              </a:r>
              <a:endParaRPr lang="vi-VN" sz="2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2" name="Google Shape;117;p14">
            <a:extLst>
              <a:ext uri="{FF2B5EF4-FFF2-40B4-BE49-F238E27FC236}">
                <a16:creationId xmlns:a16="http://schemas.microsoft.com/office/drawing/2014/main" id="{0DF70051-82F9-4BA6-B9F4-BD78A9DB52AA}"/>
              </a:ext>
            </a:extLst>
          </p:cNvPr>
          <p:cNvGrpSpPr/>
          <p:nvPr/>
        </p:nvGrpSpPr>
        <p:grpSpPr>
          <a:xfrm>
            <a:off x="5065721" y="5176438"/>
            <a:ext cx="6647986" cy="811327"/>
            <a:chOff x="5698636" y="751363"/>
            <a:chExt cx="5050009" cy="603070"/>
          </a:xfrm>
        </p:grpSpPr>
        <p:sp>
          <p:nvSpPr>
            <p:cNvPr id="43" name="Google Shape;118;p14">
              <a:extLst>
                <a:ext uri="{FF2B5EF4-FFF2-40B4-BE49-F238E27FC236}">
                  <a16:creationId xmlns:a16="http://schemas.microsoft.com/office/drawing/2014/main" id="{493A7203-42D7-4CBE-9739-541F37BB26FF}"/>
                </a:ext>
              </a:extLst>
            </p:cNvPr>
            <p:cNvSpPr/>
            <p:nvPr/>
          </p:nvSpPr>
          <p:spPr>
            <a:xfrm>
              <a:off x="6030170" y="817163"/>
              <a:ext cx="3493184" cy="497737"/>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119;p14">
              <a:extLst>
                <a:ext uri="{FF2B5EF4-FFF2-40B4-BE49-F238E27FC236}">
                  <a16:creationId xmlns:a16="http://schemas.microsoft.com/office/drawing/2014/main" id="{D94EEFA3-1649-467E-9A9F-E7FF20E093BE}"/>
                </a:ext>
              </a:extLst>
            </p:cNvPr>
            <p:cNvSpPr/>
            <p:nvPr/>
          </p:nvSpPr>
          <p:spPr>
            <a:xfrm>
              <a:off x="5698636" y="751363"/>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Google Shape;104;p14">
              <a:extLst>
                <a:ext uri="{FF2B5EF4-FFF2-40B4-BE49-F238E27FC236}">
                  <a16:creationId xmlns:a16="http://schemas.microsoft.com/office/drawing/2014/main" id="{D3567216-8041-494F-99C1-185FCBA0182E}"/>
                </a:ext>
              </a:extLst>
            </p:cNvPr>
            <p:cNvSpPr txBox="1"/>
            <p:nvPr/>
          </p:nvSpPr>
          <p:spPr>
            <a:xfrm>
              <a:off x="5698636" y="854992"/>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Calibri"/>
                  <a:ea typeface="Calibri"/>
                  <a:cs typeface="Calibri"/>
                  <a:sym typeface="Calibri"/>
                </a:rPr>
                <a:t>V</a:t>
              </a:r>
              <a:endParaRPr sz="3200" dirty="0">
                <a:solidFill>
                  <a:schemeClr val="lt1"/>
                </a:solidFill>
                <a:latin typeface="Calibri"/>
                <a:ea typeface="Calibri"/>
                <a:cs typeface="Calibri"/>
                <a:sym typeface="Calibri"/>
              </a:endParaRPr>
            </a:p>
          </p:txBody>
        </p:sp>
        <p:sp>
          <p:nvSpPr>
            <p:cNvPr id="46" name="Google Shape;120;p14">
              <a:extLst>
                <a:ext uri="{FF2B5EF4-FFF2-40B4-BE49-F238E27FC236}">
                  <a16:creationId xmlns:a16="http://schemas.microsoft.com/office/drawing/2014/main" id="{A98BE2D0-D041-47C4-83BA-B750A71DB012}"/>
                </a:ext>
              </a:extLst>
            </p:cNvPr>
            <p:cNvSpPr txBox="1"/>
            <p:nvPr/>
          </p:nvSpPr>
          <p:spPr>
            <a:xfrm>
              <a:off x="6396506" y="794759"/>
              <a:ext cx="4352139" cy="537590"/>
            </a:xfrm>
            <a:prstGeom prst="rect">
              <a:avLst/>
            </a:prstGeom>
            <a:noFill/>
            <a:ln>
              <a:noFill/>
            </a:ln>
          </p:spPr>
          <p:txBody>
            <a:bodyPr spcFirstLastPara="1" wrap="square" lIns="91425" tIns="45700" rIns="91425" bIns="45700" anchor="t" anchorCtr="0">
              <a:spAutoFit/>
            </a:bodyPr>
            <a:lstStyle/>
            <a:p>
              <a:pPr lvl="0">
                <a:lnSpc>
                  <a:spcPct val="150000"/>
                </a:lnSpc>
                <a:spcAft>
                  <a:spcPts val="600"/>
                </a:spcAft>
                <a:tabLst>
                  <a:tab pos="457200" algn="l"/>
                </a:tabLst>
              </a:pPr>
              <a:r>
                <a:rPr lang="en-US"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ĐÁNH GIÁ, KẾT LUẬN</a:t>
              </a:r>
              <a:endParaRPr lang="vi-VN" sz="2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8" name="Google Shape;101;p14">
            <a:extLst>
              <a:ext uri="{FF2B5EF4-FFF2-40B4-BE49-F238E27FC236}">
                <a16:creationId xmlns:a16="http://schemas.microsoft.com/office/drawing/2014/main" id="{B62D423C-BC9D-4D5C-B0BF-D9083886CFDC}"/>
              </a:ext>
            </a:extLst>
          </p:cNvPr>
          <p:cNvGrpSpPr/>
          <p:nvPr/>
        </p:nvGrpSpPr>
        <p:grpSpPr>
          <a:xfrm>
            <a:off x="3655037" y="823287"/>
            <a:ext cx="1493625" cy="300039"/>
            <a:chOff x="4781062" y="1708670"/>
            <a:chExt cx="1493625" cy="300039"/>
          </a:xfrm>
        </p:grpSpPr>
        <p:sp>
          <p:nvSpPr>
            <p:cNvPr id="49" name="Google Shape;102;p14">
              <a:extLst>
                <a:ext uri="{FF2B5EF4-FFF2-40B4-BE49-F238E27FC236}">
                  <a16:creationId xmlns:a16="http://schemas.microsoft.com/office/drawing/2014/main" id="{D165A617-BCCE-44AC-8733-A1F53FE02EA5}"/>
                </a:ext>
              </a:extLst>
            </p:cNvPr>
            <p:cNvSpPr/>
            <p:nvPr/>
          </p:nvSpPr>
          <p:spPr>
            <a:xfrm>
              <a:off x="4781062" y="1708670"/>
              <a:ext cx="300039" cy="300039"/>
            </a:xfrm>
            <a:prstGeom prst="ellipse">
              <a:avLst/>
            </a:prstGeom>
            <a:solidFill>
              <a:srgbClr val="006600"/>
            </a:solidFill>
            <a:ln w="76200"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0" name="Google Shape;103;p14">
              <a:extLst>
                <a:ext uri="{FF2B5EF4-FFF2-40B4-BE49-F238E27FC236}">
                  <a16:creationId xmlns:a16="http://schemas.microsoft.com/office/drawing/2014/main" id="{A2C36BD6-90E1-4264-B151-53E86F84BC86}"/>
                </a:ext>
              </a:extLst>
            </p:cNvPr>
            <p:cNvCxnSpPr>
              <a:cxnSpLocks/>
              <a:stCxn id="49" idx="6"/>
              <a:endCxn id="104" idx="1"/>
            </p:cNvCxnSpPr>
            <p:nvPr/>
          </p:nvCxnSpPr>
          <p:spPr>
            <a:xfrm>
              <a:off x="5081101" y="1858690"/>
              <a:ext cx="1193586" cy="25064"/>
            </a:xfrm>
            <a:prstGeom prst="straightConnector1">
              <a:avLst/>
            </a:prstGeom>
            <a:noFill/>
            <a:ln w="9525" cap="flat" cmpd="sng">
              <a:solidFill>
                <a:schemeClr val="dk1"/>
              </a:solidFill>
              <a:prstDash val="solid"/>
              <a:miter lim="800000"/>
              <a:headEnd type="none" w="sm" len="sm"/>
              <a:tailEnd type="none" w="sm" len="sm"/>
            </a:ln>
          </p:spPr>
        </p:cxnSp>
      </p:grpSp>
      <p:grpSp>
        <p:nvGrpSpPr>
          <p:cNvPr id="52" name="Google Shape;101;p14">
            <a:extLst>
              <a:ext uri="{FF2B5EF4-FFF2-40B4-BE49-F238E27FC236}">
                <a16:creationId xmlns:a16="http://schemas.microsoft.com/office/drawing/2014/main" id="{6BF706B1-2EAD-4CC2-ADD2-B7FCA4B3742A}"/>
              </a:ext>
            </a:extLst>
          </p:cNvPr>
          <p:cNvGrpSpPr/>
          <p:nvPr/>
        </p:nvGrpSpPr>
        <p:grpSpPr>
          <a:xfrm>
            <a:off x="4870488" y="3094974"/>
            <a:ext cx="769074" cy="300039"/>
            <a:chOff x="4781062" y="1708670"/>
            <a:chExt cx="847110" cy="300039"/>
          </a:xfrm>
        </p:grpSpPr>
        <p:sp>
          <p:nvSpPr>
            <p:cNvPr id="53" name="Google Shape;102;p14">
              <a:extLst>
                <a:ext uri="{FF2B5EF4-FFF2-40B4-BE49-F238E27FC236}">
                  <a16:creationId xmlns:a16="http://schemas.microsoft.com/office/drawing/2014/main" id="{D6086912-6293-446E-A45F-A2D787853335}"/>
                </a:ext>
              </a:extLst>
            </p:cNvPr>
            <p:cNvSpPr/>
            <p:nvPr/>
          </p:nvSpPr>
          <p:spPr>
            <a:xfrm>
              <a:off x="4781062" y="1708670"/>
              <a:ext cx="300039" cy="300039"/>
            </a:xfrm>
            <a:prstGeom prst="ellipse">
              <a:avLst/>
            </a:prstGeom>
            <a:solidFill>
              <a:srgbClr val="006600"/>
            </a:solidFill>
            <a:ln w="76200"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4" name="Google Shape;103;p14">
              <a:extLst>
                <a:ext uri="{FF2B5EF4-FFF2-40B4-BE49-F238E27FC236}">
                  <a16:creationId xmlns:a16="http://schemas.microsoft.com/office/drawing/2014/main" id="{7DFABBE8-9FA8-48A6-A188-3ACD064B42F8}"/>
                </a:ext>
              </a:extLst>
            </p:cNvPr>
            <p:cNvCxnSpPr>
              <a:cxnSpLocks/>
              <a:stCxn id="53" idx="6"/>
              <a:endCxn id="40" idx="1"/>
            </p:cNvCxnSpPr>
            <p:nvPr/>
          </p:nvCxnSpPr>
          <p:spPr>
            <a:xfrm flipV="1">
              <a:off x="5081101" y="1853848"/>
              <a:ext cx="547071" cy="4842"/>
            </a:xfrm>
            <a:prstGeom prst="straightConnector1">
              <a:avLst/>
            </a:prstGeom>
            <a:noFill/>
            <a:ln w="9525" cap="flat" cmpd="sng">
              <a:solidFill>
                <a:schemeClr val="dk1"/>
              </a:solidFill>
              <a:prstDash val="solid"/>
              <a:miter lim="800000"/>
              <a:headEnd type="none" w="sm" len="sm"/>
              <a:tailEnd type="none" w="sm" len="sm"/>
            </a:ln>
          </p:spPr>
        </p:cxnSp>
      </p:grpSp>
      <p:grpSp>
        <p:nvGrpSpPr>
          <p:cNvPr id="55" name="Google Shape;101;p14">
            <a:extLst>
              <a:ext uri="{FF2B5EF4-FFF2-40B4-BE49-F238E27FC236}">
                <a16:creationId xmlns:a16="http://schemas.microsoft.com/office/drawing/2014/main" id="{FB9A5451-5F45-4F92-91E8-86FDAEE64D69}"/>
              </a:ext>
            </a:extLst>
          </p:cNvPr>
          <p:cNvGrpSpPr/>
          <p:nvPr/>
        </p:nvGrpSpPr>
        <p:grpSpPr>
          <a:xfrm>
            <a:off x="3655037" y="5434635"/>
            <a:ext cx="1410684" cy="300039"/>
            <a:chOff x="4415154" y="1832792"/>
            <a:chExt cx="1553819" cy="300039"/>
          </a:xfrm>
        </p:grpSpPr>
        <p:sp>
          <p:nvSpPr>
            <p:cNvPr id="56" name="Google Shape;102;p14">
              <a:extLst>
                <a:ext uri="{FF2B5EF4-FFF2-40B4-BE49-F238E27FC236}">
                  <a16:creationId xmlns:a16="http://schemas.microsoft.com/office/drawing/2014/main" id="{08EDAB34-EDF7-4A7B-B037-555343BD9451}"/>
                </a:ext>
              </a:extLst>
            </p:cNvPr>
            <p:cNvSpPr/>
            <p:nvPr/>
          </p:nvSpPr>
          <p:spPr>
            <a:xfrm>
              <a:off x="4415154" y="1832792"/>
              <a:ext cx="300039" cy="300039"/>
            </a:xfrm>
            <a:prstGeom prst="ellipse">
              <a:avLst/>
            </a:prstGeom>
            <a:solidFill>
              <a:srgbClr val="006600"/>
            </a:solidFill>
            <a:ln w="76200" cap="flat" cmpd="sng">
              <a:solidFill>
                <a:srgbClr val="00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7" name="Google Shape;103;p14">
              <a:extLst>
                <a:ext uri="{FF2B5EF4-FFF2-40B4-BE49-F238E27FC236}">
                  <a16:creationId xmlns:a16="http://schemas.microsoft.com/office/drawing/2014/main" id="{C9532599-7BC7-4A40-8F09-9523D58B7422}"/>
                </a:ext>
              </a:extLst>
            </p:cNvPr>
            <p:cNvCxnSpPr>
              <a:cxnSpLocks/>
              <a:stCxn id="56" idx="6"/>
              <a:endCxn id="45" idx="1"/>
            </p:cNvCxnSpPr>
            <p:nvPr/>
          </p:nvCxnSpPr>
          <p:spPr>
            <a:xfrm>
              <a:off x="4715193" y="1982812"/>
              <a:ext cx="1253780" cy="23566"/>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5"/>
            <a:ext cx="6648454" cy="835976"/>
            <a:chOff x="5534447" y="811822"/>
            <a:chExt cx="5050365" cy="621392"/>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Calibri"/>
                  <a:ea typeface="Calibri"/>
                  <a:cs typeface="Calibri"/>
                  <a:sym typeface="Calibri"/>
                </a:rPr>
                <a:t>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232673" y="826992"/>
              <a:ext cx="4352139" cy="606222"/>
            </a:xfrm>
            <a:prstGeom prst="rect">
              <a:avLst/>
            </a:prstGeom>
            <a:noFill/>
            <a:ln>
              <a:noFill/>
            </a:ln>
          </p:spPr>
          <p:txBody>
            <a:bodyPr spcFirstLastPara="1" wrap="square" lIns="91425" tIns="45700" rIns="91425" bIns="45700" anchor="t" anchorCtr="0">
              <a:spAutoFit/>
            </a:bodyPr>
            <a:lstStyle/>
            <a:p>
              <a:pPr lvl="0">
                <a:lnSpc>
                  <a:spcPct val="150000"/>
                </a:lnSpc>
                <a:spcAft>
                  <a:spcPts val="600"/>
                </a:spcAft>
              </a:pPr>
              <a:r>
                <a:rPr lang="en-US" sz="2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GIỚI THIỆU ĐỀ TÀI</a:t>
              </a:r>
              <a:endParaRPr lang="vi-VN" sz="2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pic>
        <p:nvPicPr>
          <p:cNvPr id="1026" name="Picture 2" descr="Creality Ender 3 Pro 3D Printer with Removable Magnetic Build Surface Resume Printing DIY 3D Printer Kit with Power Resume Function 220x220x250mm(Ship from US)">
            <a:extLst>
              <a:ext uri="{FF2B5EF4-FFF2-40B4-BE49-F238E27FC236}">
                <a16:creationId xmlns:a16="http://schemas.microsoft.com/office/drawing/2014/main" id="{7AB5E23E-C9F7-4E58-9711-C763180BA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202" y="1142612"/>
            <a:ext cx="5065598" cy="50655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ộ đầu đùn nhựa trực tiếp MK8 / MK9 dùng trong máy in 3d prusa i3 với nhiều  ưu điểm giảm chỉ còn 230,000 đ">
            <a:extLst>
              <a:ext uri="{FF2B5EF4-FFF2-40B4-BE49-F238E27FC236}">
                <a16:creationId xmlns:a16="http://schemas.microsoft.com/office/drawing/2014/main" id="{C35AF57D-D934-4147-A7E9-D9682B73C5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202" y="1279773"/>
            <a:ext cx="4928438" cy="49284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60E9959-A486-4875-8CB5-58F35F6D11F1}"/>
                  </a:ext>
                </a:extLst>
              </p:cNvPr>
              <p:cNvSpPr txBox="1"/>
              <p:nvPr/>
            </p:nvSpPr>
            <p:spPr>
              <a:xfrm>
                <a:off x="571500" y="1054812"/>
                <a:ext cx="4660900" cy="2677656"/>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Vật liệu in 3D:</a:t>
                </a:r>
              </a:p>
              <a:p>
                <a:r>
                  <a:rPr lang="en-US" sz="2400">
                    <a:latin typeface="Times New Roman" panose="02020603050405020304" pitchFamily="18" charset="0"/>
                    <a:cs typeface="Times New Roman" panose="02020603050405020304" pitchFamily="18" charset="0"/>
                  </a:rPr>
                  <a:t>PLA: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180</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𝐶</m:t>
                    </m:r>
                  </m:oMath>
                </a14:m>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ABS: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i="1" smtClean="0">
                            <a:latin typeface="Cambria Math" panose="02040503050406030204" pitchFamily="18" charset="0"/>
                            <a:cs typeface="Times New Roman" panose="02020603050405020304" pitchFamily="18" charset="0"/>
                          </a:rPr>
                          <m:t>240</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𝐶</m:t>
                    </m:r>
                  </m:oMath>
                </a14:m>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Nylon 618: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i="1" smtClean="0">
                            <a:latin typeface="Cambria Math" panose="02040503050406030204" pitchFamily="18" charset="0"/>
                            <a:cs typeface="Times New Roman" panose="02020603050405020304" pitchFamily="18" charset="0"/>
                          </a:rPr>
                          <m:t>24</m:t>
                        </m:r>
                        <m:r>
                          <a:rPr lang="en-US" sz="2400" b="0" i="1" smtClean="0">
                            <a:latin typeface="Cambria Math" panose="02040503050406030204" pitchFamily="18" charset="0"/>
                            <a:cs typeface="Times New Roman" panose="02020603050405020304" pitchFamily="18" charset="0"/>
                          </a:rPr>
                          <m:t>2</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𝐶</m:t>
                    </m:r>
                  </m:oMath>
                </a14:m>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Bột in 3D Kim loại: hơn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50</m:t>
                        </m:r>
                        <m:r>
                          <a:rPr lang="en-US" sz="2400" i="1" smtClean="0">
                            <a:latin typeface="Cambria Math" panose="02040503050406030204" pitchFamily="18" charset="0"/>
                            <a:cs typeface="Times New Roman" panose="02020603050405020304" pitchFamily="18" charset="0"/>
                          </a:rPr>
                          <m:t>0</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𝐶</m:t>
                    </m:r>
                  </m:oMath>
                </a14:m>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PEEK: hơn </a:t>
                </a:r>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334</m:t>
                        </m:r>
                      </m:e>
                      <m:sup>
                        <m:r>
                          <a:rPr lang="en-US" sz="2400" i="1">
                            <a:latin typeface="Cambria Math" panose="02040503050406030204" pitchFamily="18" charset="0"/>
                            <a:cs typeface="Times New Roman" panose="02020603050405020304" pitchFamily="18" charset="0"/>
                          </a:rPr>
                          <m:t>0</m:t>
                        </m:r>
                      </m:sup>
                    </m:sSup>
                    <m:r>
                      <a:rPr lang="en-US" sz="2400" i="1">
                        <a:latin typeface="Cambria Math" panose="02040503050406030204" pitchFamily="18" charset="0"/>
                        <a:cs typeface="Times New Roman" panose="02020603050405020304" pitchFamily="18" charset="0"/>
                      </a:rPr>
                      <m:t>𝐶</m:t>
                    </m:r>
                  </m:oMath>
                </a14:m>
                <a:endParaRPr lang="en-US" sz="2400">
                  <a:latin typeface="Times New Roman" panose="02020603050405020304" pitchFamily="18" charset="0"/>
                  <a:cs typeface="Times New Roman" panose="02020603050405020304" pitchFamily="18" charset="0"/>
                </a:endParaRPr>
              </a:p>
              <a:p>
                <a:endParaRPr lang="vi-VN" sz="240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D60E9959-A486-4875-8CB5-58F35F6D11F1}"/>
                  </a:ext>
                </a:extLst>
              </p:cNvPr>
              <p:cNvSpPr txBox="1">
                <a:spLocks noRot="1" noChangeAspect="1" noMove="1" noResize="1" noEditPoints="1" noAdjustHandles="1" noChangeArrowheads="1" noChangeShapeType="1" noTextEdit="1"/>
              </p:cNvSpPr>
              <p:nvPr/>
            </p:nvSpPr>
            <p:spPr>
              <a:xfrm>
                <a:off x="571500" y="1054812"/>
                <a:ext cx="4660900" cy="2677656"/>
              </a:xfrm>
              <a:prstGeom prst="rect">
                <a:avLst/>
              </a:prstGeom>
              <a:blipFill>
                <a:blip r:embed="rId5"/>
                <a:stretch>
                  <a:fillRect l="-2094" t="-1822"/>
                </a:stretch>
              </a:blipFill>
            </p:spPr>
            <p:txBody>
              <a:bodyPr/>
              <a:lstStyle/>
              <a:p>
                <a:r>
                  <a:rPr lang="vi-VN">
                    <a:noFill/>
                  </a:rPr>
                  <a:t> </a:t>
                </a:r>
              </a:p>
            </p:txBody>
          </p:sp>
        </mc:Fallback>
      </mc:AlternateContent>
      <p:sp>
        <p:nvSpPr>
          <p:cNvPr id="4" name="TextBox 3">
            <a:extLst>
              <a:ext uri="{FF2B5EF4-FFF2-40B4-BE49-F238E27FC236}">
                <a16:creationId xmlns:a16="http://schemas.microsoft.com/office/drawing/2014/main" id="{D2327839-A2A8-4F9E-ADBA-45428DD97B89}"/>
              </a:ext>
            </a:extLst>
          </p:cNvPr>
          <p:cNvSpPr txBox="1"/>
          <p:nvPr/>
        </p:nvSpPr>
        <p:spPr>
          <a:xfrm>
            <a:off x="571500" y="3329971"/>
            <a:ext cx="5065598" cy="3785652"/>
          </a:xfrm>
          <a:prstGeom prst="rect">
            <a:avLst/>
          </a:prstGeom>
          <a:noFill/>
        </p:spPr>
        <p:txBody>
          <a:bodyPr wrap="square" rtlCol="0">
            <a:spAutoFit/>
          </a:bodyPr>
          <a:lstStyle/>
          <a:p>
            <a:r>
              <a:rPr lang="en-US" sz="2400" i="1">
                <a:effectLst/>
                <a:latin typeface="Times New Roman" panose="02020603050405020304" pitchFamily="18" charset="0"/>
                <a:ea typeface="Calibri" panose="020F0502020204030204" pitchFamily="34" charset="0"/>
                <a:cs typeface="Times New Roman" panose="02020603050405020304" pitchFamily="18" charset="0"/>
              </a:rPr>
              <a:t>Nhiệt độ ảnh hưởng trực tiếp đến chất lượng của dây đùn</a:t>
            </a:r>
            <a:r>
              <a:rPr lang="en-US" sz="2400">
                <a:effectLst/>
                <a:latin typeface="Times New Roman" panose="02020603050405020304" pitchFamily="18" charset="0"/>
                <a:ea typeface="Calibri" panose="020F0502020204030204" pitchFamily="34" charset="0"/>
                <a:cs typeface="Times New Roman" panose="02020603050405020304" pitchFamily="18" charset="0"/>
              </a:rPr>
              <a:t>. Nhiệt độ quá cao sẽ làm cho vật liệu chảy ra khỏi đầu phun in quá nhiều, nó cũng sẽ ảnh hưởng đến việc làm mát và đúc, cũng có thể ảnh hưởng đến phần đã được đông cứng trước đó thông qua sự dẫn nhiệt. Nếu nhiệt độ quá thấp sẽ ảnh hưởng đến kết dính giữa các mô hình.</a:t>
            </a:r>
            <a:endParaRPr lang="vi-VN" sz="240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ircle(in)">
                                      <p:cBhvr>
                                        <p:cTn id="12" dur="1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5"/>
            <a:ext cx="6676394" cy="888803"/>
            <a:chOff x="5534447" y="811822"/>
            <a:chExt cx="5071589" cy="660659"/>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Calibri"/>
                  <a:ea typeface="Calibri"/>
                  <a:cs typeface="Calibri"/>
                  <a:sym typeface="Calibri"/>
                </a:rPr>
                <a:t>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253897" y="866259"/>
              <a:ext cx="4352139" cy="606222"/>
            </a:xfrm>
            <a:prstGeom prst="rect">
              <a:avLst/>
            </a:prstGeom>
            <a:noFill/>
            <a:ln>
              <a:noFill/>
            </a:ln>
          </p:spPr>
          <p:txBody>
            <a:bodyPr spcFirstLastPara="1" wrap="square" lIns="91425" tIns="45700" rIns="91425" bIns="45700" anchor="t" anchorCtr="0">
              <a:spAutoFit/>
            </a:bodyPr>
            <a:lstStyle/>
            <a:p>
              <a:pPr lvl="0">
                <a:lnSpc>
                  <a:spcPct val="150000"/>
                </a:lnSpc>
                <a:spcAft>
                  <a:spcPts val="600"/>
                </a:spcAft>
              </a:pPr>
              <a:r>
                <a:rPr lang="en-US" sz="2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GIỚI THIỆU ĐỀ TÀI</a:t>
              </a:r>
              <a:endParaRPr lang="vi-VN" sz="2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 name="TextBox 1">
            <a:extLst>
              <a:ext uri="{FF2B5EF4-FFF2-40B4-BE49-F238E27FC236}">
                <a16:creationId xmlns:a16="http://schemas.microsoft.com/office/drawing/2014/main" id="{D699F1AE-C0E7-44DE-977E-D52C17C92F5A}"/>
              </a:ext>
            </a:extLst>
          </p:cNvPr>
          <p:cNvSpPr txBox="1"/>
          <p:nvPr/>
        </p:nvSpPr>
        <p:spPr>
          <a:xfrm>
            <a:off x="650240" y="1259896"/>
            <a:ext cx="5801360" cy="3785652"/>
          </a:xfrm>
          <a:prstGeom prst="rect">
            <a:avLst/>
          </a:prstGeom>
          <a:noFill/>
        </p:spPr>
        <p:txBody>
          <a:bodyPr wrap="square" rtlCol="0">
            <a:spAutoFit/>
          </a:bodyPr>
          <a:lstStyle/>
          <a:p>
            <a:pPr algn="just"/>
            <a:r>
              <a:rPr lang="vi-VN" sz="2400" b="0" i="0">
                <a:solidFill>
                  <a:srgbClr val="000000"/>
                </a:solidFill>
                <a:effectLst/>
                <a:latin typeface="+mj-lt"/>
              </a:rPr>
              <a:t>Hầu hết các máy in 3D đều sử dụng bộ điều khiển PID để điều chỉnh nhiệt độ của đầu đùn. Nếu bộ điều khiển PID này không được điều chỉnh tốt, nhiệt độ của đầu đùn có thể dao động theo thời gian. Do tính chất hoạt động của các bộ điều khiển PID, biến đổi này thường xuyên theo chu kỳ, có nghĩa là nhiệt độ sẽ thay đổi theo kiểu sóng sin. Khi nhiệt độ nóng lên, nhựa có thể chảy khác so với khi nhiệt độ nguội hơn.</a:t>
            </a:r>
            <a:endParaRPr lang="vi-VN" sz="2400">
              <a:latin typeface="+mj-lt"/>
            </a:endParaRPr>
          </a:p>
        </p:txBody>
      </p:sp>
      <p:pic>
        <p:nvPicPr>
          <p:cNvPr id="5" name="Picture 4">
            <a:extLst>
              <a:ext uri="{FF2B5EF4-FFF2-40B4-BE49-F238E27FC236}">
                <a16:creationId xmlns:a16="http://schemas.microsoft.com/office/drawing/2014/main" id="{3871364A-6546-4CFE-8B0C-E1FCA27FDE03}"/>
              </a:ext>
            </a:extLst>
          </p:cNvPr>
          <p:cNvPicPr>
            <a:picLocks noChangeAspect="1"/>
          </p:cNvPicPr>
          <p:nvPr/>
        </p:nvPicPr>
        <p:blipFill>
          <a:blip r:embed="rId3"/>
          <a:stretch>
            <a:fillRect/>
          </a:stretch>
        </p:blipFill>
        <p:spPr>
          <a:xfrm>
            <a:off x="6667031" y="1524001"/>
            <a:ext cx="5138890" cy="4108126"/>
          </a:xfrm>
          <a:prstGeom prst="rect">
            <a:avLst/>
          </a:prstGeom>
        </p:spPr>
      </p:pic>
    </p:spTree>
    <p:extLst>
      <p:ext uri="{BB962C8B-B14F-4D97-AF65-F5344CB8AC3E}">
        <p14:creationId xmlns:p14="http://schemas.microsoft.com/office/powerpoint/2010/main" val="203504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52113"/>
            <a:chOff x="5534447" y="811822"/>
            <a:chExt cx="5119443" cy="633386"/>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a:t>
              </a:r>
              <a:r>
                <a:rPr lang="en-US" sz="3200" dirty="0">
                  <a:solidFill>
                    <a:schemeClr val="lt1"/>
                  </a:solidFill>
                  <a:latin typeface="Calibri"/>
                  <a:ea typeface="Calibri"/>
                  <a:cs typeface="Calibri"/>
                  <a:sym typeface="Calibri"/>
                </a:rPr>
                <a:t>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827548"/>
              <a:ext cx="4352139" cy="617660"/>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Cấu trúc hệ thống điều </a:t>
              </a:r>
            </a:p>
            <a:p>
              <a:pPr lvl="0"/>
              <a:r>
                <a:rPr lang="en-US" sz="2400" b="1">
                  <a:solidFill>
                    <a:schemeClr val="bg1"/>
                  </a:solidFill>
                  <a:effectLst/>
                  <a:latin typeface="Times New Roman" panose="02020603050405020304" pitchFamily="18" charset="0"/>
                  <a:ea typeface="Calibri" panose="020F0502020204030204" pitchFamily="34" charset="0"/>
                </a:rPr>
                <a:t>khiển nhiệt độ</a:t>
              </a:r>
              <a:endParaRPr lang="vi-VN" sz="24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1027891"/>
            <a:ext cx="6497205" cy="680430"/>
            <a:chOff x="5442830" y="967562"/>
            <a:chExt cx="4935472" cy="505773"/>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8" y="967562"/>
              <a:ext cx="3993474" cy="505773"/>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Calibri"/>
                  <a:ea typeface="Calibri"/>
                  <a:cs typeface="Calibri"/>
                  <a:sym typeface="Calibri"/>
                </a:rPr>
                <a:t>1</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130572" y="1025917"/>
              <a:ext cx="4247730" cy="388887"/>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latin typeface="Times New Roman" panose="02020603050405020304" pitchFamily="18" charset="0"/>
                  <a:ea typeface="Calibri"/>
                  <a:cs typeface="Calibri"/>
                  <a:sym typeface="Calibri"/>
                </a:rPr>
                <a:t>Điều khiển mờ</a:t>
              </a:r>
              <a:endParaRPr lang="vi-VN" sz="2800" b="1" dirty="0">
                <a:solidFill>
                  <a:schemeClr val="bg1"/>
                </a:solidFill>
                <a:latin typeface="Calibri"/>
                <a:ea typeface="Calibri"/>
                <a:cs typeface="Calibri"/>
                <a:sym typeface="Calibri"/>
              </a:endParaRPr>
            </a:p>
          </p:txBody>
        </p:sp>
      </p:grpSp>
      <p:pic>
        <p:nvPicPr>
          <p:cNvPr id="22" name="Picture 21">
            <a:extLst>
              <a:ext uri="{FF2B5EF4-FFF2-40B4-BE49-F238E27FC236}">
                <a16:creationId xmlns:a16="http://schemas.microsoft.com/office/drawing/2014/main" id="{1AB8B498-7FE3-43D1-BD12-54E40F746890}"/>
              </a:ext>
            </a:extLst>
          </p:cNvPr>
          <p:cNvPicPr>
            <a:picLocks noChangeAspect="1"/>
          </p:cNvPicPr>
          <p:nvPr/>
        </p:nvPicPr>
        <p:blipFill>
          <a:blip r:embed="rId3"/>
          <a:stretch>
            <a:fillRect/>
          </a:stretch>
        </p:blipFill>
        <p:spPr>
          <a:xfrm>
            <a:off x="842884" y="1922065"/>
            <a:ext cx="10607435" cy="4014199"/>
          </a:xfrm>
          <a:prstGeom prst="rect">
            <a:avLst/>
          </a:prstGeom>
        </p:spPr>
      </p:pic>
      <p:sp>
        <p:nvSpPr>
          <p:cNvPr id="23" name="TextBox 22">
            <a:extLst>
              <a:ext uri="{FF2B5EF4-FFF2-40B4-BE49-F238E27FC236}">
                <a16:creationId xmlns:a16="http://schemas.microsoft.com/office/drawing/2014/main" id="{69BE55A5-A8EF-41B3-988A-0AAE489DE4DC}"/>
              </a:ext>
            </a:extLst>
          </p:cNvPr>
          <p:cNvSpPr txBox="1"/>
          <p:nvPr/>
        </p:nvSpPr>
        <p:spPr>
          <a:xfrm>
            <a:off x="3048000" y="5950004"/>
            <a:ext cx="6096000" cy="461665"/>
          </a:xfrm>
          <a:prstGeom prst="rect">
            <a:avLst/>
          </a:prstGeom>
          <a:noFill/>
        </p:spPr>
        <p:txBody>
          <a:bodyPr wrap="square">
            <a:spAutoFit/>
          </a:bodyPr>
          <a:lstStyle/>
          <a:p>
            <a:pPr algn="ctr">
              <a:spcAft>
                <a:spcPts val="1000"/>
              </a:spcAft>
            </a:pPr>
            <a:r>
              <a:rPr lang="en-US" sz="24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1: Flow chart của bộ điều khiển mờ</a:t>
            </a:r>
            <a:endParaRPr lang="vi-VN" sz="24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917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52113"/>
            <a:chOff x="5534447" y="811822"/>
            <a:chExt cx="5119443" cy="633386"/>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a:t>
              </a:r>
              <a:r>
                <a:rPr lang="en-US" sz="3200" dirty="0">
                  <a:solidFill>
                    <a:schemeClr val="lt1"/>
                  </a:solidFill>
                  <a:latin typeface="Calibri"/>
                  <a:ea typeface="Calibri"/>
                  <a:cs typeface="Calibri"/>
                  <a:sym typeface="Calibri"/>
                </a:rPr>
                <a:t>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827548"/>
              <a:ext cx="4352139" cy="617660"/>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Cấu trúc hệ thống điều </a:t>
              </a:r>
            </a:p>
            <a:p>
              <a:pPr lvl="0"/>
              <a:r>
                <a:rPr lang="en-US" sz="2400" b="1">
                  <a:solidFill>
                    <a:schemeClr val="bg1"/>
                  </a:solidFill>
                  <a:effectLst/>
                  <a:latin typeface="Times New Roman" panose="02020603050405020304" pitchFamily="18" charset="0"/>
                  <a:ea typeface="Calibri" panose="020F0502020204030204" pitchFamily="34" charset="0"/>
                </a:rPr>
                <a:t>khiển nhiệt độ</a:t>
              </a:r>
              <a:endParaRPr lang="vi-VN" sz="24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1027891"/>
            <a:ext cx="6497205" cy="680430"/>
            <a:chOff x="5442830" y="967562"/>
            <a:chExt cx="4935472" cy="505773"/>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8" y="967562"/>
              <a:ext cx="3993474" cy="505773"/>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Calibri"/>
                  <a:ea typeface="Calibri"/>
                  <a:cs typeface="Calibri"/>
                  <a:sym typeface="Calibri"/>
                </a:rPr>
                <a:t>2</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130572" y="1025917"/>
              <a:ext cx="4247730" cy="388887"/>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latin typeface="Times New Roman" panose="02020603050405020304" pitchFamily="18" charset="0"/>
                  <a:ea typeface="Calibri"/>
                  <a:cs typeface="Calibri"/>
                  <a:sym typeface="Calibri"/>
                </a:rPr>
                <a:t>Thiết kế BĐK PID mờ</a:t>
              </a:r>
              <a:endParaRPr lang="vi-VN" sz="2800" b="1" dirty="0">
                <a:solidFill>
                  <a:schemeClr val="bg1"/>
                </a:solidFill>
                <a:latin typeface="Calibri"/>
                <a:ea typeface="Calibri"/>
                <a:cs typeface="Calibri"/>
                <a:sym typeface="Calibri"/>
              </a:endParaRPr>
            </a:p>
          </p:txBody>
        </p:sp>
      </p:grpSp>
      <p:pic>
        <p:nvPicPr>
          <p:cNvPr id="13" name="Picture 12">
            <a:extLst>
              <a:ext uri="{FF2B5EF4-FFF2-40B4-BE49-F238E27FC236}">
                <a16:creationId xmlns:a16="http://schemas.microsoft.com/office/drawing/2014/main" id="{BB64A352-8445-4FFA-97FE-2E719D04C5DB}"/>
              </a:ext>
            </a:extLst>
          </p:cNvPr>
          <p:cNvPicPr>
            <a:picLocks noChangeAspect="1"/>
          </p:cNvPicPr>
          <p:nvPr/>
        </p:nvPicPr>
        <p:blipFill>
          <a:blip r:embed="rId3"/>
          <a:stretch>
            <a:fillRect/>
          </a:stretch>
        </p:blipFill>
        <p:spPr>
          <a:xfrm>
            <a:off x="1887071" y="1956604"/>
            <a:ext cx="7495417" cy="3268797"/>
          </a:xfrm>
          <a:prstGeom prst="rect">
            <a:avLst/>
          </a:prstGeom>
        </p:spPr>
      </p:pic>
      <p:sp>
        <p:nvSpPr>
          <p:cNvPr id="21" name="TextBox 20">
            <a:extLst>
              <a:ext uri="{FF2B5EF4-FFF2-40B4-BE49-F238E27FC236}">
                <a16:creationId xmlns:a16="http://schemas.microsoft.com/office/drawing/2014/main" id="{E94A2B5F-ADC2-498B-A048-C727C6572594}"/>
              </a:ext>
            </a:extLst>
          </p:cNvPr>
          <p:cNvSpPr txBox="1"/>
          <p:nvPr/>
        </p:nvSpPr>
        <p:spPr>
          <a:xfrm>
            <a:off x="2586779" y="5242961"/>
            <a:ext cx="6096000" cy="587148"/>
          </a:xfrm>
          <a:prstGeom prst="rect">
            <a:avLst/>
          </a:prstGeom>
          <a:noFill/>
        </p:spPr>
        <p:txBody>
          <a:bodyPr wrap="square">
            <a:spAutoFit/>
          </a:bodyPr>
          <a:lstStyle/>
          <a:p>
            <a:pPr algn="ctr">
              <a:lnSpc>
                <a:spcPct val="150000"/>
              </a:lnSpc>
              <a:spcAft>
                <a:spcPts val="600"/>
              </a:spcAft>
            </a:pPr>
            <a:r>
              <a:rPr lang="en-US" sz="24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2: Fuzzy PID control flow chart</a:t>
            </a:r>
            <a:endParaRPr lang="vi-VN" sz="24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937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par>
                                <p:cTn id="8" presetID="6"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52113"/>
            <a:chOff x="5534447" y="811822"/>
            <a:chExt cx="5119443" cy="633386"/>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a:t>
              </a:r>
              <a:r>
                <a:rPr lang="en-US" sz="3200" dirty="0">
                  <a:solidFill>
                    <a:schemeClr val="lt1"/>
                  </a:solidFill>
                  <a:latin typeface="Calibri"/>
                  <a:ea typeface="Calibri"/>
                  <a:cs typeface="Calibri"/>
                  <a:sym typeface="Calibri"/>
                </a:rPr>
                <a:t>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827548"/>
              <a:ext cx="4352139" cy="617660"/>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Cấu trúc hệ thống điều </a:t>
              </a:r>
            </a:p>
            <a:p>
              <a:pPr lvl="0"/>
              <a:r>
                <a:rPr lang="en-US" sz="2400" b="1">
                  <a:solidFill>
                    <a:schemeClr val="bg1"/>
                  </a:solidFill>
                  <a:effectLst/>
                  <a:latin typeface="Times New Roman" panose="02020603050405020304" pitchFamily="18" charset="0"/>
                  <a:ea typeface="Calibri" panose="020F0502020204030204" pitchFamily="34" charset="0"/>
                </a:rPr>
                <a:t>khiển nhiệt độ</a:t>
              </a:r>
              <a:endParaRPr lang="vi-VN" sz="24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1027891"/>
            <a:ext cx="6497205" cy="680430"/>
            <a:chOff x="5442830" y="967562"/>
            <a:chExt cx="4935472" cy="505773"/>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8" y="967562"/>
              <a:ext cx="3993474" cy="505773"/>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Calibri"/>
                  <a:ea typeface="Calibri"/>
                  <a:cs typeface="Calibri"/>
                  <a:sym typeface="Calibri"/>
                </a:rPr>
                <a:t>3</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130572" y="1025917"/>
              <a:ext cx="4247730" cy="388887"/>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latin typeface="Times New Roman" panose="02020603050405020304" pitchFamily="18" charset="0"/>
                  <a:ea typeface="Calibri"/>
                  <a:cs typeface="Calibri"/>
                  <a:sym typeface="Calibri"/>
                </a:rPr>
                <a:t>Thành phần của BĐK mờ</a:t>
              </a:r>
              <a:endParaRPr lang="vi-VN" sz="2800" b="1" dirty="0">
                <a:solidFill>
                  <a:schemeClr val="bg1"/>
                </a:solidFill>
                <a:latin typeface="Calibri"/>
                <a:ea typeface="Calibri"/>
                <a:cs typeface="Calibri"/>
                <a:sym typeface="Calibri"/>
              </a:endParaRPr>
            </a:p>
          </p:txBody>
        </p:sp>
      </p:grpSp>
      <p:graphicFrame>
        <p:nvGraphicFramePr>
          <p:cNvPr id="6" name="Table 5">
            <a:extLst>
              <a:ext uri="{FF2B5EF4-FFF2-40B4-BE49-F238E27FC236}">
                <a16:creationId xmlns:a16="http://schemas.microsoft.com/office/drawing/2014/main" id="{E076B1E9-2E42-4C42-8852-4B64D6AA6F47}"/>
              </a:ext>
            </a:extLst>
          </p:cNvPr>
          <p:cNvGraphicFramePr>
            <a:graphicFrameLocks noGrp="1"/>
          </p:cNvGraphicFramePr>
          <p:nvPr>
            <p:extLst>
              <p:ext uri="{D42A27DB-BD31-4B8C-83A1-F6EECF244321}">
                <p14:modId xmlns:p14="http://schemas.microsoft.com/office/powerpoint/2010/main" val="1931770147"/>
              </p:ext>
            </p:extLst>
          </p:nvPr>
        </p:nvGraphicFramePr>
        <p:xfrm>
          <a:off x="1080886" y="2575391"/>
          <a:ext cx="9528140" cy="2118530"/>
        </p:xfrm>
        <a:graphic>
          <a:graphicData uri="http://schemas.openxmlformats.org/drawingml/2006/table">
            <a:tbl>
              <a:tblPr firstRow="1" firstCol="1" bandRow="1">
                <a:tableStyleId>{5A111915-BE36-4E01-A7E5-04B1672EAD32}</a:tableStyleId>
              </a:tblPr>
              <a:tblGrid>
                <a:gridCol w="1293807">
                  <a:extLst>
                    <a:ext uri="{9D8B030D-6E8A-4147-A177-3AD203B41FA5}">
                      <a16:colId xmlns:a16="http://schemas.microsoft.com/office/drawing/2014/main" val="1206272750"/>
                    </a:ext>
                  </a:extLst>
                </a:gridCol>
                <a:gridCol w="1351112">
                  <a:extLst>
                    <a:ext uri="{9D8B030D-6E8A-4147-A177-3AD203B41FA5}">
                      <a16:colId xmlns:a16="http://schemas.microsoft.com/office/drawing/2014/main" val="2113879603"/>
                    </a:ext>
                  </a:extLst>
                </a:gridCol>
                <a:gridCol w="1670271">
                  <a:extLst>
                    <a:ext uri="{9D8B030D-6E8A-4147-A177-3AD203B41FA5}">
                      <a16:colId xmlns:a16="http://schemas.microsoft.com/office/drawing/2014/main" val="3449186208"/>
                    </a:ext>
                  </a:extLst>
                </a:gridCol>
                <a:gridCol w="1329834">
                  <a:extLst>
                    <a:ext uri="{9D8B030D-6E8A-4147-A177-3AD203B41FA5}">
                      <a16:colId xmlns:a16="http://schemas.microsoft.com/office/drawing/2014/main" val="1468196998"/>
                    </a:ext>
                  </a:extLst>
                </a:gridCol>
                <a:gridCol w="1755381">
                  <a:extLst>
                    <a:ext uri="{9D8B030D-6E8A-4147-A177-3AD203B41FA5}">
                      <a16:colId xmlns:a16="http://schemas.microsoft.com/office/drawing/2014/main" val="1395415861"/>
                    </a:ext>
                  </a:extLst>
                </a:gridCol>
                <a:gridCol w="1161671">
                  <a:extLst>
                    <a:ext uri="{9D8B030D-6E8A-4147-A177-3AD203B41FA5}">
                      <a16:colId xmlns:a16="http://schemas.microsoft.com/office/drawing/2014/main" val="2483260565"/>
                    </a:ext>
                  </a:extLst>
                </a:gridCol>
                <a:gridCol w="966064">
                  <a:extLst>
                    <a:ext uri="{9D8B030D-6E8A-4147-A177-3AD203B41FA5}">
                      <a16:colId xmlns:a16="http://schemas.microsoft.com/office/drawing/2014/main" val="2968235481"/>
                    </a:ext>
                  </a:extLst>
                </a:gridCol>
              </a:tblGrid>
              <a:tr h="568827">
                <a:tc>
                  <a:txBody>
                    <a:bodyPr/>
                    <a:lstStyle/>
                    <a:p>
                      <a:pPr algn="ctr">
                        <a:lnSpc>
                          <a:spcPct val="150000"/>
                        </a:lnSpc>
                        <a:spcAft>
                          <a:spcPts val="600"/>
                        </a:spcAft>
                      </a:pPr>
                      <a:r>
                        <a:rPr lang="en-US" sz="1800" b="0">
                          <a:effectLst/>
                        </a:rPr>
                        <a:t>NB</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NM</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NS</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ZE</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PS</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PM</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PB</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2712366049"/>
                  </a:ext>
                </a:extLst>
              </a:tr>
              <a:tr h="1549703">
                <a:tc>
                  <a:txBody>
                    <a:bodyPr/>
                    <a:lstStyle/>
                    <a:p>
                      <a:pPr algn="ctr">
                        <a:lnSpc>
                          <a:spcPct val="150000"/>
                        </a:lnSpc>
                        <a:spcAft>
                          <a:spcPts val="600"/>
                        </a:spcAft>
                      </a:pPr>
                      <a:r>
                        <a:rPr lang="en-US" sz="1800" b="0">
                          <a:effectLst/>
                        </a:rPr>
                        <a:t>Negative</a:t>
                      </a:r>
                    </a:p>
                    <a:p>
                      <a:pPr algn="ctr">
                        <a:lnSpc>
                          <a:spcPct val="150000"/>
                        </a:lnSpc>
                        <a:spcAft>
                          <a:spcPts val="600"/>
                        </a:spcAft>
                      </a:pPr>
                      <a:r>
                        <a:rPr lang="en-US" sz="1800" b="0">
                          <a:effectLst/>
                        </a:rPr>
                        <a:t> Big</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Negative </a:t>
                      </a:r>
                    </a:p>
                    <a:p>
                      <a:pPr algn="ctr">
                        <a:lnSpc>
                          <a:spcPct val="150000"/>
                        </a:lnSpc>
                        <a:spcAft>
                          <a:spcPts val="600"/>
                        </a:spcAft>
                      </a:pPr>
                      <a:r>
                        <a:rPr lang="en-US" sz="1800" b="0">
                          <a:effectLst/>
                        </a:rPr>
                        <a:t>Medium</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Negative</a:t>
                      </a:r>
                    </a:p>
                    <a:p>
                      <a:pPr algn="ctr">
                        <a:lnSpc>
                          <a:spcPct val="150000"/>
                        </a:lnSpc>
                        <a:spcAft>
                          <a:spcPts val="600"/>
                        </a:spcAft>
                      </a:pPr>
                      <a:r>
                        <a:rPr lang="en-US" sz="1800" b="0">
                          <a:effectLst/>
                        </a:rPr>
                        <a:t> Small</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Zero</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Positive </a:t>
                      </a:r>
                    </a:p>
                    <a:p>
                      <a:pPr algn="ctr">
                        <a:lnSpc>
                          <a:spcPct val="150000"/>
                        </a:lnSpc>
                        <a:spcAft>
                          <a:spcPts val="600"/>
                        </a:spcAft>
                      </a:pPr>
                      <a:r>
                        <a:rPr lang="en-US" sz="1800" b="0">
                          <a:effectLst/>
                        </a:rPr>
                        <a:t>Small</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Positive</a:t>
                      </a:r>
                    </a:p>
                    <a:p>
                      <a:pPr algn="ctr">
                        <a:lnSpc>
                          <a:spcPct val="150000"/>
                        </a:lnSpc>
                        <a:spcAft>
                          <a:spcPts val="600"/>
                        </a:spcAft>
                      </a:pPr>
                      <a:r>
                        <a:rPr lang="en-US" sz="1800" b="0">
                          <a:effectLst/>
                        </a:rPr>
                        <a:t> Medium</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tc>
                  <a:txBody>
                    <a:bodyPr/>
                    <a:lstStyle/>
                    <a:p>
                      <a:pPr algn="ctr">
                        <a:lnSpc>
                          <a:spcPct val="150000"/>
                        </a:lnSpc>
                        <a:spcAft>
                          <a:spcPts val="600"/>
                        </a:spcAft>
                      </a:pPr>
                      <a:r>
                        <a:rPr lang="en-US" sz="1800" b="0">
                          <a:effectLst/>
                        </a:rPr>
                        <a:t>Positive</a:t>
                      </a:r>
                    </a:p>
                    <a:p>
                      <a:pPr algn="ctr">
                        <a:lnSpc>
                          <a:spcPct val="150000"/>
                        </a:lnSpc>
                        <a:spcAft>
                          <a:spcPts val="600"/>
                        </a:spcAft>
                      </a:pPr>
                      <a:r>
                        <a:rPr lang="en-US" sz="1800" b="0">
                          <a:effectLst/>
                        </a:rPr>
                        <a:t> Big</a:t>
                      </a:r>
                      <a:endParaRPr lang="vi-VN"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4162017539"/>
                  </a:ext>
                </a:extLst>
              </a:tr>
            </a:tbl>
          </a:graphicData>
        </a:graphic>
      </p:graphicFrame>
      <p:sp>
        <p:nvSpPr>
          <p:cNvPr id="7" name="Rectangle 2">
            <a:extLst>
              <a:ext uri="{FF2B5EF4-FFF2-40B4-BE49-F238E27FC236}">
                <a16:creationId xmlns:a16="http://schemas.microsoft.com/office/drawing/2014/main" id="{4343DCCD-17B7-4A34-BD18-401673EC6B82}"/>
              </a:ext>
            </a:extLst>
          </p:cNvPr>
          <p:cNvSpPr>
            <a:spLocks noChangeArrowheads="1"/>
          </p:cNvSpPr>
          <p:nvPr/>
        </p:nvSpPr>
        <p:spPr bwMode="auto">
          <a:xfrm>
            <a:off x="3845559" y="4895099"/>
            <a:ext cx="37325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1: Tập con Fuzzy</a:t>
            </a:r>
            <a:endParaRPr kumimoji="0" lang="en-US" altLang="vi-VN" sz="24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04449A7-A9E3-449A-9A25-12C7C928BADC}"/>
              </a:ext>
            </a:extLst>
          </p:cNvPr>
          <p:cNvSpPr txBox="1"/>
          <p:nvPr/>
        </p:nvSpPr>
        <p:spPr>
          <a:xfrm>
            <a:off x="1239835" y="1910080"/>
            <a:ext cx="6065205"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Biến đầu vào: </a:t>
            </a:r>
            <a:r>
              <a:rPr lang="en-US" sz="2400">
                <a:effectLst/>
                <a:latin typeface="Times New Roman" panose="02020603050405020304" pitchFamily="18" charset="0"/>
                <a:ea typeface="Calibri" panose="020F0502020204030204" pitchFamily="34" charset="0"/>
                <a:cs typeface="Times New Roman" panose="02020603050405020304" pitchFamily="18" charset="0"/>
              </a:rPr>
              <a:t>e và Δe </a:t>
            </a:r>
            <a:endParaRPr lang="vi-VN" sz="240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6609C56B-7842-4569-B251-59B22B1E15B6}"/>
              </a:ext>
            </a:extLst>
          </p:cNvPr>
          <p:cNvPicPr>
            <a:picLocks noChangeAspect="1"/>
          </p:cNvPicPr>
          <p:nvPr/>
        </p:nvPicPr>
        <p:blipFill>
          <a:blip r:embed="rId3"/>
          <a:stretch>
            <a:fillRect/>
          </a:stretch>
        </p:blipFill>
        <p:spPr>
          <a:xfrm>
            <a:off x="3342957" y="2371745"/>
            <a:ext cx="5506085" cy="3305175"/>
          </a:xfrm>
          <a:prstGeom prst="rect">
            <a:avLst/>
          </a:prstGeom>
        </p:spPr>
      </p:pic>
      <p:sp>
        <p:nvSpPr>
          <p:cNvPr id="23" name="TextBox 22">
            <a:extLst>
              <a:ext uri="{FF2B5EF4-FFF2-40B4-BE49-F238E27FC236}">
                <a16:creationId xmlns:a16="http://schemas.microsoft.com/office/drawing/2014/main" id="{0CC6D1CB-8EFA-42C3-A2DF-DB08A52B3226}"/>
              </a:ext>
            </a:extLst>
          </p:cNvPr>
          <p:cNvSpPr txBox="1"/>
          <p:nvPr/>
        </p:nvSpPr>
        <p:spPr>
          <a:xfrm>
            <a:off x="2915920" y="5826166"/>
            <a:ext cx="6096000" cy="587148"/>
          </a:xfrm>
          <a:prstGeom prst="rect">
            <a:avLst/>
          </a:prstGeom>
          <a:noFill/>
        </p:spPr>
        <p:txBody>
          <a:bodyPr wrap="square">
            <a:spAutoFit/>
          </a:bodyPr>
          <a:lstStyle/>
          <a:p>
            <a:pPr algn="ctr">
              <a:lnSpc>
                <a:spcPct val="150000"/>
              </a:lnSpc>
              <a:spcAft>
                <a:spcPts val="6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Hình 2: Dạng hàm liên thuộc </a:t>
            </a:r>
            <a:r>
              <a:rPr lang="vi-VN" sz="2400">
                <a:effectLst/>
                <a:latin typeface="Times New Roman" panose="02020603050405020304" pitchFamily="18" charset="0"/>
                <a:ea typeface="Calibri" panose="020F0502020204030204" pitchFamily="34" charset="0"/>
                <a:cs typeface="Times New Roman" panose="02020603050405020304" pitchFamily="18" charset="0"/>
              </a:rPr>
              <a:t>tam</a:t>
            </a:r>
            <a:r>
              <a:rPr lang="en-US" sz="2400">
                <a:effectLst/>
                <a:latin typeface="Times New Roman" panose="02020603050405020304" pitchFamily="18" charset="0"/>
                <a:ea typeface="Calibri" panose="020F0502020204030204" pitchFamily="34" charset="0"/>
                <a:cs typeface="Times New Roman" panose="02020603050405020304" pitchFamily="18" charset="0"/>
              </a:rPr>
              <a:t> giác</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a:extLst>
              <a:ext uri="{FF2B5EF4-FFF2-40B4-BE49-F238E27FC236}">
                <a16:creationId xmlns:a16="http://schemas.microsoft.com/office/drawing/2014/main" id="{9E99D2D7-9871-4DEE-820E-312CCCF528A4}"/>
              </a:ext>
            </a:extLst>
          </p:cNvPr>
          <p:cNvPicPr>
            <a:picLocks noChangeAspect="1"/>
          </p:cNvPicPr>
          <p:nvPr/>
        </p:nvPicPr>
        <p:blipFill>
          <a:blip r:embed="rId4"/>
          <a:stretch>
            <a:fillRect/>
          </a:stretch>
        </p:blipFill>
        <p:spPr>
          <a:xfrm>
            <a:off x="2180084" y="2480041"/>
            <a:ext cx="7831832" cy="2963820"/>
          </a:xfrm>
          <a:prstGeom prst="rect">
            <a:avLst/>
          </a:prstGeom>
        </p:spPr>
      </p:pic>
      <p:sp>
        <p:nvSpPr>
          <p:cNvPr id="25" name="TextBox 24">
            <a:extLst>
              <a:ext uri="{FF2B5EF4-FFF2-40B4-BE49-F238E27FC236}">
                <a16:creationId xmlns:a16="http://schemas.microsoft.com/office/drawing/2014/main" id="{92C6490B-1604-4DFA-BFDE-1B6E5EB96BDD}"/>
              </a:ext>
            </a:extLst>
          </p:cNvPr>
          <p:cNvSpPr txBox="1"/>
          <p:nvPr/>
        </p:nvSpPr>
        <p:spPr>
          <a:xfrm>
            <a:off x="3048000" y="5597561"/>
            <a:ext cx="6096000" cy="461665"/>
          </a:xfrm>
          <a:prstGeom prst="rect">
            <a:avLst/>
          </a:prstGeom>
          <a:noFill/>
        </p:spPr>
        <p:txBody>
          <a:bodyPr wrap="square">
            <a:spAutoFit/>
          </a:bodyPr>
          <a:lstStyle/>
          <a:p>
            <a:pPr algn="ctr">
              <a:spcAft>
                <a:spcPts val="1000"/>
              </a:spcAft>
            </a:pPr>
            <a:r>
              <a:rPr lang="en-US" sz="2400" i="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Hình 1: Flow chart của bộ điều khiển mờ</a:t>
            </a:r>
            <a:endParaRPr lang="vi-VN" sz="24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horizontal)">
                                      <p:cBhvr>
                                        <p:cTn id="21"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2" presetID="14"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par>
                                <p:cTn id="30" presetID="22" presetClass="entr" presetSubtype="4"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III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Thiết kế BĐK PID mờ</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1027891"/>
            <a:ext cx="6497205" cy="680430"/>
            <a:chOff x="5442830" y="967562"/>
            <a:chExt cx="4935472" cy="505773"/>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8" y="967562"/>
              <a:ext cx="3993474" cy="505773"/>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1</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130572" y="1025917"/>
              <a:ext cx="4247730" cy="388887"/>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latin typeface="Times New Roman" panose="02020603050405020304" pitchFamily="18" charset="0"/>
                  <a:ea typeface="Calibri"/>
                  <a:cs typeface="Calibri"/>
                  <a:sym typeface="Calibri"/>
                </a:rPr>
                <a:t>Hàm truyền nhiệt độ đầu đùn</a:t>
              </a:r>
              <a:endParaRPr lang="vi-VN" sz="2800" b="1" dirty="0">
                <a:solidFill>
                  <a:schemeClr val="bg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706598D-4239-44C4-B19E-E5A80C73559D}"/>
                  </a:ext>
                </a:extLst>
              </p:cNvPr>
              <p:cNvSpPr txBox="1"/>
              <p:nvPr/>
            </p:nvSpPr>
            <p:spPr>
              <a:xfrm>
                <a:off x="3166290" y="2583165"/>
                <a:ext cx="4653280" cy="11012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3200" i="1" smtClean="0">
                          <a:latin typeface="Cambria Math" panose="02040503050406030204" pitchFamily="18" charset="0"/>
                        </a:rPr>
                        <m:t>𝐺</m:t>
                      </m:r>
                      <m:d>
                        <m:dPr>
                          <m:ctrlPr>
                            <a:rPr lang="vi-VN" sz="3200" i="1">
                              <a:solidFill>
                                <a:srgbClr val="836967"/>
                              </a:solidFill>
                              <a:latin typeface="Cambria Math" panose="02040503050406030204" pitchFamily="18" charset="0"/>
                            </a:rPr>
                          </m:ctrlPr>
                        </m:dPr>
                        <m:e>
                          <m:r>
                            <a:rPr lang="vi-VN" sz="3200" i="1">
                              <a:latin typeface="Cambria Math" panose="02040503050406030204" pitchFamily="18" charset="0"/>
                            </a:rPr>
                            <m:t>𝑠</m:t>
                          </m:r>
                        </m:e>
                      </m:d>
                      <m:r>
                        <a:rPr lang="vi-VN" sz="3200" i="0">
                          <a:latin typeface="Cambria Math" panose="02040503050406030204" pitchFamily="18" charset="0"/>
                        </a:rPr>
                        <m:t>=</m:t>
                      </m:r>
                      <m:f>
                        <m:fPr>
                          <m:ctrlPr>
                            <a:rPr lang="vi-VN" sz="3200" i="1">
                              <a:solidFill>
                                <a:srgbClr val="836967"/>
                              </a:solidFill>
                              <a:latin typeface="Cambria Math" panose="02040503050406030204" pitchFamily="18" charset="0"/>
                            </a:rPr>
                          </m:ctrlPr>
                        </m:fPr>
                        <m:num>
                          <m:r>
                            <a:rPr lang="vi-VN" sz="3200" i="0">
                              <a:latin typeface="Cambria Math" panose="02040503050406030204" pitchFamily="18" charset="0"/>
                            </a:rPr>
                            <m:t>0</m:t>
                          </m:r>
                          <m:r>
                            <a:rPr lang="vi-VN" sz="3200" i="0">
                              <a:latin typeface="Cambria Math" panose="02040503050406030204" pitchFamily="18" charset="0"/>
                            </a:rPr>
                            <m:t>.</m:t>
                          </m:r>
                          <m:r>
                            <a:rPr lang="vi-VN" sz="3200" i="0">
                              <a:latin typeface="Cambria Math" panose="02040503050406030204" pitchFamily="18" charset="0"/>
                            </a:rPr>
                            <m:t>196</m:t>
                          </m:r>
                          <m:sSup>
                            <m:sSupPr>
                              <m:ctrlPr>
                                <a:rPr lang="vi-VN" sz="3200" i="1">
                                  <a:solidFill>
                                    <a:srgbClr val="836967"/>
                                  </a:solidFill>
                                  <a:latin typeface="Cambria Math" panose="02040503050406030204" pitchFamily="18" charset="0"/>
                                </a:rPr>
                              </m:ctrlPr>
                            </m:sSupPr>
                            <m:e>
                              <m:r>
                                <a:rPr lang="vi-VN" sz="3200" i="1">
                                  <a:latin typeface="Cambria Math" panose="02040503050406030204" pitchFamily="18" charset="0"/>
                                </a:rPr>
                                <m:t>𝑒</m:t>
                              </m:r>
                            </m:e>
                            <m:sup>
                              <m:r>
                                <a:rPr lang="vi-VN" sz="3200" i="0">
                                  <a:latin typeface="Cambria Math" panose="02040503050406030204" pitchFamily="18" charset="0"/>
                                </a:rPr>
                                <m:t>−</m:t>
                              </m:r>
                              <m:r>
                                <a:rPr lang="vi-VN" sz="3200" i="0">
                                  <a:latin typeface="Cambria Math" panose="02040503050406030204" pitchFamily="18" charset="0"/>
                                </a:rPr>
                                <m:t>20</m:t>
                              </m:r>
                              <m:r>
                                <a:rPr lang="vi-VN" sz="3200" i="0">
                                  <a:latin typeface="Cambria Math" panose="02040503050406030204" pitchFamily="18" charset="0"/>
                                </a:rPr>
                                <m:t>.</m:t>
                              </m:r>
                              <m:r>
                                <a:rPr lang="vi-VN" sz="3200" i="0">
                                  <a:latin typeface="Cambria Math" panose="02040503050406030204" pitchFamily="18" charset="0"/>
                                </a:rPr>
                                <m:t>7</m:t>
                              </m:r>
                              <m:r>
                                <a:rPr lang="vi-VN" sz="3200" i="1">
                                  <a:latin typeface="Cambria Math" panose="02040503050406030204" pitchFamily="18" charset="0"/>
                                </a:rPr>
                                <m:t>𝑠</m:t>
                              </m:r>
                            </m:sup>
                          </m:sSup>
                          <m:r>
                            <a:rPr lang="vi-VN" sz="3200" i="0">
                              <a:latin typeface="Cambria Math" panose="02040503050406030204" pitchFamily="18" charset="0"/>
                            </a:rPr>
                            <m:t> </m:t>
                          </m:r>
                        </m:num>
                        <m:den>
                          <m:r>
                            <a:rPr lang="vi-VN" sz="3200" i="0">
                              <a:latin typeface="Cambria Math" panose="02040503050406030204" pitchFamily="18" charset="0"/>
                            </a:rPr>
                            <m:t>24</m:t>
                          </m:r>
                          <m:r>
                            <a:rPr lang="vi-VN" sz="3200" i="1">
                              <a:latin typeface="Cambria Math" panose="02040503050406030204" pitchFamily="18" charset="0"/>
                            </a:rPr>
                            <m:t>𝑠</m:t>
                          </m:r>
                          <m:r>
                            <a:rPr lang="vi-VN" sz="3200" i="0">
                              <a:latin typeface="Cambria Math" panose="02040503050406030204" pitchFamily="18" charset="0"/>
                            </a:rPr>
                            <m:t>+</m:t>
                          </m:r>
                          <m:r>
                            <a:rPr lang="vi-VN" sz="3200" i="0">
                              <a:latin typeface="Cambria Math" panose="02040503050406030204" pitchFamily="18" charset="0"/>
                            </a:rPr>
                            <m:t>1</m:t>
                          </m:r>
                        </m:den>
                      </m:f>
                    </m:oMath>
                  </m:oMathPara>
                </a14:m>
                <a:endParaRPr lang="vi-VN" sz="3200">
                  <a:latin typeface="+mj-lt"/>
                </a:endParaRPr>
              </a:p>
            </p:txBody>
          </p:sp>
        </mc:Choice>
        <mc:Fallback xmlns="">
          <p:sp>
            <p:nvSpPr>
              <p:cNvPr id="22" name="TextBox 21">
                <a:extLst>
                  <a:ext uri="{FF2B5EF4-FFF2-40B4-BE49-F238E27FC236}">
                    <a16:creationId xmlns:a16="http://schemas.microsoft.com/office/drawing/2014/main" id="{E706598D-4239-44C4-B19E-E5A80C73559D}"/>
                  </a:ext>
                </a:extLst>
              </p:cNvPr>
              <p:cNvSpPr txBox="1">
                <a:spLocks noRot="1" noChangeAspect="1" noMove="1" noResize="1" noEditPoints="1" noAdjustHandles="1" noChangeArrowheads="1" noChangeShapeType="1" noTextEdit="1"/>
              </p:cNvSpPr>
              <p:nvPr/>
            </p:nvSpPr>
            <p:spPr>
              <a:xfrm>
                <a:off x="3166290" y="2583165"/>
                <a:ext cx="4653280" cy="1101264"/>
              </a:xfrm>
              <a:prstGeom prst="rect">
                <a:avLst/>
              </a:prstGeom>
              <a:blipFill>
                <a:blip r:embed="rId3"/>
                <a:stretch>
                  <a:fillRect/>
                </a:stretch>
              </a:blipFill>
            </p:spPr>
            <p:txBody>
              <a:bodyPr/>
              <a:lstStyle/>
              <a:p>
                <a:r>
                  <a:rPr lang="vi-VN">
                    <a:noFill/>
                  </a:rPr>
                  <a:t> </a:t>
                </a:r>
              </a:p>
            </p:txBody>
          </p:sp>
        </mc:Fallback>
      </mc:AlternateContent>
      <p:sp>
        <p:nvSpPr>
          <p:cNvPr id="4" name="TextBox 3">
            <a:extLst>
              <a:ext uri="{FF2B5EF4-FFF2-40B4-BE49-F238E27FC236}">
                <a16:creationId xmlns:a16="http://schemas.microsoft.com/office/drawing/2014/main" id="{3B2DA689-91A7-4D83-9F2B-48FF6C921319}"/>
              </a:ext>
            </a:extLst>
          </p:cNvPr>
          <p:cNvSpPr txBox="1"/>
          <p:nvPr/>
        </p:nvSpPr>
        <p:spPr>
          <a:xfrm>
            <a:off x="1671320" y="4429760"/>
            <a:ext cx="8849360" cy="1200329"/>
          </a:xfrm>
          <a:prstGeom prst="rect">
            <a:avLst/>
          </a:prstGeom>
          <a:noFill/>
        </p:spPr>
        <p:txBody>
          <a:bodyPr wrap="square" rtlCol="0">
            <a:spAutoFit/>
          </a:bodyPr>
          <a:lstStyle/>
          <a:p>
            <a:pPr algn="just"/>
            <a:r>
              <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Hàm truyền trên được trích từ bài đăng sáng chế của Tian Chengyuan; Sun Xiaowei (2020), </a:t>
            </a:r>
            <a:r>
              <a:rPr lang="vi-VN" sz="2400">
                <a:latin typeface="Times New Roman" panose="02020603050405020304" pitchFamily="18" charset="0"/>
                <a:cs typeface="Times New Roman" panose="02020603050405020304" pitchFamily="18" charset="0"/>
              </a:rPr>
              <a:t>Cao đẳng nghề và kỹ thuật giao thông vận tải Cam Túc</a:t>
            </a:r>
            <a:r>
              <a:rPr lang="vi-VN" sz="2400">
                <a:solidFill>
                  <a:schemeClr val="tx1"/>
                </a:solidFill>
                <a:effectLst/>
                <a:latin typeface="Times New Roman" panose="02020603050405020304" pitchFamily="18" charset="0"/>
                <a:cs typeface="Times New Roman" panose="02020603050405020304" pitchFamily="18" charset="0"/>
              </a:rPr>
              <a:t> trên trang Tianyancha. </a:t>
            </a:r>
            <a:endParaRPr lang="vi-V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6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43"/>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pSp>
        <p:nvGrpSpPr>
          <p:cNvPr id="10" name="Google Shape;117;p14">
            <a:extLst>
              <a:ext uri="{FF2B5EF4-FFF2-40B4-BE49-F238E27FC236}">
                <a16:creationId xmlns:a16="http://schemas.microsoft.com/office/drawing/2014/main" id="{F01ED2A8-5044-46D0-B290-C0D0D5D8C7A5}"/>
              </a:ext>
            </a:extLst>
          </p:cNvPr>
          <p:cNvGrpSpPr/>
          <p:nvPr/>
        </p:nvGrpSpPr>
        <p:grpSpPr>
          <a:xfrm>
            <a:off x="445935" y="136526"/>
            <a:ext cx="6739391" cy="811328"/>
            <a:chOff x="5534447" y="811822"/>
            <a:chExt cx="5119443" cy="603070"/>
          </a:xfrm>
        </p:grpSpPr>
        <p:sp>
          <p:nvSpPr>
            <p:cNvPr id="11" name="Google Shape;118;p14">
              <a:extLst>
                <a:ext uri="{FF2B5EF4-FFF2-40B4-BE49-F238E27FC236}">
                  <a16:creationId xmlns:a16="http://schemas.microsoft.com/office/drawing/2014/main" id="{0380985A-219D-4342-ABEE-24949EBDA28B}"/>
                </a:ext>
              </a:extLst>
            </p:cNvPr>
            <p:cNvSpPr/>
            <p:nvPr/>
          </p:nvSpPr>
          <p:spPr>
            <a:xfrm>
              <a:off x="5877704" y="866259"/>
              <a:ext cx="3446412" cy="505773"/>
            </a:xfrm>
            <a:prstGeom prst="roundRect">
              <a:avLst>
                <a:gd name="adj" fmla="val 50000"/>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19;p14">
              <a:extLst>
                <a:ext uri="{FF2B5EF4-FFF2-40B4-BE49-F238E27FC236}">
                  <a16:creationId xmlns:a16="http://schemas.microsoft.com/office/drawing/2014/main" id="{2685715E-1795-44ED-92AB-DE63BEA40B40}"/>
                </a:ext>
              </a:extLst>
            </p:cNvPr>
            <p:cNvSpPr/>
            <p:nvPr/>
          </p:nvSpPr>
          <p:spPr>
            <a:xfrm>
              <a:off x="5534447" y="811822"/>
              <a:ext cx="603070" cy="60307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4;p14">
              <a:extLst>
                <a:ext uri="{FF2B5EF4-FFF2-40B4-BE49-F238E27FC236}">
                  <a16:creationId xmlns:a16="http://schemas.microsoft.com/office/drawing/2014/main" id="{F78F988E-46FE-45C7-A70E-07DB41951E60}"/>
                </a:ext>
              </a:extLst>
            </p:cNvPr>
            <p:cNvSpPr txBox="1"/>
            <p:nvPr/>
          </p:nvSpPr>
          <p:spPr>
            <a:xfrm>
              <a:off x="5538543" y="898837"/>
              <a:ext cx="566651" cy="4346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III</a:t>
              </a:r>
              <a:endParaRPr sz="3200" dirty="0">
                <a:solidFill>
                  <a:schemeClr val="lt1"/>
                </a:solidFill>
                <a:latin typeface="Calibri"/>
                <a:ea typeface="Calibri"/>
                <a:cs typeface="Calibri"/>
                <a:sym typeface="Calibri"/>
              </a:endParaRPr>
            </a:p>
          </p:txBody>
        </p:sp>
        <p:sp>
          <p:nvSpPr>
            <p:cNvPr id="15" name="Google Shape;120;p14">
              <a:extLst>
                <a:ext uri="{FF2B5EF4-FFF2-40B4-BE49-F238E27FC236}">
                  <a16:creationId xmlns:a16="http://schemas.microsoft.com/office/drawing/2014/main" id="{D70DEB54-6A8B-422C-9593-13A321A47855}"/>
                </a:ext>
              </a:extLst>
            </p:cNvPr>
            <p:cNvSpPr txBox="1"/>
            <p:nvPr/>
          </p:nvSpPr>
          <p:spPr>
            <a:xfrm>
              <a:off x="6301751" y="978726"/>
              <a:ext cx="4352139" cy="388886"/>
            </a:xfrm>
            <a:prstGeom prst="rect">
              <a:avLst/>
            </a:prstGeom>
            <a:noFill/>
            <a:ln>
              <a:noFill/>
            </a:ln>
          </p:spPr>
          <p:txBody>
            <a:bodyPr spcFirstLastPara="1" wrap="square" lIns="91425" tIns="45700" rIns="91425" bIns="45700" anchor="t" anchorCtr="0">
              <a:spAutoFit/>
            </a:bodyPr>
            <a:lstStyle/>
            <a:p>
              <a:pPr lvl="0"/>
              <a:r>
                <a:rPr lang="en-US" sz="2800" b="1">
                  <a:solidFill>
                    <a:schemeClr val="bg1"/>
                  </a:solidFill>
                  <a:effectLst/>
                  <a:latin typeface="Times New Roman" panose="02020603050405020304" pitchFamily="18" charset="0"/>
                  <a:ea typeface="Calibri" panose="020F0502020204030204" pitchFamily="34" charset="0"/>
                </a:rPr>
                <a:t>Thiết kế BĐK PID mờ</a:t>
              </a:r>
              <a:endParaRPr lang="vi-VN" sz="2800" b="1" dirty="0">
                <a:solidFill>
                  <a:schemeClr val="bg1"/>
                </a:solidFill>
                <a:latin typeface="Calibri"/>
                <a:ea typeface="Calibri"/>
                <a:cs typeface="Calibri"/>
                <a:sym typeface="Calibri"/>
              </a:endParaRPr>
            </a:p>
          </p:txBody>
        </p:sp>
      </p:grpSp>
      <p:grpSp>
        <p:nvGrpSpPr>
          <p:cNvPr id="16" name="Google Shape;117;p14">
            <a:extLst>
              <a:ext uri="{FF2B5EF4-FFF2-40B4-BE49-F238E27FC236}">
                <a16:creationId xmlns:a16="http://schemas.microsoft.com/office/drawing/2014/main" id="{A9401332-D0AA-46B7-BE37-2EB1A71033E3}"/>
              </a:ext>
            </a:extLst>
          </p:cNvPr>
          <p:cNvGrpSpPr/>
          <p:nvPr/>
        </p:nvGrpSpPr>
        <p:grpSpPr>
          <a:xfrm>
            <a:off x="1080886" y="985480"/>
            <a:ext cx="6462753" cy="830955"/>
            <a:chOff x="5442830" y="936038"/>
            <a:chExt cx="4909301" cy="617661"/>
          </a:xfrm>
        </p:grpSpPr>
        <p:sp>
          <p:nvSpPr>
            <p:cNvPr id="17" name="Google Shape;118;p14">
              <a:extLst>
                <a:ext uri="{FF2B5EF4-FFF2-40B4-BE49-F238E27FC236}">
                  <a16:creationId xmlns:a16="http://schemas.microsoft.com/office/drawing/2014/main" id="{2BDD2C76-29BA-47B5-A9F9-AFA85DB4840F}"/>
                </a:ext>
              </a:extLst>
            </p:cNvPr>
            <p:cNvSpPr/>
            <p:nvPr/>
          </p:nvSpPr>
          <p:spPr>
            <a:xfrm>
              <a:off x="5742318" y="967562"/>
              <a:ext cx="3993474" cy="505773"/>
            </a:xfrm>
            <a:prstGeom prst="roundRect">
              <a:avLst>
                <a:gd name="adj" fmla="val 50000"/>
              </a:avLst>
            </a:prstGeom>
            <a:solidFill>
              <a:schemeClr val="accent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19;p14">
              <a:extLst>
                <a:ext uri="{FF2B5EF4-FFF2-40B4-BE49-F238E27FC236}">
                  <a16:creationId xmlns:a16="http://schemas.microsoft.com/office/drawing/2014/main" id="{FF23997D-AE76-4A0D-98F4-269B981DD36C}"/>
                </a:ext>
              </a:extLst>
            </p:cNvPr>
            <p:cNvSpPr/>
            <p:nvPr/>
          </p:nvSpPr>
          <p:spPr>
            <a:xfrm>
              <a:off x="5534447" y="1026005"/>
              <a:ext cx="415742" cy="388887"/>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4;p14">
              <a:extLst>
                <a:ext uri="{FF2B5EF4-FFF2-40B4-BE49-F238E27FC236}">
                  <a16:creationId xmlns:a16="http://schemas.microsoft.com/office/drawing/2014/main" id="{45E98573-184B-4736-B0D9-03D68363A492}"/>
                </a:ext>
              </a:extLst>
            </p:cNvPr>
            <p:cNvSpPr txBox="1"/>
            <p:nvPr/>
          </p:nvSpPr>
          <p:spPr>
            <a:xfrm>
              <a:off x="5442830" y="1015777"/>
              <a:ext cx="569954" cy="434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2</a:t>
              </a:r>
              <a:endParaRPr sz="3200" dirty="0">
                <a:solidFill>
                  <a:schemeClr val="lt1"/>
                </a:solidFill>
                <a:latin typeface="Calibri"/>
                <a:ea typeface="Calibri"/>
                <a:cs typeface="Calibri"/>
                <a:sym typeface="Calibri"/>
              </a:endParaRPr>
            </a:p>
          </p:txBody>
        </p:sp>
        <p:sp>
          <p:nvSpPr>
            <p:cNvPr id="20" name="Google Shape;120;p14">
              <a:extLst>
                <a:ext uri="{FF2B5EF4-FFF2-40B4-BE49-F238E27FC236}">
                  <a16:creationId xmlns:a16="http://schemas.microsoft.com/office/drawing/2014/main" id="{740CE5FC-4925-4B9D-975A-55E47CDFB0DF}"/>
                </a:ext>
              </a:extLst>
            </p:cNvPr>
            <p:cNvSpPr txBox="1"/>
            <p:nvPr/>
          </p:nvSpPr>
          <p:spPr>
            <a:xfrm>
              <a:off x="6104401" y="936038"/>
              <a:ext cx="4247730" cy="617661"/>
            </a:xfrm>
            <a:prstGeom prst="rect">
              <a:avLst/>
            </a:prstGeom>
            <a:noFill/>
            <a:ln>
              <a:noFill/>
            </a:ln>
          </p:spPr>
          <p:txBody>
            <a:bodyPr spcFirstLastPara="1" wrap="square" lIns="91425" tIns="45700" rIns="91425" bIns="45700" anchor="t" anchorCtr="0">
              <a:spAutoFit/>
            </a:bodyPr>
            <a:lstStyle/>
            <a:p>
              <a:pPr lvl="0"/>
              <a:r>
                <a:rPr lang="en-US" sz="2400" b="1">
                  <a:solidFill>
                    <a:schemeClr val="bg1"/>
                  </a:solidFill>
                  <a:effectLst/>
                  <a:latin typeface="Times New Roman" panose="02020603050405020304" pitchFamily="18" charset="0"/>
                  <a:ea typeface="Calibri" panose="020F0502020204030204" pitchFamily="34" charset="0"/>
                </a:rPr>
                <a:t>Thiết kế bộ</a:t>
              </a:r>
              <a:r>
                <a:rPr lang="vi-VN" sz="2400" b="1">
                  <a:solidFill>
                    <a:schemeClr val="bg1"/>
                  </a:solidFill>
                  <a:effectLst/>
                  <a:latin typeface="Times New Roman" panose="02020603050405020304" pitchFamily="18" charset="0"/>
                  <a:ea typeface="Calibri" panose="020F0502020204030204" pitchFamily="34" charset="0"/>
                </a:rPr>
                <a:t> điều khiển</a:t>
              </a:r>
              <a:r>
                <a:rPr lang="en-US" sz="2400" b="1">
                  <a:solidFill>
                    <a:schemeClr val="bg1"/>
                  </a:solidFill>
                  <a:effectLst/>
                  <a:latin typeface="Times New Roman" panose="02020603050405020304" pitchFamily="18" charset="0"/>
                  <a:ea typeface="Calibri" panose="020F0502020204030204" pitchFamily="34" charset="0"/>
                </a:rPr>
                <a:t> PID mờ </a:t>
              </a:r>
            </a:p>
            <a:p>
              <a:pPr lvl="0"/>
              <a:r>
                <a:rPr lang="en-US" sz="2400" b="1">
                  <a:solidFill>
                    <a:schemeClr val="bg1"/>
                  </a:solidFill>
                  <a:effectLst/>
                  <a:latin typeface="Times New Roman" panose="02020603050405020304" pitchFamily="18" charset="0"/>
                  <a:ea typeface="Calibri" panose="020F0502020204030204" pitchFamily="34" charset="0"/>
                </a:rPr>
                <a:t>theo qui tắc Mamdani</a:t>
              </a:r>
              <a:endParaRPr lang="vi-VN" sz="2400" b="1" dirty="0">
                <a:solidFill>
                  <a:schemeClr val="bg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3CA6E11-685D-4F3F-91C6-3D7C73A90930}"/>
                  </a:ext>
                </a:extLst>
              </p:cNvPr>
              <p:cNvSpPr txBox="1"/>
              <p:nvPr/>
            </p:nvSpPr>
            <p:spPr>
              <a:xfrm>
                <a:off x="1595816" y="1840993"/>
                <a:ext cx="10455991" cy="2270878"/>
              </a:xfrm>
              <a:prstGeom prst="rect">
                <a:avLst/>
              </a:prstGeom>
              <a:noFill/>
            </p:spPr>
            <p:txBody>
              <a:bodyPr wrap="square" rtlCol="0">
                <a:spAutoFit/>
              </a:bodyPr>
              <a:lstStyle/>
              <a:p>
                <a:pPr>
                  <a:lnSpc>
                    <a:spcPct val="115000"/>
                  </a:lnSpc>
                  <a:spcAft>
                    <a:spcPts val="1000"/>
                  </a:spcAft>
                </a:pPr>
                <a:r>
                  <a:rPr lang="en-US" sz="2200">
                    <a:effectLst/>
                    <a:latin typeface="Times New Roman" panose="02020603050405020304" pitchFamily="18" charset="0"/>
                    <a:ea typeface="Calibri" panose="020F0502020204030204" pitchFamily="34" charset="0"/>
                    <a:cs typeface="Times New Roman" panose="02020603050405020304" pitchFamily="18" charset="0"/>
                  </a:rPr>
                  <a:t>Tín hiệu đặt: nhiệt độ đặt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40</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vi-V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400</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vi-VN"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0</m:t>
                        </m:r>
                      </m:sup>
                    </m:sSup>
                    <m:r>
                      <a:rPr lang="en-US" sz="2200" i="1">
                        <a:effectLst/>
                        <a:latin typeface="Cambria Math" panose="02040503050406030204" pitchFamily="18" charset="0"/>
                        <a:ea typeface="Calibri" panose="020F0502020204030204" pitchFamily="34" charset="0"/>
                        <a:cs typeface="Times New Roman" panose="02020603050405020304" pitchFamily="18" charset="0"/>
                      </a:rPr>
                      <m:t>𝐶</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vi-VN" sz="2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2200">
                    <a:effectLst/>
                    <a:latin typeface="Times New Roman" panose="02020603050405020304" pitchFamily="18" charset="0"/>
                    <a:ea typeface="Calibri" panose="020F0502020204030204" pitchFamily="34" charset="0"/>
                    <a:cs typeface="Times New Roman" panose="02020603050405020304" pitchFamily="18" charset="0"/>
                  </a:rPr>
                  <a:t>Các biến vào/ra của bộ điều khiển PID mờ cơ bản:</a:t>
                </a:r>
                <a:br>
                  <a:rPr lang="en-US" sz="2200">
                    <a:effectLst/>
                    <a:latin typeface="Times New Roman" panose="02020603050405020304" pitchFamily="18" charset="0"/>
                    <a:ea typeface="Calibri" panose="020F0502020204030204" pitchFamily="34" charset="0"/>
                    <a:cs typeface="Times New Roman" panose="02020603050405020304" pitchFamily="18" charset="0"/>
                  </a:rPr>
                </a:br>
                <a:r>
                  <a:rPr lang="en-US" sz="2200">
                    <a:effectLst/>
                    <a:latin typeface="Times New Roman" panose="02020603050405020304" pitchFamily="18" charset="0"/>
                    <a:ea typeface="Calibri" panose="020F0502020204030204" pitchFamily="34" charset="0"/>
                    <a:cs typeface="Times New Roman" panose="02020603050405020304" pitchFamily="18" charset="0"/>
                  </a:rPr>
                  <a:t>- 2 biến vào: sai số và tốc độ biến thiên sai số</a:t>
                </a:r>
                <a:br>
                  <a:rPr lang="en-US" sz="2200">
                    <a:effectLst/>
                    <a:latin typeface="Times New Roman" panose="02020603050405020304" pitchFamily="18" charset="0"/>
                    <a:ea typeface="Calibri" panose="020F0502020204030204" pitchFamily="34" charset="0"/>
                    <a:cs typeface="Times New Roman" panose="02020603050405020304" pitchFamily="18" charset="0"/>
                  </a:rPr>
                </a:br>
                <a:r>
                  <a:rPr lang="en-US" sz="2200">
                    <a:effectLst/>
                    <a:latin typeface="Times New Roman" panose="02020603050405020304" pitchFamily="18" charset="0"/>
                    <a:ea typeface="Calibri" panose="020F0502020204030204" pitchFamily="34" charset="0"/>
                    <a:cs typeface="Times New Roman" panose="02020603050405020304" pitchFamily="18" charset="0"/>
                  </a:rPr>
                  <a:t>- biến ra: khoảng thay đổi ΔKp, ΔKi, ΔKd</a:t>
                </a:r>
                <a:endParaRPr lang="vi-VN" sz="2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2200">
                    <a:effectLst/>
                    <a:latin typeface="Times New Roman" panose="02020603050405020304" pitchFamily="18" charset="0"/>
                    <a:ea typeface="Calibri" panose="020F0502020204030204" pitchFamily="34" charset="0"/>
                    <a:cs typeface="Times New Roman" panose="02020603050405020304" pitchFamily="18" charset="0"/>
                  </a:rPr>
                  <a:t>Sơ đồ khối hệ thống điều khiển:</a:t>
                </a:r>
                <a:endParaRPr lang="vi-VN" sz="22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3CA6E11-685D-4F3F-91C6-3D7C73A90930}"/>
                  </a:ext>
                </a:extLst>
              </p:cNvPr>
              <p:cNvSpPr txBox="1">
                <a:spLocks noRot="1" noChangeAspect="1" noMove="1" noResize="1" noEditPoints="1" noAdjustHandles="1" noChangeArrowheads="1" noChangeShapeType="1" noTextEdit="1"/>
              </p:cNvSpPr>
              <p:nvPr/>
            </p:nvSpPr>
            <p:spPr>
              <a:xfrm>
                <a:off x="1595816" y="1840993"/>
                <a:ext cx="10455991" cy="2270878"/>
              </a:xfrm>
              <a:prstGeom prst="rect">
                <a:avLst/>
              </a:prstGeom>
              <a:blipFill>
                <a:blip r:embed="rId3"/>
                <a:stretch>
                  <a:fillRect l="-758" t="-1072" b="-4021"/>
                </a:stretch>
              </a:blipFill>
            </p:spPr>
            <p:txBody>
              <a:bodyPr/>
              <a:lstStyle/>
              <a:p>
                <a:r>
                  <a:rPr lang="vi-VN">
                    <a:noFill/>
                  </a:rPr>
                  <a:t> </a:t>
                </a:r>
              </a:p>
            </p:txBody>
          </p:sp>
        </mc:Fallback>
      </mc:AlternateContent>
      <p:pic>
        <p:nvPicPr>
          <p:cNvPr id="21" name="Picture 20">
            <a:extLst>
              <a:ext uri="{FF2B5EF4-FFF2-40B4-BE49-F238E27FC236}">
                <a16:creationId xmlns:a16="http://schemas.microsoft.com/office/drawing/2014/main" id="{BA7E5B58-8ED9-44BE-AF98-97FFF0883D91}"/>
              </a:ext>
            </a:extLst>
          </p:cNvPr>
          <p:cNvPicPr>
            <a:picLocks noChangeAspect="1"/>
          </p:cNvPicPr>
          <p:nvPr/>
        </p:nvPicPr>
        <p:blipFill>
          <a:blip r:embed="rId4"/>
          <a:stretch>
            <a:fillRect/>
          </a:stretch>
        </p:blipFill>
        <p:spPr>
          <a:xfrm>
            <a:off x="1595816" y="4136429"/>
            <a:ext cx="9323489" cy="2419270"/>
          </a:xfrm>
          <a:prstGeom prst="rect">
            <a:avLst/>
          </a:prstGeom>
        </p:spPr>
      </p:pic>
    </p:spTree>
    <p:extLst>
      <p:ext uri="{BB962C8B-B14F-4D97-AF65-F5344CB8AC3E}">
        <p14:creationId xmlns:p14="http://schemas.microsoft.com/office/powerpoint/2010/main" val="164554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TotalTime>
  <Words>3058</Words>
  <Application>Microsoft Office PowerPoint</Application>
  <PresentationFormat>Widescreen</PresentationFormat>
  <Paragraphs>394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 Nguyễn Lê Tiến</cp:lastModifiedBy>
  <cp:revision>59</cp:revision>
  <dcterms:modified xsi:type="dcterms:W3CDTF">2021-11-22T04:09:59Z</dcterms:modified>
</cp:coreProperties>
</file>