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1"/>
  </p:notesMasterIdLst>
  <p:sldIdLst>
    <p:sldId id="256" r:id="rId2"/>
    <p:sldId id="257" r:id="rId3"/>
    <p:sldId id="258" r:id="rId4"/>
    <p:sldId id="275" r:id="rId5"/>
    <p:sldId id="277" r:id="rId6"/>
    <p:sldId id="278" r:id="rId7"/>
    <p:sldId id="279" r:id="rId8"/>
    <p:sldId id="280" r:id="rId9"/>
    <p:sldId id="282" r:id="rId10"/>
    <p:sldId id="283" r:id="rId11"/>
    <p:sldId id="276" r:id="rId12"/>
    <p:sldId id="284" r:id="rId13"/>
    <p:sldId id="286" r:id="rId14"/>
    <p:sldId id="287" r:id="rId15"/>
    <p:sldId id="288" r:id="rId16"/>
    <p:sldId id="285" r:id="rId17"/>
    <p:sldId id="289" r:id="rId18"/>
    <p:sldId id="259" r:id="rId19"/>
    <p:sldId id="260" r:id="rId20"/>
    <p:sldId id="261" r:id="rId21"/>
    <p:sldId id="262" r:id="rId22"/>
    <p:sldId id="263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264" r:id="rId40"/>
    <p:sldId id="330" r:id="rId41"/>
    <p:sldId id="331" r:id="rId42"/>
    <p:sldId id="332" r:id="rId43"/>
    <p:sldId id="265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66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319" r:id="rId75"/>
    <p:sldId id="320" r:id="rId76"/>
    <p:sldId id="321" r:id="rId77"/>
    <p:sldId id="322" r:id="rId78"/>
    <p:sldId id="323" r:id="rId79"/>
    <p:sldId id="324" r:id="rId80"/>
    <p:sldId id="325" r:id="rId81"/>
    <p:sldId id="326" r:id="rId82"/>
    <p:sldId id="327" r:id="rId83"/>
    <p:sldId id="328" r:id="rId84"/>
    <p:sldId id="329" r:id="rId85"/>
    <p:sldId id="267" r:id="rId86"/>
    <p:sldId id="268" r:id="rId87"/>
    <p:sldId id="349" r:id="rId88"/>
    <p:sldId id="350" r:id="rId89"/>
    <p:sldId id="351" r:id="rId90"/>
    <p:sldId id="352" r:id="rId91"/>
    <p:sldId id="353" r:id="rId92"/>
    <p:sldId id="354" r:id="rId93"/>
    <p:sldId id="355" r:id="rId94"/>
    <p:sldId id="356" r:id="rId95"/>
    <p:sldId id="357" r:id="rId96"/>
    <p:sldId id="358" r:id="rId97"/>
    <p:sldId id="359" r:id="rId98"/>
    <p:sldId id="360" r:id="rId99"/>
    <p:sldId id="361" r:id="rId100"/>
    <p:sldId id="362" r:id="rId101"/>
    <p:sldId id="364" r:id="rId102"/>
    <p:sldId id="365" r:id="rId103"/>
    <p:sldId id="367" r:id="rId104"/>
    <p:sldId id="269" r:id="rId105"/>
    <p:sldId id="368" r:id="rId106"/>
    <p:sldId id="369" r:id="rId107"/>
    <p:sldId id="370" r:id="rId108"/>
    <p:sldId id="371" r:id="rId109"/>
    <p:sldId id="372" r:id="rId110"/>
    <p:sldId id="373" r:id="rId111"/>
    <p:sldId id="374" r:id="rId112"/>
    <p:sldId id="375" r:id="rId113"/>
    <p:sldId id="270" r:id="rId114"/>
    <p:sldId id="271" r:id="rId115"/>
    <p:sldId id="272" r:id="rId116"/>
    <p:sldId id="391" r:id="rId117"/>
    <p:sldId id="393" r:id="rId118"/>
    <p:sldId id="395" r:id="rId119"/>
    <p:sldId id="396" r:id="rId120"/>
    <p:sldId id="397" r:id="rId121"/>
    <p:sldId id="400" r:id="rId122"/>
    <p:sldId id="398" r:id="rId123"/>
    <p:sldId id="399" r:id="rId124"/>
    <p:sldId id="273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274" r:id="rId1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CA335-62B4-43A3-A846-6D2DE901AEB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C532A-2C6D-49B2-AC99-C0D0E623A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8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2C532A-2C6D-49B2-AC99-C0D0E623A7D9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 to mastering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9D6BB-A1D8-90F5-A920-32A2B118A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835" y="1729592"/>
            <a:ext cx="3810330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8186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D807-FEDA-47B9-6E41-6B8B5447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First-Class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89C4-AEEE-BFF7-9328-06528BB2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5330"/>
          </a:xfrm>
        </p:spPr>
        <p:txBody>
          <a:bodyPr/>
          <a:lstStyle/>
          <a:p>
            <a:r>
              <a:rPr lang="en-US" dirty="0"/>
              <a:t>Assign a function to a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7C4646-7B0E-BA7B-DE33-480064ED5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919" y="2753669"/>
            <a:ext cx="2133710" cy="102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68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4A61E-DC5A-92AB-5CB4-CB2DF904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84D75-0F5B-EECE-97CE-C820E4F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First-Class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5C50-72CA-0140-46B7-3F8A20E4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5330"/>
          </a:xfrm>
        </p:spPr>
        <p:txBody>
          <a:bodyPr>
            <a:normAutofit/>
          </a:bodyPr>
          <a:lstStyle/>
          <a:p>
            <a:r>
              <a:rPr lang="en-US" dirty="0"/>
              <a:t>Store a function in a data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0B714-F23F-8A8B-7833-50579B423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43" y="2574871"/>
            <a:ext cx="3141252" cy="17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048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18019-149B-C943-0D67-A2E565C9E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88255-F949-9BEB-419B-A8147A502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First-Class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6E9C-EC4A-36DB-21D4-FFD1E4008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533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Pass a function as an argument to another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252BA-5A1D-0F2E-2BBE-F2AC3D1F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003" y="2569660"/>
            <a:ext cx="2082907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7459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507F-89A4-5220-0D15-74EF325C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5C4A-8B45-14FE-EE6D-575F594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First-Class Functions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142F-5524-BD5D-83EC-F7A05495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5330"/>
          </a:xfrm>
        </p:spPr>
        <p:txBody>
          <a:bodyPr>
            <a:normAutofit/>
          </a:bodyPr>
          <a:lstStyle/>
          <a:p>
            <a:r>
              <a:rPr lang="en-US" dirty="0"/>
              <a:t>Return a function from another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5F409-A840-7E64-D90B-42FCF7716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36" y="2588945"/>
            <a:ext cx="3046818" cy="179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5315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Decorators and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Writing and using decorators</a:t>
            </a:r>
          </a:p>
          <a:p>
            <a:r>
              <a:t>Creating and using generators with yield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21DA-C3D6-FD90-12E8-12F71FB3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70542-734B-859B-D7CC-4037653C6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decorator is a function that takes another function as input and returns a modified version of it — without changing the original function’s code.</a:t>
            </a:r>
          </a:p>
          <a:p>
            <a:r>
              <a:rPr lang="en-US" dirty="0"/>
              <a:t>Why Use Decorators</a:t>
            </a:r>
          </a:p>
          <a:p>
            <a:pPr lvl="1"/>
            <a:r>
              <a:rPr lang="en-US" dirty="0"/>
              <a:t>Add logging, timing, or access control</a:t>
            </a:r>
          </a:p>
          <a:p>
            <a:pPr lvl="1"/>
            <a:r>
              <a:rPr lang="en-US" dirty="0"/>
              <a:t>Retry failed operations</a:t>
            </a:r>
          </a:p>
          <a:p>
            <a:pPr lvl="1"/>
            <a:r>
              <a:rPr lang="en-US" dirty="0"/>
              <a:t>Cache results</a:t>
            </a:r>
          </a:p>
          <a:p>
            <a:pPr lvl="1"/>
            <a:r>
              <a:rPr lang="en-US" dirty="0"/>
              <a:t>Validate inputs</a:t>
            </a:r>
          </a:p>
          <a:p>
            <a:pPr lvl="1"/>
            <a:r>
              <a:rPr lang="en-US" dirty="0"/>
              <a:t>Clean, reusable code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3797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73858-C041-CEC3-8543-73EBEA4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85CF-E9E3-8D53-A995-B1A6E7F3B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8151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C8D9AE-6C64-FF76-BC1E-610994712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90" y="2458091"/>
            <a:ext cx="3699184" cy="316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1FC25B-DC4B-7A23-4C3B-F5F1B78B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543" y="2458090"/>
            <a:ext cx="3046888" cy="31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801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6BE4-AB4D-2803-7273-89852787E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EBCF7-C907-0DF3-9C7A-2118FA649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26" y="1840548"/>
            <a:ext cx="5159918" cy="346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036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7255-3CA7-9CA9-3305-D90A74DC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24F8-503A-330F-046B-70649FFF5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Generators are a powerful and memory-efficient way to create iterators in Python.</a:t>
            </a:r>
          </a:p>
          <a:p>
            <a:r>
              <a:rPr lang="en-US" sz="2400" dirty="0"/>
              <a:t>A generator function can yield a sequence of values, pausing its execution and saving its state after each yield.</a:t>
            </a:r>
          </a:p>
        </p:txBody>
      </p:sp>
    </p:spTree>
    <p:extLst>
      <p:ext uri="{BB962C8B-B14F-4D97-AF65-F5344CB8AC3E}">
        <p14:creationId xmlns:p14="http://schemas.microsoft.com/office/powerpoint/2010/main" val="87914019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27D3-D3BA-A5A7-DCA6-0DD0A115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C147-9190-7A03-4304-57BF48537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Key Concepts</a:t>
            </a:r>
          </a:p>
          <a:p>
            <a:pPr lvl="1"/>
            <a:r>
              <a:rPr lang="en-US" sz="2000" dirty="0"/>
              <a:t>The yield Keyword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return: Terminates the function and returns a single value. The function's state is lost.</a:t>
            </a:r>
          </a:p>
          <a:p>
            <a:pPr marL="457200" lvl="1" indent="0">
              <a:buNone/>
            </a:pPr>
            <a:r>
              <a:rPr lang="en-US" sz="2000" dirty="0"/>
              <a:t>yield: Pauses the function, yields a value, and saves its state. When the generator is called again (e.g., via next()), execution resumes from the exact point of the last yield.</a:t>
            </a:r>
          </a:p>
        </p:txBody>
      </p:sp>
    </p:spTree>
    <p:extLst>
      <p:ext uri="{BB962C8B-B14F-4D97-AF65-F5344CB8AC3E}">
        <p14:creationId xmlns:p14="http://schemas.microsoft.com/office/powerpoint/2010/main" val="3076892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03FA-D006-C3AB-C9F9-E30629C2A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50A0-2DC3-5F96-9EAB-1A55E2522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52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Mutable vs Immutable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9DBE5-AD35-3630-8AB8-9E60E186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86" y="2344694"/>
            <a:ext cx="5966977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953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4084-39EE-FCAA-3010-41035FB8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D858C-114C-E7A9-2D4B-93FA3FAD5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80179"/>
          </a:xfrm>
        </p:spPr>
        <p:txBody>
          <a:bodyPr>
            <a:normAutofit/>
          </a:bodyPr>
          <a:lstStyle/>
          <a:p>
            <a:r>
              <a:rPr lang="en-US" sz="2800" dirty="0"/>
              <a:t>Why Use Generators?</a:t>
            </a:r>
          </a:p>
          <a:p>
            <a:pPr lvl="1"/>
            <a:r>
              <a:rPr lang="en-US" sz="2400" dirty="0"/>
              <a:t>The primary reason to use generators is memory efficiency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005F67-F1E9-DA47-EEE1-BD4EF97DB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055" y="3096529"/>
            <a:ext cx="4781796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41520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6A2-8DC3-7261-301D-0E414936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AA280-5F0D-390A-712A-81CEC237B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15226"/>
          </a:xfrm>
        </p:spPr>
        <p:txBody>
          <a:bodyPr>
            <a:normAutofit/>
          </a:bodyPr>
          <a:lstStyle/>
          <a:p>
            <a:r>
              <a:rPr lang="en-US" sz="2800" dirty="0"/>
              <a:t>How to Use Generators</a:t>
            </a:r>
          </a:p>
          <a:p>
            <a:pPr lvl="1"/>
            <a:r>
              <a:rPr lang="en-US" sz="2400" dirty="0"/>
              <a:t>The for loop</a:t>
            </a:r>
          </a:p>
          <a:p>
            <a:pPr lvl="1"/>
            <a:r>
              <a:rPr lang="en-US" sz="2400" dirty="0"/>
              <a:t>The next()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1DDEB2-F644-F8B6-7245-A43DA3A3F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57" y="3554456"/>
            <a:ext cx="2743341" cy="1739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F1DE6A-5AED-C98C-125D-C502D856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83" y="3554456"/>
            <a:ext cx="4629388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684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8878-4E39-19B7-2623-A46B1B7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2680-61C2-6D9E-0CD3-E0BF4D15B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24191"/>
          </a:xfrm>
        </p:spPr>
        <p:txBody>
          <a:bodyPr/>
          <a:lstStyle/>
          <a:p>
            <a:r>
              <a:rPr lang="en-US" dirty="0"/>
              <a:t>Similar to list comprehensions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CF6A3-AA8C-2FAA-49AF-A63E09F2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834" y="2677434"/>
            <a:ext cx="5702593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8185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Class methods and static methods</a:t>
            </a:r>
          </a:p>
          <a:p>
            <a:r>
              <a:t>Abstract base classes</a:t>
            </a:r>
          </a:p>
          <a:p>
            <a:r>
              <a:t>Multiple inheritance and MRO (Method Resolution Order)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requests, datetime, math, random, etc.</a:t>
            </a:r>
          </a:p>
          <a:p>
            <a:r>
              <a:t>Virtual environments and pip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r>
              <a:rPr lang="en-US" sz="2800" dirty="0"/>
              <a:t>What is Regex?</a:t>
            </a:r>
          </a:p>
          <a:p>
            <a:pPr lvl="1"/>
            <a:r>
              <a:rPr lang="en-US" dirty="0"/>
              <a:t>Regex is a language for describing search patterns. It allows you to search for, match, and manipulate text based on a predefined set of rules.</a:t>
            </a:r>
          </a:p>
          <a:p>
            <a:pPr marL="0" indent="0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78F7-CEBE-E830-187E-1BFC27947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1B51-D7C3-A22B-5F48-A3C78F63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0F1A7-F017-D66A-3180-3740E976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sz="2800" dirty="0"/>
          </a:p>
          <a:p>
            <a:r>
              <a:rPr lang="en-US" sz="2800" dirty="0"/>
              <a:t>Basic Components of Regex</a:t>
            </a:r>
          </a:p>
          <a:p>
            <a:pPr lvl="1"/>
            <a:r>
              <a:rPr lang="en-US" dirty="0"/>
              <a:t>Metacharacters</a:t>
            </a:r>
          </a:p>
          <a:p>
            <a:pPr lvl="2"/>
            <a:r>
              <a:rPr lang="en-US" dirty="0"/>
              <a:t>.: Matches any single character (except the newline character \n).</a:t>
            </a:r>
          </a:p>
          <a:p>
            <a:pPr lvl="2"/>
            <a:r>
              <a:rPr lang="en-US" dirty="0"/>
              <a:t>[]: Character set. Matches one character from within the set.</a:t>
            </a:r>
          </a:p>
          <a:p>
            <a:pPr lvl="2"/>
            <a:r>
              <a:rPr lang="en-US" dirty="0"/>
              <a:t>|: OR. Matches one of the expressions. (</a:t>
            </a:r>
            <a:r>
              <a:rPr lang="en-US" dirty="0" err="1"/>
              <a:t>a|b</a:t>
            </a:r>
            <a:r>
              <a:rPr lang="en-US" dirty="0"/>
              <a:t>) matches 'a' or 'b’.</a:t>
            </a:r>
          </a:p>
          <a:p>
            <a:pPr lvl="2"/>
            <a:r>
              <a:rPr lang="en-US" dirty="0"/>
              <a:t>(): Group. Used to group expressions and capture the matched text.</a:t>
            </a: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69942810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C6AA-8D9E-1064-64C3-FEF9CD9C3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D540-8CE0-D057-2507-073A3CEC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15856-2F7D-778E-71E7-F9A8283F1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sz="2800" dirty="0"/>
          </a:p>
          <a:p>
            <a:r>
              <a:rPr lang="en-US" sz="2800" dirty="0"/>
              <a:t>Basic Components of Regex</a:t>
            </a:r>
          </a:p>
          <a:p>
            <a:pPr lvl="1"/>
            <a:r>
              <a:rPr lang="en-US" dirty="0"/>
              <a:t>Shorthand Character Classes</a:t>
            </a:r>
          </a:p>
          <a:p>
            <a:pPr lvl="2"/>
            <a:r>
              <a:rPr lang="en-US" dirty="0"/>
              <a:t>\d: Matches a digit (equivalent to [0-9]).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\D: Matches a non-digit character.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\w: Matches a word character (letter, digit, or underscore) (equivalent to [a-zA-Z0-9_]).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\W: Matches a non-word character.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\s: Matches a whitespace character (space, tab, newline, etc.).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\S: Matches a non-whitespace character.</a:t>
            </a: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5150159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32474-5B3B-AC41-E271-348851955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A186-69AE-E7B3-ABD4-1BDAEB54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868F-00C5-A47A-1B2D-3D12BF6EF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sz="2800" dirty="0"/>
          </a:p>
          <a:p>
            <a:r>
              <a:rPr lang="en-US" sz="2800" dirty="0"/>
              <a:t>Basic Components of Regex</a:t>
            </a:r>
          </a:p>
          <a:p>
            <a:pPr lvl="1"/>
            <a:r>
              <a:rPr lang="en-US" dirty="0"/>
              <a:t>Quantifiers</a:t>
            </a:r>
          </a:p>
          <a:p>
            <a:pPr lvl="2"/>
            <a:r>
              <a:rPr lang="en-US" dirty="0"/>
              <a:t>*: Matches 0 or more repetitions.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+: Matches 1 or more repetitions.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?: Matches 0 or 1 repetition.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{n}: Matches exactly n repetitions.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{n,}: Matches at least n repetitions.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{</a:t>
            </a:r>
            <a:r>
              <a:rPr lang="en-US" dirty="0" err="1"/>
              <a:t>n,m</a:t>
            </a:r>
            <a:r>
              <a:rPr lang="en-US" dirty="0"/>
              <a:t>}: Matches from n to m repetitions.</a:t>
            </a: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09663770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B313E-0D25-2841-95D5-79C8BC5FF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31C4-7E24-F5C0-1972-E9F69096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406C4-410A-56E1-568A-2AAF249AE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r>
              <a:rPr lang="en-US" sz="2800" dirty="0"/>
              <a:t>Basic Components of Regex</a:t>
            </a:r>
          </a:p>
          <a:p>
            <a:pPr lvl="1"/>
            <a:r>
              <a:rPr lang="en-US" dirty="0"/>
              <a:t>Anchors</a:t>
            </a:r>
          </a:p>
          <a:p>
            <a:pPr lvl="2"/>
            <a:r>
              <a:rPr lang="en-US" dirty="0"/>
              <a:t>^: Matches the beginning of the string.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$: Matches the end of the string.</a:t>
            </a:r>
          </a:p>
          <a:p>
            <a:pPr marL="0" indent="0"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88944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F008-948D-7D34-08DC-DA0C5FE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838C-C89E-E273-A09A-4C461E6A8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Mutable objects: Can be changed after they are created.</a:t>
            </a:r>
          </a:p>
          <a:p>
            <a:r>
              <a:rPr lang="en-US" dirty="0"/>
              <a:t>Immutable objects: Cannot be changed after they are created.</a:t>
            </a:r>
          </a:p>
        </p:txBody>
      </p:sp>
    </p:spTree>
    <p:extLst>
      <p:ext uri="{BB962C8B-B14F-4D97-AF65-F5344CB8AC3E}">
        <p14:creationId xmlns:p14="http://schemas.microsoft.com/office/powerpoint/2010/main" val="212279318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66500-E6E1-BD63-331A-B8E54B06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4315F-C883-955D-C701-8E2370F0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79"/>
          </a:xfrm>
        </p:spPr>
        <p:txBody>
          <a:bodyPr>
            <a:normAutofit/>
          </a:bodyPr>
          <a:lstStyle/>
          <a:p>
            <a:r>
              <a:rPr lang="en-US" sz="2000" dirty="0"/>
              <a:t>Python has a built-in re module for working with Regex. </a:t>
            </a:r>
          </a:p>
          <a:p>
            <a:r>
              <a:rPr lang="en-US" sz="2000" dirty="0"/>
              <a:t>The most common functions include:</a:t>
            </a:r>
          </a:p>
          <a:p>
            <a:pPr lvl="1"/>
            <a:r>
              <a:rPr lang="sv-SE" sz="1600" dirty="0"/>
              <a:t>re.search(pattern, string)</a:t>
            </a:r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lvl="1"/>
            <a:r>
              <a:rPr lang="sv-SE" sz="1600" dirty="0"/>
              <a:t>re.findall(pattern, string)</a:t>
            </a:r>
          </a:p>
          <a:p>
            <a:pPr lvl="1"/>
            <a:endParaRPr lang="sv-SE" sz="1600" dirty="0"/>
          </a:p>
          <a:p>
            <a:pPr lvl="1"/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9CB92-89B9-946B-2C3E-6844C77F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015" y="2743201"/>
            <a:ext cx="5359675" cy="13018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9F5A8-7491-85A2-AD6B-AB6EB6A0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15" y="4530760"/>
            <a:ext cx="5200917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7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0F735-03CA-72B9-2EE1-114ACD824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A43-CF20-AE35-01BA-7C67E073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7C562-7961-6027-FA1B-53BE1D6D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The most common functions include:</a:t>
            </a:r>
          </a:p>
          <a:p>
            <a:pPr lvl="1"/>
            <a:r>
              <a:rPr lang="sv-SE" sz="1600" dirty="0"/>
              <a:t>re.finditer(pattern, text)</a:t>
            </a:r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lvl="1"/>
            <a:endParaRPr lang="sv-SE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7FB035-969B-3474-8062-F3572D835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91" y="2889128"/>
            <a:ext cx="4800847" cy="23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2085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1AE8A-079A-A0C2-D782-527D5E1F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6A1C-DB22-AB96-752E-3F1EA6A3F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0710-C54F-D162-061C-01111BFA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most common functions include:</a:t>
            </a:r>
          </a:p>
          <a:p>
            <a:pPr lvl="1"/>
            <a:r>
              <a:rPr lang="en-US" sz="1600" dirty="0" err="1"/>
              <a:t>re.sub</a:t>
            </a:r>
            <a:r>
              <a:rPr lang="en-US" sz="1600" dirty="0"/>
              <a:t>(pattern, </a:t>
            </a:r>
            <a:r>
              <a:rPr lang="en-US" sz="1600" dirty="0" err="1"/>
              <a:t>repl</a:t>
            </a:r>
            <a:r>
              <a:rPr lang="en-US" sz="1600" dirty="0"/>
              <a:t>, string): Replaces all substrings that match the pattern with the </a:t>
            </a:r>
            <a:r>
              <a:rPr lang="en-US" sz="1600" dirty="0" err="1"/>
              <a:t>repl</a:t>
            </a:r>
            <a:r>
              <a:rPr lang="en-US" sz="1600" dirty="0"/>
              <a:t> string.</a:t>
            </a: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marL="457200" lvl="1" indent="0">
              <a:buNone/>
            </a:pPr>
            <a:endParaRPr lang="sv-SE" sz="1600" dirty="0"/>
          </a:p>
          <a:p>
            <a:pPr lvl="1"/>
            <a:r>
              <a:rPr lang="en-US" sz="1600" dirty="0" err="1"/>
              <a:t>re.split</a:t>
            </a:r>
            <a:r>
              <a:rPr lang="en-US" sz="1600" dirty="0"/>
              <a:t>(pattern, string): Splits the string into a list based on the pattern as a delimiter</a:t>
            </a:r>
            <a:endParaRPr lang="sv-SE" sz="1600" dirty="0"/>
          </a:p>
          <a:p>
            <a:pPr lvl="1"/>
            <a:endParaRPr lang="sv-SE" sz="1600" dirty="0"/>
          </a:p>
          <a:p>
            <a:pPr lvl="1"/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E783C5-2BD5-7C7A-01FA-45F6A9B1B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73" y="2842354"/>
            <a:ext cx="3181514" cy="838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5D7FA4-7286-7E3A-20A7-3ECC9553D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173" y="4672857"/>
            <a:ext cx="2863997" cy="9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48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8979-F208-0A6E-7D07-59A8CDC0E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D63-6F05-14AE-CAD1-177D7A148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10377"/>
          </a:xfrm>
        </p:spPr>
        <p:txBody>
          <a:bodyPr>
            <a:normAutofit/>
          </a:bodyPr>
          <a:lstStyle/>
          <a:p>
            <a:r>
              <a:rPr lang="en-US" sz="2400" dirty="0"/>
              <a:t>Group capturing</a:t>
            </a:r>
          </a:p>
          <a:p>
            <a:pPr lvl="1"/>
            <a:r>
              <a:rPr lang="en-US" sz="2000" dirty="0"/>
              <a:t>(?P&lt;name&gt;...)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C90F8-AB68-EBD9-17A8-D24C51E44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00" y="2793139"/>
            <a:ext cx="4686541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7428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Multithreading and Multiprocessing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Threading basics</a:t>
            </a:r>
          </a:p>
          <a:p>
            <a:r>
              <a:t>Parallel processing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AD1B-5D91-88CD-07D1-DF3F37FF7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702C-9C8F-61C9-FBA4-8287D7998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Multithreading is a technique that allows a program to execute multiple tasks concurrently.</a:t>
            </a:r>
          </a:p>
          <a:p>
            <a:r>
              <a:rPr lang="en-US" sz="2400" dirty="0"/>
              <a:t>Thread: A thread is the smallest unit of execution within a process. Threads within the same process share resources like memory</a:t>
            </a:r>
          </a:p>
          <a:p>
            <a:r>
              <a:rPr lang="en-US" sz="2400" dirty="0"/>
              <a:t>Process: A process is a running instance of a program. Each process has its own separate memory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12857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81208-1B23-280F-060E-069A1A5D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8B727-F946-7994-1EEC-9C4ECEBC5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Python’s built-in threading module is the standard way to create and manage threads.</a:t>
            </a:r>
          </a:p>
          <a:p>
            <a:r>
              <a:rPr lang="en-US" sz="2400" dirty="0"/>
              <a:t>Syntax</a:t>
            </a:r>
          </a:p>
          <a:p>
            <a:pPr marL="0" indent="0">
              <a:buNone/>
            </a:pPr>
            <a:r>
              <a:rPr lang="en-US" sz="1600" dirty="0" err="1"/>
              <a:t>thread_name</a:t>
            </a:r>
            <a:r>
              <a:rPr lang="en-US" sz="1600" dirty="0"/>
              <a:t> = </a:t>
            </a:r>
            <a:r>
              <a:rPr lang="en-US" sz="1600" dirty="0" err="1"/>
              <a:t>threading.Thread</a:t>
            </a:r>
            <a:r>
              <a:rPr lang="en-US" sz="1600" dirty="0"/>
              <a:t>(target=</a:t>
            </a:r>
            <a:r>
              <a:rPr lang="en-US" sz="1600" dirty="0" err="1"/>
              <a:t>function_name</a:t>
            </a:r>
            <a:r>
              <a:rPr lang="en-US" sz="1600" dirty="0"/>
              <a:t>, </a:t>
            </a:r>
            <a:r>
              <a:rPr lang="en-US" sz="1600" dirty="0" err="1"/>
              <a:t>args</a:t>
            </a:r>
            <a:r>
              <a:rPr lang="en-US" sz="1600" dirty="0"/>
              <a:t>=(argument1, argument2))</a:t>
            </a:r>
          </a:p>
        </p:txBody>
      </p:sp>
    </p:spTree>
    <p:extLst>
      <p:ext uri="{BB962C8B-B14F-4D97-AF65-F5344CB8AC3E}">
        <p14:creationId xmlns:p14="http://schemas.microsoft.com/office/powerpoint/2010/main" val="1206415964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537E-FA68-BC80-0E73-3EF1A5EE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5370B-9E19-838A-52A7-9B4C21F9E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To start the thread -&gt; call the .start() method</a:t>
            </a:r>
          </a:p>
          <a:p>
            <a:r>
              <a:rPr lang="en-US" sz="2800" dirty="0"/>
              <a:t>.join() method is used to wait for a thread to complete its work before the main program continues.</a:t>
            </a:r>
          </a:p>
        </p:txBody>
      </p:sp>
    </p:spTree>
    <p:extLst>
      <p:ext uri="{BB962C8B-B14F-4D97-AF65-F5344CB8AC3E}">
        <p14:creationId xmlns:p14="http://schemas.microsoft.com/office/powerpoint/2010/main" val="399835913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33B7-9FE3-493C-C1AD-283F86F4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A900D-75C2-1463-5501-718BA6973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21" y="1879836"/>
            <a:ext cx="4991357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151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7806-09CD-6731-7D5A-9D4AD2AAF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45011-446C-DC7F-3B79-15FA179D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271" y="1920797"/>
            <a:ext cx="7143882" cy="352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1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F008-948D-7D34-08DC-DA0C5FE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838C-C89E-E273-A09A-4C461E6A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0716"/>
          </a:xfrm>
        </p:spPr>
        <p:txBody>
          <a:bodyPr/>
          <a:lstStyle/>
          <a:p>
            <a:r>
              <a:rPr lang="en-US" dirty="0"/>
              <a:t>Immutable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B7E50-585A-7110-C198-3B48E47F0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14" y="2473480"/>
            <a:ext cx="4084674" cy="8001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B6FC1C-D9F1-A102-9042-110F31A12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114" y="3584352"/>
            <a:ext cx="3635055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5274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066A-3AE1-8A27-784A-9D955350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A82081-A72A-59E4-8670-D90CFEA84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119" y="1585255"/>
            <a:ext cx="5931205" cy="43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46597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AB4F-AA9E-1FCA-C1E2-6787B85C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72578-1B29-43A6-1831-8593F0A52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43" y="1658018"/>
            <a:ext cx="5016758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195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232-A8C8-D172-E2C2-DC67DF63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E600-9D5D-D88E-FD5B-DB1ACF33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22" y="1606456"/>
            <a:ext cx="5962956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4402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CB02F-B385-7A69-2CA3-322EFC47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7A2B4-3E93-E8DD-6109-E886944A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609" y="2098549"/>
            <a:ext cx="3530781" cy="111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37508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AFA9-31F5-044A-1A2C-08A7E9CE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5C97-E78B-1B44-62AD-4F8E0121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Multiprocessing is a technique that enables a program to use multiple independent processes to execute tasks simultaneously.</a:t>
            </a:r>
          </a:p>
          <a:p>
            <a:r>
              <a:rPr lang="en-US" sz="2400" dirty="0"/>
              <a:t>Each process can run on a different CPU core.</a:t>
            </a:r>
          </a:p>
          <a:p>
            <a:r>
              <a:rPr lang="en-US" sz="2400" dirty="0"/>
              <a:t>The key advantage of multiprocessing is that it overcomes the Global Interpreter Lock (GIL) in Python</a:t>
            </a:r>
          </a:p>
        </p:txBody>
      </p:sp>
    </p:spTree>
    <p:extLst>
      <p:ext uri="{BB962C8B-B14F-4D97-AF65-F5344CB8AC3E}">
        <p14:creationId xmlns:p14="http://schemas.microsoft.com/office/powerpoint/2010/main" val="155078607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96289-CE20-CB40-F792-9360CF112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Multiprocessing?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9E6F4-5BE4-891A-DE1F-8380A731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Multiprocessing</a:t>
            </a:r>
            <a:r>
              <a:rPr lang="en-US" dirty="0"/>
              <a:t> is the best choice for CPU-bound tasks</a:t>
            </a:r>
          </a:p>
          <a:p>
            <a:r>
              <a:rPr lang="en-US" dirty="0"/>
              <a:t>For I/O-bound tasks (like downloading files from the web or reading/writing to a database), </a:t>
            </a:r>
            <a:r>
              <a:rPr lang="en-US" b="1" dirty="0"/>
              <a:t>multithreading</a:t>
            </a:r>
            <a:r>
              <a:rPr lang="en-US" dirty="0"/>
              <a:t> is often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5230405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7018-4875-67FA-D131-BE20B39E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AD9C-D170-9C61-E0E0-A9373AB7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3"/>
            <a:ext cx="8229600" cy="1073198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sz="1800" dirty="0" err="1"/>
              <a:t>process_name</a:t>
            </a:r>
            <a:r>
              <a:rPr lang="en-US" sz="1800" dirty="0"/>
              <a:t> = Process(target=</a:t>
            </a:r>
            <a:r>
              <a:rPr lang="en-US" sz="1800" dirty="0" err="1"/>
              <a:t>function_name</a:t>
            </a:r>
            <a:r>
              <a:rPr lang="en-US" sz="1800" dirty="0"/>
              <a:t>, </a:t>
            </a:r>
            <a:r>
              <a:rPr lang="en-US" sz="1800" dirty="0" err="1"/>
              <a:t>args</a:t>
            </a:r>
            <a:r>
              <a:rPr lang="en-US" sz="1800" dirty="0"/>
              <a:t>=(argument1, argument2))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199A5-F595-D319-6D42-28E74B9F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728" y="2289491"/>
            <a:ext cx="4467913" cy="426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0909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EC201-6281-4A8F-B71F-E95A1BE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1B33B-BEED-682C-7733-96226725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267" y="1777627"/>
            <a:ext cx="5707659" cy="33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9068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1B60-73F8-80D6-5177-122AE71F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55FB0C-4420-4033-72AE-D8F4F352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835" y="1395324"/>
            <a:ext cx="5773274" cy="518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8361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Formats and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Working with JSON, CSV, XML</a:t>
            </a:r>
          </a:p>
          <a:p>
            <a:r>
              <a:t>Using pandas for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F008-948D-7D34-08DC-DA0C5FE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838C-C89E-E273-A09A-4C461E6A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0716"/>
          </a:xfrm>
        </p:spPr>
        <p:txBody>
          <a:bodyPr/>
          <a:lstStyle/>
          <a:p>
            <a:r>
              <a:rPr lang="en-US" dirty="0"/>
              <a:t>Mutable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2E8D65-44A2-F882-9491-7B623978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251" y="2524106"/>
            <a:ext cx="4701947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684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F008-948D-7D34-08DC-DA0C5FE0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vs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838C-C89E-E273-A09A-4C461E6A8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178276"/>
          </a:xfrm>
        </p:spPr>
        <p:txBody>
          <a:bodyPr>
            <a:normAutofit/>
          </a:bodyPr>
          <a:lstStyle/>
          <a:p>
            <a:r>
              <a:rPr lang="en-US" dirty="0"/>
              <a:t>Assignment behavior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argument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85A0E-7D54-41BF-AA7B-54673E8A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52" y="2119656"/>
            <a:ext cx="2438611" cy="1242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52A03-B626-1F96-E843-5B11DDAD8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96" y="4328525"/>
            <a:ext cx="3177815" cy="1265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66DCDC-3F50-E46E-F2FD-2A85078C0A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06" y="4328525"/>
            <a:ext cx="2149026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19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4E4E-9026-6FB1-A4CA-198A1B01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Interning and Memory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4B9E4-0497-51F0-AB9F-9B9C79A9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>
            <a:normAutofit/>
          </a:bodyPr>
          <a:lstStyle/>
          <a:p>
            <a:r>
              <a:rPr lang="en-US" sz="2000" dirty="0"/>
              <a:t>Python optimizes memory by reusing immutable objects (like small integers and strings)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C6693-F07A-57C8-8A9C-C877EFDFA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7" y="2815464"/>
            <a:ext cx="1958510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2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344-20FE-06F6-59E0-7DA8D44F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29081B-2B00-E78B-DDD4-492A8203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969" y="1417638"/>
            <a:ext cx="1798476" cy="762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124811-8E69-11F3-AEA7-48785C5A2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41" y="2858915"/>
            <a:ext cx="2568163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5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Variable assignment</a:t>
            </a:r>
          </a:p>
          <a:p>
            <a:r>
              <a:t>Arithmetic, comparison, logical, and assignment operators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if, elif, else statements</a:t>
            </a:r>
          </a:p>
          <a:p>
            <a:r>
              <a:t>while and for loops</a:t>
            </a:r>
          </a:p>
          <a:p>
            <a:r>
              <a:t>break, continue, pass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1. Basic Data Types</a:t>
            </a:r>
          </a:p>
          <a:p>
            <a:pPr marL="0" indent="0">
              <a:buNone/>
            </a:pPr>
            <a:r>
              <a:rPr dirty="0"/>
              <a:t>2. Variables and Operators</a:t>
            </a:r>
          </a:p>
          <a:p>
            <a:pPr marL="0" indent="0">
              <a:buNone/>
            </a:pPr>
            <a:r>
              <a:rPr dirty="0"/>
              <a:t>3. Control Flow</a:t>
            </a:r>
          </a:p>
          <a:p>
            <a:pPr marL="0" indent="0">
              <a:buNone/>
            </a:pPr>
            <a:r>
              <a:rPr dirty="0"/>
              <a:t>4. Functions</a:t>
            </a:r>
          </a:p>
          <a:p>
            <a:pPr marL="0" indent="0">
              <a:buNone/>
            </a:pPr>
            <a:r>
              <a:rPr dirty="0"/>
              <a:t>5. Basic Data Structures</a:t>
            </a:r>
          </a:p>
          <a:p>
            <a:pPr marL="0" indent="0">
              <a:buNone/>
            </a:pPr>
            <a:r>
              <a:rPr dirty="0"/>
              <a:t>6. String and File Handling</a:t>
            </a:r>
          </a:p>
          <a:p>
            <a:pPr marL="0" indent="0">
              <a:buNone/>
            </a:pPr>
            <a:r>
              <a:rPr dirty="0"/>
              <a:t>7. Exception Handling</a:t>
            </a:r>
          </a:p>
          <a:p>
            <a:pPr marL="0" indent="0">
              <a:buNone/>
            </a:pPr>
            <a:r>
              <a:rPr dirty="0"/>
              <a:t>8. Modules and Packages</a:t>
            </a:r>
          </a:p>
          <a:p>
            <a:pPr marL="0" indent="0">
              <a:buNone/>
            </a:pPr>
            <a:r>
              <a:rPr dirty="0"/>
              <a:t>9. Object-Oriented Programming (OOP)</a:t>
            </a:r>
          </a:p>
          <a:p>
            <a:pPr marL="0" indent="0">
              <a:buNone/>
            </a:pPr>
            <a:r>
              <a:rPr dirty="0"/>
              <a:t>10. Comprehensions</a:t>
            </a:r>
          </a:p>
          <a:p>
            <a:pPr marL="0" indent="0">
              <a:buNone/>
            </a:pPr>
            <a:r>
              <a:rPr dirty="0"/>
              <a:t>11. Lambda, Map, Filter, Reduce</a:t>
            </a:r>
          </a:p>
          <a:p>
            <a:pPr marL="0" indent="0">
              <a:buNone/>
            </a:pPr>
            <a:r>
              <a:rPr dirty="0"/>
              <a:t>12. Decorators and Generators</a:t>
            </a:r>
          </a:p>
          <a:p>
            <a:pPr marL="0" indent="0">
              <a:buNone/>
            </a:pPr>
            <a:r>
              <a:rPr dirty="0"/>
              <a:t>13. Advanced OOP</a:t>
            </a:r>
          </a:p>
          <a:p>
            <a:pPr marL="0" indent="0">
              <a:buNone/>
            </a:pPr>
            <a:r>
              <a:rPr dirty="0"/>
              <a:t>14. Working with Libraries</a:t>
            </a:r>
          </a:p>
          <a:p>
            <a:pPr marL="0" indent="0">
              <a:buNone/>
            </a:pPr>
            <a:r>
              <a:rPr dirty="0"/>
              <a:t>15. Regular Expressions</a:t>
            </a:r>
          </a:p>
          <a:p>
            <a:pPr marL="0" indent="0">
              <a:buNone/>
            </a:pPr>
            <a:r>
              <a:rPr dirty="0"/>
              <a:t>16. Multithreading and Multiprocessing</a:t>
            </a:r>
          </a:p>
          <a:p>
            <a:pPr marL="0" indent="0">
              <a:buNone/>
            </a:pPr>
            <a:r>
              <a:rPr dirty="0"/>
              <a:t>17. File Formats and Data Handling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Defining and calling functions</a:t>
            </a:r>
          </a:p>
          <a:p>
            <a:r>
              <a:t>Parameters and return values</a:t>
            </a:r>
          </a:p>
          <a:p>
            <a:r>
              <a:t>Scope and lifetime of variables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Lists, tuples, sets, dictionaries</a:t>
            </a:r>
          </a:p>
          <a:p>
            <a:r>
              <a:t>Indexing, slicing, and basic operations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What is a File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file</a:t>
            </a:r>
            <a:r>
              <a:rPr lang="en-US" dirty="0"/>
              <a:t> is a collection of data stored on a computer's memory</a:t>
            </a:r>
          </a:p>
          <a:p>
            <a:pPr lvl="1"/>
            <a:r>
              <a:rPr lang="en-US" dirty="0"/>
              <a:t>Files allow us to store data permanently, even after a program has finished running</a:t>
            </a:r>
            <a:endParaRPr dirty="0"/>
          </a:p>
          <a:p>
            <a:r>
              <a:rPr lang="en-US" dirty="0"/>
              <a:t>Can interact with files to either </a:t>
            </a:r>
            <a:r>
              <a:rPr lang="en-US" b="1" dirty="0"/>
              <a:t>read</a:t>
            </a:r>
            <a:r>
              <a:rPr lang="en-US" dirty="0"/>
              <a:t> data from them or </a:t>
            </a:r>
            <a:r>
              <a:rPr lang="en-US" b="1" dirty="0"/>
              <a:t>write</a:t>
            </a:r>
            <a:r>
              <a:rPr lang="en-US" dirty="0"/>
              <a:t> data to them.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878-BF30-2252-2EF0-87E09C612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3E594-91F3-F46C-E8C1-77FAD2B0B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specify the </a:t>
            </a:r>
            <a:r>
              <a:rPr lang="en-US" b="1" dirty="0"/>
              <a:t>mode</a:t>
            </a:r>
            <a:r>
              <a:rPr lang="en-US" dirty="0"/>
              <a:t> in which you want to interact with it</a:t>
            </a:r>
          </a:p>
        </p:txBody>
      </p:sp>
    </p:spTree>
    <p:extLst>
      <p:ext uri="{BB962C8B-B14F-4D97-AF65-F5344CB8AC3E}">
        <p14:creationId xmlns:p14="http://schemas.microsoft.com/office/powerpoint/2010/main" val="3040248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7E51-36B4-D685-AC7E-8C0CF795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CA54-D14A-3846-9729-CCD72A789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‘r’ (read): This is the default mode. It's used for </a:t>
            </a:r>
            <a:r>
              <a:rPr lang="en-US" sz="2000" b="1" dirty="0"/>
              <a:t>reading</a:t>
            </a:r>
            <a:r>
              <a:rPr lang="en-US" sz="2000" dirty="0"/>
              <a:t> data from a file. If the file doesn't exist, the program will raise an error</a:t>
            </a:r>
          </a:p>
          <a:p>
            <a:r>
              <a:rPr lang="en-US" sz="2000" dirty="0"/>
              <a:t>‘w’ (write): Used for </a:t>
            </a:r>
            <a:r>
              <a:rPr lang="en-US" sz="2000" b="1" dirty="0"/>
              <a:t>writing</a:t>
            </a:r>
            <a:r>
              <a:rPr lang="en-US" sz="2000" dirty="0"/>
              <a:t> data to a file. If the file already exists, all its old content will be </a:t>
            </a:r>
            <a:r>
              <a:rPr lang="en-US" sz="2000" b="1" dirty="0"/>
              <a:t>deleted</a:t>
            </a:r>
            <a:r>
              <a:rPr lang="en-US" sz="2000" dirty="0"/>
              <a:t> and replaced with the new content. If the file doesn't exist, a new one will be created</a:t>
            </a:r>
          </a:p>
          <a:p>
            <a:r>
              <a:rPr lang="en-US" sz="2000" dirty="0"/>
              <a:t>‘a’ (append): Used for </a:t>
            </a:r>
            <a:r>
              <a:rPr lang="en-US" sz="2000" b="1" dirty="0"/>
              <a:t>appending</a:t>
            </a:r>
            <a:r>
              <a:rPr lang="en-US" sz="2000" dirty="0"/>
              <a:t> (adding) data to the end of a file. If the file doesn't exist, a new one will be created.</a:t>
            </a:r>
          </a:p>
          <a:p>
            <a:r>
              <a:rPr lang="en-US" sz="2000" dirty="0"/>
              <a:t>‘x’ (exclusive creation): Used to create a new file. If the file already exists, the program will raise an error</a:t>
            </a:r>
          </a:p>
          <a:p>
            <a:r>
              <a:rPr lang="en-US" sz="2000" dirty="0"/>
              <a:t>‘t’ (text): The default mode for working with text files.</a:t>
            </a:r>
          </a:p>
          <a:p>
            <a:r>
              <a:rPr lang="en-US" sz="2000" dirty="0"/>
              <a:t>‘b’ (binary): Used for working with binary files like images, videos, or audio</a:t>
            </a:r>
          </a:p>
        </p:txBody>
      </p:sp>
    </p:spTree>
    <p:extLst>
      <p:ext uri="{BB962C8B-B14F-4D97-AF65-F5344CB8AC3E}">
        <p14:creationId xmlns:p14="http://schemas.microsoft.com/office/powerpoint/2010/main" val="266549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96B6-81B2-A6C2-5B65-9135E01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Steps for 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ACC1-E27A-2951-88A2-4B2B4119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Open the file: Use built-in open() function</a:t>
            </a:r>
          </a:p>
          <a:p>
            <a:r>
              <a:rPr lang="en-US" sz="2400" dirty="0"/>
              <a:t>Perform an operation: read/write</a:t>
            </a:r>
          </a:p>
          <a:p>
            <a:r>
              <a:rPr lang="en-US" sz="2400" dirty="0"/>
              <a:t>Close the file: Use 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672140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CD7BE-6583-EC26-9A49-0AABD140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Opening/Closing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DDAA9-CAAA-C66F-CCD3-C4186BB40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8151"/>
          </a:xfrm>
        </p:spPr>
        <p:txBody>
          <a:bodyPr/>
          <a:lstStyle/>
          <a:p>
            <a:r>
              <a:rPr lang="nn-NO" dirty="0"/>
              <a:t>file_variable = open('filename', 'mode')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703AD0-AC38-94BD-F129-4E9B8A53F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48" y="2676486"/>
            <a:ext cx="5522103" cy="208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80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544B4-FBFC-B637-9E0A-C01FA9E5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BFFA9-8E54-52ED-4830-ADF66BF8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37" y="2378021"/>
            <a:ext cx="4883401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9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9117B-78AC-9FE6-ED1C-0D6AAC5C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88B6E-02C4-4275-1341-36195AD35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a single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Writing a list of string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79FE7-77C4-B45B-262C-EE25A032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347" y="2444512"/>
            <a:ext cx="2502029" cy="768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EE36B-1429-1BE8-B833-71CC10CAC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347" y="4342458"/>
            <a:ext cx="3530781" cy="8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3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5A35-F2F4-68E7-291C-63E31CBD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0F06-DF7E-AA63-2854-5FF594E91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5278"/>
          </a:xfrm>
        </p:spPr>
        <p:txBody>
          <a:bodyPr>
            <a:normAutofit/>
          </a:bodyPr>
          <a:lstStyle/>
          <a:p>
            <a:r>
              <a:rPr lang="en-US" sz="2400" dirty="0"/>
              <a:t>Using “with open()” when working with files in Python </a:t>
            </a:r>
          </a:p>
          <a:p>
            <a:pPr marL="0" indent="0">
              <a:buNone/>
            </a:pPr>
            <a:r>
              <a:rPr lang="en-US" sz="2400" dirty="0"/>
              <a:t>Syntax : with open('filename', 'mode') as </a:t>
            </a:r>
            <a:r>
              <a:rPr lang="en-US" sz="2400" dirty="0" err="1"/>
              <a:t>file_variable</a:t>
            </a:r>
            <a:r>
              <a:rPr lang="en-US" sz="2400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3D31CF-1C53-B32C-9852-06D2662D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554" y="3037331"/>
            <a:ext cx="5467631" cy="20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0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Basic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Understand the basic data types in Python.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Declare and use variables with different data types.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Distinguish between mutable and immutable data types.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D30-14DF-58EA-C6DC-B485D73F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CSV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D9AFF-2452-C218-0D84-1D1FE87C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1171"/>
          </a:xfrm>
        </p:spPr>
        <p:txBody>
          <a:bodyPr>
            <a:normAutofit/>
          </a:bodyPr>
          <a:lstStyle/>
          <a:p>
            <a:r>
              <a:rPr lang="en-US" sz="2800" dirty="0"/>
              <a:t>Using csv module</a:t>
            </a:r>
          </a:p>
        </p:txBody>
      </p:sp>
    </p:spTree>
    <p:extLst>
      <p:ext uri="{BB962C8B-B14F-4D97-AF65-F5344CB8AC3E}">
        <p14:creationId xmlns:p14="http://schemas.microsoft.com/office/powerpoint/2010/main" val="3379646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313BD-30B9-2C5B-D0F9-30EEF23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csv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39EA8-3A61-1DEA-988C-1C9B6A627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723" y="1971516"/>
            <a:ext cx="5051231" cy="19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53D-CEC9-56D7-EC1B-8BAC25407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A8887-442B-E859-1247-DD3A77E93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472" y="2216087"/>
            <a:ext cx="4007056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09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85E6F-65C6-682D-EE62-E97B5E6C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File existing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D7E1-5957-FBDD-7990-4D7A5F81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68350"/>
          </a:xfrm>
        </p:spPr>
        <p:txBody>
          <a:bodyPr>
            <a:norm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os.path.exists</a:t>
            </a:r>
            <a:r>
              <a:rPr lang="en-US" sz="2800" dirty="0"/>
              <a:t>() function from the </a:t>
            </a:r>
            <a:r>
              <a:rPr lang="en-US" sz="2800" dirty="0" err="1"/>
              <a:t>os</a:t>
            </a:r>
            <a:r>
              <a:rPr lang="en-US" sz="2800" dirty="0"/>
              <a:t>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9F713-AC50-4339-E203-08132C2E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02" y="3003819"/>
            <a:ext cx="4705592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0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044F1-357B-D607-BD43-96CE39A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JSON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1D3F9-7E45-0492-4D2E-1CE6C396C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Using </a:t>
            </a:r>
            <a:r>
              <a:rPr lang="en-US" sz="2800" dirty="0" err="1"/>
              <a:t>json</a:t>
            </a:r>
            <a:r>
              <a:rPr lang="en-US" sz="2800" dirty="0"/>
              <a:t> module</a:t>
            </a:r>
          </a:p>
          <a:p>
            <a:r>
              <a:rPr lang="en-US" sz="2800" dirty="0"/>
              <a:t>Serialization (Python to JSON):</a:t>
            </a:r>
          </a:p>
          <a:p>
            <a:pPr lvl="1"/>
            <a:r>
              <a:rPr lang="en-US" sz="2400" dirty="0"/>
              <a:t>Python </a:t>
            </a:r>
            <a:r>
              <a:rPr lang="en-US" sz="2400" dirty="0" err="1"/>
              <a:t>dict</a:t>
            </a:r>
            <a:r>
              <a:rPr lang="en-US" sz="2400" dirty="0"/>
              <a:t> -&gt; JSON Object</a:t>
            </a:r>
          </a:p>
          <a:p>
            <a:pPr lvl="1"/>
            <a:r>
              <a:rPr lang="en-US" sz="2400" dirty="0"/>
              <a:t>Python list -&gt; JSON Array</a:t>
            </a:r>
          </a:p>
          <a:p>
            <a:pPr lvl="1"/>
            <a:r>
              <a:rPr lang="en-US" sz="2400" dirty="0"/>
              <a:t>Python string -&gt; JSON String</a:t>
            </a:r>
          </a:p>
          <a:p>
            <a:pPr lvl="1"/>
            <a:r>
              <a:rPr lang="en-US" sz="2400" dirty="0"/>
              <a:t>Python int/float -&gt; JSON Number</a:t>
            </a:r>
          </a:p>
          <a:p>
            <a:pPr lvl="1"/>
            <a:r>
              <a:rPr lang="en-US" sz="2400" dirty="0"/>
              <a:t>True/False/None -&gt; true/false/null</a:t>
            </a:r>
          </a:p>
        </p:txBody>
      </p:sp>
    </p:spTree>
    <p:extLst>
      <p:ext uri="{BB962C8B-B14F-4D97-AF65-F5344CB8AC3E}">
        <p14:creationId xmlns:p14="http://schemas.microsoft.com/office/powerpoint/2010/main" val="2923549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2E22-C832-656C-0E5C-69FABA93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Data to a JSON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9260E9-AE6E-D8C5-236D-A1DDAB6B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231" y="1768389"/>
            <a:ext cx="6553537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702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E038-F2FE-8CEC-1E03-019B458D8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Data from a JSON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543BE-679E-C5FA-D9AC-5D3FFC02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051" y="2524078"/>
            <a:ext cx="4819898" cy="18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22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BE6A-EC76-82DA-6900-AAB16B5A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JSON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A699-3BDE-8761-EE04-2A8D06A3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1266"/>
          </a:xfrm>
        </p:spPr>
        <p:txBody>
          <a:bodyPr>
            <a:normAutofit/>
          </a:bodyPr>
          <a:lstStyle/>
          <a:p>
            <a:r>
              <a:rPr lang="en-US" dirty="0"/>
              <a:t>From string to python (Deserialization)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json.loads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B4896-C8C9-7ABE-C745-91AEFEF3A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99" y="3249261"/>
            <a:ext cx="5493032" cy="177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5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F892-32F0-ADBF-E789-EA6ACC03A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517-CBFA-1028-46F4-B7AEB077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JSON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530F3-9C56-67A0-26B7-397B0C97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01266"/>
          </a:xfrm>
        </p:spPr>
        <p:txBody>
          <a:bodyPr>
            <a:normAutofit/>
          </a:bodyPr>
          <a:lstStyle/>
          <a:p>
            <a:r>
              <a:rPr lang="en-US" dirty="0"/>
              <a:t>From python to </a:t>
            </a:r>
            <a:r>
              <a:rPr lang="en-US" dirty="0" err="1"/>
              <a:t>json</a:t>
            </a:r>
            <a:r>
              <a:rPr lang="en-US" dirty="0"/>
              <a:t> (Serialization)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json.dumps</a:t>
            </a:r>
            <a:r>
              <a:rPr lang="en-US" dirty="0"/>
              <a:t>()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AB80CC-A577-6FAD-1127-F6E3FFBAB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05" y="3184030"/>
            <a:ext cx="4711942" cy="172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2755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try, except, finally</a:t>
            </a:r>
          </a:p>
          <a:p>
            <a:r>
              <a:t>Custom exceptions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434D-63BC-2B40-605B-73B9B9CBC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 defines the kind of value a variable can hold.</a:t>
            </a:r>
          </a:p>
          <a:p>
            <a:r>
              <a:rPr lang="en-US" dirty="0"/>
              <a:t>Don’t need to declare the data type explicitly</a:t>
            </a:r>
          </a:p>
        </p:txBody>
      </p:sp>
    </p:spTree>
    <p:extLst>
      <p:ext uri="{BB962C8B-B14F-4D97-AF65-F5344CB8AC3E}">
        <p14:creationId xmlns:p14="http://schemas.microsoft.com/office/powerpoint/2010/main" val="2474029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3E6C-EF98-AF32-EF44-03B9ACDC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8A54F-E527-B076-8B1C-F9B297B59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973" y="1337400"/>
            <a:ext cx="4465477" cy="2400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3C485-FF59-5E12-F686-E19136D1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72" y="4120592"/>
            <a:ext cx="4465477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12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3CC4-E9AB-493A-E87B-B69AB984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Exception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B2F45-3893-DAC8-DBEF-D07356AD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684" y="1851964"/>
            <a:ext cx="4388076" cy="212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27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3C7E-571B-7C4E-60C7-0C507688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Exception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50BF1-F876-1378-24CA-97EE9FED6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525" y="1620651"/>
            <a:ext cx="6464632" cy="301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11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and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module is a single Python file (.</a:t>
            </a:r>
            <a:r>
              <a:rPr lang="en-US" dirty="0" err="1"/>
              <a:t>py</a:t>
            </a:r>
            <a:r>
              <a:rPr lang="en-US" dirty="0"/>
              <a:t>) that contains definitions of functions, classes, and variables.</a:t>
            </a:r>
          </a:p>
          <a:p>
            <a:endParaRPr lang="en-US" dirty="0"/>
          </a:p>
          <a:p>
            <a:r>
              <a:rPr lang="en-US" dirty="0"/>
              <a:t>A package is a directory that contains a special file __init__.py and can contain multiple modules or sub-packages.</a:t>
            </a:r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E8D0-3D88-203E-F2C1-255FFF2B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65653-C804-EB78-0670-CFE93EB9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2" y="1671704"/>
            <a:ext cx="3433162" cy="306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117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619-F958-523A-84CC-5232A9E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3322-F0BA-C2EB-1360-0C115AAE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7AE812-676A-71D5-F961-D8FF9C986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" y="2609779"/>
            <a:ext cx="8885690" cy="16384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F41E5A-345A-0A36-85CA-DDFE83758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664" y="4476045"/>
            <a:ext cx="9144000" cy="150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77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619-F958-523A-84CC-5232A9E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3322-F0BA-C2EB-1360-0C115AAE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90B5CE-9F7C-6A7B-1250-BA99D0719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66" y="2163097"/>
            <a:ext cx="7590178" cy="1623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0CF55-F0C8-FA1C-8E01-83AAB72C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287" y="4105267"/>
            <a:ext cx="5646909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96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619-F958-523A-84CC-5232A9E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3322-F0BA-C2EB-1360-0C115AAE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1C8428-8552-A247-3698-9AFE13B3F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17" y="2256802"/>
            <a:ext cx="6614733" cy="15774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D89A38-4CB8-5663-C2FB-20950340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0" y="4266657"/>
            <a:ext cx="4381880" cy="17146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BCB8F3-409A-4132-B396-F426CDF9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4286323"/>
            <a:ext cx="4460177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2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619-F958-523A-84CC-5232A9E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03322-F0BA-C2EB-1360-0C115AAE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628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E43748-617E-D5E7-47FB-D58D0C296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97" y="2641620"/>
            <a:ext cx="4320914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24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5619-F958-523A-84CC-5232A9E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1D353-D10C-79CB-CB2D-21A7162C8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0342"/>
            <a:ext cx="9144000" cy="29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4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9BE16-5F75-CB82-51A4-FA0CCF95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89" y="1878951"/>
            <a:ext cx="7000822" cy="310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391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A015-B673-BB80-B3AA-43D81D84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AED604-CE6A-F451-0A5D-B7E4CEF5E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16" y="2047289"/>
            <a:ext cx="8359864" cy="358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721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FAFF-519E-F197-B720-BB67FA8E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Packages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CC559-589D-3C00-3F29-74E7058F5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81" y="1594044"/>
            <a:ext cx="5311600" cy="228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34B7C6-9679-A232-5B94-4B92B606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48" y="1999070"/>
            <a:ext cx="7544454" cy="1623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20456-76F7-73B9-0BE9-7566A0848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066" y="3995275"/>
            <a:ext cx="6424217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773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in Python</a:t>
            </a:r>
          </a:p>
          <a:p>
            <a:pPr marL="0" indent="0">
              <a:buNone/>
            </a:pPr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- A class is a blueprint that defines the properties and behaviors of an object.</a:t>
            </a:r>
          </a:p>
          <a:p>
            <a:pPr marL="0" indent="0">
              <a:buNone/>
            </a:pPr>
            <a:r>
              <a:rPr lang="en-US" dirty="0"/>
              <a:t>- In Python, it's declared using the class keyword.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A4278-52C8-CA56-9140-D9BCE291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A540-435D-2E75-0B54-E78A0CF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A96A-64D2-04B8-D070-EE291E96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332080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in Python</a:t>
            </a:r>
          </a:p>
          <a:p>
            <a:pPr marL="0" indent="0">
              <a:buNone/>
            </a:pPr>
            <a:r>
              <a:rPr lang="en-US" dirty="0"/>
              <a:t>Definition:</a:t>
            </a:r>
          </a:p>
          <a:p>
            <a:pPr marL="0" indent="0">
              <a:buNone/>
            </a:pPr>
            <a:r>
              <a:rPr lang="en-US" dirty="0"/>
              <a:t>- A class is a blueprint that defines the properties and behaviors of an object.</a:t>
            </a:r>
          </a:p>
          <a:p>
            <a:pPr marL="0" indent="0">
              <a:buNone/>
            </a:pPr>
            <a:r>
              <a:rPr lang="en-US" dirty="0"/>
              <a:t>- In Python, it's declared using the class keyword.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88A2A-4733-96CE-B014-9FAABEF9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16" y="4778064"/>
            <a:ext cx="6464632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7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7E6C-D4A5-6FC8-EADA-E879A59D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BA9E-D30A-26E9-4872-A54A4355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Attributes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67B3B-FBBF-C192-DD9C-DD554729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6292"/>
            <a:ext cx="8229600" cy="17432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What are Attributes?</a:t>
            </a:r>
          </a:p>
          <a:p>
            <a:pPr marL="0" indent="0">
              <a:buNone/>
            </a:pPr>
            <a:r>
              <a:rPr lang="en-US" dirty="0"/>
              <a:t>- Data attached to an object, usually declared inside the constructor __</a:t>
            </a:r>
            <a:r>
              <a:rPr lang="en-US" dirty="0" err="1"/>
              <a:t>init</a:t>
            </a:r>
            <a:r>
              <a:rPr lang="en-US" dirty="0"/>
              <a:t>__.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0F961-2A8F-E624-B46A-E9167C793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82" y="3214061"/>
            <a:ext cx="6420180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2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92CFC-06BA-11FD-F7E7-F4394C41A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64AE51-08BD-F0C1-6B55-7786070A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095" y="1190510"/>
            <a:ext cx="5035809" cy="4476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369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95B-B614-C0F5-D68D-2063CFCC7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AFC0-35FF-ABF5-CF2B-C4F5C51E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8F96A-3C42-38B2-1F10-FEAD52E202D3}"/>
              </a:ext>
            </a:extLst>
          </p:cNvPr>
          <p:cNvSpPr txBox="1"/>
          <p:nvPr/>
        </p:nvSpPr>
        <p:spPr>
          <a:xfrm>
            <a:off x="1019102" y="1446508"/>
            <a:ext cx="6680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a Method?</a:t>
            </a:r>
          </a:p>
          <a:p>
            <a:r>
              <a:rPr lang="en-US" dirty="0"/>
              <a:t>- A function defined inside a class that describes an object's behavior.</a:t>
            </a:r>
          </a:p>
          <a:p>
            <a:r>
              <a:rPr lang="en-US" dirty="0"/>
              <a:t>- Defined with def, and always takes self as the first parameter.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44C15-B49E-26C6-C4DB-E067DA517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04" y="2730464"/>
            <a:ext cx="3930852" cy="139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43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4EE2-20D1-095E-0C69-32EEDE98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3390-A529-7471-CB29-750B55E5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Dunder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3D5D8-376D-97F8-93CE-10862C23F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056" y="1720762"/>
            <a:ext cx="6559887" cy="34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008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6681-8FB4-0FE6-B73D-DCF91E48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Dunder Methods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2B734-DFB5-EAF9-BD96-6E00771B8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451" y="1761996"/>
            <a:ext cx="6514836" cy="26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70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950-92A8-004A-11ED-FF02D976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550B-C644-8144-FE8E-E6D53A32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Abstraction</a:t>
            </a:r>
          </a:p>
        </p:txBody>
      </p:sp>
    </p:spTree>
    <p:extLst>
      <p:ext uri="{BB962C8B-B14F-4D97-AF65-F5344CB8AC3E}">
        <p14:creationId xmlns:p14="http://schemas.microsoft.com/office/powerpoint/2010/main" val="1971190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AE92C-64F2-DBD1-6B39-8F7DACDF6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528" y="1841983"/>
            <a:ext cx="5492943" cy="26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07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DA4B6-E4C3-0CD0-7986-D2727901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0674C-C317-02FB-D06E-2C5B4D2A4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9773"/>
          </a:xfrm>
        </p:spPr>
        <p:txBody>
          <a:bodyPr>
            <a:normAutofit fontScale="92500"/>
          </a:bodyPr>
          <a:lstStyle/>
          <a:p>
            <a:r>
              <a:rPr lang="en-US" dirty="0"/>
              <a:t>Protect the internal state of an object from being accessed or changed directly from the outside</a:t>
            </a:r>
          </a:p>
          <a:p>
            <a:r>
              <a:rPr lang="en-US" dirty="0"/>
              <a:t>We achieve encapsulation through naming conventions and a technique called </a:t>
            </a:r>
            <a:r>
              <a:rPr lang="en-US" b="1" dirty="0"/>
              <a:t>name mangling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59547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E60E4-1DA3-610B-4B72-B8F585DE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F3A8-70EE-FFC6-0A01-F813FE4A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45FF-3991-0368-97D3-0812BF56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43293"/>
          </a:xfrm>
        </p:spPr>
        <p:txBody>
          <a:bodyPr>
            <a:normAutofit/>
          </a:bodyPr>
          <a:lstStyle/>
          <a:p>
            <a:r>
              <a:rPr lang="en-US" dirty="0"/>
              <a:t>Public: By default, all class members (attributes and methods) in Python are public. Can access and modify them from anywhere.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D1161-4C4C-C39B-5FFF-34BCB7A2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78" y="3514508"/>
            <a:ext cx="4673840" cy="173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68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9E81-BEEA-1588-68B2-236FEA2D9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AE91A-98B7-1EAC-79BC-DC03C988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924D-DC91-FBF7-D614-A55249EE6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69082"/>
          </a:xfrm>
        </p:spPr>
        <p:txBody>
          <a:bodyPr>
            <a:normAutofit/>
          </a:bodyPr>
          <a:lstStyle/>
          <a:p>
            <a:r>
              <a:rPr lang="en-US" dirty="0"/>
              <a:t>Protected: should only be accessed by the class itself and its subclasses</a:t>
            </a:r>
          </a:p>
          <a:p>
            <a:r>
              <a:rPr lang="en-US" dirty="0"/>
              <a:t>Signal this by prefixing the name with a single underscore -&gt; this is just a convention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0EF64B-0A2D-4C33-D638-CAD5153E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894" y="3951846"/>
            <a:ext cx="5378726" cy="166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96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6B02-2C10-A66D-7C45-9F2592041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A489-0F50-4777-25A8-DA0B9C6F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Encapsulation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0846-B87C-5235-5AFF-6F9C0122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02292"/>
          </a:xfrm>
        </p:spPr>
        <p:txBody>
          <a:bodyPr>
            <a:normAutofit/>
          </a:bodyPr>
          <a:lstStyle/>
          <a:p>
            <a:r>
              <a:rPr lang="en-US" dirty="0"/>
              <a:t>Private: intended to be accessible only from within the class</a:t>
            </a:r>
          </a:p>
          <a:p>
            <a:r>
              <a:rPr lang="en-US" dirty="0"/>
              <a:t>Define them with a double underscore prefix</a:t>
            </a:r>
          </a:p>
          <a:p>
            <a:r>
              <a:rPr lang="en-US" dirty="0"/>
              <a:t>Python performs </a:t>
            </a:r>
            <a:r>
              <a:rPr lang="en-US" b="1" dirty="0"/>
              <a:t>name mangling</a:t>
            </a:r>
            <a:r>
              <a:rPr lang="en-US" dirty="0"/>
              <a:t> on these attributes, changing their name to _</a:t>
            </a:r>
            <a:r>
              <a:rPr lang="en-US" dirty="0" err="1"/>
              <a:t>ClassName</a:t>
            </a:r>
            <a:r>
              <a:rPr lang="en-US" dirty="0"/>
              <a:t>__</a:t>
            </a:r>
            <a:r>
              <a:rPr lang="en-US" dirty="0" err="1"/>
              <a:t>attributeName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164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FE5C-AB1C-DAF6-61CF-DBEB8DFD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FC3A2-B698-548D-99A8-CA715C04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149" y="2035103"/>
            <a:ext cx="5867702" cy="278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32393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B682-1DDD-C9F1-9725-812515EF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672B9-1B08-EFE9-8408-C12841C88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22353"/>
          </a:xfrm>
        </p:spPr>
        <p:txBody>
          <a:bodyPr/>
          <a:lstStyle/>
          <a:p>
            <a:r>
              <a:rPr lang="en-US" dirty="0"/>
              <a:t>Mechanism for a new class (the </a:t>
            </a:r>
            <a:r>
              <a:rPr lang="en-US" b="1" dirty="0"/>
              <a:t>child class</a:t>
            </a:r>
            <a:r>
              <a:rPr lang="en-US" dirty="0"/>
              <a:t>) to inherit properties and behaviors from an existing class (the </a:t>
            </a:r>
            <a:r>
              <a:rPr lang="en-US" b="1" dirty="0"/>
              <a:t>parent class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C49C3-D796-6158-30BE-FFA01B90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13" y="3262923"/>
            <a:ext cx="3797495" cy="122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1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FEE37-FC15-65ED-BDE1-F7EB6CD92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1C863-0642-EB72-1E4A-74B2FB508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942" y="1289569"/>
            <a:ext cx="5150115" cy="429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1073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DBC4-9A6E-375C-D5F5-75E15CC92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F462-0644-EF97-A88F-3A0348F32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84068"/>
          </a:xfrm>
        </p:spPr>
        <p:txBody>
          <a:bodyPr/>
          <a:lstStyle/>
          <a:p>
            <a:r>
              <a:rPr lang="en-US" dirty="0"/>
              <a:t>means "many forms." It's the ability of different objects to respond to the same method call in their own way.</a:t>
            </a:r>
          </a:p>
          <a:p>
            <a:r>
              <a:rPr lang="en-US" dirty="0"/>
              <a:t>There are two common ways to demonstrate polymorphism:</a:t>
            </a:r>
          </a:p>
          <a:p>
            <a:pPr lvl="1"/>
            <a:r>
              <a:rPr lang="en-US" dirty="0"/>
              <a:t>Method Overriding</a:t>
            </a:r>
          </a:p>
          <a:p>
            <a:pPr lvl="1"/>
            <a:r>
              <a:rPr lang="en-US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14068387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D8363-E574-276F-35B5-714A6EC0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Overriding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18E31-FB54-44EE-8401-3C8B2449B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38591"/>
          </a:xfrm>
        </p:spPr>
        <p:txBody>
          <a:bodyPr/>
          <a:lstStyle/>
          <a:p>
            <a:r>
              <a:rPr lang="en-US" dirty="0"/>
              <a:t>A child class provides a specific implementation for a method that is already defined in its parent class</a:t>
            </a:r>
          </a:p>
        </p:txBody>
      </p:sp>
    </p:spTree>
    <p:extLst>
      <p:ext uri="{BB962C8B-B14F-4D97-AF65-F5344CB8AC3E}">
        <p14:creationId xmlns:p14="http://schemas.microsoft.com/office/powerpoint/2010/main" val="2685407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32F67-DF58-5236-E83A-55E179FB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9BCF-A9EF-7D7C-10EC-40E5B951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Overriding</a:t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F55583-C8BA-3300-7EF9-695C72E47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741" y="1337541"/>
            <a:ext cx="6172517" cy="497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E86B6-755B-D0DE-DA7F-5C81FF87C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216" y="1674249"/>
            <a:ext cx="4823878" cy="14250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A2524-99CE-A56F-ACA0-467D9CCB5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216" y="3370035"/>
            <a:ext cx="2217612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49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06E7-9683-EE20-420D-8EDA1846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Duck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684CE-CCF2-6058-284D-3905EBA81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82603"/>
          </a:xfrm>
        </p:spPr>
        <p:txBody>
          <a:bodyPr>
            <a:normAutofit/>
          </a:bodyPr>
          <a:lstStyle/>
          <a:p>
            <a:r>
              <a:rPr lang="en-US" sz="2400" dirty="0"/>
              <a:t>This is a more informal form of polymorphism where an object's suitability is determined by the presence of a certain method or attribute, rather than by its explicit class type.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C43A3-8383-F244-5E4F-24284205B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86" y="3065365"/>
            <a:ext cx="7017111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19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F647-134E-1C2F-4975-BE501AA5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6520-30AE-CF28-E597-6CF58E275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83629"/>
          </a:xfrm>
        </p:spPr>
        <p:txBody>
          <a:bodyPr/>
          <a:lstStyle/>
          <a:p>
            <a:r>
              <a:rPr lang="en-US" dirty="0"/>
              <a:t>focus on hiding the complex implementation details and showing only the essential features of an object.</a:t>
            </a:r>
          </a:p>
          <a:p>
            <a:r>
              <a:rPr lang="en-US" dirty="0"/>
              <a:t>we achieve abstraction using </a:t>
            </a:r>
            <a:r>
              <a:rPr lang="en-US" b="1" dirty="0"/>
              <a:t>Abstract Base Classes (ABCs)</a:t>
            </a:r>
            <a:r>
              <a:rPr lang="en-US" dirty="0"/>
              <a:t> and </a:t>
            </a:r>
            <a:r>
              <a:rPr lang="en-US" b="1" dirty="0"/>
              <a:t>Abstract Methods </a:t>
            </a:r>
            <a:r>
              <a:rPr lang="en-US" dirty="0"/>
              <a:t>from the </a:t>
            </a:r>
            <a:r>
              <a:rPr lang="en-US" dirty="0" err="1"/>
              <a:t>abc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20493170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DAC3B-497D-929E-86BE-4E1FA8A6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40906-B86C-241C-E4D1-EE4A49856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8927"/>
          </a:xfrm>
        </p:spPr>
        <p:txBody>
          <a:bodyPr/>
          <a:lstStyle/>
          <a:p>
            <a:r>
              <a:rPr lang="en-US" dirty="0"/>
              <a:t>An abstract class cannot be instantiated directly. Its sole purpose is to serve as a blueprint for other classes</a:t>
            </a:r>
          </a:p>
          <a:p>
            <a:r>
              <a:rPr lang="en-US" dirty="0"/>
              <a:t>To declare a class as abstract, you must inherit from ABC and use the @abstractmethod decorator on at least one method</a:t>
            </a:r>
          </a:p>
        </p:txBody>
      </p:sp>
    </p:spTree>
    <p:extLst>
      <p:ext uri="{BB962C8B-B14F-4D97-AF65-F5344CB8AC3E}">
        <p14:creationId xmlns:p14="http://schemas.microsoft.com/office/powerpoint/2010/main" val="8725276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4E99-CCFF-A89E-EC51-2C41476C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31BB9-880F-8336-C028-5E50434B4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449" y="1211176"/>
            <a:ext cx="5184792" cy="544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507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8C59-B906-EE7A-D113-0AF7A66B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Pandas-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3C255-CA3A-060A-7C54-03CE1584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2-dimensional data structure in the pandas library, similar to a table in Excel or SQL</a:t>
            </a:r>
          </a:p>
          <a:p>
            <a:r>
              <a:rPr lang="en-US" dirty="0"/>
              <a:t>It consists of rows and columns, and each column can hold different data types</a:t>
            </a:r>
          </a:p>
        </p:txBody>
      </p:sp>
    </p:spTree>
    <p:extLst>
      <p:ext uri="{BB962C8B-B14F-4D97-AF65-F5344CB8AC3E}">
        <p14:creationId xmlns:p14="http://schemas.microsoft.com/office/powerpoint/2010/main" val="1750392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15E1-2D73-C93C-D37E-51DE5BD0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CAEC-40FD-63A4-CD59-5D3F81B74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dictionary</a:t>
            </a:r>
          </a:p>
          <a:p>
            <a:r>
              <a:rPr lang="en-US" dirty="0"/>
              <a:t>From a csv file</a:t>
            </a:r>
          </a:p>
        </p:txBody>
      </p:sp>
    </p:spTree>
    <p:extLst>
      <p:ext uri="{BB962C8B-B14F-4D97-AF65-F5344CB8AC3E}">
        <p14:creationId xmlns:p14="http://schemas.microsoft.com/office/powerpoint/2010/main" val="2595156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27AE3-382E-CBE6-B3F6-A14F4B79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9C5AF-0A50-90AA-E547-95DCF26F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810" y="1555654"/>
            <a:ext cx="3905451" cy="18733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0F6935-2A04-520D-B798-08C6F61AA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451" y="3999852"/>
            <a:ext cx="2171812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6042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DFE2-FCBF-FC26-EC68-834293CA1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4FA5BB-9C89-9316-E79D-DCB0D4289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12" y="1486185"/>
            <a:ext cx="5300976" cy="1396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28D8F-7FBF-76CF-8313-ECF6FB59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00" y="3076557"/>
            <a:ext cx="3397425" cy="70488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343528-3529-E487-9CF2-B06273CDE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01" y="4202161"/>
            <a:ext cx="8229600" cy="1219116"/>
          </a:xfrm>
        </p:spPr>
        <p:txBody>
          <a:bodyPr>
            <a:normAutofit/>
          </a:bodyPr>
          <a:lstStyle/>
          <a:p>
            <a:endParaRPr sz="1400" dirty="0"/>
          </a:p>
          <a:p>
            <a:pPr marL="0" indent="0">
              <a:buNone/>
            </a:pPr>
            <a:r>
              <a:rPr lang="en-US" sz="1400" dirty="0" err="1"/>
              <a:t>df.head</a:t>
            </a:r>
            <a:r>
              <a:rPr lang="en-US" sz="1400" dirty="0"/>
              <a:t>() -&gt; display the first 5 rows</a:t>
            </a:r>
          </a:p>
          <a:p>
            <a:pPr marL="0" indent="0">
              <a:buNone/>
            </a:pPr>
            <a:r>
              <a:rPr lang="en-US" sz="1400" dirty="0" err="1"/>
              <a:t>df.tail</a:t>
            </a:r>
            <a:r>
              <a:rPr lang="en-US" sz="1400" dirty="0"/>
              <a:t>() -&gt; display the last 5 rows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41185608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204C-A3FD-7D66-557D-92E53B66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E78DD-FDB2-7461-959F-E37B046C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71067"/>
          </a:xfrm>
        </p:spPr>
        <p:txBody>
          <a:bodyPr/>
          <a:lstStyle/>
          <a:p>
            <a:r>
              <a:rPr lang="en-US" dirty="0"/>
              <a:t>Accessing Column: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DBAD-4C56-1D64-4B66-1D6B698DC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594" y="2824485"/>
            <a:ext cx="4248368" cy="1111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C1E61-813C-2B4E-029E-430B46FC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80" y="2498140"/>
            <a:ext cx="2076557" cy="1511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D66DE1-6F91-DE61-0D04-492EE3947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594" y="4617124"/>
            <a:ext cx="4178515" cy="10859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1545AF-B348-CC6A-F9D1-A418AA308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080" y="4429082"/>
            <a:ext cx="2692538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328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EE87-E1F5-1888-0B85-F1E6CE44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F66C7-14EC-AD9A-CA98-05E8099B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731171"/>
          </a:xfrm>
        </p:spPr>
        <p:txBody>
          <a:bodyPr/>
          <a:lstStyle/>
          <a:p>
            <a:r>
              <a:rPr lang="en-US" dirty="0" err="1"/>
              <a:t>Acessing</a:t>
            </a:r>
            <a:r>
              <a:rPr lang="en-US" dirty="0"/>
              <a:t> Row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08B848C-621C-0895-0D08-396EE694406C}"/>
              </a:ext>
            </a:extLst>
          </p:cNvPr>
          <p:cNvSpPr txBox="1">
            <a:spLocks/>
          </p:cNvSpPr>
          <p:nvPr/>
        </p:nvSpPr>
        <p:spPr>
          <a:xfrm>
            <a:off x="729426" y="2394730"/>
            <a:ext cx="8229600" cy="1219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pPr marL="0" indent="0">
              <a:buFont typeface="Arial"/>
              <a:buNone/>
            </a:pPr>
            <a:r>
              <a:rPr lang="en-US" sz="1400" dirty="0" err="1"/>
              <a:t>df.loc</a:t>
            </a:r>
            <a:r>
              <a:rPr lang="en-US" sz="1400" dirty="0"/>
              <a:t>[]</a:t>
            </a:r>
          </a:p>
          <a:p>
            <a:pPr marL="0" indent="0">
              <a:buFont typeface="Arial"/>
              <a:buNone/>
            </a:pPr>
            <a:r>
              <a:rPr lang="en-US" sz="1400" dirty="0" err="1"/>
              <a:t>df.iloc</a:t>
            </a:r>
            <a:r>
              <a:rPr lang="en-US" sz="14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7435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434D-63BC-2B40-605B-73B9B9CB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703439"/>
          </a:xfrm>
        </p:spPr>
        <p:txBody>
          <a:bodyPr/>
          <a:lstStyle/>
          <a:p>
            <a:r>
              <a:rPr lang="en-US" dirty="0"/>
              <a:t>Checking Data Types: </a:t>
            </a:r>
          </a:p>
          <a:p>
            <a:pPr marL="0" indent="0">
              <a:buNone/>
            </a:pPr>
            <a:r>
              <a:rPr lang="en-US" dirty="0"/>
              <a:t>Use the type() function to check a variable’s data type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63F0-8A89-EBD6-CE60-B98661F6E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05" y="3642220"/>
            <a:ext cx="4320914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991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DB8BD-2C08-A914-B5E2-9F10A40B1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565FF-A078-39EB-BA47-E7C33C01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103EB8-71D1-FFAC-6056-BEA98A91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113" y="1423453"/>
            <a:ext cx="3257717" cy="997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08492-9CE2-6A91-9660-25A29E7EB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53" y="2705063"/>
            <a:ext cx="3149762" cy="723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309ED-A7CD-C760-9DFE-BAE4F78FDC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4512" y="2705063"/>
            <a:ext cx="3492679" cy="9906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2A1B82-AD7C-61BE-C454-55667BA8C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97" y="4158132"/>
            <a:ext cx="5543835" cy="5588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1C08D6-B491-7F55-7B12-2037DAA33D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877" y="5051128"/>
            <a:ext cx="2971953" cy="118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763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97577-03D8-6318-5B55-C75C67B1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CB884-6BFA-FF41-4405-6812A4D1C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6270"/>
          </a:xfrm>
        </p:spPr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9A838-BB0C-FFEA-EE59-1E234C5F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953" y="2296471"/>
            <a:ext cx="4362674" cy="137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45DFFA-0861-6CC0-4333-9E935CF2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50" y="4205010"/>
            <a:ext cx="3016405" cy="18542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113DF-EA4F-1D89-65FA-EED5540F1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672" y="4205010"/>
            <a:ext cx="2806844" cy="120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597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1EAF6-B2A0-8670-D9F1-A0CDEA454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FFB7-E241-2D7A-22F7-CC21D279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3519E-AE02-463D-7E4A-509748FD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0" y="1328848"/>
            <a:ext cx="8229600" cy="542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a new column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AD3E3-C865-7886-815D-3EA5DDBA7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848" y="2087634"/>
            <a:ext cx="4330923" cy="1454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FEDDE3-4265-C25E-353F-BC5989D1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18" y="4078107"/>
            <a:ext cx="3105310" cy="18288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409FCC-6C8D-4313-6B4A-9A230FB4E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550" y="4090808"/>
            <a:ext cx="3264068" cy="181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43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1D84-9272-0348-C13C-F8670000A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CE76-7011-2B9B-3F28-66EA155B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5226-6CB1-C2AF-78C1-D2727E48D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50" y="1328848"/>
            <a:ext cx="8229600" cy="5427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Drop column (row)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E0A850-08C0-5BB2-3D4B-36EED7694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18" y="4078107"/>
            <a:ext cx="3105310" cy="1828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FF2F18-CC25-3AF7-18D8-C052AE0C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015" y="2030554"/>
            <a:ext cx="4197566" cy="1473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BFA45D-2AD8-0354-EE72-7219A0B37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704" y="4068825"/>
            <a:ext cx="2025754" cy="183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612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DBF8-8CCB-9606-782F-360D13B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BC1D4-7F60-2A9F-968A-C622BCD7A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97" y="1540637"/>
            <a:ext cx="4254719" cy="14732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FCB877-03B3-AB74-A6C3-67AF0844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7" y="3743059"/>
            <a:ext cx="3105310" cy="18288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2AC46F-2DFD-35D0-DAB5-87AC25CF1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8291" y="3637571"/>
            <a:ext cx="3568883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577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List, dictionary, and set comprehensions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Lambda, Map, Filter,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Anonymous functions</a:t>
            </a:r>
          </a:p>
          <a:p>
            <a:r>
              <a:rPr dirty="0"/>
              <a:t>Functional programming basics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2FAFC-CA66-0843-9A53-F90F3439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E1C5E-D762-CCD2-9110-66E4AB7C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Lambda function, also known as an anonymous function</a:t>
            </a:r>
          </a:p>
          <a:p>
            <a:r>
              <a:rPr lang="en-US" dirty="0"/>
              <a:t>It can only contain a single expression</a:t>
            </a:r>
          </a:p>
          <a:p>
            <a:r>
              <a:rPr lang="en-US" dirty="0"/>
              <a:t>Syntax: lambda arguments: expression</a:t>
            </a:r>
          </a:p>
          <a:p>
            <a:pPr lvl="1"/>
            <a:r>
              <a:rPr lang="en-US" dirty="0"/>
              <a:t>arguments: The input parameters for the function</a:t>
            </a:r>
          </a:p>
          <a:p>
            <a:pPr lvl="1"/>
            <a:r>
              <a:rPr lang="en-US" dirty="0"/>
              <a:t>expression: The expression to be executed, and its result is the return value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118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8FDF-D6F4-6775-AFC5-8528CBA43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622DD-9A70-3D61-ADC8-3EDDF25C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460" y="1580207"/>
            <a:ext cx="2521080" cy="863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90FF5-8EC3-91BE-5159-A9646C65A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460" y="3178162"/>
            <a:ext cx="2305168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531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2803F-47F0-9CBD-DE98-5500FE574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97259-85DF-677F-11F2-80E85947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Concise: Used to write simple, single-line functions.</a:t>
            </a:r>
          </a:p>
          <a:p>
            <a:r>
              <a:rPr lang="en-US" sz="2800" dirty="0"/>
              <a:t>Often used as an argument to higher-order functions like map(), filter(), and reduce().</a:t>
            </a:r>
          </a:p>
        </p:txBody>
      </p:sp>
    </p:spTree>
    <p:extLst>
      <p:ext uri="{BB962C8B-B14F-4D97-AF65-F5344CB8AC3E}">
        <p14:creationId xmlns:p14="http://schemas.microsoft.com/office/powerpoint/2010/main" val="264004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654A-A0DA-78DC-64F2-CE35D46E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E434D-63BC-2B40-605B-73B9B9CB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Type conversion: </a:t>
            </a:r>
          </a:p>
          <a:p>
            <a:pPr lvl="1"/>
            <a:r>
              <a:rPr lang="en-US" dirty="0"/>
              <a:t>Implicit Type Conversion (Automatic)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Explicit Type Conversion (Type Casting)</a:t>
            </a:r>
          </a:p>
          <a:p>
            <a:pPr marL="457200" lvl="1" indent="0">
              <a:buNone/>
            </a:pPr>
            <a:r>
              <a:rPr lang="en-US" dirty="0"/>
              <a:t>Manually convert a value from one type to another using built-in functions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BE94D-D4AB-6A08-8416-0F597373E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37" y="2811726"/>
            <a:ext cx="2949196" cy="123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3504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DB05-E649-3F8A-ADEA-ACA133B9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8D862-FE96-066D-37A6-B05E9AAC8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map() function applies a given function to all items in an </a:t>
            </a:r>
            <a:r>
              <a:rPr lang="en-US" sz="2800" dirty="0" err="1"/>
              <a:t>iterable</a:t>
            </a:r>
            <a:r>
              <a:rPr lang="en-US" sz="2800" dirty="0"/>
              <a:t> (e.g., a list, a tuple) and returns a new map object</a:t>
            </a:r>
          </a:p>
          <a:p>
            <a:r>
              <a:rPr lang="en-US" sz="2800" dirty="0"/>
              <a:t>Syntax: map(function, </a:t>
            </a:r>
            <a:r>
              <a:rPr lang="en-US" sz="2800" dirty="0" err="1"/>
              <a:t>iterable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function: The function you want to apply to each element.</a:t>
            </a:r>
          </a:p>
          <a:p>
            <a:pPr lvl="1"/>
            <a:r>
              <a:rPr lang="en-US" sz="2400" dirty="0" err="1"/>
              <a:t>iterable</a:t>
            </a:r>
            <a:r>
              <a:rPr lang="en-US" sz="2400" dirty="0"/>
              <a:t>: The sequence of input elements.</a:t>
            </a:r>
          </a:p>
        </p:txBody>
      </p:sp>
    </p:spTree>
    <p:extLst>
      <p:ext uri="{BB962C8B-B14F-4D97-AF65-F5344CB8AC3E}">
        <p14:creationId xmlns:p14="http://schemas.microsoft.com/office/powerpoint/2010/main" val="19326167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71349-7E5F-E805-6D6B-8D93A73D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B1397-5DC4-7E0A-AADD-B857B710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677" y="1713329"/>
            <a:ext cx="3073558" cy="1225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D1005C-2336-7B1D-AB5A-2EF50718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077" y="3736417"/>
            <a:ext cx="5016758" cy="92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819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A450-459D-2D51-CE30-3AA084340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01E1-8282-1586-3348-65BC32E0F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filter() function filters elements from an </a:t>
            </a:r>
            <a:r>
              <a:rPr lang="en-US" sz="2400" dirty="0" err="1"/>
              <a:t>iterable</a:t>
            </a:r>
            <a:r>
              <a:rPr lang="en-US" sz="2400" dirty="0"/>
              <a:t> based on a test function (which returns True or False). It returns only the elements for which the function returns True</a:t>
            </a:r>
          </a:p>
          <a:p>
            <a:r>
              <a:rPr lang="en-US" sz="2400" dirty="0"/>
              <a:t>Syntax: filter(function, </a:t>
            </a:r>
            <a:r>
              <a:rPr lang="en-US" sz="2400" dirty="0" err="1"/>
              <a:t>iterable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function: The test function. It must return a </a:t>
            </a:r>
            <a:r>
              <a:rPr lang="en-US" sz="2000" dirty="0" err="1"/>
              <a:t>boolean</a:t>
            </a:r>
            <a:r>
              <a:rPr lang="en-US" sz="2000" dirty="0"/>
              <a:t> value (True or False).</a:t>
            </a:r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: The sequence of input elements.</a:t>
            </a:r>
          </a:p>
        </p:txBody>
      </p:sp>
    </p:spTree>
    <p:extLst>
      <p:ext uri="{BB962C8B-B14F-4D97-AF65-F5344CB8AC3E}">
        <p14:creationId xmlns:p14="http://schemas.microsoft.com/office/powerpoint/2010/main" val="311371387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95E6-01F4-F378-8F1E-E1A592E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CFBDE-56F7-BCA0-49FB-4D2F69354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610" y="1697375"/>
            <a:ext cx="3162463" cy="1466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6822A-01A4-663A-004B-B238710F5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742" y="3928083"/>
            <a:ext cx="5435879" cy="84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0012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60B33-1810-BA42-014D-FC01DACB7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D0E81-D3BA-7A00-E02B-C6BC9B46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reduce() function applies a function to the elements of an </a:t>
            </a:r>
            <a:r>
              <a:rPr lang="en-US" sz="2400" dirty="0" err="1"/>
              <a:t>iterable</a:t>
            </a:r>
            <a:r>
              <a:rPr lang="en-US" sz="2400" dirty="0"/>
              <a:t> cumulatively (from left to right) to reduce the sequence to a single value. Note: reduce() is not built-in in Python; you must import it from the </a:t>
            </a:r>
            <a:r>
              <a:rPr lang="en-US" sz="2400" dirty="0" err="1"/>
              <a:t>functools</a:t>
            </a:r>
            <a:r>
              <a:rPr lang="en-US" sz="2400" dirty="0"/>
              <a:t> module.</a:t>
            </a:r>
          </a:p>
          <a:p>
            <a:r>
              <a:rPr lang="en-US" sz="2400" dirty="0"/>
              <a:t>Syntax: reduce(function, </a:t>
            </a:r>
            <a:r>
              <a:rPr lang="en-US" sz="2400" dirty="0" err="1"/>
              <a:t>iterable</a:t>
            </a:r>
            <a:r>
              <a:rPr lang="en-US" sz="2400" dirty="0"/>
              <a:t>[, initializer])</a:t>
            </a:r>
          </a:p>
          <a:p>
            <a:pPr lvl="1"/>
            <a:r>
              <a:rPr lang="en-US" sz="2000" dirty="0"/>
              <a:t>function: A function that takes two arguments.</a:t>
            </a:r>
          </a:p>
          <a:p>
            <a:pPr lvl="1"/>
            <a:r>
              <a:rPr lang="en-US" sz="2000" dirty="0" err="1"/>
              <a:t>iterable</a:t>
            </a:r>
            <a:r>
              <a:rPr lang="en-US" sz="2000" dirty="0"/>
              <a:t>: The sequence of input elements.</a:t>
            </a:r>
          </a:p>
          <a:p>
            <a:pPr lvl="1"/>
            <a:r>
              <a:rPr lang="en-US" sz="2000" dirty="0"/>
              <a:t>initializer (optional): An initial value.</a:t>
            </a:r>
          </a:p>
        </p:txBody>
      </p:sp>
    </p:spTree>
    <p:extLst>
      <p:ext uri="{BB962C8B-B14F-4D97-AF65-F5344CB8AC3E}">
        <p14:creationId xmlns:p14="http://schemas.microsoft.com/office/powerpoint/2010/main" val="635896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8E41-1D89-DD49-C737-F0F51460C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4C959-48ED-D176-6A38-33680B6A5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889" y="1932234"/>
            <a:ext cx="2609984" cy="1276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FA75FA-F519-8C44-B2F8-B3DAB9FD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16" y="3930393"/>
            <a:ext cx="6083613" cy="14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6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5E57-85E8-6813-0347-3DD34AD6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8E383-330B-F3C7-C4E1-481149043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53" y="2005370"/>
            <a:ext cx="6686894" cy="25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451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9F16-1AE9-3B8D-5323-C543245D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56DAA-34A5-510B-9664-D71DBD6E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25363"/>
          </a:xfrm>
        </p:spPr>
        <p:txBody>
          <a:bodyPr>
            <a:normAutofit/>
          </a:bodyPr>
          <a:lstStyle/>
          <a:p>
            <a:r>
              <a:rPr lang="en-US" sz="2400" dirty="0"/>
              <a:t>Functional Programming (FP) is a programming paradigm that treats computation as the evaluation of mathematical functions. </a:t>
            </a:r>
          </a:p>
          <a:p>
            <a:r>
              <a:rPr lang="en-US" sz="2400" dirty="0"/>
              <a:t>It emphasizes using functions to build programs. </a:t>
            </a:r>
          </a:p>
          <a:p>
            <a:r>
              <a:rPr lang="en-US" sz="2400" dirty="0"/>
              <a:t>The core principle is to avoid changing state and mutable data.</a:t>
            </a:r>
          </a:p>
        </p:txBody>
      </p:sp>
    </p:spTree>
    <p:extLst>
      <p:ext uri="{BB962C8B-B14F-4D97-AF65-F5344CB8AC3E}">
        <p14:creationId xmlns:p14="http://schemas.microsoft.com/office/powerpoint/2010/main" val="194741514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5B898-4F97-E8D1-D410-138F550A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937A39-5C2F-5EA5-05FA-8BB17140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161" y="1682286"/>
            <a:ext cx="5378726" cy="10922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BDDDC9-4BB0-00AB-E910-1F6647BF9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753" y="3270616"/>
            <a:ext cx="5531134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98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C0CC-1E5F-4E1F-9D97-B1CC1C4F0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FP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CE0C5-1D74-9F76-B1DB-DE635A944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First-Class Functions</a:t>
            </a:r>
          </a:p>
          <a:p>
            <a:pPr lvl="1"/>
            <a:r>
              <a:rPr lang="en-US" sz="2000" dirty="0"/>
              <a:t>Assign a function to a variable.</a:t>
            </a:r>
          </a:p>
          <a:p>
            <a:pPr lvl="1"/>
            <a:r>
              <a:rPr lang="en-US" sz="2000" dirty="0"/>
              <a:t>Store a function in a data structure (like a list or a dictionary).</a:t>
            </a:r>
          </a:p>
          <a:p>
            <a:pPr lvl="1"/>
            <a:r>
              <a:rPr lang="en-US" sz="2000" dirty="0"/>
              <a:t>Pass a function as an argument to another function.</a:t>
            </a:r>
          </a:p>
          <a:p>
            <a:pPr lvl="1"/>
            <a:r>
              <a:rPr lang="en-US" sz="2000" dirty="0"/>
              <a:t>Return a function from another function.</a:t>
            </a:r>
          </a:p>
          <a:p>
            <a:r>
              <a:rPr lang="en-US" sz="2400" dirty="0"/>
              <a:t>Immutability: FP strongly encourages the use of </a:t>
            </a:r>
            <a:r>
              <a:rPr lang="en-US" sz="2400" b="1" dirty="0"/>
              <a:t>immutable</a:t>
            </a:r>
            <a:r>
              <a:rPr lang="en-US" sz="2400" dirty="0"/>
              <a:t> data structures</a:t>
            </a:r>
            <a:endParaRPr lang="en-US" sz="2000" dirty="0"/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242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7035</TotalTime>
  <Words>2763</Words>
  <Application>Microsoft Office PowerPoint</Application>
  <PresentationFormat>On-screen Show (4:3)</PresentationFormat>
  <Paragraphs>459</Paragraphs>
  <Slides>139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139</vt:i4>
      </vt:variant>
    </vt:vector>
  </HeadingPairs>
  <TitlesOfParts>
    <vt:vector size="143" baseType="lpstr">
      <vt:lpstr>Aptos</vt:lpstr>
      <vt:lpstr>Arial</vt:lpstr>
      <vt:lpstr>Calibri</vt:lpstr>
      <vt:lpstr>Office Theme</vt:lpstr>
      <vt:lpstr>Python Learning</vt:lpstr>
      <vt:lpstr>Table of Contents</vt:lpstr>
      <vt:lpstr>Basic Data Types</vt:lpstr>
      <vt:lpstr>Basic Data Types</vt:lpstr>
      <vt:lpstr>Basic Data Types</vt:lpstr>
      <vt:lpstr>Basic Data Types</vt:lpstr>
      <vt:lpstr>Basic Data Types</vt:lpstr>
      <vt:lpstr>Basic Data Types</vt:lpstr>
      <vt:lpstr>Basic Data Types</vt:lpstr>
      <vt:lpstr>Basic Data Types</vt:lpstr>
      <vt:lpstr>Basic Data Types</vt:lpstr>
      <vt:lpstr>Mutable vs Immutable</vt:lpstr>
      <vt:lpstr>Mutable vs Immutable</vt:lpstr>
      <vt:lpstr>Mutable vs Immutable</vt:lpstr>
      <vt:lpstr>Mutable vs Immutable</vt:lpstr>
      <vt:lpstr>Interning and Memory Optimization</vt:lpstr>
      <vt:lpstr>Practice Questions</vt:lpstr>
      <vt:lpstr>Variables and Operators</vt:lpstr>
      <vt:lpstr>Control Flow</vt:lpstr>
      <vt:lpstr>Functions</vt:lpstr>
      <vt:lpstr>Basic Data Structures</vt:lpstr>
      <vt:lpstr>File Handling</vt:lpstr>
      <vt:lpstr>File Modes</vt:lpstr>
      <vt:lpstr>File Modes</vt:lpstr>
      <vt:lpstr>Basic Steps for File Handling</vt:lpstr>
      <vt:lpstr>Opening/Closing File</vt:lpstr>
      <vt:lpstr>Reading File</vt:lpstr>
      <vt:lpstr>Writing File</vt:lpstr>
      <vt:lpstr>Best Practice</vt:lpstr>
      <vt:lpstr>Handle CSV file</vt:lpstr>
      <vt:lpstr>Reading csv </vt:lpstr>
      <vt:lpstr>Writing csv</vt:lpstr>
      <vt:lpstr>Checking File existing</vt:lpstr>
      <vt:lpstr>Handle JSON file</vt:lpstr>
      <vt:lpstr>Writing Data to a JSON File</vt:lpstr>
      <vt:lpstr>Reading Data from a JSON File</vt:lpstr>
      <vt:lpstr>Handling JSON Strings</vt:lpstr>
      <vt:lpstr>Handling JSON Strings</vt:lpstr>
      <vt:lpstr>Exception Handling</vt:lpstr>
      <vt:lpstr>Exception</vt:lpstr>
      <vt:lpstr>Custom Exception</vt:lpstr>
      <vt:lpstr>Common Exception Type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Modules and Packages</vt:lpstr>
      <vt:lpstr>Object-Oriented Programming (OOP)</vt:lpstr>
      <vt:lpstr>Object-Oriented Programming (OOP)</vt:lpstr>
      <vt:lpstr>Attributes</vt:lpstr>
      <vt:lpstr>Attributes</vt:lpstr>
      <vt:lpstr>Method</vt:lpstr>
      <vt:lpstr>Dunder Methods</vt:lpstr>
      <vt:lpstr>Dunder Methods</vt:lpstr>
      <vt:lpstr>OOP in Python</vt:lpstr>
      <vt:lpstr>Encapsulation </vt:lpstr>
      <vt:lpstr>Encapsulation </vt:lpstr>
      <vt:lpstr>Encapsulation </vt:lpstr>
      <vt:lpstr>Encapsulation </vt:lpstr>
      <vt:lpstr>Encapsulation</vt:lpstr>
      <vt:lpstr>Inheritance</vt:lpstr>
      <vt:lpstr>Inheritance</vt:lpstr>
      <vt:lpstr>Polymorphism</vt:lpstr>
      <vt:lpstr>Method Overriding </vt:lpstr>
      <vt:lpstr>Method Overriding </vt:lpstr>
      <vt:lpstr>Duck Typing</vt:lpstr>
      <vt:lpstr>Abstraction</vt:lpstr>
      <vt:lpstr>Abstraction</vt:lpstr>
      <vt:lpstr>Abstraction</vt:lpstr>
      <vt:lpstr>Pandas-DataFrame</vt:lpstr>
      <vt:lpstr>Creating a DataFrame</vt:lpstr>
      <vt:lpstr>Creating a DataFrame</vt:lpstr>
      <vt:lpstr>Creating a DataFrame</vt:lpstr>
      <vt:lpstr>Accessing Data</vt:lpstr>
      <vt:lpstr>Accessing Data</vt:lpstr>
      <vt:lpstr>Accessing Row</vt:lpstr>
      <vt:lpstr>Transforming Data</vt:lpstr>
      <vt:lpstr>Transforming Data</vt:lpstr>
      <vt:lpstr>Transforming Data</vt:lpstr>
      <vt:lpstr>Exporting Data</vt:lpstr>
      <vt:lpstr>Comprehensions</vt:lpstr>
      <vt:lpstr>Lambda, Map, Filter, Reduce</vt:lpstr>
      <vt:lpstr>Lambda</vt:lpstr>
      <vt:lpstr>Lambda</vt:lpstr>
      <vt:lpstr>Advantages of Lambda</vt:lpstr>
      <vt:lpstr>Map</vt:lpstr>
      <vt:lpstr>Map</vt:lpstr>
      <vt:lpstr>Filter</vt:lpstr>
      <vt:lpstr>Filter</vt:lpstr>
      <vt:lpstr>Reduce</vt:lpstr>
      <vt:lpstr>Reduce</vt:lpstr>
      <vt:lpstr>Summary</vt:lpstr>
      <vt:lpstr>Functional Programming</vt:lpstr>
      <vt:lpstr>Pure Functions</vt:lpstr>
      <vt:lpstr>Core FP Concept</vt:lpstr>
      <vt:lpstr>First-Class Functions </vt:lpstr>
      <vt:lpstr>First-Class Functions </vt:lpstr>
      <vt:lpstr>First-Class Functions </vt:lpstr>
      <vt:lpstr>First-Class Functions </vt:lpstr>
      <vt:lpstr>Decorators and Generators</vt:lpstr>
      <vt:lpstr>Decorator</vt:lpstr>
      <vt:lpstr>Decorator</vt:lpstr>
      <vt:lpstr>Decorator</vt:lpstr>
      <vt:lpstr>Generator</vt:lpstr>
      <vt:lpstr>Generator</vt:lpstr>
      <vt:lpstr>Generator</vt:lpstr>
      <vt:lpstr>Generator</vt:lpstr>
      <vt:lpstr>Generator Expressions</vt:lpstr>
      <vt:lpstr>Advanced OOP</vt:lpstr>
      <vt:lpstr>Working with Libraries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Regular Expressions</vt:lpstr>
      <vt:lpstr>Multithreading and Multiprocessing</vt:lpstr>
      <vt:lpstr>Multithreading</vt:lpstr>
      <vt:lpstr>Multithreading</vt:lpstr>
      <vt:lpstr>Multithreading</vt:lpstr>
      <vt:lpstr>Multithreading</vt:lpstr>
      <vt:lpstr>Multithreading</vt:lpstr>
      <vt:lpstr>Multithreading</vt:lpstr>
      <vt:lpstr>Race condition</vt:lpstr>
      <vt:lpstr>Lock</vt:lpstr>
      <vt:lpstr>Lock</vt:lpstr>
      <vt:lpstr>Multiprocessing</vt:lpstr>
      <vt:lpstr>When to Use Multiprocessing?</vt:lpstr>
      <vt:lpstr>Multiprocessing</vt:lpstr>
      <vt:lpstr>Pool</vt:lpstr>
      <vt:lpstr>Queue</vt:lpstr>
      <vt:lpstr>File Formats and Data Handling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Vo, Ngoc Con</cp:lastModifiedBy>
  <cp:revision>19</cp:revision>
  <dcterms:created xsi:type="dcterms:W3CDTF">2013-01-27T09:14:16Z</dcterms:created>
  <dcterms:modified xsi:type="dcterms:W3CDTF">2025-09-13T05:58:19Z</dcterms:modified>
  <cp:category/>
</cp:coreProperties>
</file>