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7" r:id="rId3"/>
    <p:sldId id="276" r:id="rId4"/>
    <p:sldId id="277" r:id="rId5"/>
    <p:sldId id="278" r:id="rId6"/>
    <p:sldId id="279" r:id="rId7"/>
    <p:sldId id="280" r:id="rId8"/>
    <p:sldId id="281"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466"/>
    <a:srgbClr val="DB8523"/>
    <a:srgbClr val="EDEEF0"/>
    <a:srgbClr val="7FD7DB"/>
    <a:srgbClr val="33BC9A"/>
    <a:srgbClr val="3CB7B9"/>
    <a:srgbClr val="579CAC"/>
    <a:srgbClr val="404349"/>
    <a:srgbClr val="B33532"/>
    <a:srgbClr val="579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81" d="100"/>
          <a:sy n="81" d="100"/>
        </p:scale>
        <p:origin x="418" y="53"/>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AAAA3-2A51-45C8-B5CA-707CDB2BB102}"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281102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AAAA3-2A51-45C8-B5CA-707CDB2BB102}"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376470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AAAA3-2A51-45C8-B5CA-707CDB2BB102}"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257899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AAAA3-2A51-45C8-B5CA-707CDB2BB102}"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245424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AAAA3-2A51-45C8-B5CA-707CDB2BB102}"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366254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3AAAA3-2A51-45C8-B5CA-707CDB2BB102}"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114863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3AAAA3-2A51-45C8-B5CA-707CDB2BB102}"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140225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3AAAA3-2A51-45C8-B5CA-707CDB2BB102}"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30332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AAAA3-2A51-45C8-B5CA-707CDB2BB102}"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279910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3AAAA3-2A51-45C8-B5CA-707CDB2BB102}"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349040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3AAAA3-2A51-45C8-B5CA-707CDB2BB102}"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EE6CF-61CF-47B4-A06D-69DE8C0EC06A}" type="slidenum">
              <a:rPr lang="en-US" smtClean="0"/>
              <a:t>‹#›</a:t>
            </a:fld>
            <a:endParaRPr lang="en-US"/>
          </a:p>
        </p:txBody>
      </p:sp>
    </p:spTree>
    <p:extLst>
      <p:ext uri="{BB962C8B-B14F-4D97-AF65-F5344CB8AC3E}">
        <p14:creationId xmlns:p14="http://schemas.microsoft.com/office/powerpoint/2010/main" val="326165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AAAA3-2A51-45C8-B5CA-707CDB2BB102}" type="datetimeFigureOut">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EE6CF-61CF-47B4-A06D-69DE8C0EC06A}" type="slidenum">
              <a:rPr lang="en-US" smtClean="0"/>
              <a:t>‹#›</a:t>
            </a:fld>
            <a:endParaRPr lang="en-US"/>
          </a:p>
        </p:txBody>
      </p:sp>
    </p:spTree>
    <p:extLst>
      <p:ext uri="{BB962C8B-B14F-4D97-AF65-F5344CB8AC3E}">
        <p14:creationId xmlns:p14="http://schemas.microsoft.com/office/powerpoint/2010/main" val="20888916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sp>
        <p:nvSpPr>
          <p:cNvPr id="9" name="Flowchart: Delay 8"/>
          <p:cNvSpPr/>
          <p:nvPr/>
        </p:nvSpPr>
        <p:spPr>
          <a:xfrm rot="10800000">
            <a:off x="7922894" y="0"/>
            <a:ext cx="6858000" cy="6858000"/>
          </a:xfrm>
          <a:prstGeom prst="flowChartDelay">
            <a:avLst/>
          </a:prstGeom>
          <a:solidFill>
            <a:srgbClr val="09B8DB"/>
          </a:solidFill>
          <a:ln>
            <a:solidFill>
              <a:srgbClr val="09B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341" y="1536322"/>
            <a:ext cx="8336280" cy="1754326"/>
          </a:xfrm>
          <a:prstGeom prst="rect">
            <a:avLst/>
          </a:prstGeom>
          <a:noFill/>
        </p:spPr>
        <p:txBody>
          <a:bodyPr wrap="square" rtlCol="0">
            <a:spAutoFit/>
          </a:bodyPr>
          <a:lstStyle/>
          <a:p>
            <a:pPr algn="ctr"/>
            <a:r>
              <a:rPr lang="en-US" sz="5400" b="1" dirty="0" smtClean="0">
                <a:solidFill>
                  <a:srgbClr val="FF4B0E"/>
                </a:solidFill>
              </a:rPr>
              <a:t>ỨNG DỤNG BÁN HÀNG TRÊN THIẾT BỊ DI ĐỘNG</a:t>
            </a:r>
            <a:endParaRPr lang="en-US" sz="5400" b="1" dirty="0">
              <a:solidFill>
                <a:srgbClr val="FF4B0E"/>
              </a:solidFill>
            </a:endParaRPr>
          </a:p>
        </p:txBody>
      </p:sp>
      <p:grpSp>
        <p:nvGrpSpPr>
          <p:cNvPr id="3" name="Group 2"/>
          <p:cNvGrpSpPr/>
          <p:nvPr/>
        </p:nvGrpSpPr>
        <p:grpSpPr>
          <a:xfrm>
            <a:off x="8902064" y="371350"/>
            <a:ext cx="3208020" cy="5838596"/>
            <a:chOff x="9509760" y="247650"/>
            <a:chExt cx="3208020" cy="5838596"/>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247650"/>
              <a:ext cx="3208020" cy="583859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319" y="1341120"/>
              <a:ext cx="2392681" cy="4069080"/>
            </a:xfrm>
            <a:prstGeom prst="rect">
              <a:avLst/>
            </a:prstGeom>
          </p:spPr>
        </p:pic>
      </p:grpSp>
      <p:grpSp>
        <p:nvGrpSpPr>
          <p:cNvPr id="2" name="Group 1"/>
          <p:cNvGrpSpPr/>
          <p:nvPr/>
        </p:nvGrpSpPr>
        <p:grpSpPr>
          <a:xfrm>
            <a:off x="2796543" y="3462753"/>
            <a:ext cx="3063237" cy="941308"/>
            <a:chOff x="2727961" y="3150634"/>
            <a:chExt cx="3063237" cy="941308"/>
          </a:xfrm>
        </p:grpSpPr>
        <p:sp>
          <p:nvSpPr>
            <p:cNvPr id="14" name="Rectangle 13"/>
            <p:cNvSpPr/>
            <p:nvPr/>
          </p:nvSpPr>
          <p:spPr>
            <a:xfrm>
              <a:off x="2727961" y="3340717"/>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66160" y="3325478"/>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04359" y="3333098"/>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42558" y="3340717"/>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727961" y="3168612"/>
              <a:ext cx="548640" cy="923330"/>
            </a:xfrm>
            <a:prstGeom prst="rect">
              <a:avLst/>
            </a:prstGeom>
            <a:noFill/>
          </p:spPr>
          <p:txBody>
            <a:bodyPr wrap="square" rtlCol="0">
              <a:spAutoFit/>
            </a:bodyPr>
            <a:lstStyle/>
            <a:p>
              <a:r>
                <a:rPr lang="en-US" sz="5400" dirty="0" smtClean="0">
                  <a:solidFill>
                    <a:schemeClr val="bg1"/>
                  </a:solidFill>
                </a:rPr>
                <a:t>R</a:t>
              </a:r>
              <a:endParaRPr lang="en-US" sz="5400" dirty="0">
                <a:solidFill>
                  <a:schemeClr val="bg1"/>
                </a:solidFill>
              </a:endParaRPr>
            </a:p>
          </p:txBody>
        </p:sp>
        <p:sp>
          <p:nvSpPr>
            <p:cNvPr id="23" name="TextBox 22"/>
            <p:cNvSpPr txBox="1"/>
            <p:nvPr/>
          </p:nvSpPr>
          <p:spPr>
            <a:xfrm>
              <a:off x="3604259" y="3150634"/>
              <a:ext cx="548640" cy="923330"/>
            </a:xfrm>
            <a:prstGeom prst="rect">
              <a:avLst/>
            </a:prstGeom>
            <a:noFill/>
          </p:spPr>
          <p:txBody>
            <a:bodyPr wrap="square" rtlCol="0">
              <a:spAutoFit/>
            </a:bodyPr>
            <a:lstStyle/>
            <a:p>
              <a:r>
                <a:rPr lang="en-US" sz="5400" dirty="0">
                  <a:solidFill>
                    <a:schemeClr val="bg1"/>
                  </a:solidFill>
                </a:rPr>
                <a:t>E</a:t>
              </a:r>
            </a:p>
          </p:txBody>
        </p:sp>
        <p:sp>
          <p:nvSpPr>
            <p:cNvPr id="24" name="TextBox 23"/>
            <p:cNvSpPr txBox="1"/>
            <p:nvPr/>
          </p:nvSpPr>
          <p:spPr>
            <a:xfrm>
              <a:off x="4404359" y="3150634"/>
              <a:ext cx="548640" cy="923330"/>
            </a:xfrm>
            <a:prstGeom prst="rect">
              <a:avLst/>
            </a:prstGeom>
            <a:noFill/>
          </p:spPr>
          <p:txBody>
            <a:bodyPr wrap="square" rtlCol="0">
              <a:spAutoFit/>
            </a:bodyPr>
            <a:lstStyle/>
            <a:p>
              <a:r>
                <a:rPr lang="en-US" sz="5400" dirty="0">
                  <a:solidFill>
                    <a:schemeClr val="bg1"/>
                  </a:solidFill>
                </a:rPr>
                <a:t>V</a:t>
              </a:r>
            </a:p>
          </p:txBody>
        </p:sp>
        <p:sp>
          <p:nvSpPr>
            <p:cNvPr id="25" name="TextBox 24"/>
            <p:cNvSpPr txBox="1"/>
            <p:nvPr/>
          </p:nvSpPr>
          <p:spPr>
            <a:xfrm>
              <a:off x="5231128" y="3150634"/>
              <a:ext cx="548640" cy="923330"/>
            </a:xfrm>
            <a:prstGeom prst="rect">
              <a:avLst/>
            </a:prstGeom>
            <a:noFill/>
          </p:spPr>
          <p:txBody>
            <a:bodyPr wrap="square" rtlCol="0">
              <a:spAutoFit/>
            </a:bodyPr>
            <a:lstStyle/>
            <a:p>
              <a:r>
                <a:rPr lang="en-US" sz="5400" dirty="0">
                  <a:solidFill>
                    <a:schemeClr val="bg1"/>
                  </a:solidFill>
                </a:rPr>
                <a:t>O</a:t>
              </a:r>
            </a:p>
          </p:txBody>
        </p:sp>
      </p:grpSp>
      <p:cxnSp>
        <p:nvCxnSpPr>
          <p:cNvPr id="18" name="Straight Connector 17"/>
          <p:cNvCxnSpPr/>
          <p:nvPr/>
        </p:nvCxnSpPr>
        <p:spPr>
          <a:xfrm>
            <a:off x="0" y="4453794"/>
            <a:ext cx="792289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8613" y="4461413"/>
            <a:ext cx="4945382" cy="646331"/>
          </a:xfrm>
          <a:prstGeom prst="rect">
            <a:avLst/>
          </a:prstGeom>
          <a:noFill/>
        </p:spPr>
        <p:txBody>
          <a:bodyPr wrap="square" rtlCol="0">
            <a:spAutoFit/>
          </a:bodyPr>
          <a:lstStyle/>
          <a:p>
            <a:r>
              <a:rPr lang="en-US" sz="3600" b="1" dirty="0" smtClean="0">
                <a:solidFill>
                  <a:srgbClr val="2F5466"/>
                </a:solidFill>
              </a:rPr>
              <a:t>GVHD: TẠ THU THUỶ</a:t>
            </a:r>
            <a:endParaRPr lang="en-US" sz="3600" b="1" dirty="0">
              <a:solidFill>
                <a:srgbClr val="2F5466"/>
              </a:solidFill>
            </a:endParaRPr>
          </a:p>
        </p:txBody>
      </p:sp>
    </p:spTree>
    <p:extLst>
      <p:ext uri="{BB962C8B-B14F-4D97-AF65-F5344CB8AC3E}">
        <p14:creationId xmlns:p14="http://schemas.microsoft.com/office/powerpoint/2010/main" val="3418281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sp>
        <p:nvSpPr>
          <p:cNvPr id="29" name="TextBox 28"/>
          <p:cNvSpPr txBox="1"/>
          <p:nvPr/>
        </p:nvSpPr>
        <p:spPr>
          <a:xfrm>
            <a:off x="272026" y="356005"/>
            <a:ext cx="5549404" cy="615553"/>
          </a:xfrm>
          <a:prstGeom prst="rect">
            <a:avLst/>
          </a:prstGeom>
          <a:noFill/>
        </p:spPr>
        <p:txBody>
          <a:bodyPr wrap="none" lIns="0" tIns="0" rIns="0" bIns="0" rtlCol="0" anchor="ctr" anchorCtr="0">
            <a:spAutoFit/>
          </a:bodyPr>
          <a:lstStyle/>
          <a:p>
            <a:r>
              <a:rPr lang="vi-VN" sz="4000" b="1" spc="-76" dirty="0">
                <a:latin typeface="Times New Roman" panose="02020603050405020304" pitchFamily="18" charset="0"/>
                <a:ea typeface="Fira Sans ExtraBold" panose="020B0903050000020004" pitchFamily="34" charset="0"/>
                <a:cs typeface="Times New Roman" panose="02020603050405020304" pitchFamily="18" charset="0"/>
              </a:rPr>
              <a:t>SINH VIÊN THỰC HIỆN</a:t>
            </a:r>
            <a:endParaRPr lang="ru-RU" sz="4000" b="1" spc="-76" dirty="0">
              <a:latin typeface="Times New Roman" panose="02020603050405020304" pitchFamily="18" charset="0"/>
              <a:ea typeface="Fira Sans ExtraBold" panose="020B0903050000020004" pitchFamily="34" charset="0"/>
              <a:cs typeface="Times New Roman" panose="02020603050405020304" pitchFamily="18" charset="0"/>
            </a:endParaRPr>
          </a:p>
        </p:txBody>
      </p:sp>
      <p:cxnSp>
        <p:nvCxnSpPr>
          <p:cNvPr id="3" name="Straight Connector 2"/>
          <p:cNvCxnSpPr/>
          <p:nvPr/>
        </p:nvCxnSpPr>
        <p:spPr>
          <a:xfrm>
            <a:off x="5821430" y="838200"/>
            <a:ext cx="6038235"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08808" y="5583859"/>
            <a:ext cx="5821430" cy="461665"/>
          </a:xfrm>
          <a:prstGeom prst="rect">
            <a:avLst/>
          </a:prstGeom>
        </p:spPr>
        <p:txBody>
          <a:bodyPr wrap="square">
            <a:spAutoFit/>
          </a:bodyPr>
          <a:lstStyle/>
          <a:p>
            <a:pPr algn="ctr"/>
            <a:r>
              <a:rPr lang="vi-VN" sz="2400" b="1" dirty="0" smtClean="0">
                <a:solidFill>
                  <a:srgbClr val="404349"/>
                </a:solidFill>
                <a:latin typeface="Times New Roman" panose="02020603050405020304" pitchFamily="18" charset="0"/>
                <a:ea typeface="Fira Sans Light" panose="020B0403050000020004" pitchFamily="34" charset="0"/>
                <a:cs typeface="Times New Roman" panose="02020603050405020304" pitchFamily="18" charset="0"/>
              </a:rPr>
              <a:t>NGUYỄN TRƯƠNG THANH NHÃ</a:t>
            </a:r>
            <a:endParaRPr lang="en-US" sz="2400" b="1" dirty="0">
              <a:solidFill>
                <a:srgbClr val="404349"/>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5611" y="1647010"/>
            <a:ext cx="2619173" cy="3492230"/>
          </a:xfrm>
          <a:prstGeom prst="rect">
            <a:avLst/>
          </a:prstGeom>
        </p:spPr>
      </p:pic>
    </p:spTree>
    <p:extLst>
      <p:ext uri="{BB962C8B-B14F-4D97-AF65-F5344CB8AC3E}">
        <p14:creationId xmlns:p14="http://schemas.microsoft.com/office/powerpoint/2010/main" val="145443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sp>
        <p:nvSpPr>
          <p:cNvPr id="11" name="Rectangle 10"/>
          <p:cNvSpPr/>
          <p:nvPr/>
        </p:nvSpPr>
        <p:spPr>
          <a:xfrm>
            <a:off x="0" y="185756"/>
            <a:ext cx="4034971" cy="707886"/>
          </a:xfrm>
          <a:prstGeom prst="rect">
            <a:avLst/>
          </a:prstGeom>
        </p:spPr>
        <p:txBody>
          <a:bodyPr wrap="square">
            <a:spAutoFit/>
          </a:bodyPr>
          <a:lstStyle/>
          <a:p>
            <a:pPr algn="ctr"/>
            <a:r>
              <a:rPr lang="en-US" sz="4000" b="1" dirty="0" err="1" smtClean="0">
                <a:solidFill>
                  <a:srgbClr val="404349"/>
                </a:solidFill>
              </a:rPr>
              <a:t>Nội</a:t>
            </a:r>
            <a:r>
              <a:rPr lang="en-US" sz="4000" b="1" dirty="0" smtClean="0">
                <a:solidFill>
                  <a:srgbClr val="404349"/>
                </a:solidFill>
              </a:rPr>
              <a:t> dung </a:t>
            </a:r>
            <a:r>
              <a:rPr lang="en-US" sz="4000" b="1" dirty="0" err="1" smtClean="0">
                <a:solidFill>
                  <a:srgbClr val="404349"/>
                </a:solidFill>
              </a:rPr>
              <a:t>báo</a:t>
            </a:r>
            <a:r>
              <a:rPr lang="en-US" sz="4000" b="1" dirty="0" smtClean="0">
                <a:solidFill>
                  <a:srgbClr val="404349"/>
                </a:solidFill>
              </a:rPr>
              <a:t> </a:t>
            </a:r>
            <a:r>
              <a:rPr lang="en-US" sz="4000" b="1" dirty="0" err="1" smtClean="0">
                <a:solidFill>
                  <a:srgbClr val="404349"/>
                </a:solidFill>
              </a:rPr>
              <a:t>cáo</a:t>
            </a:r>
            <a:endParaRPr lang="en-US" sz="4000" b="1" dirty="0">
              <a:solidFill>
                <a:srgbClr val="404349"/>
              </a:solidFill>
            </a:endParaRPr>
          </a:p>
        </p:txBody>
      </p:sp>
      <p:sp>
        <p:nvSpPr>
          <p:cNvPr id="2" name="Rounded Rectangle 1"/>
          <p:cNvSpPr/>
          <p:nvPr/>
        </p:nvSpPr>
        <p:spPr>
          <a:xfrm>
            <a:off x="2260599" y="1154393"/>
            <a:ext cx="7888510" cy="921150"/>
          </a:xfrm>
          <a:prstGeom prst="roundRect">
            <a:avLst/>
          </a:prstGeom>
          <a:solidFill>
            <a:srgbClr val="2F5466"/>
          </a:solidFill>
          <a:ln>
            <a:solidFill>
              <a:srgbClr val="2F5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hevron 4"/>
          <p:cNvSpPr/>
          <p:nvPr/>
        </p:nvSpPr>
        <p:spPr>
          <a:xfrm>
            <a:off x="2875030" y="1172276"/>
            <a:ext cx="1045029" cy="886478"/>
          </a:xfrm>
          <a:prstGeom prst="chevron">
            <a:avLst/>
          </a:prstGeom>
          <a:solidFill>
            <a:srgbClr val="2F54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2276724" y="2262795"/>
            <a:ext cx="7888515" cy="921150"/>
          </a:xfrm>
          <a:prstGeom prst="roundRect">
            <a:avLst/>
          </a:prstGeom>
          <a:solidFill>
            <a:srgbClr val="579C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60595" y="3387987"/>
            <a:ext cx="7888515" cy="921150"/>
          </a:xfrm>
          <a:prstGeom prst="roundRect">
            <a:avLst/>
          </a:prstGeom>
          <a:solidFill>
            <a:srgbClr val="DB85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260594" y="4496390"/>
            <a:ext cx="7888515" cy="921150"/>
          </a:xfrm>
          <a:prstGeom prst="roundRect">
            <a:avLst/>
          </a:prstGeom>
          <a:solidFill>
            <a:srgbClr val="3CB7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920059" y="722086"/>
            <a:ext cx="8271941"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Chevron 19"/>
          <p:cNvSpPr/>
          <p:nvPr/>
        </p:nvSpPr>
        <p:spPr>
          <a:xfrm>
            <a:off x="2910631" y="4513726"/>
            <a:ext cx="1045029" cy="886478"/>
          </a:xfrm>
          <a:prstGeom prst="chevron">
            <a:avLst/>
          </a:prstGeom>
          <a:solidFill>
            <a:srgbClr val="3CB7B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p:nvSpPr>
        <p:spPr>
          <a:xfrm>
            <a:off x="2827075" y="3395892"/>
            <a:ext cx="1128585" cy="957357"/>
          </a:xfrm>
          <a:prstGeom prst="chevron">
            <a:avLst/>
          </a:prstGeom>
          <a:solidFill>
            <a:srgbClr val="DB85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hevron 21"/>
          <p:cNvSpPr/>
          <p:nvPr/>
        </p:nvSpPr>
        <p:spPr>
          <a:xfrm>
            <a:off x="2839427" y="2288037"/>
            <a:ext cx="1116233" cy="946879"/>
          </a:xfrm>
          <a:prstGeom prst="chevron">
            <a:avLst/>
          </a:prstGeom>
          <a:solidFill>
            <a:srgbClr val="579CA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3920059" y="1252631"/>
            <a:ext cx="3477234" cy="707886"/>
          </a:xfrm>
          <a:prstGeom prst="rect">
            <a:avLst/>
          </a:prstGeom>
        </p:spPr>
        <p:txBody>
          <a:bodyPr wrap="none">
            <a:spAutoFit/>
          </a:bodyPr>
          <a:lstStyle/>
          <a:p>
            <a:r>
              <a:rPr lang="vi-VN" sz="4000" b="1" dirty="0">
                <a:solidFill>
                  <a:schemeClr val="bg1"/>
                </a:solidFill>
                <a:latin typeface="Times New Roman" panose="02020603050405020304" pitchFamily="18" charset="0"/>
                <a:ea typeface="Fira Sans SemiBold" panose="020B0703050000020004" pitchFamily="34" charset="0"/>
                <a:cs typeface="Times New Roman" panose="02020603050405020304" pitchFamily="18" charset="0"/>
              </a:rPr>
              <a:t>Mục tiêu đề tài</a:t>
            </a:r>
            <a:endParaRPr lang="en-US" sz="4000" dirty="0">
              <a:solidFill>
                <a:schemeClr val="bg1"/>
              </a:solidFill>
            </a:endParaRP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2555" y="1264561"/>
            <a:ext cx="682632" cy="684025"/>
          </a:xfrm>
          <a:prstGeom prst="rect">
            <a:avLst/>
          </a:prstGeom>
        </p:spPr>
      </p:pic>
      <p:sp>
        <p:nvSpPr>
          <p:cNvPr id="27" name="Rectangle 26"/>
          <p:cNvSpPr/>
          <p:nvPr/>
        </p:nvSpPr>
        <p:spPr>
          <a:xfrm>
            <a:off x="3920059" y="2372656"/>
            <a:ext cx="4257897" cy="707886"/>
          </a:xfrm>
          <a:prstGeom prst="rect">
            <a:avLst/>
          </a:prstGeom>
        </p:spPr>
        <p:txBody>
          <a:bodyPr wrap="none">
            <a:spAutoFit/>
          </a:bodyPr>
          <a:lstStyle/>
          <a:p>
            <a:r>
              <a:rPr lang="en-US" sz="4000" b="1" dirty="0" err="1" smtClean="0">
                <a:solidFill>
                  <a:schemeClr val="bg1"/>
                </a:solidFill>
              </a:rPr>
              <a:t>Công</a:t>
            </a:r>
            <a:r>
              <a:rPr lang="en-US" sz="4000" b="1" dirty="0" smtClean="0">
                <a:solidFill>
                  <a:schemeClr val="bg1"/>
                </a:solidFill>
              </a:rPr>
              <a:t> </a:t>
            </a:r>
            <a:r>
              <a:rPr lang="en-US" sz="4000" b="1" dirty="0" err="1" smtClean="0">
                <a:solidFill>
                  <a:schemeClr val="bg1"/>
                </a:solidFill>
              </a:rPr>
              <a:t>nghệ</a:t>
            </a:r>
            <a:r>
              <a:rPr lang="en-US" sz="4000" b="1" dirty="0" smtClean="0">
                <a:solidFill>
                  <a:schemeClr val="bg1"/>
                </a:solidFill>
              </a:rPr>
              <a:t> </a:t>
            </a:r>
            <a:r>
              <a:rPr lang="en-US" sz="4000" b="1" dirty="0" err="1" smtClean="0">
                <a:solidFill>
                  <a:schemeClr val="bg1"/>
                </a:solidFill>
              </a:rPr>
              <a:t>sử</a:t>
            </a:r>
            <a:r>
              <a:rPr lang="en-US" sz="4000" b="1" dirty="0" smtClean="0">
                <a:solidFill>
                  <a:schemeClr val="bg1"/>
                </a:solidFill>
              </a:rPr>
              <a:t> </a:t>
            </a:r>
            <a:r>
              <a:rPr lang="en-US" sz="4000" b="1" dirty="0" err="1" smtClean="0">
                <a:solidFill>
                  <a:schemeClr val="bg1"/>
                </a:solidFill>
              </a:rPr>
              <a:t>dụng</a:t>
            </a:r>
            <a:endParaRPr lang="en-US" sz="4000" b="1" dirty="0">
              <a:solidFill>
                <a:schemeClr val="bg1"/>
              </a:soli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6724" y="2431783"/>
            <a:ext cx="648113" cy="616753"/>
          </a:xfrm>
          <a:prstGeom prst="rect">
            <a:avLst/>
          </a:prstGeom>
        </p:spPr>
      </p:pic>
      <p:sp>
        <p:nvSpPr>
          <p:cNvPr id="30" name="Rectangle 29"/>
          <p:cNvSpPr/>
          <p:nvPr/>
        </p:nvSpPr>
        <p:spPr>
          <a:xfrm>
            <a:off x="4034971" y="3477734"/>
            <a:ext cx="2441694" cy="707886"/>
          </a:xfrm>
          <a:prstGeom prst="rect">
            <a:avLst/>
          </a:prstGeom>
        </p:spPr>
        <p:txBody>
          <a:bodyPr wrap="none">
            <a:spAutoFit/>
          </a:bodyPr>
          <a:lstStyle/>
          <a:p>
            <a:r>
              <a:rPr lang="en-US" sz="4000" b="1" dirty="0" err="1" smtClean="0">
                <a:solidFill>
                  <a:schemeClr val="bg1"/>
                </a:solidFill>
              </a:rPr>
              <a:t>Chức</a:t>
            </a:r>
            <a:r>
              <a:rPr lang="en-US" sz="4000" b="1" dirty="0" smtClean="0">
                <a:solidFill>
                  <a:schemeClr val="bg1"/>
                </a:solidFill>
              </a:rPr>
              <a:t> </a:t>
            </a:r>
            <a:r>
              <a:rPr lang="en-US" sz="4000" b="1" dirty="0" err="1" smtClean="0">
                <a:solidFill>
                  <a:schemeClr val="bg1"/>
                </a:solidFill>
              </a:rPr>
              <a:t>năng</a:t>
            </a:r>
            <a:endParaRPr lang="en-US" sz="4000" b="1" dirty="0">
              <a:solidFill>
                <a:schemeClr val="bg1"/>
              </a:solidFill>
            </a:endParaRP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0593" y="3525357"/>
            <a:ext cx="723750" cy="723750"/>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98411" y="4656334"/>
            <a:ext cx="648113" cy="648113"/>
          </a:xfrm>
          <a:prstGeom prst="rect">
            <a:avLst/>
          </a:prstGeom>
        </p:spPr>
      </p:pic>
      <p:sp>
        <p:nvSpPr>
          <p:cNvPr id="34" name="Rectangle 33"/>
          <p:cNvSpPr/>
          <p:nvPr/>
        </p:nvSpPr>
        <p:spPr>
          <a:xfrm>
            <a:off x="4034971" y="4569888"/>
            <a:ext cx="3611886" cy="707886"/>
          </a:xfrm>
          <a:prstGeom prst="rect">
            <a:avLst/>
          </a:prstGeom>
        </p:spPr>
        <p:txBody>
          <a:bodyPr wrap="none">
            <a:spAutoFit/>
          </a:bodyPr>
          <a:lstStyle/>
          <a:p>
            <a:r>
              <a:rPr lang="en-US" sz="4000" b="1" dirty="0" smtClean="0">
                <a:solidFill>
                  <a:schemeClr val="bg1"/>
                </a:solidFill>
              </a:rPr>
              <a:t>Demo </a:t>
            </a:r>
            <a:r>
              <a:rPr lang="en-US" sz="4000" b="1" dirty="0" err="1" smtClean="0">
                <a:solidFill>
                  <a:schemeClr val="bg1"/>
                </a:solidFill>
              </a:rPr>
              <a:t>ứng</a:t>
            </a:r>
            <a:r>
              <a:rPr lang="en-US" sz="4000" b="1" dirty="0" smtClean="0">
                <a:solidFill>
                  <a:schemeClr val="bg1"/>
                </a:solidFill>
              </a:rPr>
              <a:t> </a:t>
            </a:r>
            <a:r>
              <a:rPr lang="en-US" sz="4000" b="1" dirty="0" err="1" smtClean="0">
                <a:solidFill>
                  <a:schemeClr val="bg1"/>
                </a:solidFill>
              </a:rPr>
              <a:t>dụng</a:t>
            </a:r>
            <a:endParaRPr lang="en-US" sz="4000" b="1" dirty="0">
              <a:solidFill>
                <a:schemeClr val="bg1"/>
              </a:solidFill>
            </a:endParaRPr>
          </a:p>
        </p:txBody>
      </p:sp>
    </p:spTree>
    <p:extLst>
      <p:ext uri="{BB962C8B-B14F-4D97-AF65-F5344CB8AC3E}">
        <p14:creationId xmlns:p14="http://schemas.microsoft.com/office/powerpoint/2010/main" val="2607414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3536493" y="688424"/>
            <a:ext cx="8541207" cy="0"/>
          </a:xfrm>
          <a:prstGeom prst="line">
            <a:avLst/>
          </a:prstGeom>
          <a:ln w="38100">
            <a:solidFill>
              <a:srgbClr val="2F5466"/>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8159" y="181676"/>
            <a:ext cx="3477234" cy="707886"/>
          </a:xfrm>
          <a:prstGeom prst="rect">
            <a:avLst/>
          </a:prstGeom>
        </p:spPr>
        <p:txBody>
          <a:bodyPr wrap="none">
            <a:spAutoFit/>
          </a:bodyPr>
          <a:lstStyle/>
          <a:p>
            <a:r>
              <a:rPr lang="vi-VN" sz="4000" b="1" dirty="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Mục tiêu đề tài</a:t>
            </a:r>
            <a:endParaRPr lang="en-US" sz="4000" dirty="0">
              <a:solidFill>
                <a:srgbClr val="404349"/>
              </a:solidFill>
            </a:endParaRPr>
          </a:p>
        </p:txBody>
      </p:sp>
      <p:pic>
        <p:nvPicPr>
          <p:cNvPr id="23" name="Picture Placeholder 4"/>
          <p:cNvPicPr>
            <a:picLocks noChangeAspect="1"/>
          </p:cNvPicPr>
          <p:nvPr/>
        </p:nvPicPr>
        <p:blipFill>
          <a:blip r:embed="rId2">
            <a:extLst>
              <a:ext uri="{28A0092B-C50C-407E-A947-70E740481C1C}">
                <a14:useLocalDpi xmlns:a14="http://schemas.microsoft.com/office/drawing/2010/main" val="0"/>
              </a:ext>
            </a:extLst>
          </a:blip>
          <a:srcRect l="11162" r="11162"/>
          <a:stretch>
            <a:fillRect/>
          </a:stretch>
        </p:blipFill>
        <p:spPr>
          <a:xfrm>
            <a:off x="280348" y="1195173"/>
            <a:ext cx="3473526" cy="4780474"/>
          </a:xfrm>
          <a:prstGeom prst="rect">
            <a:avLst/>
          </a:prstGeom>
        </p:spPr>
      </p:pic>
      <p:sp>
        <p:nvSpPr>
          <p:cNvPr id="24" name="TextBox 23"/>
          <p:cNvSpPr txBox="1"/>
          <p:nvPr/>
        </p:nvSpPr>
        <p:spPr>
          <a:xfrm>
            <a:off x="4114800" y="1054100"/>
            <a:ext cx="8305800" cy="5262979"/>
          </a:xfrm>
          <a:prstGeom prst="rect">
            <a:avLst/>
          </a:prstGeom>
          <a:noFill/>
        </p:spPr>
        <p:txBody>
          <a:bodyPr wrap="square" lIns="0" tIns="0" rIns="0" bIns="0" rtlCol="0" anchor="ctr" anchorCtr="0">
            <a:spAutoFit/>
          </a:bodyPr>
          <a:lstStyle/>
          <a:p>
            <a:pPr>
              <a:lnSpc>
                <a:spcPct val="150000"/>
              </a:lnSpc>
            </a:pPr>
            <a: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t>- Nhằm mang đến sự tiện lợi.</a:t>
            </a:r>
            <a:b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br>
            <a: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t>- Tiếp thị trực tuyến một cách nhanh chóng.</a:t>
            </a:r>
            <a:b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br>
            <a: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t>- Tiết kiệm chi phí sơ sở vật chất.</a:t>
            </a:r>
            <a:b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br>
            <a: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t>- Tiết kiệm thời gian cho khách hàng.</a:t>
            </a:r>
            <a:b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br>
            <a:r>
              <a:rPr lang="vi-VN" sz="3800" spc="-76" dirty="0">
                <a:latin typeface="Times New Roman" panose="02020603050405020304" pitchFamily="18" charset="0"/>
                <a:ea typeface="Fira Sans ExtraBold" panose="020B0903050000020004" pitchFamily="34" charset="0"/>
                <a:cs typeface="Times New Roman" panose="02020603050405020304" pitchFamily="18" charset="0"/>
              </a:rPr>
              <a:t>- Kết nối giữa khách hàng và người bán tốt hơn</a:t>
            </a:r>
            <a:r>
              <a:rPr lang="vi-VN" sz="3800" spc="-76" dirty="0">
                <a:solidFill>
                  <a:schemeClr val="tx1">
                    <a:lumMod val="65000"/>
                    <a:lumOff val="35000"/>
                  </a:schemeClr>
                </a:solidFill>
                <a:latin typeface="Times New Roman" panose="02020603050405020304" pitchFamily="18" charset="0"/>
                <a:ea typeface="Fira Sans ExtraBold" panose="020B0903050000020004" pitchFamily="34" charset="0"/>
                <a:cs typeface="Times New Roman" panose="02020603050405020304" pitchFamily="18" charset="0"/>
              </a:rPr>
              <a:t>.</a:t>
            </a:r>
            <a:endParaRPr lang="ru-RU" sz="3800" spc="-76" dirty="0">
              <a:solidFill>
                <a:schemeClr val="tx1">
                  <a:lumMod val="65000"/>
                  <a:lumOff val="35000"/>
                </a:schemeClr>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Tree>
    <p:extLst>
      <p:ext uri="{BB962C8B-B14F-4D97-AF65-F5344CB8AC3E}">
        <p14:creationId xmlns:p14="http://schemas.microsoft.com/office/powerpoint/2010/main" val="37126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4561547" y="688424"/>
            <a:ext cx="7516153" cy="0"/>
          </a:xfrm>
          <a:prstGeom prst="line">
            <a:avLst/>
          </a:prstGeom>
          <a:ln w="38100">
            <a:solidFill>
              <a:srgbClr val="579CAC"/>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8159" y="181676"/>
            <a:ext cx="4413388" cy="707886"/>
          </a:xfrm>
          <a:prstGeom prst="rect">
            <a:avLst/>
          </a:prstGeom>
        </p:spPr>
        <p:txBody>
          <a:bodyPr wrap="none">
            <a:spAutoFit/>
          </a:bodyPr>
          <a:lstStyle/>
          <a:p>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Công</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nghệ</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sử</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dụng</a:t>
            </a:r>
            <a:endParaRPr lang="en-US" sz="4000" dirty="0">
              <a:solidFill>
                <a:srgbClr val="404349"/>
              </a:solidFill>
            </a:endParaRPr>
          </a:p>
        </p:txBody>
      </p:sp>
      <p:pic>
        <p:nvPicPr>
          <p:cNvPr id="7" name="Picture Placeholder 13"/>
          <p:cNvPicPr>
            <a:picLocks noChangeAspect="1"/>
          </p:cNvPicPr>
          <p:nvPr/>
        </p:nvPicPr>
        <p:blipFill>
          <a:blip r:embed="rId2">
            <a:extLst>
              <a:ext uri="{28A0092B-C50C-407E-A947-70E740481C1C}">
                <a14:useLocalDpi xmlns:a14="http://schemas.microsoft.com/office/drawing/2010/main" val="0"/>
              </a:ext>
            </a:extLst>
          </a:blip>
          <a:srcRect l="13567" r="13567"/>
          <a:stretch>
            <a:fillRect/>
          </a:stretch>
        </p:blipFill>
        <p:spPr>
          <a:xfrm>
            <a:off x="433377" y="1078651"/>
            <a:ext cx="3842951" cy="5274067"/>
          </a:xfrm>
          <a:prstGeom prst="rect">
            <a:avLst/>
          </a:prstGeom>
        </p:spPr>
      </p:pic>
      <p:sp>
        <p:nvSpPr>
          <p:cNvPr id="3" name="Rectangle 2"/>
          <p:cNvSpPr/>
          <p:nvPr/>
        </p:nvSpPr>
        <p:spPr>
          <a:xfrm>
            <a:off x="4561547" y="899528"/>
            <a:ext cx="7302500" cy="5632311"/>
          </a:xfrm>
          <a:prstGeom prst="rect">
            <a:avLst/>
          </a:prstGeom>
        </p:spPr>
        <p:txBody>
          <a:bodyPr wrap="square">
            <a:spAutoFit/>
          </a:bodyPr>
          <a:lstStyle/>
          <a:p>
            <a:pPr>
              <a:lnSpc>
                <a:spcPct val="150000"/>
              </a:lnSpc>
            </a:pPr>
            <a:r>
              <a:rPr lang="vi-VN" sz="3000" dirty="0">
                <a:latin typeface="Times New Roman" panose="02020603050405020304" pitchFamily="18" charset="0"/>
                <a:cs typeface="Times New Roman" panose="02020603050405020304" pitchFamily="18" charset="0"/>
              </a:rPr>
              <a:t>React native là một framework cho phép các lập trình viên xây dựng các ứng dụng native mà chỉ sử dụng ngôn ngữ lập trình javascript. </a:t>
            </a:r>
            <a:endParaRPr lang="en-US" sz="3000" dirty="0" smtClean="0">
              <a:latin typeface="Times New Roman" panose="02020603050405020304" pitchFamily="18" charset="0"/>
              <a:cs typeface="Times New Roman" panose="02020603050405020304" pitchFamily="18" charset="0"/>
            </a:endParaRPr>
          </a:p>
          <a:p>
            <a:pPr>
              <a:lnSpc>
                <a:spcPct val="150000"/>
              </a:lnSpc>
            </a:pPr>
            <a:r>
              <a:rPr lang="vi-VN" sz="3000" dirty="0" smtClean="0">
                <a:latin typeface="Times New Roman" panose="02020603050405020304" pitchFamily="18" charset="0"/>
                <a:cs typeface="Times New Roman" panose="02020603050405020304" pitchFamily="18" charset="0"/>
              </a:rPr>
              <a:t>React </a:t>
            </a:r>
            <a:r>
              <a:rPr lang="vi-VN" sz="3000" dirty="0">
                <a:latin typeface="Times New Roman" panose="02020603050405020304" pitchFamily="18" charset="0"/>
                <a:cs typeface="Times New Roman" panose="02020603050405020304" pitchFamily="18" charset="0"/>
              </a:rPr>
              <a:t>native cho phép bạn xây dựng các ứng dụng trên android và ios chỉ với một ngôn ngữ thống nhất là javascript nhưng mang lại trải nghiệm native app thực sự.</a:t>
            </a:r>
            <a:endParaRPr lang="ru-RU" sz="3000" spc="-76" dirty="0">
              <a:latin typeface="Times New Roman" panose="02020603050405020304" pitchFamily="18" charset="0"/>
              <a:ea typeface="Fira Sans ExtraBold" panose="020B0903050000020004" pitchFamily="34" charset="0"/>
              <a:cs typeface="Times New Roman" panose="02020603050405020304" pitchFamily="18" charset="0"/>
            </a:endParaRPr>
          </a:p>
        </p:txBody>
      </p:sp>
    </p:spTree>
    <p:extLst>
      <p:ext uri="{BB962C8B-B14F-4D97-AF65-F5344CB8AC3E}">
        <p14:creationId xmlns:p14="http://schemas.microsoft.com/office/powerpoint/2010/main" val="1171118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4800600" y="688424"/>
            <a:ext cx="7277100" cy="0"/>
          </a:xfrm>
          <a:prstGeom prst="line">
            <a:avLst/>
          </a:prstGeom>
          <a:ln w="38100">
            <a:solidFill>
              <a:srgbClr val="579CAC"/>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8159" y="181676"/>
            <a:ext cx="4806124" cy="707886"/>
          </a:xfrm>
          <a:prstGeom prst="rect">
            <a:avLst/>
          </a:prstGeom>
        </p:spPr>
        <p:txBody>
          <a:bodyPr wrap="square">
            <a:spAutoFit/>
          </a:bodyPr>
          <a:lstStyle/>
          <a:p>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Chức</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năng</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ứng</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dụng</a:t>
            </a:r>
            <a:endParaRPr lang="en-US" sz="4000" dirty="0">
              <a:solidFill>
                <a:srgbClr val="404349"/>
              </a:solidFill>
            </a:endParaRPr>
          </a:p>
        </p:txBody>
      </p:sp>
      <p:sp>
        <p:nvSpPr>
          <p:cNvPr id="6" name="Oval 5"/>
          <p:cNvSpPr/>
          <p:nvPr/>
        </p:nvSpPr>
        <p:spPr>
          <a:xfrm>
            <a:off x="627171"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7"/>
          <p:cNvSpPr/>
          <p:nvPr/>
        </p:nvSpPr>
        <p:spPr>
          <a:xfrm>
            <a:off x="2650837" y="3155950"/>
            <a:ext cx="736600" cy="482600"/>
          </a:xfrm>
          <a:prstGeom prst="chevron">
            <a:avLst/>
          </a:prstGeom>
          <a:noFill/>
          <a:ln w="38100">
            <a:solidFill>
              <a:srgbClr val="3CB7B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5795386" y="3155950"/>
            <a:ext cx="736600" cy="482600"/>
          </a:xfrm>
          <a:prstGeom prst="chevron">
            <a:avLst/>
          </a:prstGeom>
          <a:noFill/>
          <a:ln w="38100">
            <a:solidFill>
              <a:srgbClr val="3CB7B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3745814"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40646"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809271"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p:nvSpPr>
        <p:spPr>
          <a:xfrm>
            <a:off x="8801208" y="3155950"/>
            <a:ext cx="736600" cy="482600"/>
          </a:xfrm>
          <a:prstGeom prst="chevron">
            <a:avLst/>
          </a:prstGeom>
          <a:noFill/>
          <a:ln w="38100">
            <a:solidFill>
              <a:srgbClr val="3CB7B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39" y="2683668"/>
            <a:ext cx="1427163" cy="1427163"/>
          </a:xfrm>
          <a:prstGeom prst="rect">
            <a:avLst/>
          </a:prstGeom>
        </p:spPr>
      </p:pic>
      <p:sp>
        <p:nvSpPr>
          <p:cNvPr id="10" name="TextBox 9"/>
          <p:cNvSpPr txBox="1"/>
          <p:nvPr/>
        </p:nvSpPr>
        <p:spPr>
          <a:xfrm>
            <a:off x="498633" y="4308204"/>
            <a:ext cx="1946174" cy="630942"/>
          </a:xfrm>
          <a:prstGeom prst="rect">
            <a:avLst/>
          </a:prstGeom>
          <a:noFill/>
        </p:spPr>
        <p:txBody>
          <a:bodyPr wrap="none" rtlCol="0">
            <a:spAutoFit/>
          </a:bodyPr>
          <a:lstStyle/>
          <a:p>
            <a:pPr algn="ctr"/>
            <a:r>
              <a:rPr lang="en-US" sz="3500" dirty="0" err="1" smtClean="0"/>
              <a:t>Trang</a:t>
            </a:r>
            <a:r>
              <a:rPr lang="en-US" sz="3500" dirty="0" smtClean="0"/>
              <a:t> </a:t>
            </a:r>
            <a:r>
              <a:rPr lang="en-US" sz="3500" dirty="0" err="1" smtClean="0"/>
              <a:t>chủ</a:t>
            </a:r>
            <a:endParaRPr lang="en-US" sz="35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3337" y="2803595"/>
            <a:ext cx="1254054" cy="1250086"/>
          </a:xfrm>
          <a:prstGeom prst="rect">
            <a:avLst/>
          </a:prstGeom>
        </p:spPr>
      </p:pic>
      <p:sp>
        <p:nvSpPr>
          <p:cNvPr id="20" name="TextBox 19"/>
          <p:cNvSpPr txBox="1"/>
          <p:nvPr/>
        </p:nvSpPr>
        <p:spPr>
          <a:xfrm>
            <a:off x="3684404" y="4304576"/>
            <a:ext cx="1806906" cy="630942"/>
          </a:xfrm>
          <a:prstGeom prst="rect">
            <a:avLst/>
          </a:prstGeom>
          <a:noFill/>
        </p:spPr>
        <p:txBody>
          <a:bodyPr wrap="none" rtlCol="0">
            <a:spAutoFit/>
          </a:bodyPr>
          <a:lstStyle/>
          <a:p>
            <a:pPr algn="ctr"/>
            <a:r>
              <a:rPr lang="en-US" sz="3500" dirty="0" err="1" smtClean="0"/>
              <a:t>Giỏ</a:t>
            </a:r>
            <a:r>
              <a:rPr lang="en-US" sz="3500" dirty="0" smtClean="0"/>
              <a:t> </a:t>
            </a:r>
            <a:r>
              <a:rPr lang="en-US" sz="3500" dirty="0" err="1" smtClean="0"/>
              <a:t>hàng</a:t>
            </a:r>
            <a:endParaRPr lang="en-US" sz="3500"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229" y="2803595"/>
            <a:ext cx="1179539" cy="1174297"/>
          </a:xfrm>
          <a:prstGeom prst="rect">
            <a:avLst/>
          </a:prstGeom>
        </p:spPr>
      </p:pic>
      <p:sp>
        <p:nvSpPr>
          <p:cNvPr id="22" name="TextBox 21"/>
          <p:cNvSpPr txBox="1"/>
          <p:nvPr/>
        </p:nvSpPr>
        <p:spPr>
          <a:xfrm>
            <a:off x="6754332" y="4306636"/>
            <a:ext cx="1861728" cy="630942"/>
          </a:xfrm>
          <a:prstGeom prst="rect">
            <a:avLst/>
          </a:prstGeom>
          <a:noFill/>
        </p:spPr>
        <p:txBody>
          <a:bodyPr wrap="none" rtlCol="0">
            <a:spAutoFit/>
          </a:bodyPr>
          <a:lstStyle/>
          <a:p>
            <a:pPr algn="ctr"/>
            <a:r>
              <a:rPr lang="en-US" sz="3500" dirty="0" err="1" smtClean="0"/>
              <a:t>Tìm</a:t>
            </a:r>
            <a:r>
              <a:rPr lang="en-US" sz="3500" dirty="0" smtClean="0"/>
              <a:t> </a:t>
            </a:r>
            <a:r>
              <a:rPr lang="en-US" sz="3500" dirty="0" err="1" smtClean="0"/>
              <a:t>kiếm</a:t>
            </a:r>
            <a:endParaRPr lang="en-US" sz="35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346" y="2176020"/>
            <a:ext cx="2266950" cy="2381250"/>
          </a:xfrm>
          <a:prstGeom prst="rect">
            <a:avLst/>
          </a:prstGeom>
        </p:spPr>
      </p:pic>
      <p:sp>
        <p:nvSpPr>
          <p:cNvPr id="25" name="TextBox 24"/>
          <p:cNvSpPr txBox="1"/>
          <p:nvPr/>
        </p:nvSpPr>
        <p:spPr>
          <a:xfrm>
            <a:off x="9906662" y="4306636"/>
            <a:ext cx="1494320" cy="630942"/>
          </a:xfrm>
          <a:prstGeom prst="rect">
            <a:avLst/>
          </a:prstGeom>
          <a:noFill/>
        </p:spPr>
        <p:txBody>
          <a:bodyPr wrap="none" rtlCol="0">
            <a:spAutoFit/>
          </a:bodyPr>
          <a:lstStyle/>
          <a:p>
            <a:pPr algn="ctr"/>
            <a:r>
              <a:rPr lang="en-US" sz="3500" dirty="0" err="1" smtClean="0"/>
              <a:t>Liên</a:t>
            </a:r>
            <a:r>
              <a:rPr lang="en-US" sz="3500" dirty="0" smtClean="0"/>
              <a:t> </a:t>
            </a:r>
            <a:r>
              <a:rPr lang="en-US" sz="3500" dirty="0" err="1" smtClean="0"/>
              <a:t>hệ</a:t>
            </a:r>
            <a:endParaRPr lang="en-US" sz="3500" dirty="0"/>
          </a:p>
        </p:txBody>
      </p:sp>
    </p:spTree>
    <p:extLst>
      <p:ext uri="{BB962C8B-B14F-4D97-AF65-F5344CB8AC3E}">
        <p14:creationId xmlns:p14="http://schemas.microsoft.com/office/powerpoint/2010/main" val="40125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EF0"/>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4800600" y="688424"/>
            <a:ext cx="7277100" cy="0"/>
          </a:xfrm>
          <a:prstGeom prst="line">
            <a:avLst/>
          </a:prstGeom>
          <a:ln w="38100">
            <a:solidFill>
              <a:srgbClr val="579CAC"/>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8159" y="181676"/>
            <a:ext cx="4806124" cy="707886"/>
          </a:xfrm>
          <a:prstGeom prst="rect">
            <a:avLst/>
          </a:prstGeom>
        </p:spPr>
        <p:txBody>
          <a:bodyPr wrap="square">
            <a:spAutoFit/>
          </a:bodyPr>
          <a:lstStyle/>
          <a:p>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Chức</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năng</a:t>
            </a:r>
            <a:r>
              <a:rPr lang="en-US" sz="4000" b="1" dirty="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quản</a:t>
            </a:r>
            <a:r>
              <a:rPr lang="en-US" sz="4000" b="1" dirty="0"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 </a:t>
            </a:r>
            <a:r>
              <a:rPr lang="en-US" sz="4000" b="1" dirty="0" err="1" smtClean="0">
                <a:solidFill>
                  <a:srgbClr val="404349"/>
                </a:solidFill>
                <a:latin typeface="Times New Roman" panose="02020603050405020304" pitchFamily="18" charset="0"/>
                <a:ea typeface="Fira Sans SemiBold" panose="020B0703050000020004" pitchFamily="34" charset="0"/>
                <a:cs typeface="Times New Roman" panose="02020603050405020304" pitchFamily="18" charset="0"/>
              </a:rPr>
              <a:t>lý</a:t>
            </a:r>
            <a:endParaRPr lang="en-US" sz="4000" dirty="0">
              <a:solidFill>
                <a:srgbClr val="404349"/>
              </a:solidFill>
            </a:endParaRPr>
          </a:p>
        </p:txBody>
      </p:sp>
      <p:sp>
        <p:nvSpPr>
          <p:cNvPr id="6" name="Oval 5"/>
          <p:cNvSpPr/>
          <p:nvPr/>
        </p:nvSpPr>
        <p:spPr>
          <a:xfrm>
            <a:off x="627171"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7"/>
          <p:cNvSpPr/>
          <p:nvPr/>
        </p:nvSpPr>
        <p:spPr>
          <a:xfrm>
            <a:off x="2960159" y="3155950"/>
            <a:ext cx="736600" cy="482600"/>
          </a:xfrm>
          <a:prstGeom prst="chevron">
            <a:avLst/>
          </a:prstGeom>
          <a:noFill/>
          <a:ln w="38100">
            <a:solidFill>
              <a:srgbClr val="3CB7B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7484212" y="3229294"/>
            <a:ext cx="736600" cy="482600"/>
          </a:xfrm>
          <a:prstGeom prst="chevron">
            <a:avLst/>
          </a:prstGeom>
          <a:noFill/>
          <a:ln w="38100">
            <a:solidFill>
              <a:srgbClr val="3CB7B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633082" y="2645568"/>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104874" y="2552700"/>
            <a:ext cx="1689100" cy="1689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700" y="4308204"/>
            <a:ext cx="1988045" cy="630942"/>
          </a:xfrm>
          <a:prstGeom prst="rect">
            <a:avLst/>
          </a:prstGeom>
          <a:noFill/>
        </p:spPr>
        <p:txBody>
          <a:bodyPr wrap="none" rtlCol="0">
            <a:spAutoFit/>
          </a:bodyPr>
          <a:lstStyle/>
          <a:p>
            <a:pPr algn="ctr"/>
            <a:r>
              <a:rPr lang="en-US" sz="3500" dirty="0" err="1" smtClean="0"/>
              <a:t>Sản</a:t>
            </a:r>
            <a:r>
              <a:rPr lang="en-US" sz="3500" dirty="0" smtClean="0"/>
              <a:t> </a:t>
            </a:r>
            <a:r>
              <a:rPr lang="en-US" sz="3500" dirty="0" err="1" smtClean="0"/>
              <a:t>phẩm</a:t>
            </a:r>
            <a:endParaRPr lang="en-US" sz="3500" dirty="0"/>
          </a:p>
        </p:txBody>
      </p:sp>
      <p:sp>
        <p:nvSpPr>
          <p:cNvPr id="20" name="TextBox 19"/>
          <p:cNvSpPr txBox="1"/>
          <p:nvPr/>
        </p:nvSpPr>
        <p:spPr>
          <a:xfrm>
            <a:off x="4498036" y="4347252"/>
            <a:ext cx="1959191" cy="630942"/>
          </a:xfrm>
          <a:prstGeom prst="rect">
            <a:avLst/>
          </a:prstGeom>
          <a:noFill/>
        </p:spPr>
        <p:txBody>
          <a:bodyPr wrap="none" rtlCol="0">
            <a:spAutoFit/>
          </a:bodyPr>
          <a:lstStyle/>
          <a:p>
            <a:pPr algn="ctr"/>
            <a:r>
              <a:rPr lang="en-US" sz="3500" dirty="0" err="1" smtClean="0"/>
              <a:t>Đơn</a:t>
            </a:r>
            <a:r>
              <a:rPr lang="en-US" sz="3500" dirty="0" smtClean="0"/>
              <a:t> </a:t>
            </a:r>
            <a:r>
              <a:rPr lang="en-US" sz="3500" dirty="0" err="1" smtClean="0"/>
              <a:t>hàng</a:t>
            </a:r>
            <a:endParaRPr lang="en-US" sz="3500" dirty="0"/>
          </a:p>
        </p:txBody>
      </p:sp>
      <p:sp>
        <p:nvSpPr>
          <p:cNvPr id="22" name="TextBox 21"/>
          <p:cNvSpPr txBox="1"/>
          <p:nvPr/>
        </p:nvSpPr>
        <p:spPr>
          <a:xfrm>
            <a:off x="8803918" y="4327728"/>
            <a:ext cx="2291012" cy="630942"/>
          </a:xfrm>
          <a:prstGeom prst="rect">
            <a:avLst/>
          </a:prstGeom>
          <a:noFill/>
        </p:spPr>
        <p:txBody>
          <a:bodyPr wrap="none" rtlCol="0">
            <a:spAutoFit/>
          </a:bodyPr>
          <a:lstStyle/>
          <a:p>
            <a:pPr algn="ctr"/>
            <a:r>
              <a:rPr lang="en-US" sz="3500" dirty="0" err="1" smtClean="0"/>
              <a:t>Khách</a:t>
            </a:r>
            <a:r>
              <a:rPr lang="en-US" sz="3500" dirty="0" smtClean="0"/>
              <a:t> </a:t>
            </a:r>
            <a:r>
              <a:rPr lang="en-US" sz="3500" dirty="0" err="1" smtClean="0"/>
              <a:t>hàng</a:t>
            </a:r>
            <a:endParaRPr lang="en-US" sz="35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71" y="2738437"/>
            <a:ext cx="1503363" cy="150336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2861" y="2375017"/>
            <a:ext cx="2197289" cy="219728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7651" y="2645568"/>
            <a:ext cx="1523546" cy="1523546"/>
          </a:xfrm>
          <a:prstGeom prst="rect">
            <a:avLst/>
          </a:prstGeom>
        </p:spPr>
      </p:pic>
    </p:spTree>
    <p:extLst>
      <p:ext uri="{BB962C8B-B14F-4D97-AF65-F5344CB8AC3E}">
        <p14:creationId xmlns:p14="http://schemas.microsoft.com/office/powerpoint/2010/main" val="3607033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BC9A"/>
        </a:solidFill>
        <a:effectLst/>
      </p:bgPr>
    </p:bg>
    <p:spTree>
      <p:nvGrpSpPr>
        <p:cNvPr id="1" name=""/>
        <p:cNvGrpSpPr/>
        <p:nvPr/>
      </p:nvGrpSpPr>
      <p:grpSpPr>
        <a:xfrm>
          <a:off x="0" y="0"/>
          <a:ext cx="0" cy="0"/>
          <a:chOff x="0" y="0"/>
          <a:chExt cx="0" cy="0"/>
        </a:xfrm>
      </p:grpSpPr>
      <p:grpSp>
        <p:nvGrpSpPr>
          <p:cNvPr id="15" name="Group 14"/>
          <p:cNvGrpSpPr/>
          <p:nvPr/>
        </p:nvGrpSpPr>
        <p:grpSpPr>
          <a:xfrm>
            <a:off x="599892" y="284265"/>
            <a:ext cx="3208020" cy="5838596"/>
            <a:chOff x="9509760" y="247650"/>
            <a:chExt cx="3208020" cy="5838596"/>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247650"/>
              <a:ext cx="3208020" cy="583859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319" y="1341120"/>
              <a:ext cx="2392681" cy="4069080"/>
            </a:xfrm>
            <a:prstGeom prst="rect">
              <a:avLst/>
            </a:prstGeom>
          </p:spPr>
        </p:pic>
      </p:grpSp>
      <p:grpSp>
        <p:nvGrpSpPr>
          <p:cNvPr id="18" name="Group 17"/>
          <p:cNvGrpSpPr/>
          <p:nvPr/>
        </p:nvGrpSpPr>
        <p:grpSpPr>
          <a:xfrm>
            <a:off x="5931628" y="3762769"/>
            <a:ext cx="3063237" cy="941308"/>
            <a:chOff x="2727961" y="3150634"/>
            <a:chExt cx="3063237" cy="941308"/>
          </a:xfrm>
        </p:grpSpPr>
        <p:sp>
          <p:nvSpPr>
            <p:cNvPr id="21" name="Rectangle 20"/>
            <p:cNvSpPr/>
            <p:nvPr/>
          </p:nvSpPr>
          <p:spPr>
            <a:xfrm>
              <a:off x="2727961" y="3340717"/>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566160" y="3325478"/>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04359" y="3333098"/>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242558" y="3340717"/>
              <a:ext cx="548640" cy="579120"/>
            </a:xfrm>
            <a:prstGeom prst="rect">
              <a:avLst/>
            </a:prstGeom>
            <a:solidFill>
              <a:srgbClr val="09BBDF"/>
            </a:solidFill>
            <a:ln>
              <a:solidFill>
                <a:srgbClr val="09BB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727961" y="3168612"/>
              <a:ext cx="548640" cy="923330"/>
            </a:xfrm>
            <a:prstGeom prst="rect">
              <a:avLst/>
            </a:prstGeom>
            <a:noFill/>
          </p:spPr>
          <p:txBody>
            <a:bodyPr wrap="square" rtlCol="0">
              <a:spAutoFit/>
            </a:bodyPr>
            <a:lstStyle/>
            <a:p>
              <a:r>
                <a:rPr lang="en-US" sz="5400" dirty="0" smtClean="0">
                  <a:solidFill>
                    <a:schemeClr val="bg1"/>
                  </a:solidFill>
                </a:rPr>
                <a:t>R</a:t>
              </a:r>
              <a:endParaRPr lang="en-US" sz="5400" dirty="0">
                <a:solidFill>
                  <a:schemeClr val="bg1"/>
                </a:solidFill>
              </a:endParaRPr>
            </a:p>
          </p:txBody>
        </p:sp>
        <p:sp>
          <p:nvSpPr>
            <p:cNvPr id="27" name="TextBox 26"/>
            <p:cNvSpPr txBox="1"/>
            <p:nvPr/>
          </p:nvSpPr>
          <p:spPr>
            <a:xfrm>
              <a:off x="3604259" y="3150634"/>
              <a:ext cx="548640" cy="923330"/>
            </a:xfrm>
            <a:prstGeom prst="rect">
              <a:avLst/>
            </a:prstGeom>
            <a:noFill/>
          </p:spPr>
          <p:txBody>
            <a:bodyPr wrap="square" rtlCol="0">
              <a:spAutoFit/>
            </a:bodyPr>
            <a:lstStyle/>
            <a:p>
              <a:r>
                <a:rPr lang="en-US" sz="5400" dirty="0">
                  <a:solidFill>
                    <a:schemeClr val="bg1"/>
                  </a:solidFill>
                </a:rPr>
                <a:t>E</a:t>
              </a:r>
            </a:p>
          </p:txBody>
        </p:sp>
        <p:sp>
          <p:nvSpPr>
            <p:cNvPr id="28" name="TextBox 27"/>
            <p:cNvSpPr txBox="1"/>
            <p:nvPr/>
          </p:nvSpPr>
          <p:spPr>
            <a:xfrm>
              <a:off x="4404359" y="3150634"/>
              <a:ext cx="548640" cy="923330"/>
            </a:xfrm>
            <a:prstGeom prst="rect">
              <a:avLst/>
            </a:prstGeom>
            <a:noFill/>
          </p:spPr>
          <p:txBody>
            <a:bodyPr wrap="square" rtlCol="0">
              <a:spAutoFit/>
            </a:bodyPr>
            <a:lstStyle/>
            <a:p>
              <a:r>
                <a:rPr lang="en-US" sz="5400" dirty="0">
                  <a:solidFill>
                    <a:schemeClr val="bg1"/>
                  </a:solidFill>
                </a:rPr>
                <a:t>V</a:t>
              </a:r>
            </a:p>
          </p:txBody>
        </p:sp>
        <p:sp>
          <p:nvSpPr>
            <p:cNvPr id="29" name="TextBox 28"/>
            <p:cNvSpPr txBox="1"/>
            <p:nvPr/>
          </p:nvSpPr>
          <p:spPr>
            <a:xfrm>
              <a:off x="5231128" y="3150634"/>
              <a:ext cx="548640" cy="923330"/>
            </a:xfrm>
            <a:prstGeom prst="rect">
              <a:avLst/>
            </a:prstGeom>
            <a:noFill/>
          </p:spPr>
          <p:txBody>
            <a:bodyPr wrap="square" rtlCol="0">
              <a:spAutoFit/>
            </a:bodyPr>
            <a:lstStyle/>
            <a:p>
              <a:r>
                <a:rPr lang="en-US" sz="5400" dirty="0">
                  <a:solidFill>
                    <a:schemeClr val="bg1"/>
                  </a:solidFill>
                </a:rPr>
                <a:t>O</a:t>
              </a:r>
            </a:p>
          </p:txBody>
        </p:sp>
      </p:grpSp>
      <p:sp>
        <p:nvSpPr>
          <p:cNvPr id="5" name="Rectangle 4"/>
          <p:cNvSpPr/>
          <p:nvPr/>
        </p:nvSpPr>
        <p:spPr>
          <a:xfrm>
            <a:off x="4568875" y="2303181"/>
            <a:ext cx="6626942" cy="1323439"/>
          </a:xfrm>
          <a:prstGeom prst="rect">
            <a:avLst/>
          </a:prstGeom>
        </p:spPr>
        <p:txBody>
          <a:bodyPr wrap="none">
            <a:spAutoFit/>
          </a:bodyPr>
          <a:lstStyle/>
          <a:p>
            <a:pPr algn="ctr"/>
            <a:r>
              <a:rPr lang="en-US" sz="4000" b="1" dirty="0" smtClean="0">
                <a:solidFill>
                  <a:schemeClr val="bg1"/>
                </a:solidFill>
              </a:rPr>
              <a:t>DEMO ỨNG </a:t>
            </a:r>
            <a:r>
              <a:rPr lang="en-US" sz="4000" b="1" dirty="0">
                <a:solidFill>
                  <a:schemeClr val="bg1"/>
                </a:solidFill>
              </a:rPr>
              <a:t>DỤNG BÁN </a:t>
            </a:r>
            <a:r>
              <a:rPr lang="en-US" sz="4000" b="1" dirty="0" smtClean="0">
                <a:solidFill>
                  <a:schemeClr val="bg1"/>
                </a:solidFill>
              </a:rPr>
              <a:t>HÀNG</a:t>
            </a:r>
          </a:p>
          <a:p>
            <a:pPr algn="ctr"/>
            <a:r>
              <a:rPr lang="en-US" sz="4000" b="1" dirty="0" smtClean="0">
                <a:solidFill>
                  <a:schemeClr val="bg1"/>
                </a:solidFill>
              </a:rPr>
              <a:t> </a:t>
            </a:r>
            <a:r>
              <a:rPr lang="en-US" sz="4000" b="1" dirty="0">
                <a:solidFill>
                  <a:schemeClr val="bg1"/>
                </a:solidFill>
              </a:rPr>
              <a:t>TRÊN THIẾT BỊ DI ĐỘNG</a:t>
            </a:r>
          </a:p>
        </p:txBody>
      </p:sp>
    </p:spTree>
    <p:extLst>
      <p:ext uri="{BB962C8B-B14F-4D97-AF65-F5344CB8AC3E}">
        <p14:creationId xmlns:p14="http://schemas.microsoft.com/office/powerpoint/2010/main" val="186385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9" y="1040150"/>
            <a:ext cx="4614614" cy="4513984"/>
          </a:xfrm>
          <a:prstGeom prst="rect">
            <a:avLst/>
          </a:prstGeom>
        </p:spPr>
      </p:pic>
      <p:sp>
        <p:nvSpPr>
          <p:cNvPr id="7" name="Rectangle 6"/>
          <p:cNvSpPr/>
          <p:nvPr/>
        </p:nvSpPr>
        <p:spPr>
          <a:xfrm>
            <a:off x="7182395" y="2521568"/>
            <a:ext cx="2794099" cy="1015663"/>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dirty="0" smtClean="0">
                <a:solidFill>
                  <a:srgbClr val="FF5C00"/>
                </a:solidFill>
              </a:rPr>
              <a:t>THẦY </a:t>
            </a:r>
            <a:r>
              <a:rPr lang="en-US" sz="6000" dirty="0" err="1" smtClean="0">
                <a:solidFill>
                  <a:srgbClr val="FF5C00"/>
                </a:solidFill>
              </a:rPr>
              <a:t>Cô</a:t>
            </a:r>
            <a:endParaRPr lang="en-US" sz="6000" b="0" cap="none" spc="0" dirty="0">
              <a:ln w="0"/>
              <a:solidFill>
                <a:srgbClr val="FF5C00"/>
              </a:solidFill>
              <a:effectLst>
                <a:outerShdw blurRad="38100" dist="19050" dir="2700000" algn="tl" rotWithShape="0">
                  <a:schemeClr val="dk1">
                    <a:alpha val="40000"/>
                  </a:schemeClr>
                </a:outerShdw>
              </a:effectLst>
            </a:endParaRPr>
          </a:p>
        </p:txBody>
      </p:sp>
      <p:sp>
        <p:nvSpPr>
          <p:cNvPr id="10" name="Rectangle 9"/>
          <p:cNvSpPr/>
          <p:nvPr/>
        </p:nvSpPr>
        <p:spPr>
          <a:xfrm>
            <a:off x="4795432" y="3444898"/>
            <a:ext cx="7111049" cy="707886"/>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smtClean="0">
                <a:solidFill>
                  <a:srgbClr val="007992"/>
                </a:solidFill>
              </a:rPr>
              <a:t>ĐÃ THEO DÕI BÀI THUYẾT TRÌNH</a:t>
            </a:r>
            <a:endParaRPr lang="en-US" sz="4000" dirty="0">
              <a:ln w="0"/>
              <a:solidFill>
                <a:srgbClr val="007992"/>
              </a:solidFill>
              <a:effectLst>
                <a:outerShdw blurRad="38100" dist="19050" dir="2700000" algn="tl" rotWithShape="0">
                  <a:schemeClr val="dk1">
                    <a:alpha val="40000"/>
                  </a:schemeClr>
                </a:outerShdw>
              </a:effectLst>
            </a:endParaRPr>
          </a:p>
        </p:txBody>
      </p:sp>
      <p:sp>
        <p:nvSpPr>
          <p:cNvPr id="11" name="Rectangle 10"/>
          <p:cNvSpPr/>
          <p:nvPr/>
        </p:nvSpPr>
        <p:spPr>
          <a:xfrm>
            <a:off x="5568381" y="1870887"/>
            <a:ext cx="2632452" cy="92333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smtClean="0">
                <a:solidFill>
                  <a:srgbClr val="8F9191"/>
                </a:solidFill>
                <a:latin typeface="Calibri" panose="020F0502020204030204" pitchFamily="34" charset="0"/>
              </a:rPr>
              <a:t>CẢM ƠN</a:t>
            </a:r>
            <a:endParaRPr lang="en-US" sz="5400" dirty="0">
              <a:solidFill>
                <a:srgbClr val="8F9191"/>
              </a:solidFill>
            </a:endParaRPr>
          </a:p>
        </p:txBody>
      </p:sp>
    </p:spTree>
    <p:extLst>
      <p:ext uri="{BB962C8B-B14F-4D97-AF65-F5344CB8AC3E}">
        <p14:creationId xmlns:p14="http://schemas.microsoft.com/office/powerpoint/2010/main" val="2927772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109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Fira Sans ExtraBold</vt:lpstr>
      <vt:lpstr>Fira Sans Light</vt:lpstr>
      <vt:lpstr>Fira Sans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hieu-tran</dc:creator>
  <cp:lastModifiedBy>Admin</cp:lastModifiedBy>
  <cp:revision>92</cp:revision>
  <dcterms:created xsi:type="dcterms:W3CDTF">2018-07-07T05:29:54Z</dcterms:created>
  <dcterms:modified xsi:type="dcterms:W3CDTF">2018-08-06T16:46:31Z</dcterms:modified>
</cp:coreProperties>
</file>