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fntdata" ContentType="application/x-fontdata"/>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ejaVu Serif" charset="1" panose="02060603050605020204"/>
      <p:regular r:id="rId10"/>
    </p:embeddedFont>
    <p:embeddedFont>
      <p:font typeface="DejaVu Serif Bold" charset="1" panose="02060803050605020204"/>
      <p:regular r:id="rId11"/>
    </p:embeddedFont>
    <p:embeddedFont>
      <p:font typeface="DejaVu Serif Italics" charset="1" panose="020606030503050B0204"/>
      <p:regular r:id="rId12"/>
    </p:embeddedFont>
    <p:embeddedFont>
      <p:font typeface="DejaVu Serif Bold Italics" charset="1" panose="020608030503050B0204"/>
      <p:regular r:id="rId13"/>
    </p:embeddedFont>
    <p:embeddedFont>
      <p:font typeface="Josefin Sans Regular" charset="1" panose="00000500000000000000"/>
      <p:regular r:id="rId14"/>
    </p:embeddedFont>
    <p:embeddedFont>
      <p:font typeface="Josefin Sans Regular Bold" charset="1" panose="00000700000000000000"/>
      <p:regular r:id="rId15"/>
    </p:embeddedFont>
    <p:embeddedFont>
      <p:font typeface="Josefin Sans Regular Italics" charset="1" panose="00000500000000000000"/>
      <p:regular r:id="rId16"/>
    </p:embeddedFont>
    <p:embeddedFont>
      <p:font typeface="Josefin Sans Regular Bold Italics"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3.fntdata"/><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customXml" Target="../customXml/item3.xml"/><Relationship Id="rId7" Type="http://schemas.openxmlformats.org/officeDocument/2006/relationships/font" Target="fonts/font7.fntdata"/><Relationship Id="rId16" Type="http://schemas.openxmlformats.org/officeDocument/2006/relationships/font" Target="fonts/font16.fntdata"/><Relationship Id="rId2" Type="http://schemas.openxmlformats.org/officeDocument/2006/relationships/presProps" Target="presProps.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customXml" Target="../customXml/item2.xml"/><Relationship Id="rId1" Type="http://schemas.openxmlformats.org/officeDocument/2006/relationships/slideMaster" Target="slideMasters/slideMaster1.xml"/><Relationship Id="rId11" Type="http://schemas.openxmlformats.org/officeDocument/2006/relationships/font" Target="fonts/font11.fntdata"/><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6" Type="http://schemas.openxmlformats.org/officeDocument/2006/relationships/font" Target="fonts/font6.fntdata"/><Relationship Id="rId40" Type="http://schemas.openxmlformats.org/officeDocument/2006/relationships/customXml" Target="../customXml/item1.xml"/><Relationship Id="rId15" Type="http://schemas.openxmlformats.org/officeDocument/2006/relationships/font" Target="fonts/font15.fntdata"/><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5" Type="http://schemas.openxmlformats.org/officeDocument/2006/relationships/tableStyles" Target="tableStyles.xml"/><Relationship Id="rId10" Type="http://schemas.openxmlformats.org/officeDocument/2006/relationships/font" Target="fonts/font10.fntdata"/><Relationship Id="rId19" Type="http://schemas.openxmlformats.org/officeDocument/2006/relationships/slide" Target="slides/slide2.xml"/><Relationship Id="rId31" Type="http://schemas.openxmlformats.org/officeDocument/2006/relationships/slide" Target="slides/slide14.xml"/><Relationship Id="rId14" Type="http://schemas.openxmlformats.org/officeDocument/2006/relationships/font" Target="fonts/font14.fntdata"/><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 Type="http://schemas.openxmlformats.org/officeDocument/2006/relationships/theme" Target="theme/theme1.xml"/><Relationship Id="rId9" Type="http://schemas.openxmlformats.org/officeDocument/2006/relationships/font" Target="fonts/font9.fntdata"/><Relationship Id="rId8" Type="http://schemas.openxmlformats.org/officeDocument/2006/relationships/font" Target="fonts/font8.fntdata"/><Relationship Id="rId3" Type="http://schemas.openxmlformats.org/officeDocument/2006/relationships/viewProps" Target="viewProps.xml"/><Relationship Id="rId12" Type="http://schemas.openxmlformats.org/officeDocument/2006/relationships/font" Target="fonts/font12.fntdata"/><Relationship Id="rId17" Type="http://schemas.openxmlformats.org/officeDocument/2006/relationships/font" Target="fonts/font17.fntdata"/><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261929">
            <a:off x="9529097" y="-3897920"/>
            <a:ext cx="12406564" cy="12856543"/>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503445">
            <a:off x="16271422" y="-688600"/>
            <a:ext cx="2293248" cy="2376423"/>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07459">
            <a:off x="-469322" y="7673063"/>
            <a:ext cx="2393626" cy="2480441"/>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512446">
            <a:off x="-1875930" y="3860717"/>
            <a:ext cx="10179983" cy="10549205"/>
          </a:xfrm>
          <a:prstGeom prst="rect">
            <a:avLst/>
          </a:prstGeom>
        </p:spPr>
      </p:pic>
      <p:grpSp>
        <p:nvGrpSpPr>
          <p:cNvPr name="Group 6" id="6"/>
          <p:cNvGrpSpPr/>
          <p:nvPr/>
        </p:nvGrpSpPr>
        <p:grpSpPr>
          <a:xfrm rot="0">
            <a:off x="2032962" y="9258300"/>
            <a:ext cx="1181100" cy="11811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7259300" y="2331504"/>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0" id="10"/>
          <p:cNvGrpSpPr/>
          <p:nvPr/>
        </p:nvGrpSpPr>
        <p:grpSpPr>
          <a:xfrm rot="0">
            <a:off x="1285675" y="2399069"/>
            <a:ext cx="15716650" cy="5672321"/>
            <a:chOff x="0" y="0"/>
            <a:chExt cx="20955533" cy="7563095"/>
          </a:xfrm>
        </p:grpSpPr>
        <p:sp>
          <p:nvSpPr>
            <p:cNvPr name="TextBox 11" id="11"/>
            <p:cNvSpPr txBox="true"/>
            <p:nvPr/>
          </p:nvSpPr>
          <p:spPr>
            <a:xfrm rot="0">
              <a:off x="0" y="198834"/>
              <a:ext cx="20955533" cy="4233069"/>
            </a:xfrm>
            <a:prstGeom prst="rect">
              <a:avLst/>
            </a:prstGeom>
          </p:spPr>
          <p:txBody>
            <a:bodyPr anchor="t" rtlCol="false" tIns="0" lIns="0" bIns="0" rIns="0">
              <a:spAutoFit/>
            </a:bodyPr>
            <a:lstStyle/>
            <a:p>
              <a:pPr algn="ctr">
                <a:lnSpc>
                  <a:spcPts val="12000"/>
                </a:lnSpc>
              </a:pPr>
              <a:r>
                <a:rPr lang="en-US" spc="1200" sz="12000">
                  <a:solidFill>
                    <a:srgbClr val="6BD4CD"/>
                  </a:solidFill>
                  <a:latin typeface="Josefin Sans Regular Bold"/>
                </a:rPr>
                <a:t>QUẢN LÝ TIỀN ĐIỆN</a:t>
              </a:r>
            </a:p>
          </p:txBody>
        </p:sp>
        <p:sp>
          <p:nvSpPr>
            <p:cNvPr name="TextBox 12" id="12"/>
            <p:cNvSpPr txBox="true"/>
            <p:nvPr/>
          </p:nvSpPr>
          <p:spPr>
            <a:xfrm rot="0">
              <a:off x="0" y="4598465"/>
              <a:ext cx="20955533" cy="2968202"/>
            </a:xfrm>
            <a:prstGeom prst="rect">
              <a:avLst/>
            </a:prstGeom>
          </p:spPr>
          <p:txBody>
            <a:bodyPr anchor="t" rtlCol="false" tIns="0" lIns="0" bIns="0" rIns="0">
              <a:spAutoFit/>
            </a:bodyPr>
            <a:lstStyle/>
            <a:p>
              <a:pPr algn="ctr">
                <a:lnSpc>
                  <a:spcPts val="4479"/>
                </a:lnSpc>
              </a:pPr>
              <a:r>
                <a:rPr lang="en-US" spc="319" sz="3199">
                  <a:solidFill>
                    <a:srgbClr val="6BD4CD"/>
                  </a:solidFill>
                  <a:latin typeface="Josefin Sans Regular"/>
                </a:rPr>
                <a:t>NHÓM 2</a:t>
              </a:r>
            </a:p>
            <a:p>
              <a:pPr algn="ctr">
                <a:lnSpc>
                  <a:spcPts val="4479"/>
                </a:lnSpc>
              </a:pPr>
              <a:r>
                <a:rPr lang="en-US" spc="319" sz="3199">
                  <a:solidFill>
                    <a:srgbClr val="6BD4CD"/>
                  </a:solidFill>
                  <a:latin typeface="Josefin Sans Regular"/>
                </a:rPr>
                <a:t>NGUYỄN THÀNH NHÂN</a:t>
              </a:r>
            </a:p>
            <a:p>
              <a:pPr algn="ctr">
                <a:lnSpc>
                  <a:spcPts val="4479"/>
                </a:lnSpc>
              </a:pPr>
              <a:r>
                <a:rPr lang="en-US" spc="319" sz="3199">
                  <a:solidFill>
                    <a:srgbClr val="6BD4CD"/>
                  </a:solidFill>
                  <a:latin typeface="Josefin Sans Regular"/>
                </a:rPr>
                <a:t>TRẦN THỊ LAN HƯƠNG</a:t>
              </a:r>
            </a:p>
            <a:p>
              <a:pPr algn="ctr">
                <a:lnSpc>
                  <a:spcPts val="4479"/>
                </a:lnSpc>
              </a:pPr>
              <a:r>
                <a:rPr lang="en-US" spc="319" sz="3199">
                  <a:solidFill>
                    <a:srgbClr val="6BD4CD"/>
                  </a:solidFill>
                  <a:latin typeface="Josefin Sans Regular"/>
                </a:rPr>
                <a:t>TRỊNH HOÀNG DUY ANH</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545213">
            <a:off x="-2794797" y="-2710781"/>
            <a:ext cx="7217199" cy="7478962"/>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049868">
            <a:off x="-2396176" y="1035333"/>
            <a:ext cx="9120414" cy="945120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67389">
            <a:off x="11227612" y="315836"/>
            <a:ext cx="9317391" cy="9655328"/>
          </a:xfrm>
          <a:prstGeom prst="rect">
            <a:avLst/>
          </a:prstGeom>
        </p:spPr>
      </p:pic>
      <p:pic>
        <p:nvPicPr>
          <p:cNvPr name="Picture 5" id="5"/>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11483">
            <a:off x="13630809" y="-3342624"/>
            <a:ext cx="6165516" cy="638913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626822" y="5143500"/>
            <a:ext cx="847483" cy="343231"/>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813695" y="4971885"/>
            <a:ext cx="847483" cy="343231"/>
          </a:xfrm>
          <a:prstGeom prst="rect">
            <a:avLst/>
          </a:prstGeom>
        </p:spPr>
      </p:pic>
      <p:grpSp>
        <p:nvGrpSpPr>
          <p:cNvPr name="Group 8" id="8"/>
          <p:cNvGrpSpPr/>
          <p:nvPr/>
        </p:nvGrpSpPr>
        <p:grpSpPr>
          <a:xfrm rot="0">
            <a:off x="528053" y="2177772"/>
            <a:ext cx="4858150" cy="5931456"/>
            <a:chOff x="0" y="0"/>
            <a:chExt cx="6477533" cy="7908607"/>
          </a:xfrm>
        </p:grpSpPr>
        <p:sp>
          <p:nvSpPr>
            <p:cNvPr name="TextBox 9" id="9"/>
            <p:cNvSpPr txBox="true"/>
            <p:nvPr/>
          </p:nvSpPr>
          <p:spPr>
            <a:xfrm rot="0">
              <a:off x="0" y="-14287"/>
              <a:ext cx="6477533" cy="1428750"/>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QUẢN LÝ KHÁCH HÀNG</a:t>
              </a:r>
            </a:p>
          </p:txBody>
        </p:sp>
        <p:sp>
          <p:nvSpPr>
            <p:cNvPr name="TextBox 10" id="10"/>
            <p:cNvSpPr txBox="true"/>
            <p:nvPr/>
          </p:nvSpPr>
          <p:spPr>
            <a:xfrm rot="0">
              <a:off x="0" y="1547019"/>
              <a:ext cx="6477533" cy="6383020"/>
            </a:xfrm>
            <a:prstGeom prst="rect">
              <a:avLst/>
            </a:prstGeom>
          </p:spPr>
          <p:txBody>
            <a:bodyPr anchor="t" rtlCol="false" tIns="0" lIns="0" bIns="0" rIns="0">
              <a:spAutoFit/>
            </a:bodyPr>
            <a:lstStyle/>
            <a:p>
              <a:pPr algn="ctr">
                <a:lnSpc>
                  <a:spcPts val="3900"/>
                </a:lnSpc>
              </a:pPr>
              <a:r>
                <a:rPr lang="en-US" sz="2600">
                  <a:solidFill>
                    <a:srgbClr val="6BD4CD"/>
                  </a:solidFill>
                  <a:latin typeface="Josefin Sans Regular"/>
                </a:rPr>
                <a:t> Có t</a:t>
              </a:r>
              <a:r>
                <a:rPr lang="en-US" sz="2600">
                  <a:solidFill>
                    <a:srgbClr val="6BD4CD"/>
                  </a:solidFill>
                  <a:latin typeface="Josefin Sans Regular"/>
                </a:rPr>
                <a:t>hể thực hiện thêm khách hàng mới vào danh sách, sửa đổi khi có những biến đổi xảy ra và xóa bỏ khách hàng khi chuyển nhà không dùng điện nữa. Các thông tin về khách hàng gồm có: Mã khách hàng, Tên khách hàng, Điện thoại liên hệ và các mô tả khác.</a:t>
              </a:r>
            </a:p>
            <a:p>
              <a:pPr algn="ctr">
                <a:lnSpc>
                  <a:spcPts val="3900"/>
                </a:lnSpc>
              </a:pPr>
            </a:p>
          </p:txBody>
        </p:sp>
      </p:grpSp>
      <p:sp>
        <p:nvSpPr>
          <p:cNvPr name="TextBox 11" id="11"/>
          <p:cNvSpPr txBox="true"/>
          <p:nvPr/>
        </p:nvSpPr>
        <p:spPr>
          <a:xfrm rot="0">
            <a:off x="6714925" y="5092154"/>
            <a:ext cx="4858150" cy="468868"/>
          </a:xfrm>
          <a:prstGeom prst="rect">
            <a:avLst/>
          </a:prstGeom>
        </p:spPr>
        <p:txBody>
          <a:bodyPr anchor="t" rtlCol="false" tIns="0" lIns="0" bIns="0" rIns="0">
            <a:spAutoFit/>
          </a:bodyPr>
          <a:lstStyle/>
          <a:p>
            <a:pPr algn="ctr">
              <a:lnSpc>
                <a:spcPts val="3900"/>
              </a:lnSpc>
            </a:pPr>
          </a:p>
        </p:txBody>
      </p:sp>
      <p:grpSp>
        <p:nvGrpSpPr>
          <p:cNvPr name="Group 12" id="12"/>
          <p:cNvGrpSpPr/>
          <p:nvPr/>
        </p:nvGrpSpPr>
        <p:grpSpPr>
          <a:xfrm rot="0">
            <a:off x="12901797" y="2402800"/>
            <a:ext cx="4858150" cy="4254460"/>
            <a:chOff x="0" y="0"/>
            <a:chExt cx="6477533" cy="5672614"/>
          </a:xfrm>
        </p:grpSpPr>
        <p:sp>
          <p:nvSpPr>
            <p:cNvPr name="TextBox 13" id="13"/>
            <p:cNvSpPr txBox="true"/>
            <p:nvPr/>
          </p:nvSpPr>
          <p:spPr>
            <a:xfrm rot="0">
              <a:off x="0" y="-14287"/>
              <a:ext cx="6477533" cy="1428750"/>
            </a:xfrm>
            <a:prstGeom prst="rect">
              <a:avLst/>
            </a:prstGeom>
          </p:spPr>
          <p:txBody>
            <a:bodyPr anchor="t" rtlCol="false" tIns="0" lIns="0" bIns="0" rIns="0">
              <a:spAutoFit/>
            </a:bodyPr>
            <a:lstStyle/>
            <a:p>
              <a:pPr algn="ctr">
                <a:lnSpc>
                  <a:spcPts val="4320"/>
                </a:lnSpc>
              </a:pPr>
              <a:r>
                <a:rPr lang="en-US" spc="359" sz="3600">
                  <a:solidFill>
                    <a:srgbClr val="6BD4CD"/>
                  </a:solidFill>
                  <a:latin typeface="Josefin Sans Regular"/>
                </a:rPr>
                <a:t>QUẢN LÝ HÓA ĐƠN</a:t>
              </a:r>
            </a:p>
          </p:txBody>
        </p:sp>
        <p:sp>
          <p:nvSpPr>
            <p:cNvPr name="TextBox 14" id="14"/>
            <p:cNvSpPr txBox="true"/>
            <p:nvPr/>
          </p:nvSpPr>
          <p:spPr>
            <a:xfrm rot="0">
              <a:off x="0" y="2547144"/>
              <a:ext cx="6477533" cy="3811270"/>
            </a:xfrm>
            <a:prstGeom prst="rect">
              <a:avLst/>
            </a:prstGeom>
          </p:spPr>
          <p:txBody>
            <a:bodyPr anchor="t" rtlCol="false" tIns="0" lIns="0" bIns="0" rIns="0">
              <a:spAutoFit/>
            </a:bodyPr>
            <a:lstStyle/>
            <a:p>
              <a:pPr algn="ctr">
                <a:lnSpc>
                  <a:spcPts val="3900"/>
                </a:lnSpc>
              </a:pPr>
              <a:r>
                <a:rPr lang="en-US" sz="2600">
                  <a:solidFill>
                    <a:srgbClr val="6BD4CD"/>
                  </a:solidFill>
                  <a:latin typeface="Josefin Sans Regular"/>
                </a:rPr>
                <a:t> Mỗi khách hàng khi có chỉ số điện sẽ được nhận một hóa đơn. Trong đó bao gồm: mã hóa đơn, mã khách hàng, loại điện , lượng điện tiêu thụ, thành tiền.</a:t>
              </a:r>
            </a:p>
            <a:p>
              <a:pPr algn="ctr">
                <a:lnSpc>
                  <a:spcPts val="3900"/>
                </a:lnSpc>
              </a:pPr>
            </a:p>
          </p:txBody>
        </p:sp>
      </p:grpSp>
      <p:grpSp>
        <p:nvGrpSpPr>
          <p:cNvPr name="Group 15" id="15"/>
          <p:cNvGrpSpPr/>
          <p:nvPr/>
        </p:nvGrpSpPr>
        <p:grpSpPr>
          <a:xfrm rot="0">
            <a:off x="17259300" y="8401050"/>
            <a:ext cx="1181100" cy="1181100"/>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7" id="17"/>
          <p:cNvGrpSpPr/>
          <p:nvPr/>
        </p:nvGrpSpPr>
        <p:grpSpPr>
          <a:xfrm rot="0">
            <a:off x="609600" y="742950"/>
            <a:ext cx="571500" cy="571500"/>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9" id="19"/>
          <p:cNvGrpSpPr/>
          <p:nvPr/>
        </p:nvGrpSpPr>
        <p:grpSpPr>
          <a:xfrm rot="0">
            <a:off x="6474305" y="2548905"/>
            <a:ext cx="5235226" cy="5480881"/>
            <a:chOff x="0" y="0"/>
            <a:chExt cx="6980301" cy="7307842"/>
          </a:xfrm>
        </p:grpSpPr>
        <p:sp>
          <p:nvSpPr>
            <p:cNvPr name="TextBox 20" id="20"/>
            <p:cNvSpPr txBox="true"/>
            <p:nvPr/>
          </p:nvSpPr>
          <p:spPr>
            <a:xfrm rot="0">
              <a:off x="0" y="-24921"/>
              <a:ext cx="6980301" cy="1569699"/>
            </a:xfrm>
            <a:prstGeom prst="rect">
              <a:avLst/>
            </a:prstGeom>
          </p:spPr>
          <p:txBody>
            <a:bodyPr anchor="t" rtlCol="false" tIns="0" lIns="0" bIns="0" rIns="0">
              <a:spAutoFit/>
            </a:bodyPr>
            <a:lstStyle/>
            <a:p>
              <a:pPr algn="ctr">
                <a:lnSpc>
                  <a:spcPts val="4655"/>
                </a:lnSpc>
              </a:pPr>
              <a:r>
                <a:rPr lang="en-US" spc="387" sz="3879">
                  <a:solidFill>
                    <a:srgbClr val="E2EDF1"/>
                  </a:solidFill>
                  <a:latin typeface="Josefin Sans Regular"/>
                </a:rPr>
                <a:t>QUẢN LÝ CHỈ SỐ ĐIỆN</a:t>
              </a:r>
            </a:p>
          </p:txBody>
        </p:sp>
        <p:sp>
          <p:nvSpPr>
            <p:cNvPr name="TextBox 21" id="21"/>
            <p:cNvSpPr txBox="true"/>
            <p:nvPr/>
          </p:nvSpPr>
          <p:spPr>
            <a:xfrm rot="0">
              <a:off x="0" y="1694276"/>
              <a:ext cx="6980301" cy="5636660"/>
            </a:xfrm>
            <a:prstGeom prst="rect">
              <a:avLst/>
            </a:prstGeom>
          </p:spPr>
          <p:txBody>
            <a:bodyPr anchor="t" rtlCol="false" tIns="0" lIns="0" bIns="0" rIns="0">
              <a:spAutoFit/>
            </a:bodyPr>
            <a:lstStyle/>
            <a:p>
              <a:pPr algn="ctr">
                <a:lnSpc>
                  <a:spcPts val="4202"/>
                </a:lnSpc>
              </a:pPr>
              <a:r>
                <a:rPr lang="en-US" sz="2801">
                  <a:solidFill>
                    <a:srgbClr val="E2EDF1"/>
                  </a:solidFill>
                  <a:latin typeface="Josefin Sans Regular"/>
                </a:rPr>
                <a:t> Chỉ số điện sẽ được nhập vào từ admin (người quản lí). Sẽ được xóa đi mỗi khi có khách hàng đó không tồn tại. Thông tin về đĩa phim bao gồm: Mã khách , mã tháng , chỉ số điện cũ , chỉ số điện mới</a:t>
              </a:r>
            </a:p>
            <a:p>
              <a:pPr algn="ctr">
                <a:lnSpc>
                  <a:spcPts val="4202"/>
                </a:lnSpc>
              </a:pPr>
            </a:p>
          </p:txBody>
        </p:sp>
      </p:grpSp>
      <p:sp>
        <p:nvSpPr>
          <p:cNvPr name="TextBox 22" id="22"/>
          <p:cNvSpPr txBox="true"/>
          <p:nvPr/>
        </p:nvSpPr>
        <p:spPr>
          <a:xfrm rot="0">
            <a:off x="985082" y="242252"/>
            <a:ext cx="8802241" cy="896620"/>
          </a:xfrm>
          <a:prstGeom prst="rect">
            <a:avLst/>
          </a:prstGeom>
        </p:spPr>
        <p:txBody>
          <a:bodyPr anchor="t" rtlCol="false" tIns="0" lIns="0" bIns="0" rIns="0">
            <a:spAutoFit/>
          </a:bodyPr>
          <a:lstStyle/>
          <a:p>
            <a:pPr algn="ctr">
              <a:lnSpc>
                <a:spcPts val="7279"/>
              </a:lnSpc>
            </a:pPr>
            <a:r>
              <a:rPr lang="en-US" sz="5199">
                <a:solidFill>
                  <a:srgbClr val="FFFFFF"/>
                </a:solidFill>
                <a:latin typeface="DejaVu Serif"/>
              </a:rPr>
              <a:t>Đặc tả yêu cầu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92641">
            <a:off x="1853217" y="-2526377"/>
            <a:ext cx="14137151" cy="1464989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967898" y="-2126071"/>
            <a:ext cx="6088708" cy="6309542"/>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7" id="7"/>
          <p:cNvGrpSpPr/>
          <p:nvPr/>
        </p:nvGrpSpPr>
        <p:grpSpPr>
          <a:xfrm rot="0">
            <a:off x="16687800" y="10287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52400" y="80772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1873937" y="2723140"/>
            <a:ext cx="14590967" cy="1750002"/>
            <a:chOff x="0" y="0"/>
            <a:chExt cx="19454623" cy="2333335"/>
          </a:xfrm>
        </p:grpSpPr>
        <p:sp>
          <p:nvSpPr>
            <p:cNvPr name="TextBox 12" id="12"/>
            <p:cNvSpPr txBox="true"/>
            <p:nvPr/>
          </p:nvSpPr>
          <p:spPr>
            <a:xfrm rot="0">
              <a:off x="0" y="122039"/>
              <a:ext cx="19454623" cy="1249470"/>
            </a:xfrm>
            <a:prstGeom prst="rect">
              <a:avLst/>
            </a:prstGeom>
          </p:spPr>
          <p:txBody>
            <a:bodyPr anchor="t" rtlCol="false" tIns="0" lIns="0" bIns="0" rIns="0">
              <a:spAutoFit/>
            </a:bodyPr>
            <a:lstStyle/>
            <a:p>
              <a:pPr algn="ctr">
                <a:lnSpc>
                  <a:spcPts val="6800"/>
                </a:lnSpc>
              </a:pPr>
              <a:r>
                <a:rPr lang="en-US" spc="680" sz="6800">
                  <a:solidFill>
                    <a:srgbClr val="6BD4CD"/>
                  </a:solidFill>
                  <a:latin typeface="Josefin Sans Regular Bold"/>
                </a:rPr>
                <a:t>III. THIẾT KẾ CƠ SỞ DỬ LIỆU</a:t>
              </a:r>
            </a:p>
          </p:txBody>
        </p:sp>
        <p:sp>
          <p:nvSpPr>
            <p:cNvPr name="TextBox 13" id="13"/>
            <p:cNvSpPr txBox="true"/>
            <p:nvPr/>
          </p:nvSpPr>
          <p:spPr>
            <a:xfrm rot="0">
              <a:off x="0" y="1616579"/>
              <a:ext cx="19454623" cy="723900"/>
            </a:xfrm>
            <a:prstGeom prst="rect">
              <a:avLst/>
            </a:prstGeom>
          </p:spPr>
          <p:txBody>
            <a:bodyPr anchor="t" rtlCol="false" tIns="0" lIns="0" bIns="0" rIns="0">
              <a:spAutoFit/>
            </a:bodyPr>
            <a:lstStyle/>
            <a:p>
              <a:pPr algn="ctr">
                <a:lnSpc>
                  <a:spcPts val="4320"/>
                </a:lnSpc>
              </a:pPr>
            </a:p>
          </p:txBody>
        </p:sp>
      </p:grpSp>
      <p:sp>
        <p:nvSpPr>
          <p:cNvPr name="TextBox 14" id="14"/>
          <p:cNvSpPr txBox="true"/>
          <p:nvPr/>
        </p:nvSpPr>
        <p:spPr>
          <a:xfrm rot="0">
            <a:off x="4555968" y="4552421"/>
            <a:ext cx="8156916" cy="1010709"/>
          </a:xfrm>
          <a:prstGeom prst="rect">
            <a:avLst/>
          </a:prstGeom>
        </p:spPr>
        <p:txBody>
          <a:bodyPr anchor="t" rtlCol="false" tIns="0" lIns="0" bIns="0" rIns="0">
            <a:spAutoFit/>
          </a:bodyPr>
          <a:lstStyle/>
          <a:p>
            <a:pPr algn="ctr" marL="1207852" indent="-603926" lvl="1">
              <a:lnSpc>
                <a:spcPts val="8391"/>
              </a:lnSpc>
              <a:spcBef>
                <a:spcPct val="0"/>
              </a:spcBef>
              <a:buFont typeface="Arial"/>
              <a:buChar char="•"/>
            </a:pPr>
            <a:r>
              <a:rPr lang="en-US" sz="5594">
                <a:solidFill>
                  <a:srgbClr val="6BD4CD"/>
                </a:solidFill>
                <a:latin typeface="Josefin Sans Regular"/>
              </a:rPr>
              <a:t>Xác định các thực thể</a:t>
            </a:r>
          </a:p>
        </p:txBody>
      </p:sp>
      <p:sp>
        <p:nvSpPr>
          <p:cNvPr name="TextBox 15" id="15"/>
          <p:cNvSpPr txBox="true"/>
          <p:nvPr/>
        </p:nvSpPr>
        <p:spPr>
          <a:xfrm rot="0">
            <a:off x="3241998" y="5711653"/>
            <a:ext cx="11804003" cy="1010709"/>
          </a:xfrm>
          <a:prstGeom prst="rect">
            <a:avLst/>
          </a:prstGeom>
        </p:spPr>
        <p:txBody>
          <a:bodyPr anchor="t" rtlCol="false" tIns="0" lIns="0" bIns="0" rIns="0">
            <a:spAutoFit/>
          </a:bodyPr>
          <a:lstStyle/>
          <a:p>
            <a:pPr algn="ctr">
              <a:lnSpc>
                <a:spcPts val="8391"/>
              </a:lnSpc>
              <a:spcBef>
                <a:spcPct val="0"/>
              </a:spcBef>
            </a:pPr>
            <a:r>
              <a:rPr lang="en-US" sz="5594">
                <a:solidFill>
                  <a:srgbClr val="6BD4CD"/>
                </a:solidFill>
                <a:latin typeface="Josefin Sans Regular"/>
              </a:rPr>
              <a:t>2. Mô hình dữ liệu mức quan hệ</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760312" y="-2153021"/>
            <a:ext cx="6088708" cy="6309542"/>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6" id="6"/>
          <p:cNvGrpSpPr/>
          <p:nvPr/>
        </p:nvGrpSpPr>
        <p:grpSpPr>
          <a:xfrm rot="0">
            <a:off x="16687800" y="1028700"/>
            <a:ext cx="571500" cy="5715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52400" y="8077200"/>
            <a:ext cx="1181100" cy="11811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0"/>
          <a:stretch>
            <a:fillRect/>
          </a:stretch>
        </p:blipFill>
        <p:spPr>
          <a:xfrm flipH="false" flipV="false" rot="0">
            <a:off x="5902274" y="1801700"/>
            <a:ext cx="6003315" cy="7746213"/>
          </a:xfrm>
          <a:prstGeom prst="rect">
            <a:avLst/>
          </a:prstGeom>
        </p:spPr>
      </p:pic>
      <p:sp>
        <p:nvSpPr>
          <p:cNvPr name="TextBox 11" id="11"/>
          <p:cNvSpPr txBox="true"/>
          <p:nvPr/>
        </p:nvSpPr>
        <p:spPr>
          <a:xfrm rot="0">
            <a:off x="1314450" y="729924"/>
            <a:ext cx="7994964" cy="896620"/>
          </a:xfrm>
          <a:prstGeom prst="rect">
            <a:avLst/>
          </a:prstGeom>
        </p:spPr>
        <p:txBody>
          <a:bodyPr anchor="t" rtlCol="false" tIns="0" lIns="0" bIns="0" rIns="0">
            <a:spAutoFit/>
          </a:bodyPr>
          <a:lstStyle/>
          <a:p>
            <a:pPr>
              <a:lnSpc>
                <a:spcPts val="7279"/>
              </a:lnSpc>
            </a:pPr>
            <a:r>
              <a:rPr lang="en-US" sz="5199">
                <a:solidFill>
                  <a:srgbClr val="FFFFFF"/>
                </a:solidFill>
                <a:latin typeface="DejaVu Serif"/>
              </a:rPr>
              <a:t>Xác định các thực thể</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760312" y="-2153021"/>
            <a:ext cx="6088708" cy="6309542"/>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6" id="6"/>
          <p:cNvGrpSpPr/>
          <p:nvPr/>
        </p:nvGrpSpPr>
        <p:grpSpPr>
          <a:xfrm rot="0">
            <a:off x="16687800" y="1028700"/>
            <a:ext cx="571500" cy="57150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52400" y="8077200"/>
            <a:ext cx="1181100" cy="11811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0"/>
          <a:stretch>
            <a:fillRect/>
          </a:stretch>
        </p:blipFill>
        <p:spPr>
          <a:xfrm flipH="false" flipV="false" rot="0">
            <a:off x="1802313" y="1811511"/>
            <a:ext cx="14662592" cy="7896915"/>
          </a:xfrm>
          <a:prstGeom prst="rect">
            <a:avLst/>
          </a:prstGeom>
        </p:spPr>
      </p:pic>
      <p:sp>
        <p:nvSpPr>
          <p:cNvPr name="TextBox 11" id="11"/>
          <p:cNvSpPr txBox="true"/>
          <p:nvPr/>
        </p:nvSpPr>
        <p:spPr>
          <a:xfrm rot="0">
            <a:off x="1314450" y="729924"/>
            <a:ext cx="10106773" cy="896620"/>
          </a:xfrm>
          <a:prstGeom prst="rect">
            <a:avLst/>
          </a:prstGeom>
        </p:spPr>
        <p:txBody>
          <a:bodyPr anchor="t" rtlCol="false" tIns="0" lIns="0" bIns="0" rIns="0">
            <a:spAutoFit/>
          </a:bodyPr>
          <a:lstStyle/>
          <a:p>
            <a:pPr>
              <a:lnSpc>
                <a:spcPts val="7279"/>
              </a:lnSpc>
            </a:pPr>
            <a:r>
              <a:rPr lang="en-US" sz="5199">
                <a:solidFill>
                  <a:srgbClr val="FFFFFF"/>
                </a:solidFill>
                <a:latin typeface="DejaVu Serif"/>
              </a:rPr>
              <a:t>Mô hình mức dữ liệu quan hệ</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92641">
            <a:off x="1853217" y="-2526377"/>
            <a:ext cx="14137151" cy="1464989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967898" y="-2126071"/>
            <a:ext cx="6088708" cy="6309542"/>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7" id="7"/>
          <p:cNvGrpSpPr/>
          <p:nvPr/>
        </p:nvGrpSpPr>
        <p:grpSpPr>
          <a:xfrm rot="0">
            <a:off x="16687800" y="10287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52400" y="80772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1873937" y="2294515"/>
            <a:ext cx="14590967" cy="2607252"/>
            <a:chOff x="0" y="0"/>
            <a:chExt cx="19454623" cy="3476335"/>
          </a:xfrm>
        </p:grpSpPr>
        <p:sp>
          <p:nvSpPr>
            <p:cNvPr name="TextBox 12" id="12"/>
            <p:cNvSpPr txBox="true"/>
            <p:nvPr/>
          </p:nvSpPr>
          <p:spPr>
            <a:xfrm rot="0">
              <a:off x="0" y="122039"/>
              <a:ext cx="19454623" cy="2392470"/>
            </a:xfrm>
            <a:prstGeom prst="rect">
              <a:avLst/>
            </a:prstGeom>
          </p:spPr>
          <p:txBody>
            <a:bodyPr anchor="t" rtlCol="false" tIns="0" lIns="0" bIns="0" rIns="0">
              <a:spAutoFit/>
            </a:bodyPr>
            <a:lstStyle/>
            <a:p>
              <a:pPr algn="ctr">
                <a:lnSpc>
                  <a:spcPts val="6800"/>
                </a:lnSpc>
              </a:pPr>
              <a:r>
                <a:rPr lang="en-US" spc="680" sz="6800">
                  <a:solidFill>
                    <a:srgbClr val="6BD4CD"/>
                  </a:solidFill>
                  <a:latin typeface="Josefin Sans Regular Bold"/>
                </a:rPr>
                <a:t>IV. THIẾT KẾ CÀI ĐẶT CHƯƠNG TRÌNH</a:t>
              </a:r>
            </a:p>
          </p:txBody>
        </p:sp>
        <p:sp>
          <p:nvSpPr>
            <p:cNvPr name="TextBox 13" id="13"/>
            <p:cNvSpPr txBox="true"/>
            <p:nvPr/>
          </p:nvSpPr>
          <p:spPr>
            <a:xfrm rot="0">
              <a:off x="0" y="2759579"/>
              <a:ext cx="19454623" cy="723900"/>
            </a:xfrm>
            <a:prstGeom prst="rect">
              <a:avLst/>
            </a:prstGeom>
          </p:spPr>
          <p:txBody>
            <a:bodyPr anchor="t" rtlCol="false" tIns="0" lIns="0" bIns="0" rIns="0">
              <a:spAutoFit/>
            </a:bodyPr>
            <a:lstStyle/>
            <a:p>
              <a:pPr algn="ctr">
                <a:lnSpc>
                  <a:spcPts val="4320"/>
                </a:lnSpc>
              </a:pPr>
            </a:p>
          </p:txBody>
        </p:sp>
      </p:grpSp>
      <p:sp>
        <p:nvSpPr>
          <p:cNvPr name="TextBox 14" id="14"/>
          <p:cNvSpPr txBox="true"/>
          <p:nvPr/>
        </p:nvSpPr>
        <p:spPr>
          <a:xfrm rot="0">
            <a:off x="5068025" y="4552421"/>
            <a:ext cx="7132802" cy="1010709"/>
          </a:xfrm>
          <a:prstGeom prst="rect">
            <a:avLst/>
          </a:prstGeom>
        </p:spPr>
        <p:txBody>
          <a:bodyPr anchor="t" rtlCol="false" tIns="0" lIns="0" bIns="0" rIns="0">
            <a:spAutoFit/>
          </a:bodyPr>
          <a:lstStyle/>
          <a:p>
            <a:pPr algn="ctr" marL="1207852" indent="-603926" lvl="1">
              <a:lnSpc>
                <a:spcPts val="8391"/>
              </a:lnSpc>
              <a:spcBef>
                <a:spcPct val="0"/>
              </a:spcBef>
              <a:buFont typeface="Arial"/>
              <a:buChar char="•"/>
            </a:pPr>
            <a:r>
              <a:rPr lang="en-US" sz="5594">
                <a:solidFill>
                  <a:srgbClr val="6BD4CD"/>
                </a:solidFill>
                <a:latin typeface="Josefin Sans Regular"/>
              </a:rPr>
              <a:t> Các module chính</a:t>
            </a:r>
          </a:p>
        </p:txBody>
      </p:sp>
      <p:sp>
        <p:nvSpPr>
          <p:cNvPr name="TextBox 15" id="15"/>
          <p:cNvSpPr txBox="true"/>
          <p:nvPr/>
        </p:nvSpPr>
        <p:spPr>
          <a:xfrm rot="0">
            <a:off x="3241998" y="5711653"/>
            <a:ext cx="11804003" cy="1010709"/>
          </a:xfrm>
          <a:prstGeom prst="rect">
            <a:avLst/>
          </a:prstGeom>
        </p:spPr>
        <p:txBody>
          <a:bodyPr anchor="t" rtlCol="false" tIns="0" lIns="0" bIns="0" rIns="0">
            <a:spAutoFit/>
          </a:bodyPr>
          <a:lstStyle/>
          <a:p>
            <a:pPr algn="ctr">
              <a:lnSpc>
                <a:spcPts val="8391"/>
              </a:lnSpc>
              <a:spcBef>
                <a:spcPct val="0"/>
              </a:spcBef>
            </a:pPr>
            <a:r>
              <a:rPr lang="en-US" sz="5594">
                <a:solidFill>
                  <a:srgbClr val="6BD4CD"/>
                </a:solidFill>
                <a:latin typeface="Josefin Sans Regular"/>
              </a:rPr>
              <a:t>2. Giao diện chương trình</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0" id="10"/>
          <p:cNvSpPr txBox="true"/>
          <p:nvPr/>
        </p:nvSpPr>
        <p:spPr>
          <a:xfrm rot="0">
            <a:off x="1314450" y="2910662"/>
            <a:ext cx="14759806" cy="3608427"/>
          </a:xfrm>
          <a:prstGeom prst="rect">
            <a:avLst/>
          </a:prstGeom>
        </p:spPr>
        <p:txBody>
          <a:bodyPr anchor="t" rtlCol="false" tIns="0" lIns="0" bIns="0" rIns="0">
            <a:spAutoFit/>
          </a:bodyPr>
          <a:lstStyle/>
          <a:p>
            <a:pPr>
              <a:lnSpc>
                <a:spcPts val="4711"/>
              </a:lnSpc>
              <a:spcBef>
                <a:spcPct val="0"/>
              </a:spcBef>
            </a:pPr>
            <a:r>
              <a:rPr lang="en-US" spc="392" sz="3926">
                <a:solidFill>
                  <a:srgbClr val="6BD4CD"/>
                </a:solidFill>
                <a:latin typeface="Josefin Sans Regular"/>
              </a:rPr>
              <a:t>- CLASS TAOXML( GỒM PHƯƠNG THỨC THÊM, SỬA, XÓA , TÌM KIẾM, KIỂM TRA VÀ HÀM TẠO XML, LOAD LÊN DATAGRIDVIEW)</a:t>
            </a:r>
          </a:p>
          <a:p>
            <a:pPr>
              <a:lnSpc>
                <a:spcPts val="4711"/>
              </a:lnSpc>
              <a:spcBef>
                <a:spcPct val="0"/>
              </a:spcBef>
            </a:pPr>
          </a:p>
          <a:p>
            <a:pPr>
              <a:lnSpc>
                <a:spcPts val="4711"/>
              </a:lnSpc>
              <a:spcBef>
                <a:spcPct val="0"/>
              </a:spcBef>
            </a:pPr>
            <a:r>
              <a:rPr lang="en-US" spc="392" sz="3926">
                <a:solidFill>
                  <a:srgbClr val="6BD4CD"/>
                </a:solidFill>
                <a:latin typeface="Josefin Sans Regular"/>
              </a:rPr>
              <a:t>- CODE FORM KHACHHANG VÀ CÁC FROM CÒN LẠI TƯƠNG TỰ.</a:t>
            </a:r>
          </a:p>
        </p:txBody>
      </p:sp>
      <p:sp>
        <p:nvSpPr>
          <p:cNvPr name="TextBox 11" id="11"/>
          <p:cNvSpPr txBox="true"/>
          <p:nvPr/>
        </p:nvSpPr>
        <p:spPr>
          <a:xfrm rot="0">
            <a:off x="1314450" y="729924"/>
            <a:ext cx="7994964" cy="896620"/>
          </a:xfrm>
          <a:prstGeom prst="rect">
            <a:avLst/>
          </a:prstGeom>
        </p:spPr>
        <p:txBody>
          <a:bodyPr anchor="t" rtlCol="false" tIns="0" lIns="0" bIns="0" rIns="0">
            <a:spAutoFit/>
          </a:bodyPr>
          <a:lstStyle/>
          <a:p>
            <a:pPr>
              <a:lnSpc>
                <a:spcPts val="7279"/>
              </a:lnSpc>
            </a:pPr>
            <a:r>
              <a:rPr lang="en-US" sz="5199">
                <a:solidFill>
                  <a:srgbClr val="FFFFFF"/>
                </a:solidFill>
                <a:latin typeface="DejaVu Serif"/>
              </a:rPr>
              <a:t>Các module chính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0"/>
          <a:stretch>
            <a:fillRect/>
          </a:stretch>
        </p:blipFill>
        <p:spPr>
          <a:xfrm flipH="false" flipV="false" rot="0">
            <a:off x="3652862" y="556244"/>
            <a:ext cx="10355478" cy="9504131"/>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0"/>
          <a:stretch>
            <a:fillRect/>
          </a:stretch>
        </p:blipFill>
        <p:spPr>
          <a:xfrm flipH="false" flipV="false" rot="0">
            <a:off x="316126" y="209160"/>
            <a:ext cx="8856507" cy="9868679"/>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9172632" y="1028700"/>
            <a:ext cx="8988159" cy="6901932"/>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2173"/>
          <a:stretch>
            <a:fillRect/>
          </a:stretch>
        </p:blipFill>
        <p:spPr>
          <a:xfrm flipH="false" flipV="false" rot="0">
            <a:off x="0" y="1230622"/>
            <a:ext cx="9144000" cy="6467895"/>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8830601" y="388186"/>
            <a:ext cx="9334740" cy="9166799"/>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0"/>
          <a:stretch>
            <a:fillRect/>
          </a:stretch>
        </p:blipFill>
        <p:spPr>
          <a:xfrm flipH="false" flipV="false" rot="0">
            <a:off x="2034780" y="1737368"/>
            <a:ext cx="14807982" cy="583412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479131">
            <a:off x="-1749557" y="-842269"/>
            <a:ext cx="11828430" cy="12257441"/>
          </a:xfrm>
          <a:prstGeom prst="rect">
            <a:avLst/>
          </a:prstGeom>
        </p:spPr>
      </p:pic>
      <p:pic>
        <p:nvPicPr>
          <p:cNvPr name="Picture 3" id="3"/>
          <p:cNvPicPr>
            <a:picLocks noChangeAspect="true"/>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62892">
            <a:off x="6138829" y="7329482"/>
            <a:ext cx="5075946" cy="5260048"/>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280451">
            <a:off x="15442780" y="-1044451"/>
            <a:ext cx="4001180" cy="414630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714294">
            <a:off x="13724600" y="-373897"/>
            <a:ext cx="2229048" cy="2309894"/>
          </a:xfrm>
          <a:prstGeom prst="rect">
            <a:avLst/>
          </a:prstGeom>
        </p:spPr>
      </p:pic>
      <p:grpSp>
        <p:nvGrpSpPr>
          <p:cNvPr name="Group 6" id="6"/>
          <p:cNvGrpSpPr/>
          <p:nvPr/>
        </p:nvGrpSpPr>
        <p:grpSpPr>
          <a:xfrm rot="0">
            <a:off x="10305650" y="2514282"/>
            <a:ext cx="6667900" cy="1383506"/>
            <a:chOff x="0" y="0"/>
            <a:chExt cx="8890533" cy="1844675"/>
          </a:xfrm>
        </p:grpSpPr>
        <p:sp>
          <p:nvSpPr>
            <p:cNvPr name="TextBox 7" id="7"/>
            <p:cNvSpPr txBox="true"/>
            <p:nvPr/>
          </p:nvSpPr>
          <p:spPr>
            <a:xfrm rot="0">
              <a:off x="0" y="38695"/>
              <a:ext cx="8890533" cy="741759"/>
            </a:xfrm>
            <a:prstGeom prst="rect">
              <a:avLst/>
            </a:prstGeom>
          </p:spPr>
          <p:txBody>
            <a:bodyPr anchor="t" rtlCol="false" tIns="0" lIns="0" bIns="0" rIns="0">
              <a:spAutoFit/>
            </a:bodyPr>
            <a:lstStyle/>
            <a:p>
              <a:pPr algn="r">
                <a:lnSpc>
                  <a:spcPts val="4407"/>
                </a:lnSpc>
              </a:pPr>
              <a:r>
                <a:rPr lang="en-US" spc="367" sz="3672">
                  <a:solidFill>
                    <a:srgbClr val="6BD4CD"/>
                  </a:solidFill>
                  <a:latin typeface="Josefin Sans Regular Bold"/>
                </a:rPr>
                <a:t>I.KHẢO SÁT NGHIỆP VỤ</a:t>
              </a:r>
            </a:p>
          </p:txBody>
        </p:sp>
        <p:sp>
          <p:nvSpPr>
            <p:cNvPr name="TextBox 8" id="8"/>
            <p:cNvSpPr txBox="true"/>
            <p:nvPr/>
          </p:nvSpPr>
          <p:spPr>
            <a:xfrm rot="0">
              <a:off x="0" y="1106785"/>
              <a:ext cx="8890533" cy="628055"/>
            </a:xfrm>
            <a:prstGeom prst="rect">
              <a:avLst/>
            </a:prstGeom>
          </p:spPr>
          <p:txBody>
            <a:bodyPr anchor="t" rtlCol="false" tIns="0" lIns="0" bIns="0" rIns="0">
              <a:spAutoFit/>
            </a:bodyPr>
            <a:lstStyle/>
            <a:p>
              <a:pPr algn="r">
                <a:lnSpc>
                  <a:spcPts val="4025"/>
                </a:lnSpc>
              </a:pPr>
            </a:p>
          </p:txBody>
        </p:sp>
      </p:grpSp>
      <p:grpSp>
        <p:nvGrpSpPr>
          <p:cNvPr name="Group 9" id="9"/>
          <p:cNvGrpSpPr/>
          <p:nvPr/>
        </p:nvGrpSpPr>
        <p:grpSpPr>
          <a:xfrm rot="0">
            <a:off x="16687800" y="1028700"/>
            <a:ext cx="571500" cy="5715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152400" y="8077200"/>
            <a:ext cx="1181100" cy="11811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name="Group 13" id="13"/>
          <p:cNvGrpSpPr/>
          <p:nvPr/>
        </p:nvGrpSpPr>
        <p:grpSpPr>
          <a:xfrm rot="0">
            <a:off x="1028700" y="2241577"/>
            <a:ext cx="8115300" cy="1649587"/>
            <a:chOff x="0" y="0"/>
            <a:chExt cx="10820400" cy="2199449"/>
          </a:xfrm>
        </p:grpSpPr>
        <p:sp>
          <p:nvSpPr>
            <p:cNvPr name="TextBox 14" id="14"/>
            <p:cNvSpPr txBox="true"/>
            <p:nvPr/>
          </p:nvSpPr>
          <p:spPr>
            <a:xfrm rot="0">
              <a:off x="0" y="38444"/>
              <a:ext cx="10820400" cy="892110"/>
            </a:xfrm>
            <a:prstGeom prst="rect">
              <a:avLst/>
            </a:prstGeom>
          </p:spPr>
          <p:txBody>
            <a:bodyPr anchor="t" rtlCol="false" tIns="0" lIns="0" bIns="0" rIns="0">
              <a:spAutoFit/>
            </a:bodyPr>
            <a:lstStyle/>
            <a:p>
              <a:pPr>
                <a:lnSpc>
                  <a:spcPts val="5254"/>
                </a:lnSpc>
              </a:pPr>
              <a:r>
                <a:rPr lang="en-US" spc="437" sz="4378">
                  <a:solidFill>
                    <a:srgbClr val="04345C"/>
                  </a:solidFill>
                  <a:latin typeface="Josefin Sans Regular Bold"/>
                </a:rPr>
                <a:t>NỘI DUNG TRÌNH BÀY</a:t>
              </a:r>
            </a:p>
          </p:txBody>
        </p:sp>
        <p:sp>
          <p:nvSpPr>
            <p:cNvPr name="TextBox 15" id="15"/>
            <p:cNvSpPr txBox="true"/>
            <p:nvPr/>
          </p:nvSpPr>
          <p:spPr>
            <a:xfrm rot="0">
              <a:off x="0" y="1317083"/>
              <a:ext cx="10820400" cy="751407"/>
            </a:xfrm>
            <a:prstGeom prst="rect">
              <a:avLst/>
            </a:prstGeom>
          </p:spPr>
          <p:txBody>
            <a:bodyPr anchor="t" rtlCol="false" tIns="0" lIns="0" bIns="0" rIns="0">
              <a:spAutoFit/>
            </a:bodyPr>
            <a:lstStyle/>
            <a:p>
              <a:pPr>
                <a:lnSpc>
                  <a:spcPts val="4799"/>
                </a:lnSpc>
              </a:pPr>
            </a:p>
          </p:txBody>
        </p:sp>
      </p:grpSp>
      <p:grpSp>
        <p:nvGrpSpPr>
          <p:cNvPr name="Group 16" id="16"/>
          <p:cNvGrpSpPr/>
          <p:nvPr/>
        </p:nvGrpSpPr>
        <p:grpSpPr>
          <a:xfrm rot="0">
            <a:off x="10591400" y="3625083"/>
            <a:ext cx="6667900" cy="1939230"/>
            <a:chOff x="0" y="0"/>
            <a:chExt cx="8890533" cy="2585641"/>
          </a:xfrm>
        </p:grpSpPr>
        <p:sp>
          <p:nvSpPr>
            <p:cNvPr name="TextBox 17" id="17"/>
            <p:cNvSpPr txBox="true"/>
            <p:nvPr/>
          </p:nvSpPr>
          <p:spPr>
            <a:xfrm rot="0">
              <a:off x="0" y="38695"/>
              <a:ext cx="8890533" cy="1482725"/>
            </a:xfrm>
            <a:prstGeom prst="rect">
              <a:avLst/>
            </a:prstGeom>
          </p:spPr>
          <p:txBody>
            <a:bodyPr anchor="t" rtlCol="false" tIns="0" lIns="0" bIns="0" rIns="0">
              <a:spAutoFit/>
            </a:bodyPr>
            <a:lstStyle/>
            <a:p>
              <a:pPr>
                <a:lnSpc>
                  <a:spcPts val="4407"/>
                </a:lnSpc>
              </a:pPr>
              <a:r>
                <a:rPr lang="en-US" spc="367" sz="3672">
                  <a:solidFill>
                    <a:srgbClr val="6BD4CD"/>
                  </a:solidFill>
                  <a:latin typeface="Josefin Sans Regular Bold"/>
                </a:rPr>
                <a:t>II. PHÂN TÍCH THIẾT KẾ HỆ THÔNG</a:t>
              </a:r>
            </a:p>
          </p:txBody>
        </p:sp>
        <p:sp>
          <p:nvSpPr>
            <p:cNvPr name="TextBox 18" id="18"/>
            <p:cNvSpPr txBox="true"/>
            <p:nvPr/>
          </p:nvSpPr>
          <p:spPr>
            <a:xfrm rot="0">
              <a:off x="0" y="1847751"/>
              <a:ext cx="8890533" cy="628055"/>
            </a:xfrm>
            <a:prstGeom prst="rect">
              <a:avLst/>
            </a:prstGeom>
          </p:spPr>
          <p:txBody>
            <a:bodyPr anchor="t" rtlCol="false" tIns="0" lIns="0" bIns="0" rIns="0">
              <a:spAutoFit/>
            </a:bodyPr>
            <a:lstStyle/>
            <a:p>
              <a:pPr algn="r">
                <a:lnSpc>
                  <a:spcPts val="4025"/>
                </a:lnSpc>
              </a:pPr>
            </a:p>
          </p:txBody>
        </p:sp>
      </p:grpSp>
      <p:grpSp>
        <p:nvGrpSpPr>
          <p:cNvPr name="Group 19" id="19"/>
          <p:cNvGrpSpPr/>
          <p:nvPr/>
        </p:nvGrpSpPr>
        <p:grpSpPr>
          <a:xfrm rot="0">
            <a:off x="10624335" y="5286451"/>
            <a:ext cx="6667900" cy="1939230"/>
            <a:chOff x="0" y="0"/>
            <a:chExt cx="8890533" cy="2585641"/>
          </a:xfrm>
        </p:grpSpPr>
        <p:sp>
          <p:nvSpPr>
            <p:cNvPr name="TextBox 20" id="20"/>
            <p:cNvSpPr txBox="true"/>
            <p:nvPr/>
          </p:nvSpPr>
          <p:spPr>
            <a:xfrm rot="0">
              <a:off x="0" y="38695"/>
              <a:ext cx="8890533" cy="1482725"/>
            </a:xfrm>
            <a:prstGeom prst="rect">
              <a:avLst/>
            </a:prstGeom>
          </p:spPr>
          <p:txBody>
            <a:bodyPr anchor="t" rtlCol="false" tIns="0" lIns="0" bIns="0" rIns="0">
              <a:spAutoFit/>
            </a:bodyPr>
            <a:lstStyle/>
            <a:p>
              <a:pPr>
                <a:lnSpc>
                  <a:spcPts val="4407"/>
                </a:lnSpc>
              </a:pPr>
              <a:r>
                <a:rPr lang="en-US" spc="367" sz="3672">
                  <a:solidFill>
                    <a:srgbClr val="6BD4CD"/>
                  </a:solidFill>
                  <a:latin typeface="Josefin Sans Regular Bold"/>
                </a:rPr>
                <a:t>III. THIẾT KẾ CƠ SỞ DỬ LIỆU</a:t>
              </a:r>
            </a:p>
          </p:txBody>
        </p:sp>
        <p:sp>
          <p:nvSpPr>
            <p:cNvPr name="TextBox 21" id="21"/>
            <p:cNvSpPr txBox="true"/>
            <p:nvPr/>
          </p:nvSpPr>
          <p:spPr>
            <a:xfrm rot="0">
              <a:off x="0" y="1847751"/>
              <a:ext cx="8890533" cy="628055"/>
            </a:xfrm>
            <a:prstGeom prst="rect">
              <a:avLst/>
            </a:prstGeom>
          </p:spPr>
          <p:txBody>
            <a:bodyPr anchor="t" rtlCol="false" tIns="0" lIns="0" bIns="0" rIns="0">
              <a:spAutoFit/>
            </a:bodyPr>
            <a:lstStyle/>
            <a:p>
              <a:pPr algn="r">
                <a:lnSpc>
                  <a:spcPts val="4025"/>
                </a:lnSpc>
              </a:pPr>
            </a:p>
          </p:txBody>
        </p:sp>
      </p:grpSp>
      <p:grpSp>
        <p:nvGrpSpPr>
          <p:cNvPr name="Group 22" id="22"/>
          <p:cNvGrpSpPr/>
          <p:nvPr/>
        </p:nvGrpSpPr>
        <p:grpSpPr>
          <a:xfrm rot="0">
            <a:off x="10591400" y="6728520"/>
            <a:ext cx="6667900" cy="1939230"/>
            <a:chOff x="0" y="0"/>
            <a:chExt cx="8890533" cy="2585641"/>
          </a:xfrm>
        </p:grpSpPr>
        <p:sp>
          <p:nvSpPr>
            <p:cNvPr name="TextBox 23" id="23"/>
            <p:cNvSpPr txBox="true"/>
            <p:nvPr/>
          </p:nvSpPr>
          <p:spPr>
            <a:xfrm rot="0">
              <a:off x="0" y="38695"/>
              <a:ext cx="8890533" cy="1482725"/>
            </a:xfrm>
            <a:prstGeom prst="rect">
              <a:avLst/>
            </a:prstGeom>
          </p:spPr>
          <p:txBody>
            <a:bodyPr anchor="t" rtlCol="false" tIns="0" lIns="0" bIns="0" rIns="0">
              <a:spAutoFit/>
            </a:bodyPr>
            <a:lstStyle/>
            <a:p>
              <a:pPr>
                <a:lnSpc>
                  <a:spcPts val="4407"/>
                </a:lnSpc>
              </a:pPr>
              <a:r>
                <a:rPr lang="en-US" spc="367" sz="3672">
                  <a:solidFill>
                    <a:srgbClr val="6BD4CD"/>
                  </a:solidFill>
                  <a:latin typeface="Josefin Sans Regular Bold"/>
                </a:rPr>
                <a:t>IV. THIẾT KẾ VÀ CÀI ĐẶT CHƯƠNG TRÌNH.</a:t>
              </a:r>
            </a:p>
          </p:txBody>
        </p:sp>
        <p:sp>
          <p:nvSpPr>
            <p:cNvPr name="TextBox 24" id="24"/>
            <p:cNvSpPr txBox="true"/>
            <p:nvPr/>
          </p:nvSpPr>
          <p:spPr>
            <a:xfrm rot="0">
              <a:off x="0" y="1847751"/>
              <a:ext cx="8890533" cy="628055"/>
            </a:xfrm>
            <a:prstGeom prst="rect">
              <a:avLst/>
            </a:prstGeom>
          </p:spPr>
          <p:txBody>
            <a:bodyPr anchor="t" rtlCol="false" tIns="0" lIns="0" bIns="0" rIns="0">
              <a:spAutoFit/>
            </a:bodyPr>
            <a:lstStyle/>
            <a:p>
              <a:pPr algn="r">
                <a:lnSpc>
                  <a:spcPts val="4025"/>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0" id="10"/>
          <p:cNvPicPr>
            <a:picLocks noChangeAspect="true"/>
          </p:cNvPicPr>
          <p:nvPr/>
        </p:nvPicPr>
        <p:blipFill>
          <a:blip r:embed="rId4"/>
          <a:srcRect l="0" t="0" r="0" b="0"/>
          <a:stretch>
            <a:fillRect/>
          </a:stretch>
        </p:blipFill>
        <p:spPr>
          <a:xfrm flipH="false" flipV="false" rot="0">
            <a:off x="173996" y="1626544"/>
            <a:ext cx="9135418" cy="6111594"/>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9627536" y="1626544"/>
            <a:ext cx="7215226" cy="5451183"/>
          </a:xfrm>
          <a:prstGeom prst="rect">
            <a:avLst/>
          </a:prstGeom>
        </p:spPr>
      </p:pic>
      <p:sp>
        <p:nvSpPr>
          <p:cNvPr name="TextBox 12" id="12"/>
          <p:cNvSpPr txBox="true"/>
          <p:nvPr/>
        </p:nvSpPr>
        <p:spPr>
          <a:xfrm rot="0">
            <a:off x="1314450" y="729924"/>
            <a:ext cx="7994964" cy="896620"/>
          </a:xfrm>
          <a:prstGeom prst="rect">
            <a:avLst/>
          </a:prstGeom>
        </p:spPr>
        <p:txBody>
          <a:bodyPr anchor="t" rtlCol="false" tIns="0" lIns="0" bIns="0" rIns="0">
            <a:spAutoFit/>
          </a:bodyPr>
          <a:lstStyle/>
          <a:p>
            <a:pPr>
              <a:lnSpc>
                <a:spcPts val="7279"/>
              </a:lnSpc>
            </a:pPr>
            <a:r>
              <a:rPr lang="en-US" sz="5199">
                <a:solidFill>
                  <a:srgbClr val="FFFFFF"/>
                </a:solidFill>
                <a:latin typeface="DejaVu Serif"/>
              </a:rPr>
              <a:t>Các giao diện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92641">
            <a:off x="1853217" y="-2526377"/>
            <a:ext cx="14137151" cy="1464989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967898" y="-2126071"/>
            <a:ext cx="6088708" cy="6309542"/>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7" id="7"/>
          <p:cNvGrpSpPr/>
          <p:nvPr/>
        </p:nvGrpSpPr>
        <p:grpSpPr>
          <a:xfrm rot="0">
            <a:off x="16687800" y="10287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52400" y="80772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name="Picture 11" id="11"/>
          <p:cNvPicPr>
            <a:picLocks noChangeAspect="true"/>
          </p:cNvPicPr>
          <p:nvPr/>
        </p:nvPicPr>
        <p:blipFill>
          <a:blip r:embed="rId4"/>
          <a:srcRect l="0" t="0" r="0" b="0"/>
          <a:stretch>
            <a:fillRect/>
          </a:stretch>
        </p:blipFill>
        <p:spPr>
          <a:xfrm flipH="false" flipV="false" rot="0">
            <a:off x="544126" y="259122"/>
            <a:ext cx="7356080" cy="4884378"/>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544126" y="5288420"/>
            <a:ext cx="7184841" cy="4574593"/>
          </a:xfrm>
          <a:prstGeom prst="rect">
            <a:avLst/>
          </a:prstGeom>
        </p:spPr>
      </p:pic>
      <p:pic>
        <p:nvPicPr>
          <p:cNvPr name="Picture 13" id="13"/>
          <p:cNvPicPr>
            <a:picLocks noChangeAspect="true"/>
          </p:cNvPicPr>
          <p:nvPr/>
        </p:nvPicPr>
        <p:blipFill>
          <a:blip r:embed="rId6"/>
          <a:srcRect l="0" t="159" r="0" b="159"/>
          <a:stretch>
            <a:fillRect/>
          </a:stretch>
        </p:blipFill>
        <p:spPr>
          <a:xfrm flipH="false" flipV="false" rot="0">
            <a:off x="8044232" y="259122"/>
            <a:ext cx="7220245" cy="4884378"/>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0">
            <a:off x="8044232" y="5468715"/>
            <a:ext cx="7240536" cy="4326107"/>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14957">
            <a:off x="11325353" y="2430414"/>
            <a:ext cx="9621533" cy="9970501"/>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591306">
            <a:off x="15506726" y="-868847"/>
            <a:ext cx="1676875" cy="1737694"/>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637705">
            <a:off x="1847673" y="-2417460"/>
            <a:ext cx="14592653" cy="15121920"/>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762824">
            <a:off x="-1040502" y="-1160167"/>
            <a:ext cx="5851798" cy="606403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092154">
            <a:off x="1063492" y="8947778"/>
            <a:ext cx="2787319" cy="2888413"/>
          </a:xfrm>
          <a:prstGeom prst="rect">
            <a:avLst/>
          </a:prstGeom>
        </p:spPr>
      </p:pic>
      <p:grpSp>
        <p:nvGrpSpPr>
          <p:cNvPr name="Group 7" id="7"/>
          <p:cNvGrpSpPr/>
          <p:nvPr/>
        </p:nvGrpSpPr>
        <p:grpSpPr>
          <a:xfrm rot="0">
            <a:off x="-152400" y="7954219"/>
            <a:ext cx="1181100" cy="11811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7259300" y="742950"/>
            <a:ext cx="571500" cy="5715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2485825" y="4072979"/>
            <a:ext cx="13316350" cy="2141041"/>
            <a:chOff x="0" y="0"/>
            <a:chExt cx="17755133" cy="2854722"/>
          </a:xfrm>
        </p:grpSpPr>
        <p:sp>
          <p:nvSpPr>
            <p:cNvPr name="TextBox 12" id="12"/>
            <p:cNvSpPr txBox="true"/>
            <p:nvPr/>
          </p:nvSpPr>
          <p:spPr>
            <a:xfrm rot="0">
              <a:off x="0" y="-8334"/>
              <a:ext cx="17755133" cy="1644253"/>
            </a:xfrm>
            <a:prstGeom prst="rect">
              <a:avLst/>
            </a:prstGeom>
          </p:spPr>
          <p:txBody>
            <a:bodyPr anchor="t" rtlCol="false" tIns="0" lIns="0" bIns="0" rIns="0">
              <a:spAutoFit/>
            </a:bodyPr>
            <a:lstStyle/>
            <a:p>
              <a:pPr algn="ctr">
                <a:lnSpc>
                  <a:spcPts val="9600"/>
                </a:lnSpc>
              </a:pPr>
              <a:r>
                <a:rPr lang="en-US" sz="8000">
                  <a:solidFill>
                    <a:srgbClr val="6BD4CD"/>
                  </a:solidFill>
                  <a:latin typeface="Josefin Sans Regular"/>
                </a:rPr>
                <a:t>Kết thúc</a:t>
              </a:r>
            </a:p>
          </p:txBody>
        </p:sp>
        <p:sp>
          <p:nvSpPr>
            <p:cNvPr name="TextBox 13" id="13"/>
            <p:cNvSpPr txBox="true"/>
            <p:nvPr/>
          </p:nvSpPr>
          <p:spPr>
            <a:xfrm rot="0">
              <a:off x="0" y="2147491"/>
              <a:ext cx="17755133" cy="714375"/>
            </a:xfrm>
            <a:prstGeom prst="rect">
              <a:avLst/>
            </a:prstGeom>
          </p:spPr>
          <p:txBody>
            <a:bodyPr anchor="t" rtlCol="false" tIns="0" lIns="0" bIns="0" rIns="0">
              <a:spAutoFit/>
            </a:bodyPr>
            <a:lstStyle/>
            <a:p>
              <a:pPr algn="ctr">
                <a:lnSpc>
                  <a:spcPts val="4319"/>
                </a:lnSpc>
              </a:pPr>
              <a:r>
                <a:rPr lang="en-US" spc="359" sz="3599">
                  <a:solidFill>
                    <a:srgbClr val="6BD4CD"/>
                  </a:solidFill>
                  <a:latin typeface="Josefin Sans Regular"/>
                </a:rPr>
                <a:t>CẢM ƠN THÀY VÀ CÁC BẠN ĐÃ THEO DÕI!</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92641">
            <a:off x="1853217" y="-2526377"/>
            <a:ext cx="14137151" cy="1464989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967898" y="-2126071"/>
            <a:ext cx="6088708" cy="6309542"/>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7" id="7"/>
          <p:cNvGrpSpPr/>
          <p:nvPr/>
        </p:nvGrpSpPr>
        <p:grpSpPr>
          <a:xfrm rot="0">
            <a:off x="16687800" y="10287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52400" y="80772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2668333" y="2666420"/>
            <a:ext cx="12951335" cy="1817311"/>
            <a:chOff x="0" y="0"/>
            <a:chExt cx="17268446" cy="2423082"/>
          </a:xfrm>
        </p:grpSpPr>
        <p:sp>
          <p:nvSpPr>
            <p:cNvPr name="TextBox 12" id="12"/>
            <p:cNvSpPr txBox="true"/>
            <p:nvPr/>
          </p:nvSpPr>
          <p:spPr>
            <a:xfrm rot="0">
              <a:off x="0" y="131564"/>
              <a:ext cx="17268446" cy="1329691"/>
            </a:xfrm>
            <a:prstGeom prst="rect">
              <a:avLst/>
            </a:prstGeom>
          </p:spPr>
          <p:txBody>
            <a:bodyPr anchor="t" rtlCol="false" tIns="0" lIns="0" bIns="0" rIns="0">
              <a:spAutoFit/>
            </a:bodyPr>
            <a:lstStyle/>
            <a:p>
              <a:pPr algn="ctr">
                <a:lnSpc>
                  <a:spcPts val="7200"/>
                </a:lnSpc>
              </a:pPr>
              <a:r>
                <a:rPr lang="en-US" spc="720" sz="7200">
                  <a:solidFill>
                    <a:srgbClr val="6BD4CD"/>
                  </a:solidFill>
                  <a:latin typeface="Josefin Sans Regular Bold"/>
                </a:rPr>
                <a:t>I.KHẢO SÁT NGHIỆP VỤ</a:t>
              </a:r>
            </a:p>
          </p:txBody>
        </p:sp>
        <p:sp>
          <p:nvSpPr>
            <p:cNvPr name="TextBox 13" id="13"/>
            <p:cNvSpPr txBox="true"/>
            <p:nvPr/>
          </p:nvSpPr>
          <p:spPr>
            <a:xfrm rot="0">
              <a:off x="0" y="1706326"/>
              <a:ext cx="17268446" cy="723900"/>
            </a:xfrm>
            <a:prstGeom prst="rect">
              <a:avLst/>
            </a:prstGeom>
          </p:spPr>
          <p:txBody>
            <a:bodyPr anchor="t" rtlCol="false" tIns="0" lIns="0" bIns="0" rIns="0">
              <a:spAutoFit/>
            </a:bodyPr>
            <a:lstStyle/>
            <a:p>
              <a:pPr algn="ctr">
                <a:lnSpc>
                  <a:spcPts val="4320"/>
                </a:lnSpc>
              </a:pPr>
            </a:p>
          </p:txBody>
        </p:sp>
      </p:grpSp>
      <p:sp>
        <p:nvSpPr>
          <p:cNvPr name="TextBox 14" id="14"/>
          <p:cNvSpPr txBox="true"/>
          <p:nvPr/>
        </p:nvSpPr>
        <p:spPr>
          <a:xfrm rot="0">
            <a:off x="2668333" y="4552421"/>
            <a:ext cx="11932186" cy="1010709"/>
          </a:xfrm>
          <a:prstGeom prst="rect">
            <a:avLst/>
          </a:prstGeom>
        </p:spPr>
        <p:txBody>
          <a:bodyPr anchor="t" rtlCol="false" tIns="0" lIns="0" bIns="0" rIns="0">
            <a:spAutoFit/>
          </a:bodyPr>
          <a:lstStyle/>
          <a:p>
            <a:pPr algn="ctr" marL="1207852" indent="-603926" lvl="1">
              <a:lnSpc>
                <a:spcPts val="8391"/>
              </a:lnSpc>
              <a:spcBef>
                <a:spcPct val="0"/>
              </a:spcBef>
              <a:buFont typeface="Arial"/>
              <a:buChar char="•"/>
            </a:pPr>
            <a:r>
              <a:rPr lang="en-US" sz="5594">
                <a:solidFill>
                  <a:srgbClr val="6BD4CD"/>
                </a:solidFill>
                <a:latin typeface="Josefin Sans Regular"/>
              </a:rPr>
              <a:t> Khảo sát và đánh giá hiện trạng</a:t>
            </a:r>
          </a:p>
        </p:txBody>
      </p:sp>
      <p:sp>
        <p:nvSpPr>
          <p:cNvPr name="TextBox 15" id="15"/>
          <p:cNvSpPr txBox="true"/>
          <p:nvPr/>
        </p:nvSpPr>
        <p:spPr>
          <a:xfrm rot="0">
            <a:off x="2955742" y="5688588"/>
            <a:ext cx="11804003" cy="2063118"/>
          </a:xfrm>
          <a:prstGeom prst="rect">
            <a:avLst/>
          </a:prstGeom>
        </p:spPr>
        <p:txBody>
          <a:bodyPr anchor="t" rtlCol="false" tIns="0" lIns="0" bIns="0" rIns="0">
            <a:spAutoFit/>
          </a:bodyPr>
          <a:lstStyle/>
          <a:p>
            <a:pPr algn="ctr">
              <a:lnSpc>
                <a:spcPts val="8391"/>
              </a:lnSpc>
              <a:spcBef>
                <a:spcPct val="0"/>
              </a:spcBef>
            </a:pPr>
            <a:r>
              <a:rPr lang="en-US" sz="5594">
                <a:solidFill>
                  <a:srgbClr val="6BD4CD"/>
                </a:solidFill>
                <a:latin typeface="Josefin Sans Regular"/>
              </a:rPr>
              <a:t>2. Mô hình hoạt động nghiệp vụ của quản lý tiền điện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687697" y="-2275648"/>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0" id="10"/>
          <p:cNvSpPr txBox="true"/>
          <p:nvPr/>
        </p:nvSpPr>
        <p:spPr>
          <a:xfrm rot="0">
            <a:off x="1314450" y="2232259"/>
            <a:ext cx="14257392" cy="5306632"/>
          </a:xfrm>
          <a:prstGeom prst="rect">
            <a:avLst/>
          </a:prstGeom>
        </p:spPr>
        <p:txBody>
          <a:bodyPr anchor="t" rtlCol="false" tIns="0" lIns="0" bIns="0" rIns="0">
            <a:spAutoFit/>
          </a:bodyPr>
          <a:lstStyle/>
          <a:p>
            <a:pPr algn="just">
              <a:lnSpc>
                <a:spcPts val="6040"/>
              </a:lnSpc>
              <a:spcBef>
                <a:spcPct val="0"/>
              </a:spcBef>
            </a:pPr>
            <a:r>
              <a:rPr lang="en-US" sz="4027">
                <a:solidFill>
                  <a:srgbClr val="6BD4CD"/>
                </a:solidFill>
                <a:latin typeface="Josefin Sans Regular"/>
              </a:rPr>
              <a:t>Tiền điện là một trong những nhu cầu đặc biệt xuất hiện trong các hộ gia đình  tại nhiều nơi nhằm đáp ứng nhu cầu sử dụng của mọi tầng lớp trong mọi lĩnh vực, nó bao gồm các loại như: Điện kinh doanh, điện sinh hoạt,..</a:t>
            </a:r>
          </a:p>
          <a:p>
            <a:pPr algn="just">
              <a:lnSpc>
                <a:spcPts val="6040"/>
              </a:lnSpc>
              <a:spcBef>
                <a:spcPct val="0"/>
              </a:spcBef>
            </a:pPr>
            <a:r>
              <a:rPr lang="en-US" sz="4027">
                <a:solidFill>
                  <a:srgbClr val="6BD4CD"/>
                </a:solidFill>
                <a:latin typeface="Josefin Sans Regular"/>
              </a:rPr>
              <a:t>Vì vậy bài toán quản lý tiền điện là bài toán xử lý kết hợp giữa quản lý danh mục  với quản lý xất nhâp. Do sản phẩm sử dụng cho đơn vị kinh doanh.</a:t>
            </a:r>
          </a:p>
        </p:txBody>
      </p:sp>
      <p:sp>
        <p:nvSpPr>
          <p:cNvPr name="TextBox 11" id="11"/>
          <p:cNvSpPr txBox="true"/>
          <p:nvPr/>
        </p:nvSpPr>
        <p:spPr>
          <a:xfrm rot="0">
            <a:off x="777253" y="729924"/>
            <a:ext cx="11108747" cy="896620"/>
          </a:xfrm>
          <a:prstGeom prst="rect">
            <a:avLst/>
          </a:prstGeom>
        </p:spPr>
        <p:txBody>
          <a:bodyPr anchor="t" rtlCol="false" tIns="0" lIns="0" bIns="0" rIns="0">
            <a:spAutoFit/>
          </a:bodyPr>
          <a:lstStyle/>
          <a:p>
            <a:pPr algn="ctr">
              <a:lnSpc>
                <a:spcPts val="7279"/>
              </a:lnSpc>
            </a:pPr>
            <a:r>
              <a:rPr lang="en-US" sz="5199">
                <a:solidFill>
                  <a:srgbClr val="FFFFFF"/>
                </a:solidFill>
                <a:latin typeface="DejaVu Serif"/>
              </a:rPr>
              <a:t>Khảo sát và đánh giá tình trang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19491"/>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0" id="10"/>
          <p:cNvSpPr txBox="true"/>
          <p:nvPr/>
        </p:nvSpPr>
        <p:spPr>
          <a:xfrm rot="0">
            <a:off x="1600200" y="2742669"/>
            <a:ext cx="10159485" cy="4448260"/>
          </a:xfrm>
          <a:prstGeom prst="rect">
            <a:avLst/>
          </a:prstGeom>
        </p:spPr>
        <p:txBody>
          <a:bodyPr anchor="t" rtlCol="false" tIns="0" lIns="0" bIns="0" rIns="0">
            <a:spAutoFit/>
          </a:bodyPr>
          <a:lstStyle/>
          <a:p>
            <a:pPr>
              <a:lnSpc>
                <a:spcPts val="7121"/>
              </a:lnSpc>
              <a:spcBef>
                <a:spcPct val="0"/>
              </a:spcBef>
            </a:pPr>
            <a:r>
              <a:rPr lang="en-US" sz="4747">
                <a:solidFill>
                  <a:srgbClr val="6BD4CD"/>
                </a:solidFill>
                <a:latin typeface="Josefin Sans Regular"/>
              </a:rPr>
              <a:t>Đề tài</a:t>
            </a:r>
            <a:r>
              <a:rPr lang="en-US" sz="4747">
                <a:solidFill>
                  <a:srgbClr val="6BD4CD"/>
                </a:solidFill>
                <a:latin typeface="Josefin Sans Regular"/>
              </a:rPr>
              <a:t> tập chung vào các vấn đề sau:</a:t>
            </a:r>
          </a:p>
          <a:p>
            <a:pPr>
              <a:lnSpc>
                <a:spcPts val="7121"/>
              </a:lnSpc>
              <a:spcBef>
                <a:spcPct val="0"/>
              </a:spcBef>
            </a:pPr>
            <a:r>
              <a:rPr lang="en-US" sz="4747">
                <a:solidFill>
                  <a:srgbClr val="6BD4CD"/>
                </a:solidFill>
                <a:latin typeface="Josefin Sans Regular"/>
              </a:rPr>
              <a:t>- Quản lý khách hàng( chủ tiêu thụ)</a:t>
            </a:r>
          </a:p>
          <a:p>
            <a:pPr>
              <a:lnSpc>
                <a:spcPts val="7121"/>
              </a:lnSpc>
              <a:spcBef>
                <a:spcPct val="0"/>
              </a:spcBef>
            </a:pPr>
            <a:r>
              <a:rPr lang="en-US" sz="4747">
                <a:solidFill>
                  <a:srgbClr val="6BD4CD"/>
                </a:solidFill>
                <a:latin typeface="Josefin Sans Regular"/>
              </a:rPr>
              <a:t>- Quản lý các hóa đơn bán hàng</a:t>
            </a:r>
          </a:p>
          <a:p>
            <a:pPr>
              <a:lnSpc>
                <a:spcPts val="7121"/>
              </a:lnSpc>
              <a:spcBef>
                <a:spcPct val="0"/>
              </a:spcBef>
            </a:pPr>
            <a:r>
              <a:rPr lang="en-US" sz="4747">
                <a:solidFill>
                  <a:srgbClr val="6BD4CD"/>
                </a:solidFill>
                <a:latin typeface="Josefin Sans Regular"/>
              </a:rPr>
              <a:t>- Quản lý chỉ số điện</a:t>
            </a:r>
          </a:p>
          <a:p>
            <a:pPr>
              <a:lnSpc>
                <a:spcPts val="7121"/>
              </a:lnSpc>
              <a:spcBef>
                <a:spcPct val="0"/>
              </a:spcBef>
            </a:pPr>
            <a:r>
              <a:rPr lang="en-US" sz="4747">
                <a:solidFill>
                  <a:srgbClr val="6BD4CD"/>
                </a:solidFill>
                <a:latin typeface="Josefin Sans Regular"/>
              </a:rPr>
              <a:t>- Quản lý tài khoản</a:t>
            </a:r>
          </a:p>
        </p:txBody>
      </p:sp>
      <p:sp>
        <p:nvSpPr>
          <p:cNvPr name="TextBox 11" id="11"/>
          <p:cNvSpPr txBox="true"/>
          <p:nvPr/>
        </p:nvSpPr>
        <p:spPr>
          <a:xfrm rot="0">
            <a:off x="889881" y="923925"/>
            <a:ext cx="11108747" cy="896620"/>
          </a:xfrm>
          <a:prstGeom prst="rect">
            <a:avLst/>
          </a:prstGeom>
        </p:spPr>
        <p:txBody>
          <a:bodyPr anchor="t" rtlCol="false" tIns="0" lIns="0" bIns="0" rIns="0">
            <a:spAutoFit/>
          </a:bodyPr>
          <a:lstStyle/>
          <a:p>
            <a:pPr algn="ctr">
              <a:lnSpc>
                <a:spcPts val="7279"/>
              </a:lnSpc>
            </a:pPr>
            <a:r>
              <a:rPr lang="en-US" sz="5199">
                <a:solidFill>
                  <a:srgbClr val="FFFFFF"/>
                </a:solidFill>
                <a:latin typeface="DejaVu Serif"/>
              </a:rPr>
              <a:t>Các vấn đề cần giải quyết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57071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0" id="10"/>
          <p:cNvSpPr txBox="true"/>
          <p:nvPr/>
        </p:nvSpPr>
        <p:spPr>
          <a:xfrm rot="0">
            <a:off x="777253" y="729924"/>
            <a:ext cx="11108747" cy="896620"/>
          </a:xfrm>
          <a:prstGeom prst="rect">
            <a:avLst/>
          </a:prstGeom>
        </p:spPr>
        <p:txBody>
          <a:bodyPr anchor="t" rtlCol="false" tIns="0" lIns="0" bIns="0" rIns="0">
            <a:spAutoFit/>
          </a:bodyPr>
          <a:lstStyle/>
          <a:p>
            <a:pPr algn="ctr">
              <a:lnSpc>
                <a:spcPts val="7279"/>
              </a:lnSpc>
            </a:pPr>
            <a:r>
              <a:rPr lang="en-US" sz="5199">
                <a:solidFill>
                  <a:srgbClr val="FFFFFF"/>
                </a:solidFill>
                <a:latin typeface="DejaVu Serif"/>
              </a:rPr>
              <a:t>Yêu cầu chương trình phần mềm</a:t>
            </a:r>
          </a:p>
        </p:txBody>
      </p:sp>
      <p:sp>
        <p:nvSpPr>
          <p:cNvPr name="TextBox 11" id="11"/>
          <p:cNvSpPr txBox="true"/>
          <p:nvPr/>
        </p:nvSpPr>
        <p:spPr>
          <a:xfrm rot="0">
            <a:off x="1028700" y="2484266"/>
            <a:ext cx="16230600" cy="6521778"/>
          </a:xfrm>
          <a:prstGeom prst="rect">
            <a:avLst/>
          </a:prstGeom>
        </p:spPr>
        <p:txBody>
          <a:bodyPr anchor="t" rtlCol="false" tIns="0" lIns="0" bIns="0" rIns="0">
            <a:spAutoFit/>
          </a:bodyPr>
          <a:lstStyle/>
          <a:p>
            <a:pPr>
              <a:lnSpc>
                <a:spcPts val="6487"/>
              </a:lnSpc>
              <a:spcBef>
                <a:spcPct val="0"/>
              </a:spcBef>
            </a:pPr>
            <a:r>
              <a:rPr lang="en-US" sz="4324">
                <a:solidFill>
                  <a:srgbClr val="6BD4CD"/>
                </a:solidFill>
                <a:latin typeface="Josefin Sans Regular"/>
              </a:rPr>
              <a:t>- Phần mềm phải dễ sử dụng, dễ cài đặt, tạo điều kiện thuận lợi cho người dùng trong việc thao tác trên phần mềm khi sử dụng.</a:t>
            </a:r>
          </a:p>
          <a:p>
            <a:pPr>
              <a:lnSpc>
                <a:spcPts val="6487"/>
              </a:lnSpc>
              <a:spcBef>
                <a:spcPct val="0"/>
              </a:spcBef>
            </a:pPr>
          </a:p>
          <a:p>
            <a:pPr>
              <a:lnSpc>
                <a:spcPts val="6487"/>
              </a:lnSpc>
              <a:spcBef>
                <a:spcPct val="0"/>
              </a:spcBef>
            </a:pPr>
            <a:r>
              <a:rPr lang="en-US" sz="4324">
                <a:solidFill>
                  <a:srgbClr val="6BD4CD"/>
                </a:solidFill>
                <a:latin typeface="Josefin Sans Regular"/>
              </a:rPr>
              <a:t>- Phần mềm phải giao tiếp dễ dang với người sử dụng, giao diện thân thiện và thích ứng với các phần cứng của máy tính.</a:t>
            </a:r>
          </a:p>
          <a:p>
            <a:pPr>
              <a:lnSpc>
                <a:spcPts val="6487"/>
              </a:lnSpc>
              <a:spcBef>
                <a:spcPct val="0"/>
              </a:spcBef>
            </a:pPr>
          </a:p>
          <a:p>
            <a:pPr>
              <a:lnSpc>
                <a:spcPts val="6487"/>
              </a:lnSpc>
              <a:spcBef>
                <a:spcPct val="0"/>
              </a:spcBef>
            </a:pPr>
            <a:r>
              <a:rPr lang="en-US" sz="4324">
                <a:solidFill>
                  <a:srgbClr val="6BD4CD"/>
                </a:solidFill>
                <a:latin typeface="Josefin Sans Regular"/>
              </a:rPr>
              <a:t>- Phần mềm có phân quyền cho nhân viên và người quản lý trong hệ thống để quản lý có thể toàn quyền kiểm soát.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0" id="10"/>
          <p:cNvSpPr txBox="true"/>
          <p:nvPr/>
        </p:nvSpPr>
        <p:spPr>
          <a:xfrm rot="0">
            <a:off x="889881" y="923925"/>
            <a:ext cx="11108747" cy="896620"/>
          </a:xfrm>
          <a:prstGeom prst="rect">
            <a:avLst/>
          </a:prstGeom>
        </p:spPr>
        <p:txBody>
          <a:bodyPr anchor="t" rtlCol="false" tIns="0" lIns="0" bIns="0" rIns="0">
            <a:spAutoFit/>
          </a:bodyPr>
          <a:lstStyle/>
          <a:p>
            <a:pPr algn="ctr">
              <a:lnSpc>
                <a:spcPts val="7279"/>
              </a:lnSpc>
            </a:pPr>
            <a:r>
              <a:rPr lang="en-US" sz="5199">
                <a:solidFill>
                  <a:srgbClr val="FFFFFF"/>
                </a:solidFill>
                <a:latin typeface="DejaVu Serif"/>
              </a:rPr>
              <a:t>Mô hình hoạt động nghiệp vụ</a:t>
            </a:r>
          </a:p>
        </p:txBody>
      </p:sp>
      <p:sp>
        <p:nvSpPr>
          <p:cNvPr name="TextBox 11" id="11"/>
          <p:cNvSpPr txBox="true"/>
          <p:nvPr/>
        </p:nvSpPr>
        <p:spPr>
          <a:xfrm rot="0">
            <a:off x="1440360" y="2310809"/>
            <a:ext cx="15684007" cy="7165289"/>
          </a:xfrm>
          <a:prstGeom prst="rect">
            <a:avLst/>
          </a:prstGeom>
        </p:spPr>
        <p:txBody>
          <a:bodyPr anchor="t" rtlCol="false" tIns="0" lIns="0" bIns="0" rIns="0">
            <a:spAutoFit/>
          </a:bodyPr>
          <a:lstStyle/>
          <a:p>
            <a:pPr>
              <a:lnSpc>
                <a:spcPts val="5730"/>
              </a:lnSpc>
              <a:spcBef>
                <a:spcPct val="0"/>
              </a:spcBef>
            </a:pPr>
            <a:r>
              <a:rPr lang="en-US" sz="3820">
                <a:solidFill>
                  <a:srgbClr val="6BD4CD"/>
                </a:solidFill>
                <a:latin typeface="Josefin Sans Regular"/>
              </a:rPr>
              <a:t>- Cơ sở thu tiền điện cần thực hiện phân nhóm các trung tâm theo thể loại, thành các nhóm riêng. Cập nhật danh sách các địa điểm thu tiền điện vào máy tính, phân theo xã để dễ quản lí.</a:t>
            </a:r>
          </a:p>
          <a:p>
            <a:pPr>
              <a:lnSpc>
                <a:spcPts val="5730"/>
              </a:lnSpc>
              <a:spcBef>
                <a:spcPct val="0"/>
              </a:spcBef>
            </a:pPr>
          </a:p>
          <a:p>
            <a:pPr>
              <a:lnSpc>
                <a:spcPts val="5730"/>
              </a:lnSpc>
              <a:spcBef>
                <a:spcPct val="0"/>
              </a:spcBef>
            </a:pPr>
            <a:r>
              <a:rPr lang="en-US" sz="3820">
                <a:solidFill>
                  <a:srgbClr val="6BD4CD"/>
                </a:solidFill>
                <a:latin typeface="Josefin Sans Regular"/>
              </a:rPr>
              <a:t>- Kiểm tra định kỳ  theo tháng về chỉ số điện, số lượng điện tiêu thụ.</a:t>
            </a:r>
          </a:p>
          <a:p>
            <a:pPr>
              <a:lnSpc>
                <a:spcPts val="5730"/>
              </a:lnSpc>
              <a:spcBef>
                <a:spcPct val="0"/>
              </a:spcBef>
            </a:pPr>
          </a:p>
          <a:p>
            <a:pPr>
              <a:lnSpc>
                <a:spcPts val="5730"/>
              </a:lnSpc>
              <a:spcBef>
                <a:spcPct val="0"/>
              </a:spcBef>
            </a:pPr>
            <a:r>
              <a:rPr lang="en-US" sz="3820">
                <a:solidFill>
                  <a:srgbClr val="6BD4CD"/>
                </a:solidFill>
                <a:latin typeface="Josefin Sans Regular"/>
              </a:rPr>
              <a:t>- Qua đó, nhân thấy việc sắp xếp, phân loại tiền điện khá phức tạp, nhiều loại dễ gây nhầm lẫn cho cơ sở điện. Việc quản lí và thu tiền khá phức tạp. Vì vậy, việc tạo ra phần mềm Quản lý tiền điện đặt ra cần đáp ứng được yêu cầu nghiệp vụ trên.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692641">
            <a:off x="1853217" y="-2526377"/>
            <a:ext cx="14137151" cy="14649897"/>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6729" y="5468715"/>
            <a:ext cx="5328508" cy="55217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884" y="8667750"/>
            <a:ext cx="2306858" cy="2390526"/>
          </a:xfrm>
          <a:prstGeom prst="rect">
            <a:avLst/>
          </a:prstGeom>
        </p:spPr>
      </p:pic>
      <p:pic>
        <p:nvPicPr>
          <p:cNvPr name="Picture 5" id="5"/>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2967898" y="-2126071"/>
            <a:ext cx="6088708" cy="6309542"/>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49029">
            <a:off x="16729013" y="2010975"/>
            <a:ext cx="1828804" cy="1895134"/>
          </a:xfrm>
          <a:prstGeom prst="rect">
            <a:avLst/>
          </a:prstGeom>
        </p:spPr>
      </p:pic>
      <p:grpSp>
        <p:nvGrpSpPr>
          <p:cNvPr name="Group 7" id="7"/>
          <p:cNvGrpSpPr/>
          <p:nvPr/>
        </p:nvGrpSpPr>
        <p:grpSpPr>
          <a:xfrm rot="0">
            <a:off x="16687800" y="1028700"/>
            <a:ext cx="571500" cy="5715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9" id="9"/>
          <p:cNvGrpSpPr/>
          <p:nvPr/>
        </p:nvGrpSpPr>
        <p:grpSpPr>
          <a:xfrm rot="0">
            <a:off x="-152400" y="8077200"/>
            <a:ext cx="1181100" cy="11811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11" id="11"/>
          <p:cNvGrpSpPr/>
          <p:nvPr/>
        </p:nvGrpSpPr>
        <p:grpSpPr>
          <a:xfrm rot="0">
            <a:off x="2668333" y="2700075"/>
            <a:ext cx="12951335" cy="1750002"/>
            <a:chOff x="0" y="0"/>
            <a:chExt cx="17268446" cy="2333335"/>
          </a:xfrm>
        </p:grpSpPr>
        <p:sp>
          <p:nvSpPr>
            <p:cNvPr name="TextBox 12" id="12"/>
            <p:cNvSpPr txBox="true"/>
            <p:nvPr/>
          </p:nvSpPr>
          <p:spPr>
            <a:xfrm rot="0">
              <a:off x="0" y="122039"/>
              <a:ext cx="17268446" cy="1249470"/>
            </a:xfrm>
            <a:prstGeom prst="rect">
              <a:avLst/>
            </a:prstGeom>
          </p:spPr>
          <p:txBody>
            <a:bodyPr anchor="t" rtlCol="false" tIns="0" lIns="0" bIns="0" rIns="0">
              <a:spAutoFit/>
            </a:bodyPr>
            <a:lstStyle/>
            <a:p>
              <a:pPr algn="ctr">
                <a:lnSpc>
                  <a:spcPts val="6800"/>
                </a:lnSpc>
              </a:pPr>
              <a:r>
                <a:rPr lang="en-US" spc="680" sz="6800">
                  <a:solidFill>
                    <a:srgbClr val="6BD4CD"/>
                  </a:solidFill>
                  <a:latin typeface="Josefin Sans Regular Bold"/>
                </a:rPr>
                <a:t>II. PHÂN TÍCH HỆ THỐNG</a:t>
              </a:r>
            </a:p>
          </p:txBody>
        </p:sp>
        <p:sp>
          <p:nvSpPr>
            <p:cNvPr name="TextBox 13" id="13"/>
            <p:cNvSpPr txBox="true"/>
            <p:nvPr/>
          </p:nvSpPr>
          <p:spPr>
            <a:xfrm rot="0">
              <a:off x="0" y="1616579"/>
              <a:ext cx="17268446" cy="723900"/>
            </a:xfrm>
            <a:prstGeom prst="rect">
              <a:avLst/>
            </a:prstGeom>
          </p:spPr>
          <p:txBody>
            <a:bodyPr anchor="t" rtlCol="false" tIns="0" lIns="0" bIns="0" rIns="0">
              <a:spAutoFit/>
            </a:bodyPr>
            <a:lstStyle/>
            <a:p>
              <a:pPr algn="ctr">
                <a:lnSpc>
                  <a:spcPts val="4320"/>
                </a:lnSpc>
              </a:pPr>
            </a:p>
          </p:txBody>
        </p:sp>
      </p:grpSp>
      <p:sp>
        <p:nvSpPr>
          <p:cNvPr name="TextBox 14" id="14"/>
          <p:cNvSpPr txBox="true"/>
          <p:nvPr/>
        </p:nvSpPr>
        <p:spPr>
          <a:xfrm rot="0">
            <a:off x="5746506" y="4552421"/>
            <a:ext cx="5775840" cy="1010709"/>
          </a:xfrm>
          <a:prstGeom prst="rect">
            <a:avLst/>
          </a:prstGeom>
        </p:spPr>
        <p:txBody>
          <a:bodyPr anchor="t" rtlCol="false" tIns="0" lIns="0" bIns="0" rIns="0">
            <a:spAutoFit/>
          </a:bodyPr>
          <a:lstStyle/>
          <a:p>
            <a:pPr algn="ctr" marL="1207852" indent="-603926" lvl="1">
              <a:lnSpc>
                <a:spcPts val="8391"/>
              </a:lnSpc>
              <a:spcBef>
                <a:spcPct val="0"/>
              </a:spcBef>
              <a:buFont typeface="Arial"/>
              <a:buChar char="•"/>
            </a:pPr>
            <a:r>
              <a:rPr lang="en-US" sz="5594">
                <a:solidFill>
                  <a:srgbClr val="6BD4CD"/>
                </a:solidFill>
                <a:latin typeface="Josefin Sans Regular"/>
              </a:rPr>
              <a:t> Mô tả vấn đề</a:t>
            </a:r>
          </a:p>
        </p:txBody>
      </p:sp>
      <p:sp>
        <p:nvSpPr>
          <p:cNvPr name="TextBox 15" id="15"/>
          <p:cNvSpPr txBox="true"/>
          <p:nvPr/>
        </p:nvSpPr>
        <p:spPr>
          <a:xfrm rot="0">
            <a:off x="3241998" y="5711653"/>
            <a:ext cx="11804003" cy="1010709"/>
          </a:xfrm>
          <a:prstGeom prst="rect">
            <a:avLst/>
          </a:prstGeom>
        </p:spPr>
        <p:txBody>
          <a:bodyPr anchor="t" rtlCol="false" tIns="0" lIns="0" bIns="0" rIns="0">
            <a:spAutoFit/>
          </a:bodyPr>
          <a:lstStyle/>
          <a:p>
            <a:pPr algn="ctr">
              <a:lnSpc>
                <a:spcPts val="8391"/>
              </a:lnSpc>
              <a:spcBef>
                <a:spcPct val="0"/>
              </a:spcBef>
            </a:pPr>
            <a:r>
              <a:rPr lang="en-US" sz="5594">
                <a:solidFill>
                  <a:srgbClr val="6BD4CD"/>
                </a:solidFill>
                <a:latin typeface="Josefin Sans Regular"/>
              </a:rPr>
              <a:t>2. Đặc tả yêu cầu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46708">
            <a:off x="1773473" y="-2588686"/>
            <a:ext cx="14114256" cy="14626172"/>
          </a:xfrm>
          <a:prstGeom prst="rect">
            <a:avLst/>
          </a:prstGeom>
        </p:spPr>
      </p:pic>
      <p:pic>
        <p:nvPicPr>
          <p:cNvPr name="Picture 3" id="3"/>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78453" y="-1581330"/>
            <a:ext cx="6728617" cy="6972660"/>
          </a:xfrm>
          <a:prstGeom prst="rect">
            <a:avLst/>
          </a:prstGeom>
        </p:spPr>
      </p:pic>
      <p:pic>
        <p:nvPicPr>
          <p:cNvPr name="Picture 4" id="4"/>
          <p:cNvPicPr>
            <a:picLocks noChangeAspect="true"/>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01395">
            <a:off x="-692428" y="6150336"/>
            <a:ext cx="5784808" cy="599462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19599">
            <a:off x="-597974" y="6591638"/>
            <a:ext cx="1828200" cy="1894507"/>
          </a:xfrm>
          <a:prstGeom prst="rect">
            <a:avLst/>
          </a:prstGeom>
        </p:spPr>
      </p:pic>
      <p:grpSp>
        <p:nvGrpSpPr>
          <p:cNvPr name="Group 6" id="6"/>
          <p:cNvGrpSpPr/>
          <p:nvPr/>
        </p:nvGrpSpPr>
        <p:grpSpPr>
          <a:xfrm rot="0">
            <a:off x="17259300" y="556244"/>
            <a:ext cx="1348756" cy="134875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name="Group 8" id="8"/>
          <p:cNvGrpSpPr/>
          <p:nvPr/>
        </p:nvGrpSpPr>
        <p:grpSpPr>
          <a:xfrm rot="0">
            <a:off x="1028700" y="8686800"/>
            <a:ext cx="571500" cy="5715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name="TextBox 10" id="10"/>
          <p:cNvSpPr txBox="true"/>
          <p:nvPr/>
        </p:nvSpPr>
        <p:spPr>
          <a:xfrm rot="0">
            <a:off x="1314450" y="729924"/>
            <a:ext cx="6334279" cy="896620"/>
          </a:xfrm>
          <a:prstGeom prst="rect">
            <a:avLst/>
          </a:prstGeom>
        </p:spPr>
        <p:txBody>
          <a:bodyPr anchor="t" rtlCol="false" tIns="0" lIns="0" bIns="0" rIns="0">
            <a:spAutoFit/>
          </a:bodyPr>
          <a:lstStyle/>
          <a:p>
            <a:pPr>
              <a:lnSpc>
                <a:spcPts val="7279"/>
              </a:lnSpc>
            </a:pPr>
            <a:r>
              <a:rPr lang="en-US" sz="5199">
                <a:solidFill>
                  <a:srgbClr val="FFFFFF"/>
                </a:solidFill>
                <a:latin typeface="DejaVu Serif"/>
              </a:rPr>
              <a:t>     Mô tả vấn đề</a:t>
            </a:r>
          </a:p>
        </p:txBody>
      </p:sp>
      <p:sp>
        <p:nvSpPr>
          <p:cNvPr name="TextBox 11" id="11"/>
          <p:cNvSpPr txBox="true"/>
          <p:nvPr/>
        </p:nvSpPr>
        <p:spPr>
          <a:xfrm rot="0">
            <a:off x="1028700" y="1502719"/>
            <a:ext cx="16230600" cy="8520123"/>
          </a:xfrm>
          <a:prstGeom prst="rect">
            <a:avLst/>
          </a:prstGeom>
        </p:spPr>
        <p:txBody>
          <a:bodyPr anchor="t" rtlCol="false" tIns="0" lIns="0" bIns="0" rIns="0">
            <a:spAutoFit/>
          </a:bodyPr>
          <a:lstStyle/>
          <a:p>
            <a:pPr>
              <a:lnSpc>
                <a:spcPts val="6187"/>
              </a:lnSpc>
              <a:spcBef>
                <a:spcPct val="0"/>
              </a:spcBef>
            </a:pPr>
            <a:r>
              <a:rPr lang="en-US" sz="4124">
                <a:solidFill>
                  <a:srgbClr val="6BD4CD"/>
                </a:solidFill>
                <a:latin typeface="Josefin Sans Regular"/>
              </a:rPr>
              <a:t>Với</a:t>
            </a:r>
            <a:r>
              <a:rPr lang="en-US" sz="4124">
                <a:solidFill>
                  <a:srgbClr val="6BD4CD"/>
                </a:solidFill>
                <a:latin typeface="Josefin Sans Regular"/>
              </a:rPr>
              <a:t> phần mềm phục vụ cho công việc quản lý tiền điện, có thể nhận thấy:</a:t>
            </a:r>
          </a:p>
          <a:p>
            <a:pPr>
              <a:lnSpc>
                <a:spcPts val="6187"/>
              </a:lnSpc>
              <a:spcBef>
                <a:spcPct val="0"/>
              </a:spcBef>
            </a:pPr>
            <a:r>
              <a:rPr lang="en-US" sz="4124">
                <a:solidFill>
                  <a:srgbClr val="6BD4CD"/>
                </a:solidFill>
                <a:latin typeface="Josefin Sans Regular"/>
              </a:rPr>
              <a:t>+ Mục đích của hệ thống: tin học hóa việc về dịch vụ quản lý tiền điện</a:t>
            </a:r>
          </a:p>
          <a:p>
            <a:pPr>
              <a:lnSpc>
                <a:spcPts val="6187"/>
              </a:lnSpc>
              <a:spcBef>
                <a:spcPct val="0"/>
              </a:spcBef>
            </a:pPr>
            <a:r>
              <a:rPr lang="en-US" sz="4124">
                <a:solidFill>
                  <a:srgbClr val="6BD4CD"/>
                </a:solidFill>
                <a:latin typeface="Josefin Sans Regular"/>
              </a:rPr>
              <a:t>+ Các chức năng chính:</a:t>
            </a:r>
          </a:p>
          <a:p>
            <a:pPr>
              <a:lnSpc>
                <a:spcPts val="6187"/>
              </a:lnSpc>
              <a:spcBef>
                <a:spcPct val="0"/>
              </a:spcBef>
            </a:pPr>
            <a:r>
              <a:rPr lang="en-US" sz="4124">
                <a:solidFill>
                  <a:srgbClr val="6BD4CD"/>
                </a:solidFill>
                <a:latin typeface="Josefin Sans Regular"/>
              </a:rPr>
              <a:t>·Quản lý khách hàng (chủ hộ )</a:t>
            </a:r>
          </a:p>
          <a:p>
            <a:pPr>
              <a:lnSpc>
                <a:spcPts val="5887"/>
              </a:lnSpc>
              <a:spcBef>
                <a:spcPct val="0"/>
              </a:spcBef>
            </a:pPr>
            <a:r>
              <a:rPr lang="en-US" sz="3924">
                <a:solidFill>
                  <a:srgbClr val="6BD4CD"/>
                </a:solidFill>
                <a:latin typeface="Josefin Sans Regular"/>
              </a:rPr>
              <a:t>·Quản lý chỉ số điện</a:t>
            </a:r>
          </a:p>
          <a:p>
            <a:pPr>
              <a:lnSpc>
                <a:spcPts val="6187"/>
              </a:lnSpc>
              <a:spcBef>
                <a:spcPct val="0"/>
              </a:spcBef>
            </a:pPr>
            <a:r>
              <a:rPr lang="en-US" sz="4124">
                <a:solidFill>
                  <a:srgbClr val="6BD4CD"/>
                </a:solidFill>
                <a:latin typeface="Josefin Sans Regular"/>
              </a:rPr>
              <a:t>·Quản lý hoá đơn</a:t>
            </a:r>
          </a:p>
          <a:p>
            <a:pPr>
              <a:lnSpc>
                <a:spcPts val="6187"/>
              </a:lnSpc>
              <a:spcBef>
                <a:spcPct val="0"/>
              </a:spcBef>
            </a:pPr>
            <a:r>
              <a:rPr lang="en-US" sz="4124">
                <a:solidFill>
                  <a:srgbClr val="6BD4CD"/>
                </a:solidFill>
                <a:latin typeface="Josefin Sans Regular"/>
              </a:rPr>
              <a:t>+ Đối tượng sử dụng và vai trò của mỗi đối tượng:</a:t>
            </a:r>
          </a:p>
          <a:p>
            <a:pPr>
              <a:lnSpc>
                <a:spcPts val="6187"/>
              </a:lnSpc>
              <a:spcBef>
                <a:spcPct val="0"/>
              </a:spcBef>
            </a:pPr>
            <a:r>
              <a:rPr lang="en-US" sz="4124">
                <a:solidFill>
                  <a:srgbClr val="6BD4CD"/>
                </a:solidFill>
                <a:latin typeface="Josefin Sans Regular"/>
              </a:rPr>
              <a:t>·      Người admin : quản lý khách hàng, hoá đơn, chỉ số điện</a:t>
            </a:r>
          </a:p>
          <a:p>
            <a:pPr>
              <a:lnSpc>
                <a:spcPts val="618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294E2CBF99A4A8439B322CDCA3B8DFC9" ma:contentTypeVersion="5" ma:contentTypeDescription="Tạo tài liệu mới." ma:contentTypeScope="" ma:versionID="d0e0338e069465ebb8abdcca8366c083">
  <xsd:schema xmlns:xsd="http://www.w3.org/2001/XMLSchema" xmlns:xs="http://www.w3.org/2001/XMLSchema" xmlns:p="http://schemas.microsoft.com/office/2006/metadata/properties" xmlns:ns2="9bc65ef2-e002-4f0f-a7dc-e82e09e424fb" targetNamespace="http://schemas.microsoft.com/office/2006/metadata/properties" ma:root="true" ma:fieldsID="23dede7321918c63bdd74263b8dc5490" ns2:_="">
    <xsd:import namespace="9bc65ef2-e002-4f0f-a7dc-e82e09e424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c65ef2-e002-4f0f-a7dc-e82e09e424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C9D856-24BB-4F71-9E85-6D3A20AC17E5}"/>
</file>

<file path=customXml/itemProps2.xml><?xml version="1.0" encoding="utf-8"?>
<ds:datastoreItem xmlns:ds="http://schemas.openxmlformats.org/officeDocument/2006/customXml" ds:itemID="{160433CB-AC3F-4276-9514-DBD0B8CA51E5}"/>
</file>

<file path=customXml/itemProps3.xml><?xml version="1.0" encoding="utf-8"?>
<ds:datastoreItem xmlns:ds="http://schemas.openxmlformats.org/officeDocument/2006/customXml" ds:itemID="{D0580A67-22E8-4582-B203-0F67F4C5ED98}"/>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Hình ảnh Hỗn loạn Công nghệ Thuyết trình</dc:title>
  <cp:revision>1</cp:revision>
  <dcterms:created xsi:type="dcterms:W3CDTF">2006-08-16T00:00:00Z</dcterms:created>
  <dcterms:modified xsi:type="dcterms:W3CDTF">2011-08-01T06:04:30Z</dcterms:modified>
  <dc:identifier>DAE1Lo8IP1s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0x010100294E2CBF99A4A8439B322CDCA3B8DFC9</vt:lpwstr>
  </property>
</Properties>
</file>