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37"/>
  </p:notesMasterIdLst>
  <p:handoutMasterIdLst>
    <p:handoutMasterId r:id="rId38"/>
  </p:handoutMasterIdLst>
  <p:sldIdLst>
    <p:sldId id="323" r:id="rId4"/>
    <p:sldId id="320" r:id="rId5"/>
    <p:sldId id="321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75" r:id="rId15"/>
    <p:sldId id="283" r:id="rId16"/>
    <p:sldId id="291" r:id="rId17"/>
    <p:sldId id="300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4" r:id="rId34"/>
    <p:sldId id="325" r:id="rId35"/>
    <p:sldId id="32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048F0-35F0-4067-9522-ADFFF8C47DA6}">
          <p14:sldIdLst>
            <p14:sldId id="323"/>
            <p14:sldId id="320"/>
            <p14:sldId id="321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01549B72-3FE9-475A-BA49-DDACCCF6D592}">
          <p14:sldIdLst>
            <p14:sldId id="266"/>
            <p14:sldId id="267"/>
            <p14:sldId id="275"/>
            <p14:sldId id="283"/>
            <p14:sldId id="291"/>
            <p14:sldId id="300"/>
          </p14:sldIdLst>
        </p14:section>
        <p14:section name="Untitled Section" id="{3A5870D2-F7D8-4B3C-85E7-E26DAADB32C9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4"/>
            <p14:sldId id="325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80208-C9CE-4899-90BB-70DAE6AB529F}" type="datetimeFigureOut">
              <a:rPr lang="en-US" smtClean="0"/>
              <a:t>01-May-14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Website truyền hình trực tuyến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B6F7C-64D7-4E4C-A1F3-D8F53E271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7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0CEC0-4D35-47D1-A4CC-4EEE403C714D}" type="datetimeFigureOut">
              <a:rPr lang="en-US" smtClean="0"/>
              <a:t>01-May-14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Website truyền hình trực tuyến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1A6-A672-444B-8E46-136F9248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74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F6DD53-6499-48E0-94B0-FC3A3B853B0A}" type="slidenum">
              <a:rPr lang="en-US" altLang="en-US">
                <a:solidFill>
                  <a:prstClr val="black"/>
                </a:solidFill>
              </a:rPr>
              <a:pPr/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Website truyền hình trực tuyến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20F3AE-8A52-4401-92A2-5523AB094C7E}" type="slidenum">
              <a:rPr lang="en-US" altLang="en-US">
                <a:solidFill>
                  <a:prstClr val="black"/>
                </a:solidFill>
              </a:rPr>
              <a:pPr/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Website truyền hình trực tuyến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371BAA-2C3B-4EA2-BDF0-EEC98110DF0E}" type="slidenum">
              <a:rPr lang="en-US" altLang="en-US">
                <a:solidFill>
                  <a:prstClr val="black"/>
                </a:solidFill>
              </a:rPr>
              <a:pPr/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Website truyền hình trực tuyến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Vi dụ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410E94-3292-40AE-A157-C6718C6688F9}" type="slidenum">
              <a:rPr lang="en-US" altLang="en-US">
                <a:solidFill>
                  <a:prstClr val="black"/>
                </a:solidFill>
              </a:rPr>
              <a:pPr/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Website truyền hình trực tuyến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Website truyền hình trực tuyến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801A6-A672-444B-8E46-136F92486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Website truyền hình trực tuyến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801A6-A672-444B-8E46-136F924863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01A6-A672-444B-8E46-136F924863CB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Website truyền hình trực tuyến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6CA3EB39-784E-482A-842E-38DC816133E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62599-ACDA-4C96-B7E7-42A6E535B79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1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4F71F-5EF1-476A-ADF0-B764AE32E43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6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5D6035F9-B790-4223-BE7B-006144413CF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8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EF9EB4-15BC-47B0-BC9B-F78EB2EFC9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7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7267E-B086-41C6-BF25-F96B4B771E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9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5289A-58CD-4787-940A-C50FCAA2F9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82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FD8A5-5C8A-4736-8560-8AB7FBFD822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7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3D57F-3683-4F44-8E1C-DE5746BA1C2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23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F07B4-8912-4D6C-911A-4297CE26BA4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1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8A04E-503C-4B52-9695-D0316B30D9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8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11069-8DC6-481D-817A-1526F2643F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2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1C6C9-3730-4F04-9459-79C17DEE939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51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E603E-7A4E-4E86-8568-FE54E5EFB74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3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13DDB-F626-42E2-A85B-6B5E72CB50E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15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7270AA83-61CF-4434-ACF6-C03B68DBE08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7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A3BE8-A92F-4257-9803-9DC50E73EC5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2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2E215-F403-4112-8137-B7B187D7B40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9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08AE-90B7-4232-B9FD-7BC152F5499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48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B1343-6218-497F-BCC6-2F323A6C1B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99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43B91-1941-465A-8A6A-1618B9664E1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18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9179A-D829-43D3-BF26-D7594F37281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79181-E361-477E-8A5D-A12DED81364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59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D5B5A-4137-4955-BDBC-1C69AD2987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6DE9-ED40-4B0D-B80A-07B09E77342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3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63C52-10F1-48AF-A429-ACAEA082276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623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794F-DFD2-4B70-ACC0-F4013AFDFA9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E2E06-9818-456F-AD65-086E72431ED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E874E-9A71-47AC-9809-E33B82E2367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9DEEA-C9BA-42AC-A3D6-91ECB3C993D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2C60E-FF53-43CD-9A4A-6C9261BFB42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EB77-AF01-4D7A-9F04-3AFE543C7F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02388-842E-4598-8468-ED1CFE11A1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0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A19099-2147-4BBD-9CAD-3AAC23523F4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BE6C3-96D5-42A8-99DA-C2408AA80BD9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9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471A23-2F4D-42B8-B91A-32ECDC2AB68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7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828799" y="1"/>
            <a:ext cx="7344229" cy="1219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9pPr>
          </a:lstStyle>
          <a:p>
            <a:r>
              <a:rPr lang="en-US" altLang="en-US" smtClean="0"/>
              <a:t>BÁO CÁO</a:t>
            </a:r>
            <a:br>
              <a:rPr lang="en-US" altLang="en-US" smtClean="0"/>
            </a:br>
            <a:r>
              <a:rPr lang="en-US" altLang="en-US" smtClean="0"/>
              <a:t>NHẬP MÔN CÔNG NGHỆ PHẦN MỀM</a:t>
            </a:r>
            <a:endParaRPr lang="en-US" altLang="en-US" dirty="0" smtClean="0"/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685800" y="2895600"/>
            <a:ext cx="8001000" cy="1295400"/>
          </a:xfrm>
          <a:prstGeom prst="rect">
            <a:avLst/>
          </a:prstGeom>
        </p:spPr>
        <p:txBody>
          <a:bodyPr>
            <a:scene3d>
              <a:camera prst="obliqueTopLeft"/>
              <a:lightRig rig="threePt" dir="t"/>
            </a:scene3d>
            <a:sp3d extrusionH="57150">
              <a:bevelT w="38100" h="38100"/>
            </a:sp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r>
              <a:rPr lang="en-US" altLang="en-US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WEBSITE TRUYỀN HÌNH TRỰC TUYẾN</a:t>
            </a:r>
          </a:p>
          <a:p>
            <a:pPr marL="0" indent="0" algn="ctr">
              <a:buNone/>
              <a:tabLst>
                <a:tab pos="465138" algn="l"/>
                <a:tab pos="1887538" algn="l"/>
              </a:tabLst>
            </a:pPr>
            <a:r>
              <a:rPr lang="en-US" altLang="en-US" dirty="0" smtClean="0"/>
              <a:t>http://viwindti.com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8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6400800" cy="1317625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Đặc tả yêu cầu phần mềm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358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 smtClean="0"/>
              <a:t>Giới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thiệu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 smtClean="0"/>
              <a:t>Mô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tả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tổng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quan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 smtClean="0"/>
              <a:t>Các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yêu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cầu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giao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tiếp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bên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ngoài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 smtClean="0"/>
              <a:t>Các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tính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năng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của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hệ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thống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 smtClean="0"/>
              <a:t>Các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yêu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cầu</a:t>
            </a:r>
            <a:r>
              <a:rPr lang="en-US" altLang="en-US" b="1" dirty="0" smtClean="0"/>
              <a:t> phi </a:t>
            </a:r>
            <a:r>
              <a:rPr lang="en-US" altLang="en-US" b="1" dirty="0" err="1" smtClean="0"/>
              <a:t>chức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năng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 err="1" smtClean="0"/>
              <a:t>Các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yêu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cầu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khác</a:t>
            </a:r>
            <a:endParaRPr lang="en-US" altLang="en-US" b="1" dirty="0" smtClean="0"/>
          </a:p>
          <a:p>
            <a:pPr marL="514350" indent="-514350" eaLnBrk="1" hangingPunct="1">
              <a:buFont typeface="Wingdings" pitchFamily="2" charset="2"/>
              <a:buChar char="v"/>
              <a:defRPr/>
            </a:pPr>
            <a:endParaRPr lang="en-US" altLang="en-US" dirty="0" smtClean="0"/>
          </a:p>
          <a:p>
            <a:pPr marL="514350" indent="-514350" eaLnBrk="1" hangingPunct="1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9EB4-15BC-47B0-BC9B-F78EB2EFC96E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400800" cy="685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Đặc tả yêu cầu phần mềm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386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/>
              <a:t> </a:t>
            </a:r>
            <a:r>
              <a:rPr lang="en-US" altLang="en-US" b="1" dirty="0" err="1" smtClean="0"/>
              <a:t>Giới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Thiệu</a:t>
            </a:r>
            <a:endParaRPr lang="en-US" altLang="en-US" b="1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tiêu</a:t>
            </a:r>
            <a:r>
              <a:rPr lang="en-US" altLang="en-US" dirty="0" smtClean="0"/>
              <a:t> </a:t>
            </a:r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Phạm</a:t>
            </a:r>
            <a:r>
              <a:rPr lang="en-US" altLang="en-US" dirty="0" smtClean="0"/>
              <a:t> </a:t>
            </a:r>
            <a:r>
              <a:rPr lang="en-US" altLang="en-US" dirty="0"/>
              <a:t>vi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 smtClean="0"/>
              <a:t>phẩm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333399">
                    <a:lumMod val="75000"/>
                  </a:srgbClr>
                </a:solidFill>
              </a:rPr>
              <a:t>Bảng</a:t>
            </a:r>
            <a:r>
              <a:rPr lang="en-US" dirty="0" smtClean="0">
                <a:solidFill>
                  <a:srgbClr val="333399">
                    <a:lumMod val="75000"/>
                  </a:srgbClr>
                </a:solidFill>
              </a:rPr>
              <a:t> </a:t>
            </a:r>
            <a:r>
              <a:rPr lang="en-US" dirty="0" err="1">
                <a:solidFill>
                  <a:srgbClr val="333399">
                    <a:lumMod val="75000"/>
                  </a:srgbClr>
                </a:solidFill>
              </a:rPr>
              <a:t>chú</a:t>
            </a:r>
            <a:r>
              <a:rPr lang="en-US" dirty="0">
                <a:solidFill>
                  <a:srgbClr val="333399">
                    <a:lumMod val="75000"/>
                  </a:srgbClr>
                </a:solidFill>
              </a:rPr>
              <a:t> </a:t>
            </a:r>
            <a:r>
              <a:rPr lang="en-US" dirty="0" err="1">
                <a:solidFill>
                  <a:srgbClr val="333399">
                    <a:lumMod val="75000"/>
                  </a:srgbClr>
                </a:solidFill>
              </a:rPr>
              <a:t>giải</a:t>
            </a:r>
            <a:r>
              <a:rPr lang="en-US" dirty="0">
                <a:solidFill>
                  <a:srgbClr val="333399">
                    <a:lumMod val="75000"/>
                  </a:srgbClr>
                </a:solidFill>
              </a:rPr>
              <a:t> </a:t>
            </a:r>
            <a:r>
              <a:rPr lang="en-US" dirty="0" err="1">
                <a:solidFill>
                  <a:srgbClr val="333399">
                    <a:lumMod val="75000"/>
                  </a:srgbClr>
                </a:solidFill>
              </a:rPr>
              <a:t>thuật</a:t>
            </a:r>
            <a:r>
              <a:rPr lang="en-US" dirty="0">
                <a:solidFill>
                  <a:srgbClr val="333399">
                    <a:lumMod val="75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333399">
                    <a:lumMod val="75000"/>
                  </a:srgbClr>
                </a:solidFill>
              </a:rPr>
              <a:t>ngữ</a:t>
            </a:r>
            <a:endParaRPr lang="en-US" dirty="0" smtClean="0">
              <a:solidFill>
                <a:srgbClr val="333399">
                  <a:lumMod val="75000"/>
                </a:srgbClr>
              </a:solidFill>
            </a:endParaRPr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 smtClean="0"/>
              <a:t>khảo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Bố</a:t>
            </a:r>
            <a:r>
              <a:rPr lang="en-US" altLang="en-US" dirty="0" smtClean="0"/>
              <a:t> </a:t>
            </a:r>
            <a:r>
              <a:rPr lang="en-US" altLang="en-US" dirty="0" err="1"/>
              <a:t>cục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9EB4-15BC-47B0-BC9B-F78EB2EFC96E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400800" cy="685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Đặc tả yêu cầu phần mềm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386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/>
              <a:t> </a:t>
            </a:r>
            <a:r>
              <a:rPr lang="en-US" altLang="en-US" b="1" dirty="0" err="1" smtClean="0"/>
              <a:t>Mô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tả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tổng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quan</a:t>
            </a:r>
            <a:r>
              <a:rPr lang="en-US" altLang="en-US" b="1" dirty="0" smtClean="0"/>
              <a:t> :</a:t>
            </a:r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Bối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cảnh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phẩm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sản</a:t>
            </a:r>
            <a:r>
              <a:rPr lang="en-US" altLang="en-US" dirty="0"/>
              <a:t> </a:t>
            </a:r>
            <a:r>
              <a:rPr lang="en-US" altLang="en-US" dirty="0" err="1" smtClean="0"/>
              <a:t>phẩm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Đặc</a:t>
            </a:r>
            <a:r>
              <a:rPr lang="en-US" altLang="en-US" dirty="0" smtClean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 smtClean="0"/>
              <a:t>dụng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Môi</a:t>
            </a:r>
            <a:r>
              <a:rPr lang="en-US" altLang="en-US" dirty="0" smtClean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vân</a:t>
            </a:r>
            <a:r>
              <a:rPr lang="en-US" altLang="en-US" dirty="0"/>
              <a:t> </a:t>
            </a:r>
            <a:r>
              <a:rPr lang="en-US" altLang="en-US" dirty="0" err="1" smtClean="0"/>
              <a:t>hành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/>
              <a:t>ràng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 smtClean="0"/>
              <a:t>kế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9EB4-15BC-47B0-BC9B-F78EB2EFC96E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400800" cy="685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Đặc tả yêu cầu phần mềm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386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/>
              <a:t> </a:t>
            </a:r>
            <a:r>
              <a:rPr lang="en-US" altLang="en-US" b="1" dirty="0" err="1" smtClean="0"/>
              <a:t>Các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yêu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cầu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giao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tiếp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bên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ngoài</a:t>
            </a:r>
            <a:r>
              <a:rPr lang="en-US" altLang="en-US" b="1" dirty="0" smtClean="0"/>
              <a:t> :</a:t>
            </a:r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 smtClean="0"/>
              <a:t>cứng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 smtClean="0"/>
              <a:t>mềm</a:t>
            </a:r>
            <a:endParaRPr lang="en-US" altLang="en-US" dirty="0" smtClean="0"/>
          </a:p>
          <a:p>
            <a:pPr marL="793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smtClean="0"/>
              <a:t>tin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65138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9EB4-15BC-47B0-BC9B-F78EB2EFC96E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400800" cy="685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Đặc tả yêu cầu phần mềm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/>
              <a:t> </a:t>
            </a:r>
            <a:r>
              <a:rPr lang="en-US" altLang="en-US" b="1" dirty="0" err="1" smtClean="0"/>
              <a:t>Các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tính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năng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của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hệ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thống</a:t>
            </a:r>
            <a:r>
              <a:rPr lang="en-US" altLang="en-US" b="1" dirty="0" smtClean="0"/>
              <a:t> :</a:t>
            </a:r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năng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kênh</a:t>
            </a:r>
            <a:r>
              <a:rPr lang="en-US" altLang="en-US" dirty="0" smtClean="0"/>
              <a:t> </a:t>
            </a:r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 smtClean="0"/>
              <a:t>Tivi</a:t>
            </a:r>
            <a:endParaRPr lang="en-US" altLang="en-US" dirty="0" smtClean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góp</a:t>
            </a:r>
            <a:r>
              <a:rPr lang="en-US" altLang="en-US" dirty="0"/>
              <a:t> </a:t>
            </a:r>
            <a:r>
              <a:rPr lang="en-US" altLang="en-US" dirty="0" smtClean="0"/>
              <a:t>ý</a:t>
            </a:r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 smtClean="0"/>
              <a:t>nhập</a:t>
            </a:r>
            <a:endParaRPr lang="en-US" altLang="en-US" dirty="0" smtClean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mục</a:t>
            </a:r>
            <a:r>
              <a:rPr lang="en-US" altLang="en-US" dirty="0"/>
              <a:t> </a:t>
            </a:r>
            <a:r>
              <a:rPr lang="en-US" altLang="en-US" dirty="0" err="1" smtClean="0"/>
              <a:t>kênh</a:t>
            </a:r>
            <a:endParaRPr lang="en-US" altLang="en-US" dirty="0" smtClean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 smtClean="0"/>
              <a:t>kênh</a:t>
            </a:r>
            <a:endParaRPr lang="en-US" altLang="en-US" dirty="0" smtClean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góp</a:t>
            </a:r>
            <a:r>
              <a:rPr lang="en-US" altLang="en-US" dirty="0"/>
              <a:t> </a:t>
            </a:r>
            <a:r>
              <a:rPr lang="en-US" altLang="en-US" dirty="0" smtClean="0"/>
              <a:t>ý</a:t>
            </a:r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Tính</a:t>
            </a:r>
            <a:r>
              <a:rPr lang="en-US" altLang="en-US" dirty="0" smtClean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endParaRPr lang="en-US" altLang="en-US" dirty="0" smtClean="0"/>
          </a:p>
          <a:p>
            <a:pPr marL="460375" indent="-344488" eaLnBrk="1" hangingPunct="1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65138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9EB4-15BC-47B0-BC9B-F78EB2EFC96E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400800" cy="6858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Đặc tả yêu cầu phần mềm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3862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b="1" dirty="0"/>
              <a:t> </a:t>
            </a:r>
            <a:r>
              <a:rPr lang="en-US" altLang="en-US" b="1" dirty="0" err="1" smtClean="0"/>
              <a:t>Các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yêu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cầu</a:t>
            </a:r>
            <a:r>
              <a:rPr lang="en-US" altLang="en-US" b="1" dirty="0" smtClean="0"/>
              <a:t> phi </a:t>
            </a:r>
            <a:r>
              <a:rPr lang="en-US" altLang="en-US" b="1" dirty="0" err="1" smtClean="0"/>
              <a:t>chức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năng</a:t>
            </a:r>
            <a:r>
              <a:rPr lang="en-US" altLang="en-US" b="1" dirty="0" smtClean="0"/>
              <a:t>:</a:t>
            </a:r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</a:t>
            </a:r>
            <a:endParaRPr lang="en-US" altLang="en-US" dirty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Yêu</a:t>
            </a:r>
            <a:r>
              <a:rPr lang="en-US" altLang="en-US" dirty="0" smtClean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r>
              <a:rPr lang="en-US" altLang="en-US" dirty="0"/>
              <a:t>,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 smtClean="0"/>
              <a:t>mật</a:t>
            </a:r>
            <a:endParaRPr lang="en-US" altLang="en-US" dirty="0" smtClean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chất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 smtClean="0"/>
              <a:t>mềm</a:t>
            </a:r>
            <a:endParaRPr lang="en-US" altLang="en-US" dirty="0" smtClean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tắc</a:t>
            </a:r>
            <a:r>
              <a:rPr lang="en-US" altLang="en-US" dirty="0"/>
              <a:t> </a:t>
            </a:r>
            <a:r>
              <a:rPr lang="en-US" altLang="en-US" dirty="0" err="1"/>
              <a:t>nghiệp</a:t>
            </a:r>
            <a:r>
              <a:rPr lang="en-US" altLang="en-US" dirty="0"/>
              <a:t> </a:t>
            </a:r>
            <a:r>
              <a:rPr lang="en-US" altLang="en-US" dirty="0" err="1" smtClean="0"/>
              <a:t>vụ</a:t>
            </a:r>
            <a:endParaRPr lang="en-US" altLang="en-US" dirty="0" smtClean="0"/>
          </a:p>
          <a:p>
            <a:pPr marL="793750" indent="-344488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endParaRPr lang="vi-VN" altLang="en-US" dirty="0"/>
          </a:p>
          <a:p>
            <a:pPr marL="682625" indent="-334963" eaLnBrk="1" hangingPunct="1">
              <a:spcBef>
                <a:spcPts val="0"/>
              </a:spcBef>
              <a:buSzPct val="60000"/>
              <a:buFont typeface="Courier New" panose="02070309020205020404" pitchFamily="49" charset="0"/>
              <a:buChar char="o"/>
              <a:defRPr/>
            </a:pPr>
            <a:endParaRPr lang="vi-VN" altLang="en-US" dirty="0"/>
          </a:p>
          <a:p>
            <a:pPr marL="347662" indent="0" eaLnBrk="1" hangingPunct="1">
              <a:buSzPct val="60000"/>
              <a:buFontTx/>
              <a:buNone/>
              <a:defRPr/>
            </a:pPr>
            <a:r>
              <a:rPr lang="vi-VN" dirty="0"/>
              <a:t>	</a:t>
            </a:r>
            <a:endParaRPr lang="en-US" dirty="0"/>
          </a:p>
          <a:p>
            <a:pPr marL="682625" indent="-334963" eaLnBrk="1" hangingPunct="1">
              <a:buSzPct val="60000"/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465138" indent="0">
              <a:buFontTx/>
              <a:buNone/>
              <a:defRPr/>
            </a:pP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9EB4-15BC-47B0-BC9B-F78EB2EFC96E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315200" cy="1249363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 marL="514350" indent="-514350" algn="just" eaLnBrk="1" hangingPunct="1">
              <a:buFontTx/>
              <a:buAutoNum type="arabicPeriod"/>
            </a:pPr>
            <a:r>
              <a:rPr lang="en-US" altLang="en-US" smtClean="0"/>
              <a:t>Thiết kế kiến trúc</a:t>
            </a:r>
          </a:p>
          <a:p>
            <a:pPr marL="514350" indent="-514350" algn="just" eaLnBrk="1" hangingPunct="1">
              <a:buFontTx/>
              <a:buAutoNum type="arabicPeriod"/>
            </a:pPr>
            <a:r>
              <a:rPr lang="en-US" altLang="en-US" smtClean="0"/>
              <a:t>Thiết kế dữ liệu</a:t>
            </a:r>
          </a:p>
          <a:p>
            <a:pPr marL="514350" indent="-514350" algn="just" eaLnBrk="1" hangingPunct="1">
              <a:buFontTx/>
              <a:buAutoNum type="arabicPeriod"/>
            </a:pPr>
            <a:r>
              <a:rPr lang="en-US" altLang="en-US" smtClean="0"/>
              <a:t>Thiết kế chức năng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7172" name="Picture 6" descr="C:\Users\Thanh Thoan\Desktop\hinh nhap mon\mo hinh tong qu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315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900" dirty="0" err="1" smtClean="0"/>
              <a:t>Phân</a:t>
            </a:r>
            <a:r>
              <a:rPr lang="en-US" sz="2900" dirty="0" smtClean="0"/>
              <a:t> </a:t>
            </a:r>
            <a:r>
              <a:rPr lang="en-US" sz="2900" dirty="0" err="1" smtClean="0"/>
              <a:t>rã</a:t>
            </a:r>
            <a:endParaRPr lang="en-US" sz="2900" dirty="0" smtClean="0"/>
          </a:p>
          <a:p>
            <a:pPr lvl="1" eaLnBrk="1" hangingPunct="1">
              <a:defRPr/>
            </a:pPr>
            <a:r>
              <a:rPr lang="en-US" i="1" dirty="0" err="1" smtClean="0"/>
              <a:t>Chức</a:t>
            </a:r>
            <a:r>
              <a:rPr lang="en-US" i="1" dirty="0" smtClean="0"/>
              <a:t> </a:t>
            </a:r>
            <a:r>
              <a:rPr lang="en-US" i="1" dirty="0" err="1" smtClean="0"/>
              <a:t>năng</a:t>
            </a:r>
            <a:r>
              <a:rPr lang="en-US" i="1" dirty="0" smtClean="0"/>
              <a:t> </a:t>
            </a:r>
            <a:r>
              <a:rPr lang="en-US" i="1" dirty="0" err="1" smtClean="0"/>
              <a:t>cập</a:t>
            </a:r>
            <a:r>
              <a:rPr lang="en-US" i="1" dirty="0" smtClean="0"/>
              <a:t> </a:t>
            </a:r>
            <a:r>
              <a:rPr lang="en-US" i="1" dirty="0" err="1" smtClean="0"/>
              <a:t>nhật</a:t>
            </a:r>
            <a:r>
              <a:rPr lang="en-US" i="1" dirty="0" smtClean="0"/>
              <a:t>: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pic>
        <p:nvPicPr>
          <p:cNvPr id="8197" name="Picture 2" descr="C:\Users\Thanh Thoan\Desktop\hinh nhap mon\cap n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7239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r>
              <a:rPr lang="en-US" altLang="en-US" smtClean="0"/>
              <a:t>	- </a:t>
            </a:r>
            <a:r>
              <a:rPr lang="en-US" altLang="en-US" i="1" smtClean="0"/>
              <a:t>Chức năng đăng nhập:</a:t>
            </a:r>
          </a:p>
          <a:p>
            <a:pPr marL="0" lvl="1" indent="0">
              <a:buFontTx/>
              <a:buNone/>
            </a:pPr>
            <a:endParaRPr lang="en-US" altLang="en-US" i="1" smtClean="0"/>
          </a:p>
          <a:p>
            <a:pPr marL="0" indent="0">
              <a:buFontTx/>
              <a:buNone/>
            </a:pPr>
            <a:endParaRPr lang="en-US" alt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pic>
        <p:nvPicPr>
          <p:cNvPr id="9221" name="Picture 2" descr="C:\Users\Thanh Thoan\Desktop\hinh nhap m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701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1828799" y="1"/>
            <a:ext cx="7344229" cy="1219200"/>
          </a:xfrm>
        </p:spPr>
        <p:txBody>
          <a:bodyPr/>
          <a:lstStyle/>
          <a:p>
            <a:r>
              <a:rPr lang="en-US" altLang="en-US" sz="3200" dirty="0" smtClean="0"/>
              <a:t>BÁO CÁO</a:t>
            </a:r>
            <a:br>
              <a:rPr lang="en-US" altLang="en-US" sz="3200" dirty="0" smtClean="0"/>
            </a:br>
            <a:r>
              <a:rPr lang="en-US" altLang="en-US" sz="3200" dirty="0" smtClean="0"/>
              <a:t>NHẬP MÔN CÔNG NGHỆ PHẦN MỀM</a:t>
            </a:r>
          </a:p>
        </p:txBody>
      </p:sp>
      <p:pic>
        <p:nvPicPr>
          <p:cNvPr id="6" name="Picture 2" descr="https://fbcdn-sphotos-b-a.akamaihd.net/hphotos-ak-prn1/t1.0-9/p417x417/10007459_804886119538919_115788351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848600" cy="480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6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8001000" cy="838200"/>
          </a:xfrm>
        </p:spPr>
        <p:txBody>
          <a:bodyPr>
            <a:scene3d>
              <a:camera prst="obliqueTopLef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WEBSITE TRUYỀN HÌNH TRỰC TUYẾN</a:t>
            </a:r>
          </a:p>
          <a:p>
            <a:pPr algn="l">
              <a:tabLst>
                <a:tab pos="465138" algn="l"/>
                <a:tab pos="1887538" algn="l"/>
              </a:tabLst>
            </a:pPr>
            <a:r>
              <a:rPr lang="en-US" altLang="en-US" dirty="0"/>
              <a:t>	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93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r>
              <a:rPr lang="en-US" altLang="en-US" i="1" dirty="0" smtClean="0"/>
              <a:t>	- </a:t>
            </a:r>
            <a:r>
              <a:rPr lang="en-US" altLang="en-US" i="1" dirty="0" err="1" smtClean="0"/>
              <a:t>Chức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năng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người</a:t>
            </a:r>
            <a:r>
              <a:rPr lang="en-US" altLang="en-US" i="1" dirty="0" smtClean="0"/>
              <a:t> </a:t>
            </a:r>
            <a:r>
              <a:rPr lang="en-US" altLang="en-US" i="1" dirty="0" err="1" smtClean="0"/>
              <a:t>dùng</a:t>
            </a:r>
            <a:r>
              <a:rPr lang="en-US" altLang="en-US" i="1" dirty="0" smtClean="0"/>
              <a:t>:</a:t>
            </a:r>
          </a:p>
          <a:p>
            <a:pPr marL="0" lvl="1" indent="0">
              <a:buFontTx/>
              <a:buNone/>
            </a:pPr>
            <a:endParaRPr lang="en-US" altLang="en-US" i="1" dirty="0" smtClean="0"/>
          </a:p>
        </p:txBody>
      </p:sp>
      <p:pic>
        <p:nvPicPr>
          <p:cNvPr id="10244" name="Picture 2" descr="C:\Users\Thanh Thoan\Desktop\hinh nhap mon\nguoi du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477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>
            <a:off x="1752600" y="2667000"/>
            <a:ext cx="6172200" cy="3657600"/>
            <a:chOff x="1752600" y="2667000"/>
            <a:chExt cx="6172200" cy="3657600"/>
          </a:xfrm>
        </p:grpSpPr>
        <p:pic>
          <p:nvPicPr>
            <p:cNvPr id="11270" name="Picture 6" descr="C:\Users\Admin\Google Drive\DAIHOCCANTHO\2013-2014\NhapMonCNPM\mô hình csd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667000"/>
              <a:ext cx="61722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949575" y="3222625"/>
              <a:ext cx="482600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(1000)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00875" y="3365500"/>
              <a:ext cx="482600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(1000)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81825" y="3689350"/>
              <a:ext cx="482600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(1000)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77075" y="3843338"/>
              <a:ext cx="482600" cy="2143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(1000)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09900" y="5710238"/>
              <a:ext cx="482600" cy="215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000000">
                      <a:lumMod val="50000"/>
                      <a:lumOff val="50000"/>
                    </a:srgbClr>
                  </a:solidFill>
                </a:rPr>
                <a:t>(1000)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7086600" cy="944563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mtClean="0"/>
              <a:t>Thiết kế chức năng</a:t>
            </a:r>
          </a:p>
          <a:p>
            <a:pPr>
              <a:buFontTx/>
              <a:buNone/>
            </a:pPr>
            <a:r>
              <a:rPr lang="en-US" altLang="en-US" smtClean="0"/>
              <a:t>Gồm 7 chức năng: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300" smtClean="0"/>
              <a:t>Trình chiếu tivi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300" smtClean="0"/>
              <a:t>Góp ý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300" smtClean="0"/>
              <a:t>Đăng nhập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300" smtClean="0"/>
              <a:t>Thêm, sửa, xóa danh mục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300" smtClean="0"/>
              <a:t>Thêm, sửa, xóa kênh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300" smtClean="0"/>
              <a:t>Quản lý góp ý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300" smtClean="0"/>
              <a:t>Thống kê</a:t>
            </a:r>
          </a:p>
          <a:p>
            <a:pPr>
              <a:buFontTx/>
              <a:buAutoNum type="arabicPeriod"/>
            </a:pPr>
            <a:endParaRPr lang="en-US" altLang="en-US" sz="260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marL="0" lvl="1" indent="0">
              <a:buNone/>
              <a:defRPr/>
            </a:pPr>
            <a:r>
              <a:rPr lang="en-US" i="1" dirty="0" smtClean="0"/>
              <a:t>	</a:t>
            </a:r>
            <a:r>
              <a:rPr lang="en-US" sz="2300" i="1" dirty="0" smtClean="0"/>
              <a:t>- </a:t>
            </a:r>
            <a:r>
              <a:rPr lang="en-US" sz="2300" i="1" dirty="0" err="1" smtClean="0"/>
              <a:t>Chức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năng</a:t>
            </a:r>
            <a:r>
              <a:rPr lang="en-US" sz="2300" i="1" dirty="0" smtClean="0"/>
              <a:t>: </a:t>
            </a:r>
            <a:r>
              <a:rPr lang="en-US" sz="2300" i="1" dirty="0" err="1" smtClean="0"/>
              <a:t>trình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chiếu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chương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trình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mà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người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dùng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chọn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kênh</a:t>
            </a:r>
            <a:r>
              <a:rPr lang="en-US" sz="2300" i="1" dirty="0" smtClean="0"/>
              <a:t>.</a:t>
            </a:r>
            <a:r>
              <a:rPr lang="en-US" sz="2400" b="1" dirty="0"/>
              <a:t> </a:t>
            </a:r>
            <a:endParaRPr lang="en-US" sz="2400" dirty="0"/>
          </a:p>
          <a:p>
            <a:pPr marL="0" lvl="1" indent="0">
              <a:buFontTx/>
              <a:buNone/>
              <a:defRPr/>
            </a:pPr>
            <a:endParaRPr lang="en-US" sz="2300" i="1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63246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300" i="1" dirty="0" smtClean="0"/>
              <a:t>- </a:t>
            </a:r>
            <a:r>
              <a:rPr lang="en-US" sz="2300" i="1" dirty="0" err="1" smtClean="0"/>
              <a:t>Chức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năng</a:t>
            </a:r>
            <a:r>
              <a:rPr lang="en-US" sz="2300" i="1" dirty="0" smtClean="0"/>
              <a:t>: </a:t>
            </a:r>
            <a:r>
              <a:rPr lang="en-US" sz="2300" i="1" dirty="0" err="1" smtClean="0"/>
              <a:t>dành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cho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người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dùng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muốn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gửi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thông</a:t>
            </a:r>
            <a:r>
              <a:rPr lang="en-US" sz="2300" i="1" dirty="0" smtClean="0"/>
              <a:t> tin </a:t>
            </a:r>
            <a:r>
              <a:rPr lang="en-US" sz="2300" i="1" dirty="0" err="1" smtClean="0"/>
              <a:t>liên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hệ</a:t>
            </a:r>
            <a:r>
              <a:rPr lang="en-US" sz="2300" i="1" dirty="0" smtClean="0"/>
              <a:t>, </a:t>
            </a:r>
            <a:r>
              <a:rPr lang="en-US" sz="2300" i="1" dirty="0" err="1" smtClean="0"/>
              <a:t>đóng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góp</a:t>
            </a:r>
            <a:r>
              <a:rPr lang="en-US" sz="2300" i="1" dirty="0" smtClean="0"/>
              <a:t> ý </a:t>
            </a:r>
            <a:r>
              <a:rPr lang="en-US" sz="2300" i="1" dirty="0" err="1" smtClean="0"/>
              <a:t>tưởng</a:t>
            </a:r>
            <a:r>
              <a:rPr lang="en-US" sz="2300" i="1" dirty="0" smtClean="0"/>
              <a:t>, URL </a:t>
            </a:r>
            <a:r>
              <a:rPr lang="en-US" sz="2300" i="1" dirty="0" err="1" smtClean="0"/>
              <a:t>cho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kênh</a:t>
            </a:r>
            <a:r>
              <a:rPr lang="en-US" sz="2300" i="1" dirty="0" smtClean="0"/>
              <a:t> website,…</a:t>
            </a:r>
          </a:p>
          <a:p>
            <a:pPr marL="0" indent="0">
              <a:buFontTx/>
              <a:buNone/>
              <a:defRPr/>
            </a:pPr>
            <a:endParaRPr lang="en-US" sz="2300" i="1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553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638800"/>
            <a:ext cx="342900" cy="304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6275" y="5638800"/>
            <a:ext cx="1076325" cy="295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C00000"/>
                </a:solidFill>
                <a:effectLst/>
                <a:latin typeface="Times New Roman"/>
                <a:ea typeface="Times New Roman"/>
              </a:rPr>
              <a:t>93294f1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300" i="1" dirty="0" smtClean="0"/>
              <a:t>- </a:t>
            </a:r>
            <a:r>
              <a:rPr lang="en-US" sz="2300" i="1" dirty="0" err="1" smtClean="0"/>
              <a:t>Chức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năng</a:t>
            </a:r>
            <a:r>
              <a:rPr lang="en-US" sz="2300" i="1" dirty="0" smtClean="0"/>
              <a:t>: </a:t>
            </a:r>
            <a:r>
              <a:rPr lang="en-US" sz="2300" i="1" dirty="0" err="1" smtClean="0"/>
              <a:t>giúp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quản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trị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viên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đăng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nhập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vào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để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thêm</a:t>
            </a:r>
            <a:r>
              <a:rPr lang="en-US" sz="2300" i="1" dirty="0" smtClean="0"/>
              <a:t>, </a:t>
            </a:r>
            <a:r>
              <a:rPr lang="en-US" sz="2300" i="1" dirty="0" err="1" smtClean="0"/>
              <a:t>sửa</a:t>
            </a:r>
            <a:r>
              <a:rPr lang="en-US" sz="2300" i="1" dirty="0" smtClean="0"/>
              <a:t>, </a:t>
            </a:r>
            <a:r>
              <a:rPr lang="en-US" sz="2300" i="1" dirty="0" err="1" smtClean="0"/>
              <a:t>xóa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thông</a:t>
            </a:r>
            <a:r>
              <a:rPr lang="en-US" sz="2300" i="1" dirty="0" smtClean="0"/>
              <a:t> tin </a:t>
            </a:r>
            <a:r>
              <a:rPr lang="en-US" sz="2300" i="1" dirty="0" err="1" smtClean="0"/>
              <a:t>trong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hệ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thống</a:t>
            </a:r>
            <a:r>
              <a:rPr lang="en-US" sz="2300" i="1" dirty="0" smtClean="0"/>
              <a:t>.</a:t>
            </a:r>
          </a:p>
          <a:p>
            <a:pPr marL="0" indent="0">
              <a:buFontTx/>
              <a:buNone/>
              <a:defRPr/>
            </a:pPr>
            <a:endParaRPr lang="en-US" sz="2300" i="1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pic>
        <p:nvPicPr>
          <p:cNvPr id="17413" name="Picture 6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410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881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sz="2300" i="1" dirty="0"/>
              <a:t>	</a:t>
            </a:r>
            <a:r>
              <a:rPr lang="en-US" sz="2300" i="1" dirty="0" smtClean="0"/>
              <a:t>- </a:t>
            </a:r>
            <a:r>
              <a:rPr lang="en-US" sz="2300" i="1" dirty="0" err="1" smtClean="0"/>
              <a:t>Chức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năng</a:t>
            </a:r>
            <a:r>
              <a:rPr lang="en-US" sz="2300" i="1" dirty="0" smtClean="0"/>
              <a:t>: </a:t>
            </a:r>
            <a:r>
              <a:rPr lang="en-US" sz="2300" i="1" dirty="0" err="1" smtClean="0"/>
              <a:t>cập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nhật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danh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mục</a:t>
            </a:r>
            <a:r>
              <a:rPr lang="en-US" sz="2300" i="1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en-US" sz="1800" u="sng" dirty="0" err="1"/>
              <a:t>Quản</a:t>
            </a:r>
            <a:r>
              <a:rPr lang="en-US" sz="1800" u="sng" dirty="0"/>
              <a:t> </a:t>
            </a:r>
            <a:r>
              <a:rPr lang="en-US" sz="1800" u="sng" dirty="0" err="1"/>
              <a:t>lý</a:t>
            </a:r>
            <a:r>
              <a:rPr lang="en-US" sz="1800" u="sng" dirty="0"/>
              <a:t> </a:t>
            </a:r>
            <a:r>
              <a:rPr lang="en-US" sz="1800" u="sng" dirty="0" err="1"/>
              <a:t>danh</a:t>
            </a:r>
            <a:r>
              <a:rPr lang="en-US" sz="1800" u="sng" dirty="0"/>
              <a:t> </a:t>
            </a:r>
            <a:r>
              <a:rPr lang="en-US" sz="1800" u="sng" dirty="0" err="1"/>
              <a:t>mục</a:t>
            </a:r>
            <a:r>
              <a:rPr lang="en-US" sz="1800" u="sng" dirty="0" smtClean="0"/>
              <a:t/>
            </a:r>
            <a:br>
              <a:rPr lang="en-US" sz="1800" u="sng" dirty="0" smtClean="0"/>
            </a:br>
            <a:endParaRPr lang="en-US" sz="1800" i="1" u="sng" dirty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2971800"/>
          <a:ext cx="8077199" cy="1524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15405"/>
                <a:gridCol w="1692365"/>
                <a:gridCol w="2461624"/>
                <a:gridCol w="1153885"/>
                <a:gridCol w="1076960"/>
                <a:gridCol w="538480"/>
                <a:gridCol w="53848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Tên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Danh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Mục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Tả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Số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kênh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Sắp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Xếp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Thao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tác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Danh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mục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Xóa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Danh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mục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Xóa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Danh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mục</a:t>
                      </a:r>
                      <a:r>
                        <a:rPr lang="en-US" sz="1200" baseline="0" dirty="0" smtClean="0"/>
                        <a:t> 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Mô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danh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mục</a:t>
                      </a:r>
                      <a:r>
                        <a:rPr lang="en-US" sz="1200" baseline="0" dirty="0" smtClean="0"/>
                        <a:t> 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Xóa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6900" y="5181600"/>
          <a:ext cx="71755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5"/>
                <a:gridCol w="2022475"/>
                <a:gridCol w="2216150"/>
                <a:gridCol w="9144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Tên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danh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mục</a:t>
                      </a:r>
                      <a:endParaRPr lang="en-US" sz="1400" b="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Mô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tả</a:t>
                      </a:r>
                      <a:endParaRPr lang="en-US" sz="1400" b="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Sắp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xếp</a:t>
                      </a:r>
                      <a:r>
                        <a:rPr lang="en-US" sz="1400" b="0" baseline="0" dirty="0" smtClean="0"/>
                        <a:t> (</a:t>
                      </a:r>
                      <a:r>
                        <a:rPr lang="en-US" sz="1400" b="0" baseline="0" dirty="0" err="1" smtClean="0"/>
                        <a:t>mặc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định</a:t>
                      </a:r>
                      <a:r>
                        <a:rPr lang="en-US" sz="1400" b="0" baseline="0" dirty="0" smtClean="0"/>
                        <a:t> 1)</a:t>
                      </a:r>
                      <a:endParaRPr lang="en-US" sz="1400" b="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Thêm</a:t>
                      </a:r>
                      <a:endParaRPr lang="en-US" sz="1400" b="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6900" y="4724400"/>
            <a:ext cx="18510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u="sng" dirty="0" err="1">
                <a:solidFill>
                  <a:srgbClr val="333399">
                    <a:lumMod val="75000"/>
                  </a:srgbClr>
                </a:solidFill>
              </a:rPr>
              <a:t>Thêm</a:t>
            </a:r>
            <a:r>
              <a:rPr lang="en-US" u="sng" dirty="0">
                <a:solidFill>
                  <a:srgbClr val="333399">
                    <a:lumMod val="75000"/>
                  </a:srgbClr>
                </a:solidFill>
              </a:rPr>
              <a:t> </a:t>
            </a:r>
            <a:r>
              <a:rPr lang="en-US" u="sng" dirty="0" err="1">
                <a:solidFill>
                  <a:srgbClr val="333399">
                    <a:lumMod val="75000"/>
                  </a:srgbClr>
                </a:solidFill>
              </a:rPr>
              <a:t>danh</a:t>
            </a:r>
            <a:r>
              <a:rPr lang="en-US" u="sng" dirty="0">
                <a:solidFill>
                  <a:srgbClr val="333399">
                    <a:lumMod val="75000"/>
                  </a:srgbClr>
                </a:solidFill>
              </a:rPr>
              <a:t> </a:t>
            </a:r>
            <a:r>
              <a:rPr lang="en-US" u="sng" dirty="0" err="1">
                <a:solidFill>
                  <a:srgbClr val="333399">
                    <a:lumMod val="75000"/>
                  </a:srgbClr>
                </a:solidFill>
              </a:rPr>
              <a:t>mục</a:t>
            </a:r>
            <a:endParaRPr lang="en-US" dirty="0">
              <a:solidFill>
                <a:srgbClr val="333399">
                  <a:lumMod val="75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sz="2300" i="1" dirty="0" smtClean="0"/>
              <a:t>	- </a:t>
            </a:r>
            <a:r>
              <a:rPr lang="en-US" sz="2300" i="1" dirty="0" err="1" smtClean="0"/>
              <a:t>Chức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năng</a:t>
            </a:r>
            <a:r>
              <a:rPr lang="en-US" sz="2300" i="1" dirty="0" smtClean="0"/>
              <a:t>: </a:t>
            </a:r>
            <a:r>
              <a:rPr lang="en-US" sz="2300" i="1" dirty="0" err="1" smtClean="0"/>
              <a:t>cập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nhật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kênh</a:t>
            </a:r>
            <a:r>
              <a:rPr lang="en-US" sz="2300" i="1" dirty="0" smtClean="0"/>
              <a:t>.</a:t>
            </a:r>
          </a:p>
          <a:p>
            <a:pPr marL="0" indent="0">
              <a:buFontTx/>
              <a:buNone/>
              <a:defRPr/>
            </a:pPr>
            <a:endParaRPr lang="en-US" sz="2300" i="1" dirty="0" smtClean="0"/>
          </a:p>
          <a:p>
            <a:pPr marL="0" indent="0">
              <a:buFontTx/>
              <a:buNone/>
              <a:defRPr/>
            </a:pPr>
            <a:endParaRPr lang="en-US" sz="2300" i="1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80209" y="2652712"/>
            <a:ext cx="5809615" cy="3286125"/>
            <a:chOff x="0" y="0"/>
            <a:chExt cx="5809615" cy="328612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5638800" cy="32861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>
                  <a:effectLst/>
                  <a:latin typeface="Times New Roman"/>
                  <a:ea typeface="Times New Roman"/>
                </a:rPr>
                <a:t>Thêm kênh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>
                  <a:effectLst/>
                  <a:latin typeface="Times New Roman"/>
                  <a:ea typeface="Times New Roman"/>
                </a:rPr>
                <a:t> 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Tên kênh: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Mô tả: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Nhà cung cấp: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Link phát: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Link logo: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Sắp xếp: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742950"/>
              <a:ext cx="3390900" cy="247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Nhập tên kênh*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1104900"/>
              <a:ext cx="3390900" cy="247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Nhập mô tả ngắn, hoặc tên đầy đủ của kênh*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1476375"/>
              <a:ext cx="3390900" cy="247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Nhà cung cấp*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1847850"/>
              <a:ext cx="3390900" cy="247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URL*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2190750"/>
              <a:ext cx="3390900" cy="247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  <a:tabLst>
                  <a:tab pos="571500" algn="l"/>
                  <a:tab pos="857250" algn="l"/>
                </a:tabLst>
              </a:pPr>
              <a:r>
                <a:rPr lang="en-US" sz="1100" i="1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		No file chosen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5000" y="2533650"/>
              <a:ext cx="3390900" cy="247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i="1">
                  <a:solidFill>
                    <a:srgbClr val="A6A6A6"/>
                  </a:solidFill>
                  <a:effectLst/>
                  <a:latin typeface="Times New Roman"/>
                  <a:ea typeface="Times New Roman"/>
                </a:rPr>
                <a:t>Vị trí (Mặc định: 1)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953000" y="2867025"/>
              <a:ext cx="628650" cy="2952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Thêm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05000" y="2886075"/>
              <a:ext cx="1151890" cy="2952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Kiểm tra link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43100" y="2209800"/>
              <a:ext cx="781050" cy="2190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>
                  <a:solidFill>
                    <a:srgbClr val="FF0000"/>
                  </a:solidFill>
                  <a:effectLst/>
                  <a:latin typeface="Times New Roman"/>
                  <a:ea typeface="Times New Roman"/>
                </a:rPr>
                <a:t>Choose file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Rounded Rectangular Callout 20"/>
            <p:cNvSpPr/>
            <p:nvPr/>
          </p:nvSpPr>
          <p:spPr>
            <a:xfrm>
              <a:off x="5400675" y="457200"/>
              <a:ext cx="389890" cy="294005"/>
            </a:xfrm>
            <a:prstGeom prst="wedgeRoundRectCallout">
              <a:avLst>
                <a:gd name="adj1" fmla="val -91957"/>
                <a:gd name="adj2" fmla="val 75685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04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2" name="Rounded Rectangular Callout 21"/>
            <p:cNvSpPr/>
            <p:nvPr/>
          </p:nvSpPr>
          <p:spPr>
            <a:xfrm>
              <a:off x="5419725" y="942975"/>
              <a:ext cx="389890" cy="294005"/>
            </a:xfrm>
            <a:prstGeom prst="wedgeRoundRectCallout">
              <a:avLst>
                <a:gd name="adj1" fmla="val -96843"/>
                <a:gd name="adj2" fmla="val 33568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05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5419725" y="1352550"/>
              <a:ext cx="389890" cy="294005"/>
            </a:xfrm>
            <a:prstGeom prst="wedgeRoundRectCallout">
              <a:avLst>
                <a:gd name="adj1" fmla="val -94400"/>
                <a:gd name="adj2" fmla="val 33569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06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Rounded Rectangular Callout 23"/>
            <p:cNvSpPr/>
            <p:nvPr/>
          </p:nvSpPr>
          <p:spPr>
            <a:xfrm>
              <a:off x="1466850" y="1476375"/>
              <a:ext cx="389890" cy="294005"/>
            </a:xfrm>
            <a:prstGeom prst="wedgeRoundRectCallout">
              <a:avLst>
                <a:gd name="adj1" fmla="val 71724"/>
                <a:gd name="adj2" fmla="val 95123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07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Rounded Rectangular Callout 24"/>
            <p:cNvSpPr/>
            <p:nvPr/>
          </p:nvSpPr>
          <p:spPr>
            <a:xfrm>
              <a:off x="2657475" y="1819275"/>
              <a:ext cx="389890" cy="294005"/>
            </a:xfrm>
            <a:prstGeom prst="wedgeRoundRectCallout">
              <a:avLst>
                <a:gd name="adj1" fmla="val -55312"/>
                <a:gd name="adj2" fmla="val 104843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08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Rounded Rectangular Callout 25"/>
            <p:cNvSpPr/>
            <p:nvPr/>
          </p:nvSpPr>
          <p:spPr>
            <a:xfrm>
              <a:off x="3981450" y="2867025"/>
              <a:ext cx="389890" cy="294005"/>
            </a:xfrm>
            <a:prstGeom prst="wedgeRoundRectCallout">
              <a:avLst>
                <a:gd name="adj1" fmla="val -60198"/>
                <a:gd name="adj2" fmla="val -102500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09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Rounded Rectangular Callout 26"/>
            <p:cNvSpPr/>
            <p:nvPr/>
          </p:nvSpPr>
          <p:spPr>
            <a:xfrm>
              <a:off x="3267075" y="2886075"/>
              <a:ext cx="389890" cy="294005"/>
            </a:xfrm>
            <a:prstGeom prst="wedgeRoundRectCallout">
              <a:avLst>
                <a:gd name="adj1" fmla="val -123716"/>
                <a:gd name="adj2" fmla="val -11788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10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Rounded Rectangular Callout 27"/>
            <p:cNvSpPr/>
            <p:nvPr/>
          </p:nvSpPr>
          <p:spPr>
            <a:xfrm>
              <a:off x="5400675" y="2447925"/>
              <a:ext cx="389890" cy="294005"/>
            </a:xfrm>
            <a:prstGeom prst="wedgeRoundRectCallout">
              <a:avLst>
                <a:gd name="adj1" fmla="val -47983"/>
                <a:gd name="adj2" fmla="val 117802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11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086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4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ý</a:t>
            </a:r>
          </a:p>
          <a:p>
            <a:pPr marL="0" indent="0">
              <a:buFontTx/>
              <a:buNone/>
              <a:defRPr/>
            </a:pPr>
            <a:r>
              <a:rPr lang="en-US" sz="2300" i="1" dirty="0"/>
              <a:t>	</a:t>
            </a:r>
            <a:r>
              <a:rPr lang="en-US" sz="2300" i="1" dirty="0" smtClean="0"/>
              <a:t>- </a:t>
            </a:r>
            <a:r>
              <a:rPr lang="en-US" sz="2300" i="1" dirty="0" err="1" smtClean="0"/>
              <a:t>Chức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năng</a:t>
            </a:r>
            <a:r>
              <a:rPr lang="en-US" sz="2300" i="1" dirty="0" smtClean="0"/>
              <a:t>: </a:t>
            </a:r>
            <a:r>
              <a:rPr lang="en-US" sz="2300" i="1" dirty="0" err="1" smtClean="0"/>
              <a:t>Liệt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kê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tất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cả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các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thông</a:t>
            </a:r>
            <a:r>
              <a:rPr lang="en-US" sz="2300" i="1" dirty="0" smtClean="0"/>
              <a:t> tin </a:t>
            </a:r>
            <a:r>
              <a:rPr lang="en-US" sz="2300" i="1" dirty="0" err="1" smtClean="0"/>
              <a:t>góp</a:t>
            </a:r>
            <a:r>
              <a:rPr lang="en-US" sz="2300" i="1" dirty="0" smtClean="0"/>
              <a:t> ý </a:t>
            </a:r>
            <a:r>
              <a:rPr lang="en-US" sz="2300" i="1" dirty="0" err="1" smtClean="0"/>
              <a:t>của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người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dùng</a:t>
            </a:r>
            <a:r>
              <a:rPr lang="en-US" sz="2300" i="1" dirty="0"/>
              <a:t>.</a:t>
            </a:r>
            <a:endParaRPr lang="en-US" sz="2300" i="1" dirty="0" smtClean="0"/>
          </a:p>
          <a:p>
            <a:pPr marL="0" indent="0">
              <a:buFontTx/>
              <a:buNone/>
              <a:defRPr/>
            </a:pPr>
            <a:endParaRPr lang="en-US" sz="2300" i="1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pic>
        <p:nvPicPr>
          <p:cNvPr id="21510" name="Picture 6" descr="C:\Users\Thanh Thoan\Desktop\hinh nhap mon\gop y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7239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 smtClean="0">
                <a:solidFill>
                  <a:srgbClr val="000000"/>
                </a:solidFill>
              </a:rPr>
              <a:t>Website truyền hình trực tuyến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1828799" y="1"/>
            <a:ext cx="7344229" cy="1219200"/>
          </a:xfrm>
        </p:spPr>
        <p:txBody>
          <a:bodyPr/>
          <a:lstStyle/>
          <a:p>
            <a:r>
              <a:rPr lang="en-US" altLang="en-US" sz="3200" dirty="0" smtClean="0"/>
              <a:t>BÁO CÁO</a:t>
            </a:r>
            <a:br>
              <a:rPr lang="en-US" altLang="en-US" sz="3200" dirty="0" smtClean="0"/>
            </a:br>
            <a:r>
              <a:rPr lang="en-US" altLang="en-US" sz="3200" dirty="0" smtClean="0"/>
              <a:t>NHẬP MÔN CÔNG NGHỆ PHẦN MỀM</a:t>
            </a:r>
          </a:p>
        </p:txBody>
      </p:sp>
      <p:sp>
        <p:nvSpPr>
          <p:cNvPr id="5123" name="Subtitle 6"/>
          <p:cNvSpPr>
            <a:spLocks noGrp="1"/>
          </p:cNvSpPr>
          <p:nvPr>
            <p:ph type="subTitle" idx="1"/>
          </p:nvPr>
        </p:nvSpPr>
        <p:spPr>
          <a:xfrm>
            <a:off x="673100" y="2133600"/>
            <a:ext cx="8001000" cy="4419600"/>
          </a:xfrm>
        </p:spPr>
        <p:txBody>
          <a:bodyPr/>
          <a:lstStyle/>
          <a:p>
            <a:pPr algn="l">
              <a:tabLst>
                <a:tab pos="465138" algn="l"/>
                <a:tab pos="1887538" algn="l"/>
              </a:tabLst>
            </a:pPr>
            <a:r>
              <a:rPr lang="en-US" altLang="en-US" sz="2800" dirty="0"/>
              <a:t>	</a:t>
            </a:r>
            <a:r>
              <a:rPr lang="en-US" altLang="en-US" sz="2800" b="1" i="1" dirty="0" err="1" smtClean="0"/>
              <a:t>Giáo</a:t>
            </a:r>
            <a:r>
              <a:rPr lang="en-US" altLang="en-US" sz="2800" b="1" i="1" dirty="0" smtClean="0"/>
              <a:t> </a:t>
            </a:r>
            <a:r>
              <a:rPr lang="en-US" altLang="en-US" sz="2800" b="1" i="1" dirty="0" err="1" smtClean="0"/>
              <a:t>viên</a:t>
            </a:r>
            <a:r>
              <a:rPr lang="en-US" altLang="en-US" sz="2800" b="1" i="1" dirty="0" smtClean="0"/>
              <a:t> </a:t>
            </a:r>
            <a:r>
              <a:rPr lang="en-US" altLang="en-US" sz="2800" b="1" i="1" dirty="0" err="1" smtClean="0"/>
              <a:t>hướng</a:t>
            </a:r>
            <a:r>
              <a:rPr lang="en-US" altLang="en-US" sz="2800" b="1" i="1" dirty="0" smtClean="0"/>
              <a:t> </a:t>
            </a:r>
            <a:r>
              <a:rPr lang="en-US" altLang="en-US" sz="2800" b="1" i="1" dirty="0" err="1" smtClean="0"/>
              <a:t>dẫn</a:t>
            </a:r>
            <a:r>
              <a:rPr lang="en-US" altLang="en-US" sz="2800" b="1" dirty="0" smtClean="0"/>
              <a:t>: </a:t>
            </a:r>
            <a:r>
              <a:rPr lang="en-US" altLang="en-US" sz="2800" b="1" dirty="0" err="1" smtClean="0"/>
              <a:t>Phan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Phương</a:t>
            </a:r>
            <a:r>
              <a:rPr lang="en-US" altLang="en-US" sz="2800" b="1" dirty="0" smtClean="0"/>
              <a:t> </a:t>
            </a:r>
            <a:r>
              <a:rPr lang="en-US" altLang="en-US" sz="2800" b="1" dirty="0" err="1" smtClean="0"/>
              <a:t>Lan</a:t>
            </a:r>
            <a:endParaRPr lang="en-US" altLang="en-US" sz="2800" b="1" dirty="0" smtClean="0"/>
          </a:p>
          <a:p>
            <a:pPr algn="l">
              <a:tabLst>
                <a:tab pos="465138" algn="l"/>
              </a:tabLst>
            </a:pPr>
            <a:endParaRPr lang="en-US" altLang="en-US" sz="2800" dirty="0" smtClean="0"/>
          </a:p>
          <a:p>
            <a:pPr algn="l">
              <a:tabLst>
                <a:tab pos="465138" algn="l"/>
              </a:tabLst>
            </a:pPr>
            <a:r>
              <a:rPr lang="en-US" altLang="en-US" sz="2800" dirty="0"/>
              <a:t>	</a:t>
            </a:r>
            <a:r>
              <a:rPr lang="en-US" altLang="en-US" sz="2800" i="1" dirty="0" err="1" smtClean="0"/>
              <a:t>Thực</a:t>
            </a:r>
            <a:r>
              <a:rPr lang="en-US" altLang="en-US" sz="2800" i="1" dirty="0" smtClean="0"/>
              <a:t> </a:t>
            </a:r>
            <a:r>
              <a:rPr lang="en-US" altLang="en-US" sz="2800" i="1" dirty="0" err="1" smtClean="0"/>
              <a:t>hiện</a:t>
            </a:r>
            <a:r>
              <a:rPr lang="en-US" altLang="en-US" sz="2800" dirty="0" smtClean="0"/>
              <a:t>:</a:t>
            </a:r>
          </a:p>
          <a:p>
            <a:pPr marL="1200150" lvl="1" indent="-457200">
              <a:buFont typeface="Wingdings" pitchFamily="2" charset="2"/>
              <a:buChar char="ü"/>
              <a:tabLst>
                <a:tab pos="465138" algn="l"/>
              </a:tabLst>
            </a:pPr>
            <a:r>
              <a:rPr lang="en-US" altLang="en-US" sz="2100" b="1" dirty="0" err="1" smtClean="0"/>
              <a:t>Thái</a:t>
            </a:r>
            <a:r>
              <a:rPr lang="en-US" altLang="en-US" sz="2100" b="1" dirty="0" smtClean="0"/>
              <a:t> </a:t>
            </a:r>
            <a:r>
              <a:rPr lang="en-US" altLang="en-US" sz="2100" b="1" dirty="0" err="1" smtClean="0"/>
              <a:t>Thanh</a:t>
            </a:r>
            <a:r>
              <a:rPr lang="en-US" altLang="en-US" sz="2100" b="1" dirty="0" smtClean="0"/>
              <a:t> </a:t>
            </a:r>
            <a:r>
              <a:rPr lang="en-US" altLang="en-US" sz="2100" b="1" dirty="0" err="1" smtClean="0"/>
              <a:t>Nhàn</a:t>
            </a:r>
            <a:endParaRPr lang="en-US" altLang="en-US" sz="2100" b="1" dirty="0" smtClean="0"/>
          </a:p>
          <a:p>
            <a:pPr marL="1085850" lvl="1" indent="-342900">
              <a:buFont typeface="Wingdings" pitchFamily="2" charset="2"/>
              <a:buChar char="ü"/>
              <a:tabLst>
                <a:tab pos="465138" algn="l"/>
              </a:tabLst>
            </a:pPr>
            <a:r>
              <a:rPr lang="en-US" altLang="en-US" sz="2100" dirty="0" err="1" smtClean="0"/>
              <a:t>Trần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Thị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Cẩm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Giang</a:t>
            </a:r>
            <a:endParaRPr lang="en-US" altLang="en-US" sz="2100" dirty="0" smtClean="0"/>
          </a:p>
          <a:p>
            <a:pPr marL="1085850" lvl="1" indent="-342900">
              <a:buFont typeface="Wingdings" pitchFamily="2" charset="2"/>
              <a:buChar char="ü"/>
              <a:tabLst>
                <a:tab pos="465138" algn="l"/>
              </a:tabLst>
            </a:pPr>
            <a:r>
              <a:rPr lang="en-US" altLang="en-US" sz="2100" dirty="0" smtClean="0"/>
              <a:t>Cao </a:t>
            </a:r>
            <a:r>
              <a:rPr lang="en-US" altLang="en-US" sz="2100" dirty="0" err="1" smtClean="0"/>
              <a:t>Thị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Thanh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Thoản</a:t>
            </a:r>
            <a:endParaRPr lang="en-US" altLang="en-US" sz="2100" dirty="0" smtClean="0"/>
          </a:p>
          <a:p>
            <a:pPr marL="1085850" lvl="1" indent="-342900">
              <a:buFont typeface="Wingdings" pitchFamily="2" charset="2"/>
              <a:buChar char="ü"/>
              <a:tabLst>
                <a:tab pos="465138" algn="l"/>
              </a:tabLst>
            </a:pPr>
            <a:r>
              <a:rPr lang="en-US" altLang="en-US" sz="2100" dirty="0" err="1" smtClean="0"/>
              <a:t>Trần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Thị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Trúc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Liễu</a:t>
            </a:r>
            <a:endParaRPr lang="en-US" altLang="en-US" sz="2100" dirty="0" smtClean="0"/>
          </a:p>
          <a:p>
            <a:pPr marL="1085850" lvl="1" indent="-342900">
              <a:buFont typeface="Wingdings" pitchFamily="2" charset="2"/>
              <a:buChar char="ü"/>
              <a:tabLst>
                <a:tab pos="465138" algn="l"/>
              </a:tabLst>
            </a:pPr>
            <a:r>
              <a:rPr lang="en-US" altLang="en-US" sz="2100" dirty="0" err="1" smtClean="0"/>
              <a:t>Lâm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Tiến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Khương</a:t>
            </a:r>
            <a:endParaRPr lang="en-US" altLang="en-US" sz="2100" dirty="0" smtClean="0"/>
          </a:p>
          <a:p>
            <a:pPr marL="1085850" lvl="1" indent="-342900">
              <a:buFont typeface="Wingdings" pitchFamily="2" charset="2"/>
              <a:buChar char="ü"/>
              <a:tabLst>
                <a:tab pos="465138" algn="l"/>
              </a:tabLst>
            </a:pPr>
            <a:r>
              <a:rPr lang="en-US" altLang="en-US" sz="2100" dirty="0" err="1" smtClean="0"/>
              <a:t>Lâm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Đông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Khôi</a:t>
            </a:r>
            <a:endParaRPr lang="en-US" altLang="en-US" sz="2500" dirty="0" smtClean="0"/>
          </a:p>
        </p:txBody>
      </p:sp>
      <p:sp>
        <p:nvSpPr>
          <p:cNvPr id="5" name="Subtitle 6"/>
          <p:cNvSpPr txBox="1">
            <a:spLocks/>
          </p:cNvSpPr>
          <p:nvPr/>
        </p:nvSpPr>
        <p:spPr bwMode="auto">
          <a:xfrm>
            <a:off x="685800" y="1447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bliqueTopLeft"/>
              <a:lightRig rig="threePt" dir="t"/>
            </a:scene3d>
            <a:sp3d extrusionH="57150">
              <a:bevelT w="38100" h="38100"/>
            </a:sp3d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r>
              <a:rPr lang="en-US" altLang="en-US" b="1" smtClean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WEBSITE TRUYỀN HÌNH TRỰC TUYẾN</a:t>
            </a:r>
          </a:p>
          <a:p>
            <a:pPr algn="l">
              <a:tabLst>
                <a:tab pos="465138" algn="l"/>
                <a:tab pos="1887538" algn="l"/>
              </a:tabLst>
            </a:pPr>
            <a:r>
              <a:rPr lang="en-US" altLang="en-US" smtClean="0"/>
              <a:t>	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42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sz="2300" i="1" dirty="0" smtClean="0"/>
              <a:t>	- </a:t>
            </a:r>
            <a:r>
              <a:rPr lang="en-US" sz="2300" i="1" dirty="0" err="1" smtClean="0"/>
              <a:t>Chức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năng</a:t>
            </a:r>
            <a:r>
              <a:rPr lang="en-US" sz="2300" i="1" dirty="0" smtClean="0"/>
              <a:t>: </a:t>
            </a:r>
            <a:r>
              <a:rPr lang="en-US" sz="2300" i="1" dirty="0" err="1"/>
              <a:t>Thống</a:t>
            </a:r>
            <a:r>
              <a:rPr lang="en-US" sz="2300" i="1" dirty="0"/>
              <a:t> </a:t>
            </a:r>
            <a:r>
              <a:rPr lang="en-US" sz="2300" i="1" dirty="0" err="1"/>
              <a:t>kê</a:t>
            </a:r>
            <a:r>
              <a:rPr lang="en-US" sz="2300" i="1" dirty="0"/>
              <a:t> </a:t>
            </a:r>
            <a:r>
              <a:rPr lang="en-US" sz="2300" i="1" dirty="0" err="1"/>
              <a:t>danh</a:t>
            </a:r>
            <a:r>
              <a:rPr lang="en-US" sz="2300" i="1" dirty="0"/>
              <a:t> </a:t>
            </a:r>
            <a:r>
              <a:rPr lang="en-US" sz="2300" i="1" dirty="0" err="1"/>
              <a:t>mục</a:t>
            </a:r>
            <a:r>
              <a:rPr lang="en-US" sz="2300" i="1" dirty="0"/>
              <a:t>, </a:t>
            </a:r>
            <a:r>
              <a:rPr lang="en-US" sz="2300" i="1" dirty="0" err="1"/>
              <a:t>kênh</a:t>
            </a:r>
            <a:r>
              <a:rPr lang="en-US" sz="2300" i="1" dirty="0"/>
              <a:t> </a:t>
            </a:r>
            <a:r>
              <a:rPr lang="en-US" sz="2300" i="1" dirty="0" err="1"/>
              <a:t>tivi</a:t>
            </a:r>
            <a:r>
              <a:rPr lang="en-US" sz="2300" i="1" dirty="0"/>
              <a:t>, </a:t>
            </a:r>
            <a:r>
              <a:rPr lang="en-US" sz="2300" i="1" dirty="0" err="1"/>
              <a:t>góp</a:t>
            </a:r>
            <a:r>
              <a:rPr lang="en-US" sz="2300" i="1" dirty="0"/>
              <a:t> ý, </a:t>
            </a:r>
            <a:r>
              <a:rPr lang="en-US" sz="2300" i="1" dirty="0" err="1"/>
              <a:t>tổng</a:t>
            </a:r>
            <a:r>
              <a:rPr lang="en-US" sz="2300" i="1" dirty="0"/>
              <a:t> </a:t>
            </a:r>
            <a:r>
              <a:rPr lang="en-US" sz="2300" i="1" dirty="0" err="1"/>
              <a:t>số</a:t>
            </a:r>
            <a:r>
              <a:rPr lang="en-US" sz="2300" i="1" dirty="0"/>
              <a:t> </a:t>
            </a:r>
            <a:r>
              <a:rPr lang="en-US" sz="2300" i="1" dirty="0" err="1"/>
              <a:t>lượt</a:t>
            </a:r>
            <a:r>
              <a:rPr lang="en-US" sz="2300" i="1" dirty="0"/>
              <a:t> </a:t>
            </a:r>
            <a:r>
              <a:rPr lang="en-US" sz="2300" i="1" dirty="0" err="1"/>
              <a:t>xem</a:t>
            </a:r>
            <a:r>
              <a:rPr lang="en-US" sz="2300" i="1" dirty="0"/>
              <a:t> </a:t>
            </a:r>
            <a:r>
              <a:rPr lang="en-US" sz="2300" i="1" dirty="0" err="1"/>
              <a:t>hiện</a:t>
            </a:r>
            <a:r>
              <a:rPr lang="en-US" sz="2300" i="1" dirty="0"/>
              <a:t> </a:t>
            </a:r>
            <a:r>
              <a:rPr lang="en-US" sz="2300" i="1" dirty="0" err="1"/>
              <a:t>tại</a:t>
            </a:r>
            <a:r>
              <a:rPr lang="en-US" sz="2300" i="1" dirty="0"/>
              <a:t>, </a:t>
            </a:r>
            <a:r>
              <a:rPr lang="en-US" sz="2300" i="1" dirty="0" err="1"/>
              <a:t>tổng</a:t>
            </a:r>
            <a:r>
              <a:rPr lang="en-US" sz="2300" i="1" dirty="0"/>
              <a:t> </a:t>
            </a:r>
            <a:r>
              <a:rPr lang="en-US" sz="2300" i="1" dirty="0" err="1"/>
              <a:t>số</a:t>
            </a:r>
            <a:r>
              <a:rPr lang="en-US" sz="2300" i="1" dirty="0"/>
              <a:t> </a:t>
            </a:r>
            <a:r>
              <a:rPr lang="en-US" sz="2300" i="1" dirty="0" err="1"/>
              <a:t>lượt</a:t>
            </a:r>
            <a:r>
              <a:rPr lang="en-US" sz="2300" i="1" dirty="0"/>
              <a:t> </a:t>
            </a:r>
            <a:r>
              <a:rPr lang="en-US" sz="2300" i="1" dirty="0" err="1"/>
              <a:t>xem</a:t>
            </a:r>
            <a:r>
              <a:rPr lang="en-US" sz="2300" i="1" dirty="0"/>
              <a:t>, </a:t>
            </a:r>
            <a:r>
              <a:rPr lang="en-US" sz="2300" i="1" dirty="0" err="1"/>
              <a:t>đang</a:t>
            </a:r>
            <a:r>
              <a:rPr lang="en-US" sz="2300" i="1" dirty="0"/>
              <a:t> </a:t>
            </a:r>
            <a:r>
              <a:rPr lang="en-US" sz="2300" i="1" dirty="0" err="1"/>
              <a:t>trực</a:t>
            </a:r>
            <a:r>
              <a:rPr lang="en-US" sz="2300" i="1" dirty="0"/>
              <a:t> </a:t>
            </a:r>
            <a:r>
              <a:rPr lang="en-US" sz="2300" i="1" dirty="0" err="1"/>
              <a:t>tuyến</a:t>
            </a:r>
            <a:r>
              <a:rPr lang="en-US" sz="2300" i="1" dirty="0"/>
              <a:t>.</a:t>
            </a:r>
          </a:p>
          <a:p>
            <a:pPr marL="0" indent="0">
              <a:buFontTx/>
              <a:buNone/>
              <a:defRPr/>
            </a:pPr>
            <a:endParaRPr lang="en-US" sz="2300" i="1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THIẾT KẾ PHẦN MỀM</a:t>
            </a:r>
          </a:p>
        </p:txBody>
      </p:sp>
      <p:pic>
        <p:nvPicPr>
          <p:cNvPr id="22534" name="Picture 6" descr="C:\Users\Thanh Thoan\Desktop\hinh nhap mon\thong 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46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THÚC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demo.</a:t>
            </a:r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7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THÚC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smtClean="0"/>
              <a:t>cao.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,…</a:t>
            </a:r>
          </a:p>
          <a:p>
            <a:pPr lvl="1"/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cở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,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9598" y="2967335"/>
            <a:ext cx="7524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Cám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ơn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cô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và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các</a:t>
            </a:r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US" sz="54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bạn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A3BE8-A92F-4257-9803-9DC50E73EC5A}" type="slidenum">
              <a:rPr lang="en-US" altLang="en-US" smtClean="0">
                <a:solidFill>
                  <a:srgbClr val="000000"/>
                </a:solidFill>
              </a:rPr>
              <a:pPr/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68275" y="1438275"/>
            <a:ext cx="8556625" cy="51816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Tổ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nhóm</a:t>
            </a:r>
            <a:endParaRPr lang="en-US" alt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232150" y="1909763"/>
            <a:ext cx="2663825" cy="12239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srgbClr val="000000"/>
                </a:solidFill>
              </a:rPr>
              <a:t>Quản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lý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nhóm</a:t>
            </a:r>
            <a:endParaRPr lang="en-US" b="1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Lập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endParaRPr lang="en-US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Thái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Thanh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Nhàn</a:t>
            </a:r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1800" y="5562600"/>
            <a:ext cx="2663825" cy="7207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Biên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endParaRPr lang="en-US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Trần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Trúc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Liễu</a:t>
            </a:r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282575" y="4065588"/>
            <a:ext cx="2663825" cy="827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Lập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endParaRPr lang="en-US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Trần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Cẩm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Giang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78375" y="5562600"/>
            <a:ext cx="2663825" cy="701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Thiết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kế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viên</a:t>
            </a:r>
            <a:endParaRPr lang="en-US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Cao </a:t>
            </a:r>
            <a:r>
              <a:rPr lang="en-US" dirty="0" err="1">
                <a:solidFill>
                  <a:srgbClr val="000000"/>
                </a:solidFill>
              </a:rPr>
              <a:t>Thi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Thanh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Thoản</a:t>
            </a:r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>
            <a:spLocks/>
          </p:cNvSpPr>
          <p:nvPr/>
        </p:nvSpPr>
        <p:spPr>
          <a:xfrm>
            <a:off x="3289300" y="4119563"/>
            <a:ext cx="2546350" cy="827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Lập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endParaRPr lang="en-US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Lâm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Khương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>
            <a:spLocks/>
          </p:cNvSpPr>
          <p:nvPr/>
        </p:nvSpPr>
        <p:spPr>
          <a:xfrm>
            <a:off x="6324600" y="4119563"/>
            <a:ext cx="2384425" cy="827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Lập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viên</a:t>
            </a:r>
            <a:endParaRPr lang="en-US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Lâm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Khôi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14488" y="3303588"/>
            <a:ext cx="5902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10" idx="0"/>
          </p:cNvCxnSpPr>
          <p:nvPr/>
        </p:nvCxnSpPr>
        <p:spPr>
          <a:xfrm>
            <a:off x="1608138" y="3303588"/>
            <a:ext cx="635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2" idx="0"/>
          </p:cNvCxnSpPr>
          <p:nvPr/>
        </p:nvCxnSpPr>
        <p:spPr>
          <a:xfrm>
            <a:off x="4562475" y="3355975"/>
            <a:ext cx="0" cy="763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0"/>
          </p:cNvCxnSpPr>
          <p:nvPr/>
        </p:nvCxnSpPr>
        <p:spPr>
          <a:xfrm>
            <a:off x="7516813" y="3303588"/>
            <a:ext cx="0" cy="815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7588" y="3303588"/>
            <a:ext cx="0" cy="2259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0" y="3303588"/>
            <a:ext cx="0" cy="2259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</p:cNvCxnSpPr>
          <p:nvPr/>
        </p:nvCxnSpPr>
        <p:spPr>
          <a:xfrm flipH="1">
            <a:off x="4562475" y="3133725"/>
            <a:ext cx="1588" cy="22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1069-8DC6-481D-817A-1526F2643F10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 bwMode="auto">
          <a:xfrm>
            <a:off x="1828799" y="1"/>
            <a:ext cx="73442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9pPr>
          </a:lstStyle>
          <a:p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triển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mềm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1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2452688"/>
          <a:ext cx="8229599" cy="30527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67821"/>
                <a:gridCol w="1788633"/>
                <a:gridCol w="806743"/>
                <a:gridCol w="810870"/>
                <a:gridCol w="810870"/>
                <a:gridCol w="865125"/>
                <a:gridCol w="736566"/>
                <a:gridCol w="885765"/>
                <a:gridCol w="757206"/>
              </a:tblGrid>
              <a:tr h="1020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MSSV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Tên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Phân tích &amp; Đặc tả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Thiết kế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Cài Đặt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Kiểm Thử, Đánh Giá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Quản lý cấu hình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Đảm Bảo Chất Lượng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Quản lý rủi ro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13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1111427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 smtClean="0">
                          <a:effectLst/>
                        </a:rPr>
                        <a:t>Thái Thanh Nhàn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X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X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x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13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1111390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Trần Thị Cẩm Giang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x</a:t>
                      </a: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 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 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 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X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14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1111458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Cao Thị Thanh Thoản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dirty="0">
                          <a:effectLst/>
                        </a:rPr>
                        <a:t>X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 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1111407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Trần Thị Trúc Liễu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 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131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1111403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Lâm Tiến Khương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</a:rPr>
                        <a:t>X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x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x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9882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effectLst/>
                        </a:rPr>
                        <a:t>1111402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Lâm Đông Khôi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b="1" dirty="0">
                          <a:effectLst/>
                        </a:rPr>
                        <a:t>X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x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713" marR="63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255" name="TextBox 3"/>
          <p:cNvSpPr txBox="1">
            <a:spLocks noChangeArrowheads="1"/>
          </p:cNvSpPr>
          <p:nvPr/>
        </p:nvSpPr>
        <p:spPr bwMode="auto">
          <a:xfrm>
            <a:off x="609600" y="5715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rgbClr val="000066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rgbClr val="000066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000066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X</a:t>
            </a:r>
            <a:r>
              <a:rPr lang="en-US" altLang="en-US" sz="1800">
                <a:solidFill>
                  <a:srgbClr val="000000"/>
                </a:solidFill>
              </a:rPr>
              <a:t> : Nhóm trưởng thành phần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x: Thành viên tham gia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1069-8DC6-481D-817A-1526F2643F10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" name="Title 2"/>
          <p:cNvSpPr txBox="1">
            <a:spLocks/>
          </p:cNvSpPr>
          <p:nvPr/>
        </p:nvSpPr>
        <p:spPr bwMode="auto">
          <a:xfrm>
            <a:off x="1828799" y="1"/>
            <a:ext cx="73442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9pPr>
          </a:lstStyle>
          <a:p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triển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mềm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4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hoạch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triển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 smtClean="0"/>
              <a:t>mềm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* </a:t>
            </a:r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chính</a:t>
            </a: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nhóm</a:t>
            </a: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Phân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vi-VN" altLang="en-US" dirty="0" smtClean="0"/>
              <a:t>đặc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tả</a:t>
            </a: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rủi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ro</a:t>
            </a: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cấu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</a:t>
            </a: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Lập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Kiểm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thử</a:t>
            </a:r>
            <a:endParaRPr lang="en-US" alt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1069-8DC6-481D-817A-1526F2643F10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err="1" smtClean="0"/>
              <a:t>Kế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triển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mềm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*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bố</a:t>
            </a:r>
            <a:endParaRPr lang="en-US" alt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1069-8DC6-481D-817A-1526F2643F10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71617"/>
              </p:ext>
            </p:extLst>
          </p:nvPr>
        </p:nvGraphicFramePr>
        <p:xfrm>
          <a:off x="1143000" y="2971800"/>
          <a:ext cx="6857999" cy="2473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0236"/>
                <a:gridCol w="4202191"/>
                <a:gridCol w="1925572"/>
              </a:tblGrid>
              <a:tr h="311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300" dirty="0">
                          <a:solidFill>
                            <a:srgbClr val="002060"/>
                          </a:solidFill>
                          <a:effectLst/>
                        </a:rPr>
                        <a:t>STT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300" dirty="0">
                          <a:solidFill>
                            <a:srgbClr val="002060"/>
                          </a:solidFill>
                          <a:effectLst/>
                        </a:rPr>
                        <a:t>Tên 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Thời gian thực hiện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115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Tìm hiểu, lựa chọn và xác định đề tài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12/01-18/01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Kế hoạch đảm bảo chất lượng phần mềm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/01-23/01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115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Đặc tả (phân tích yêu cầu, phân tích hệ thống)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23/01-22/02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115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Thiết kế phần mềm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/02-04/03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115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5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Cài đặt phần mềm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04/03-</a:t>
                      </a: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5/03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115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6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Kế hoạch kiểm thử phần mềm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25/03-</a:t>
                      </a: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  <a:r>
                        <a:rPr lang="vi-VN" sz="1300">
                          <a:solidFill>
                            <a:srgbClr val="002060"/>
                          </a:solidFill>
                          <a:effectLst/>
                        </a:rPr>
                        <a:t>/04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1150"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en-US" sz="1300">
                          <a:solidFill>
                            <a:srgbClr val="002060"/>
                          </a:solidFill>
                          <a:effectLst/>
                        </a:rPr>
                        <a:t>7</a:t>
                      </a:r>
                      <a:endParaRPr lang="en-US" sz="10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vi-VN" sz="1300" dirty="0">
                          <a:solidFill>
                            <a:srgbClr val="002060"/>
                          </a:solidFill>
                          <a:effectLst/>
                        </a:rPr>
                        <a:t>Báo cáo kết quả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30000"/>
                        </a:lnSpc>
                      </a:pPr>
                      <a:r>
                        <a:rPr lang="en-US" sz="13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r>
                        <a:rPr lang="vi-VN" sz="1300" dirty="0">
                          <a:solidFill>
                            <a:srgbClr val="002060"/>
                          </a:solidFill>
                          <a:effectLst/>
                        </a:rPr>
                        <a:t>2/04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8001000" y="2179320"/>
            <a:ext cx="304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517640"/>
              </p:ext>
            </p:extLst>
          </p:nvPr>
        </p:nvGraphicFramePr>
        <p:xfrm>
          <a:off x="1066800" y="2286000"/>
          <a:ext cx="7010400" cy="257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230"/>
                <a:gridCol w="571500"/>
                <a:gridCol w="1635125"/>
                <a:gridCol w="1050925"/>
                <a:gridCol w="857250"/>
                <a:gridCol w="914400"/>
                <a:gridCol w="674370"/>
                <a:gridCol w="609600"/>
              </a:tblGrid>
              <a:tr h="245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12/01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18/01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23/01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22/02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04/03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25/03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effectLst/>
                        </a:rPr>
                        <a:t>10/04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</a:rPr>
                        <a:t>12/04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Kiểm soát chất l</a:t>
            </a:r>
            <a:r>
              <a:rPr lang="vi-VN" altLang="en-US" smtClean="0"/>
              <a:t>ượng</a:t>
            </a:r>
            <a:endParaRPr lang="en-US" altLang="en-US" smtClean="0"/>
          </a:p>
        </p:txBody>
      </p:sp>
      <p:sp>
        <p:nvSpPr>
          <p:cNvPr id="8" name="Rectangle 7"/>
          <p:cNvSpPr/>
          <p:nvPr/>
        </p:nvSpPr>
        <p:spPr>
          <a:xfrm>
            <a:off x="723900" y="1979613"/>
            <a:ext cx="302418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Trần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Thị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Trúc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Liễu</a:t>
            </a:r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613" y="3581400"/>
            <a:ext cx="307657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Thái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Thanh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Nhàn</a:t>
            </a:r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613" y="5181600"/>
            <a:ext cx="307657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Lâm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Tiến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Kh</a:t>
            </a:r>
            <a:r>
              <a:rPr lang="vi-VN" dirty="0">
                <a:solidFill>
                  <a:srgbClr val="000000">
                    <a:lumMod val="95000"/>
                    <a:lumOff val="5000"/>
                  </a:srgbClr>
                </a:solidFill>
              </a:rPr>
              <a:t>ươ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ng</a:t>
            </a:r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62600" y="1828800"/>
            <a:ext cx="2895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Kiểm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soát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tài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liệu</a:t>
            </a:r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2600" y="3429000"/>
            <a:ext cx="2895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Kiểm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soát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lập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trình</a:t>
            </a:r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62600" y="5029200"/>
            <a:ext cx="2895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Kiểm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soát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thiết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en-US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kế</a:t>
            </a:r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748088" y="2133600"/>
            <a:ext cx="18145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786188" y="3733800"/>
            <a:ext cx="17764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786188" y="5334000"/>
            <a:ext cx="17764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1069-8DC6-481D-817A-1526F2643F10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4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5800" y="3441700"/>
            <a:ext cx="1752600" cy="25987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Nhóm yếu 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tố rủi ro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liên quan đến khách hàng và người sử dụng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3457575"/>
            <a:ext cx="1676400" cy="26146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Nhóm yếu tố rủi ro liên quan đến sự thực hiện</a:t>
            </a:r>
            <a:endParaRPr lang="en-US" sz="20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5600" y="3481388"/>
            <a:ext cx="1866900" cy="26146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>
                    <a:lumMod val="95000"/>
                    <a:lumOff val="5000"/>
                  </a:srgbClr>
                </a:solidFill>
              </a:rPr>
              <a:t>Nhóm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yếu tố rủi ro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liên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quan đến phạm vi và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 </a:t>
            </a: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các yêu cầu từ người dùng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4200" y="1295400"/>
            <a:ext cx="3276600" cy="965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spc="18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3200" spc="18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18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3200" spc="18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18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rủi</a:t>
            </a:r>
            <a:r>
              <a:rPr lang="en-US" sz="3200" spc="18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spc="18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</a:t>
            </a:r>
            <a:endParaRPr lang="en-US" sz="3200" spc="18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524000" y="2260600"/>
            <a:ext cx="3238500" cy="116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 flipH="1">
            <a:off x="3829050" y="2260600"/>
            <a:ext cx="933450" cy="122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4762500" y="2284413"/>
            <a:ext cx="1104900" cy="1173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972300" y="3481388"/>
            <a:ext cx="1790700" cy="26146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vi-VN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Nhóm yếu tố rủi ro liên quan đến môi trường</a:t>
            </a:r>
            <a:r>
              <a:rPr lang="en-US" sz="2000" dirty="0">
                <a:solidFill>
                  <a:srgbClr val="000000">
                    <a:lumMod val="95000"/>
                    <a:lumOff val="5000"/>
                  </a:srgbClr>
                </a:solidFill>
              </a:rPr>
              <a:t>.</a:t>
            </a:r>
          </a:p>
        </p:txBody>
      </p:sp>
      <p:cxnSp>
        <p:nvCxnSpPr>
          <p:cNvPr id="28" name="Straight Arrow Connector 27"/>
          <p:cNvCxnSpPr>
            <a:stCxn id="9" idx="2"/>
            <a:endCxn id="19" idx="0"/>
          </p:cNvCxnSpPr>
          <p:nvPr/>
        </p:nvCxnSpPr>
        <p:spPr>
          <a:xfrm>
            <a:off x="4762500" y="2260600"/>
            <a:ext cx="3105150" cy="1220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>
                <a:solidFill>
                  <a:srgbClr val="000000"/>
                </a:solidFill>
              </a:rPr>
              <a:t>Website truyền hình trực tuyến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1069-8DC6-481D-817A-1526F2643F10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1238</Words>
  <Application>Microsoft Office PowerPoint</Application>
  <PresentationFormat>On-screen Show (4:3)</PresentationFormat>
  <Paragraphs>398</Paragraphs>
  <Slides>33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Default Design</vt:lpstr>
      <vt:lpstr>1_Default Design</vt:lpstr>
      <vt:lpstr>2_Default Design</vt:lpstr>
      <vt:lpstr>PowerPoint Presentation</vt:lpstr>
      <vt:lpstr>BÁO CÁO NHẬP MÔN CÔNG NGHỆ PHẦN MỀM</vt:lpstr>
      <vt:lpstr>BÁO CÁO NHẬP MÔN CÔNG NGHỆ PHẦN MỀM</vt:lpstr>
      <vt:lpstr>PowerPoint Presentation</vt:lpstr>
      <vt:lpstr>PowerPoint Presentation</vt:lpstr>
      <vt:lpstr>Kế hoạch phát triển phần mềm * Nội dung chính</vt:lpstr>
      <vt:lpstr>Kế hoạch phát triển phần mềm * Thời gian phân bố</vt:lpstr>
      <vt:lpstr>Kiểm soát chất lượng</vt:lpstr>
      <vt:lpstr>PowerPoint Presentation</vt:lpstr>
      <vt:lpstr> Đặc tả yêu cầu phần mềm </vt:lpstr>
      <vt:lpstr>Đặc tả yêu cầu phần mềm </vt:lpstr>
      <vt:lpstr>Đặc tả yêu cầu phần mềm </vt:lpstr>
      <vt:lpstr>Đặc tả yêu cầu phần mềm </vt:lpstr>
      <vt:lpstr>Đặc tả yêu cầu phần mềm </vt:lpstr>
      <vt:lpstr>Đặc tả yêu cầu phần mềm 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THIẾT KẾ PHẦN MỀM</vt:lpstr>
      <vt:lpstr>KẾT THÚC</vt:lpstr>
      <vt:lpstr>KẾT THÚC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</dc:creator>
  <cp:lastModifiedBy>Admin</cp:lastModifiedBy>
  <cp:revision>38</cp:revision>
  <dcterms:created xsi:type="dcterms:W3CDTF">2014-04-11T11:56:07Z</dcterms:created>
  <dcterms:modified xsi:type="dcterms:W3CDTF">2014-05-01T04:43:26Z</dcterms:modified>
</cp:coreProperties>
</file>