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2" r:id="rId3"/>
    <p:sldId id="274" r:id="rId4"/>
    <p:sldId id="275" r:id="rId5"/>
    <p:sldId id="284" r:id="rId6"/>
    <p:sldId id="273" r:id="rId7"/>
    <p:sldId id="276" r:id="rId8"/>
    <p:sldId id="293" r:id="rId9"/>
    <p:sldId id="277" r:id="rId10"/>
    <p:sldId id="278" r:id="rId11"/>
    <p:sldId id="296" r:id="rId12"/>
    <p:sldId id="283" r:id="rId13"/>
    <p:sldId id="285" r:id="rId14"/>
    <p:sldId id="286" r:id="rId15"/>
    <p:sldId id="279" r:id="rId16"/>
    <p:sldId id="280" r:id="rId17"/>
    <p:sldId id="288" r:id="rId18"/>
    <p:sldId id="290" r:id="rId19"/>
    <p:sldId id="289" r:id="rId20"/>
    <p:sldId id="292" r:id="rId21"/>
    <p:sldId id="295" r:id="rId22"/>
    <p:sldId id="282" r:id="rId23"/>
    <p:sldId id="294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5DB88-643E-4867-9BB8-2B5D0CB6326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8CB5B-D050-4004-A7E6-666C90FE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75CD60-83C6-45BA-971C-D23AAB25E5B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.wikipedia.org/wiki/Cao_s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32" y="1962742"/>
            <a:ext cx="10330004" cy="42744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200" dirty="0"/>
              <a:t>1.Luật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tuyển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nổi</a:t>
            </a:r>
            <a:r>
              <a:rPr lang="en-US" sz="3200" dirty="0"/>
              <a:t> </a:t>
            </a:r>
            <a:r>
              <a:rPr lang="en-US" sz="3200" dirty="0" err="1"/>
              <a:t>tiếng</a:t>
            </a:r>
            <a:endParaRPr lang="en-US" sz="3200" dirty="0"/>
          </a:p>
          <a:p>
            <a:r>
              <a:rPr lang="en-US" sz="3200" dirty="0"/>
              <a:t>3.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đấu</a:t>
            </a:r>
            <a:r>
              <a:rPr lang="en-US" sz="3200" dirty="0"/>
              <a:t> tennis</a:t>
            </a:r>
          </a:p>
          <a:p>
            <a:pPr marL="0" indent="0">
              <a:buNone/>
            </a:pPr>
            <a:r>
              <a:rPr lang="en-US" sz="3200" dirty="0"/>
              <a:t> 4.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đánh</a:t>
            </a:r>
            <a:r>
              <a:rPr lang="en-US" sz="3200" dirty="0"/>
              <a:t> tennis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,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chiến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sz="3200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patterns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MLP (Multi-layer Perceptron)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bias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9433" y="59282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179215" y="3465952"/>
            <a:ext cx="5964801" cy="25620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85698" y="3772474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5445" y="3376037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86674" y="3312064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69383" y="3347876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94" y="4019738"/>
            <a:ext cx="236240" cy="251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195" y="3619841"/>
            <a:ext cx="236240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5949" y="582816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179215" y="3465952"/>
            <a:ext cx="5964801" cy="25620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85698" y="3772474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5445" y="3376037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86674" y="3312064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69383" y="3347876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94" y="4019738"/>
            <a:ext cx="236240" cy="251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195" y="3619841"/>
            <a:ext cx="236240" cy="251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260" y="3009934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042" y="3314482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16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017" y="3632695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32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260" y="3988362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con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1776" y="4866668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558" y="5163871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1533" y="5482084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32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1533" y="5837751"/>
            <a:ext cx="5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Num_noron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 smtClean="0"/>
              <a:t>) =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con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3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input: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vector bag-of-words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train)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layer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bias,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activation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nonlinear: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1001" y="60440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290783" y="2859993"/>
            <a:ext cx="5964801" cy="2735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411" y="3313891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07013" y="3124736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16197" y="2734756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09244" y="3124736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12" y="3935457"/>
            <a:ext cx="3589331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260"/>
          <a:stretch/>
        </p:blipFill>
        <p:spPr>
          <a:xfrm>
            <a:off x="4396675" y="5133565"/>
            <a:ext cx="1894108" cy="1589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462" y="3432009"/>
            <a:ext cx="236240" cy="251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844" y="3006510"/>
            <a:ext cx="357537" cy="3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6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layer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bias,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hidden layer 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activation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nonlinear: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9433" y="59282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247495" y="3080484"/>
            <a:ext cx="5964801" cy="2735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0843" y="3198128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5445" y="3008973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6673" y="2926595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97676" y="3008973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3" y="3080483"/>
            <a:ext cx="3589331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260"/>
          <a:stretch/>
        </p:blipFill>
        <p:spPr>
          <a:xfrm>
            <a:off x="4012379" y="4708178"/>
            <a:ext cx="1894108" cy="1589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426" y="3599893"/>
            <a:ext cx="335404" cy="357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895" y="3232482"/>
            <a:ext cx="292346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hidden layer 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Activation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9433" y="59282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418843" y="2208789"/>
            <a:ext cx="5964801" cy="2735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61601" y="2277150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6203" y="2087995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7431" y="2005617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19614" y="2134162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3" y="3080483"/>
            <a:ext cx="3589331" cy="800169"/>
          </a:xfrm>
          <a:prstGeom prst="rect">
            <a:avLst/>
          </a:prstGeom>
        </p:spPr>
      </p:pic>
      <p:pic>
        <p:nvPicPr>
          <p:cNvPr id="1028" name="Picture 4" descr="Khái niệm Softmax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3" y="4752544"/>
            <a:ext cx="2630362" cy="9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lossary-banne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5" b="10341"/>
          <a:stretch/>
        </p:blipFill>
        <p:spPr bwMode="auto">
          <a:xfrm>
            <a:off x="3020745" y="4495168"/>
            <a:ext cx="3655475" cy="180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68876" y="2736643"/>
            <a:ext cx="17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51997" y="2331900"/>
            <a:ext cx="19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6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2" y="1746929"/>
            <a:ext cx="11612578" cy="37990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A, Training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bag-of-words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-&gt; xi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VD {‘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tennis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-&gt; {x1,y1}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800" dirty="0"/>
              <a:t>[0, 0, 0, 0, 1, 0, 0,1, 1, 0,   …., 1, …. 0, 0], [1,0,0,0,0,…]}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gradient descent,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learning rate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Cross-entropy: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2258"/>
          <a:stretch/>
        </p:blipFill>
        <p:spPr>
          <a:xfrm>
            <a:off x="1723402" y="5468004"/>
            <a:ext cx="1864984" cy="889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70" y="5405849"/>
            <a:ext cx="308406" cy="25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701" y="5876550"/>
            <a:ext cx="280992" cy="397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021" y="1613690"/>
            <a:ext cx="2362690" cy="916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3924" y="5330533"/>
            <a:ext cx="2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9760" y="5912883"/>
            <a:ext cx="340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nơ-ron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80%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 –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20%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tag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(100%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train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 training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vector input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train -&gt;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đúng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thức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tỉ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đúng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=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đúng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/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tổng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80% -&gt;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2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0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index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x: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159A95E-2A57-4956-690A-D486BA78F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03574"/>
              </p:ext>
            </p:extLst>
          </p:nvPr>
        </p:nvGraphicFramePr>
        <p:xfrm>
          <a:off x="1267484" y="4000897"/>
          <a:ext cx="460237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32">
                  <a:extLst>
                    <a:ext uri="{9D8B030D-6E8A-4147-A177-3AD203B41FA5}">
                      <a16:colId xmlns="" xmlns:a16="http://schemas.microsoft.com/office/drawing/2014/main" val="2053339535"/>
                    </a:ext>
                  </a:extLst>
                </a:gridCol>
                <a:gridCol w="3883742">
                  <a:extLst>
                    <a:ext uri="{9D8B030D-6E8A-4147-A177-3AD203B41FA5}">
                      <a16:colId xmlns="" xmlns:a16="http://schemas.microsoft.com/office/drawing/2014/main" val="2261129539"/>
                    </a:ext>
                  </a:extLst>
                </a:gridCol>
              </a:tblGrid>
              <a:tr h="18490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chuDe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659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Luật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chung</a:t>
                      </a:r>
                      <a:r>
                        <a:rPr lang="en-US" dirty="0"/>
                        <a:t> Tennis”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98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tennis”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197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tennis”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0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đấu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226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(4,1)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Chiến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tennis”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192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159A95E-2A57-4956-690A-D486BA78F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13667"/>
              </p:ext>
            </p:extLst>
          </p:nvPr>
        </p:nvGraphicFramePr>
        <p:xfrm>
          <a:off x="6417395" y="4001633"/>
          <a:ext cx="5143879" cy="222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85">
                  <a:extLst>
                    <a:ext uri="{9D8B030D-6E8A-4147-A177-3AD203B41FA5}">
                      <a16:colId xmlns="" xmlns:a16="http://schemas.microsoft.com/office/drawing/2014/main" val="2053339535"/>
                    </a:ext>
                  </a:extLst>
                </a:gridCol>
                <a:gridCol w="4340694">
                  <a:extLst>
                    <a:ext uri="{9D8B030D-6E8A-4147-A177-3AD203B41FA5}">
                      <a16:colId xmlns="" xmlns:a16="http://schemas.microsoft.com/office/drawing/2014/main" val="2261129539"/>
                    </a:ext>
                  </a:extLst>
                </a:gridCol>
              </a:tblGrid>
              <a:tr h="37257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chuDe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659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smtClean="0"/>
                        <a:t>1,5)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chuẩn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vợt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Tennis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98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smtClean="0"/>
                        <a:t>1,6)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chuẩn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bóng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tennis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197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smtClean="0"/>
                        <a:t>1,7)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chuẩn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tennis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0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set </a:t>
                      </a:r>
                      <a:r>
                        <a:rPr lang="en-US" baseline="0" dirty="0" err="1" smtClean="0"/>
                        <a:t>đấu</a:t>
                      </a:r>
                      <a:r>
                        <a:rPr lang="en-US" baseline="0" dirty="0" smtClean="0"/>
                        <a:t> tennis”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226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set </a:t>
                      </a:r>
                      <a:r>
                        <a:rPr lang="en-US" baseline="0" dirty="0" err="1" smtClean="0"/>
                        <a:t>đấu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đấu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1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18" y="1746929"/>
            <a:ext cx="11564595" cy="466625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VD: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tennis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thường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chuẩn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Vợt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Bóng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Lưới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tennis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(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1,3)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(1,5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  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1,6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 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1,7)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điểm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thường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điểm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tennis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(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1,2)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(1,8)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tennis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tennis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(1,8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  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1,9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(3,5)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19" y="4077790"/>
            <a:ext cx="190517" cy="289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75" y="4117671"/>
            <a:ext cx="190517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47" y="5879155"/>
            <a:ext cx="190517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31" y="1828800"/>
            <a:ext cx="10780867" cy="440835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Thu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traLoi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+”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+”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traLoi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or 3: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traLoi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slide 4)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fact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== True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hòi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fact: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+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+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q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fact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them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ế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phải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fact 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diễn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tiếp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58" y="3399131"/>
            <a:ext cx="5658415" cy="32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Colder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100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747" y="1747124"/>
            <a:ext cx="108644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ym typeface="Wingdings" panose="05000000000000000000" pitchFamily="2" charset="2"/>
              </a:rPr>
              <a:t>Chatbot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giao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tiếp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với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người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dùng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ym typeface="Wingdings" panose="05000000000000000000" pitchFamily="2" charset="2"/>
              </a:rPr>
              <a:t>Hệ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thống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mạng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nơ-ron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ym typeface="Wingdings" panose="05000000000000000000" pitchFamily="2" charset="2"/>
              </a:rPr>
              <a:t>Hệ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thống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suy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diễn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tiến</a:t>
            </a:r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ym typeface="Wingdings" panose="05000000000000000000" pitchFamily="2" charset="2"/>
              </a:rPr>
              <a:t>Các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biến</a:t>
            </a:r>
            <a:r>
              <a:rPr lang="en-US" sz="2000" dirty="0" smtClean="0">
                <a:sym typeface="Wingdings" panose="05000000000000000000" pitchFamily="2" charset="2"/>
              </a:rPr>
              <a:t> global </a:t>
            </a:r>
            <a:r>
              <a:rPr lang="en-US" sz="2000" dirty="0" err="1" smtClean="0">
                <a:sym typeface="Wingdings" panose="05000000000000000000" pitchFamily="2" charset="2"/>
              </a:rPr>
              <a:t>duy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trì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xuyên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suốt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hệ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thống</a:t>
            </a:r>
            <a:r>
              <a:rPr lang="en-US" sz="2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	+ </a:t>
            </a:r>
            <a:r>
              <a:rPr lang="en-US" sz="2000" dirty="0" err="1" smtClean="0">
                <a:sym typeface="Wingdings" panose="05000000000000000000" pitchFamily="2" charset="2"/>
              </a:rPr>
              <a:t>choosed_part</a:t>
            </a:r>
            <a:r>
              <a:rPr lang="en-US" sz="2000" dirty="0" smtClean="0">
                <a:sym typeface="Wingdings" panose="05000000000000000000" pitchFamily="2" charset="2"/>
              </a:rPr>
              <a:t>: index </a:t>
            </a:r>
            <a:r>
              <a:rPr lang="en-US" sz="2000" dirty="0" err="1" smtClean="0">
                <a:sym typeface="Wingdings" panose="05000000000000000000" pitchFamily="2" charset="2"/>
              </a:rPr>
              <a:t>chủ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đề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chính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người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dùng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chọn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+ data: </a:t>
            </a:r>
            <a:r>
              <a:rPr lang="en-US" sz="2000" dirty="0" err="1" smtClean="0">
                <a:sym typeface="Wingdings" panose="05000000000000000000" pitchFamily="2" charset="2"/>
              </a:rPr>
              <a:t>dữ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liệu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và</a:t>
            </a:r>
            <a:r>
              <a:rPr lang="en-US" sz="2000" dirty="0" smtClean="0">
                <a:sym typeface="Wingdings" panose="05000000000000000000" pitchFamily="2" charset="2"/>
              </a:rPr>
              <a:t> tri </a:t>
            </a:r>
            <a:r>
              <a:rPr lang="en-US" sz="2000" dirty="0" err="1" smtClean="0">
                <a:sym typeface="Wingdings" panose="05000000000000000000" pitchFamily="2" charset="2"/>
              </a:rPr>
              <a:t>thức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của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chủ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đề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chính</a:t>
            </a:r>
            <a:r>
              <a:rPr lang="en-US" sz="2000" dirty="0" smtClean="0">
                <a:sym typeface="Wingdings" panose="05000000000000000000" pitchFamily="2" charset="2"/>
              </a:rPr>
              <a:t>[</a:t>
            </a:r>
            <a:r>
              <a:rPr lang="en-US" sz="2000" dirty="0" err="1" smtClean="0">
                <a:sym typeface="Wingdings" panose="05000000000000000000" pitchFamily="2" charset="2"/>
              </a:rPr>
              <a:t>choosed_part</a:t>
            </a:r>
            <a:r>
              <a:rPr lang="en-US" sz="2000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 	+ entity: </a:t>
            </a:r>
            <a:r>
              <a:rPr lang="en-US" sz="2000" dirty="0" err="1" smtClean="0">
                <a:sym typeface="Wingdings" panose="05000000000000000000" pitchFamily="2" charset="2"/>
              </a:rPr>
              <a:t>tên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riêng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ym typeface="Wingdings" panose="05000000000000000000" pitchFamily="2" charset="2"/>
              </a:rPr>
              <a:t>thường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là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tên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giải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đấu</a:t>
            </a:r>
            <a:r>
              <a:rPr lang="en-US" sz="2000" dirty="0" smtClean="0">
                <a:sym typeface="Wingdings" panose="05000000000000000000" pitchFamily="2" charset="2"/>
              </a:rPr>
              <a:t> / </a:t>
            </a:r>
            <a:r>
              <a:rPr lang="en-US" sz="2000" dirty="0" err="1" smtClean="0">
                <a:sym typeface="Wingdings" panose="05000000000000000000" pitchFamily="2" charset="2"/>
              </a:rPr>
              <a:t>tuyển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thủ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được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đề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cập</a:t>
            </a:r>
            <a:r>
              <a:rPr lang="en-US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 err="1" smtClean="0">
                <a:sym typeface="Wingdings" panose="05000000000000000000" pitchFamily="2" charset="2"/>
              </a:rPr>
              <a:t>áp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dụng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với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chủ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đề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chính</a:t>
            </a:r>
            <a:r>
              <a:rPr lang="en-US" sz="2000" dirty="0" smtClean="0">
                <a:sym typeface="Wingdings" panose="05000000000000000000" pitchFamily="2" charset="2"/>
              </a:rPr>
              <a:t> 2 </a:t>
            </a:r>
            <a:r>
              <a:rPr lang="en-US" sz="2000" dirty="0" err="1" smtClean="0">
                <a:sym typeface="Wingdings" panose="05000000000000000000" pitchFamily="2" charset="2"/>
              </a:rPr>
              <a:t>hoặc</a:t>
            </a:r>
            <a:r>
              <a:rPr lang="en-US" sz="2000" dirty="0" smtClean="0">
                <a:sym typeface="Wingdings" panose="05000000000000000000" pitchFamily="2" charset="2"/>
              </a:rPr>
              <a:t> 3)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+ intent: </a:t>
            </a:r>
            <a:r>
              <a:rPr lang="en-US" sz="2000" dirty="0" err="1" smtClean="0">
                <a:sym typeface="Wingdings" panose="05000000000000000000" pitchFamily="2" charset="2"/>
              </a:rPr>
              <a:t>tên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chủ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đề</a:t>
            </a:r>
            <a:r>
              <a:rPr lang="en-US" sz="2000" dirty="0" smtClean="0">
                <a:sym typeface="Wingdings" panose="05000000000000000000" pitchFamily="2" charset="2"/>
              </a:rPr>
              <a:t> con </a:t>
            </a:r>
            <a:r>
              <a:rPr lang="en-US" sz="2000" dirty="0" err="1" smtClean="0">
                <a:sym typeface="Wingdings" panose="05000000000000000000" pitchFamily="2" charset="2"/>
              </a:rPr>
              <a:t>mà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người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dùng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hỏi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+ fact: </a:t>
            </a:r>
            <a:r>
              <a:rPr lang="en-US" sz="2000" dirty="0" err="1" smtClean="0">
                <a:sym typeface="Wingdings" panose="05000000000000000000" pitchFamily="2" charset="2"/>
              </a:rPr>
              <a:t>danh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sách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các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chủ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đề</a:t>
            </a:r>
            <a:r>
              <a:rPr lang="en-US" sz="2000" dirty="0" smtClean="0">
                <a:sym typeface="Wingdings" panose="05000000000000000000" pitchFamily="2" charset="2"/>
              </a:rPr>
              <a:t> con </a:t>
            </a:r>
            <a:r>
              <a:rPr lang="en-US" sz="2000" dirty="0" err="1" smtClean="0">
                <a:sym typeface="Wingdings" panose="05000000000000000000" pitchFamily="2" charset="2"/>
              </a:rPr>
              <a:t>người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dùng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đã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hỏi</a:t>
            </a:r>
            <a:r>
              <a:rPr lang="en-US" sz="2000" dirty="0" smtClean="0">
                <a:sym typeface="Wingdings" panose="05000000000000000000" pitchFamily="2" charset="2"/>
              </a:rPr>
              <a:t> / </a:t>
            </a:r>
            <a:r>
              <a:rPr lang="en-US" sz="2000" dirty="0" err="1" smtClean="0">
                <a:sym typeface="Wingdings" panose="05000000000000000000" pitchFamily="2" charset="2"/>
              </a:rPr>
              <a:t>đã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suy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diễn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046604" y="5564028"/>
            <a:ext cx="2357500" cy="60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Colder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100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566" y="3467478"/>
            <a:ext cx="1448555" cy="82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2674" y="3622316"/>
            <a:ext cx="143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1883121" y="3879411"/>
            <a:ext cx="2239352" cy="3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91943" y="3335544"/>
            <a:ext cx="1276538" cy="90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52063" y="3576180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36181" y="1995030"/>
            <a:ext cx="1919335" cy="8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nơ-ron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36181" y="4712929"/>
            <a:ext cx="1919335" cy="94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3463" y="3521862"/>
            <a:ext cx="94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8" name="Elbow Connector 17"/>
          <p:cNvCxnSpPr>
            <a:stCxn id="12" idx="7"/>
            <a:endCxn id="14" idx="1"/>
          </p:cNvCxnSpPr>
          <p:nvPr/>
        </p:nvCxnSpPr>
        <p:spPr>
          <a:xfrm rot="5400000" flipH="1" flipV="1">
            <a:off x="6494881" y="1126235"/>
            <a:ext cx="1027954" cy="3654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7840" y="2018529"/>
            <a:ext cx="15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cxnSp>
        <p:nvCxnSpPr>
          <p:cNvPr id="21" name="Elbow Connector 20"/>
          <p:cNvCxnSpPr>
            <a:endCxn id="12" idx="6"/>
          </p:cNvCxnSpPr>
          <p:nvPr/>
        </p:nvCxnSpPr>
        <p:spPr>
          <a:xfrm rot="10800000" flipV="1">
            <a:off x="5368482" y="2884130"/>
            <a:ext cx="4092389" cy="902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03468" y="2928852"/>
            <a:ext cx="85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cxnSp>
        <p:nvCxnSpPr>
          <p:cNvPr id="24" name="Elbow Connector 23"/>
          <p:cNvCxnSpPr>
            <a:stCxn id="12" idx="5"/>
          </p:cNvCxnSpPr>
          <p:nvPr/>
        </p:nvCxnSpPr>
        <p:spPr>
          <a:xfrm rot="16200000" flipH="1">
            <a:off x="6283826" y="3002547"/>
            <a:ext cx="1450064" cy="3654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89401" y="5502360"/>
            <a:ext cx="788104" cy="37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chuDe</a:t>
            </a:r>
            <a:endParaRPr lang="en-US" dirty="0"/>
          </a:p>
        </p:txBody>
      </p:sp>
      <p:cxnSp>
        <p:nvCxnSpPr>
          <p:cNvPr id="27" name="Elbow Connector 26"/>
          <p:cNvCxnSpPr>
            <a:stCxn id="15" idx="1"/>
            <a:endCxn id="12" idx="4"/>
          </p:cNvCxnSpPr>
          <p:nvPr/>
        </p:nvCxnSpPr>
        <p:spPr>
          <a:xfrm rot="10800000">
            <a:off x="4730213" y="4236829"/>
            <a:ext cx="4105969" cy="946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50308" y="4595295"/>
            <a:ext cx="161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chuDe</a:t>
            </a:r>
            <a:r>
              <a:rPr lang="en-US" dirty="0" smtClean="0"/>
              <a:t>(s)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cxnSp>
        <p:nvCxnSpPr>
          <p:cNvPr id="8" name="Elbow Connector 7"/>
          <p:cNvCxnSpPr>
            <a:stCxn id="12" idx="3"/>
          </p:cNvCxnSpPr>
          <p:nvPr/>
        </p:nvCxnSpPr>
        <p:spPr>
          <a:xfrm rot="5400000">
            <a:off x="2978301" y="3009659"/>
            <a:ext cx="205408" cy="2395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4317" y="4368204"/>
            <a:ext cx="150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traLoi</a:t>
            </a:r>
            <a:r>
              <a:rPr lang="en-US" dirty="0" smtClean="0"/>
              <a:t> and recommend </a:t>
            </a:r>
            <a:r>
              <a:rPr lang="en-US" dirty="0" err="1" smtClean="0"/>
              <a:t>chuDe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903" y="180862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57192" y="2606358"/>
            <a:ext cx="736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Tiền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text</a:t>
            </a:r>
            <a:endParaRPr lang="en-US" sz="1400" dirty="0"/>
          </a:p>
        </p:txBody>
      </p:sp>
      <p:cxnSp>
        <p:nvCxnSpPr>
          <p:cNvPr id="48" name="Elbow Connector 47"/>
          <p:cNvCxnSpPr>
            <a:endCxn id="12" idx="1"/>
          </p:cNvCxnSpPr>
          <p:nvPr/>
        </p:nvCxnSpPr>
        <p:spPr>
          <a:xfrm rot="10800000">
            <a:off x="4278889" y="3467534"/>
            <a:ext cx="1089593" cy="108646"/>
          </a:xfrm>
          <a:prstGeom prst="bentConnector4">
            <a:avLst>
              <a:gd name="adj1" fmla="val 138138"/>
              <a:gd name="adj2" fmla="val 431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1"/>
            <a:endCxn id="3" idx="2"/>
          </p:cNvCxnSpPr>
          <p:nvPr/>
        </p:nvCxnSpPr>
        <p:spPr>
          <a:xfrm rot="10800000" flipH="1" flipV="1">
            <a:off x="452674" y="3806981"/>
            <a:ext cx="706170" cy="484361"/>
          </a:xfrm>
          <a:prstGeom prst="bentConnector4">
            <a:avLst>
              <a:gd name="adj1" fmla="val -34936"/>
              <a:gd name="adj2" fmla="val 147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9176" y="4547943"/>
            <a:ext cx="923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id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(1-4)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52674" y="2525917"/>
            <a:ext cx="0" cy="9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32" y="2647830"/>
            <a:ext cx="128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Quit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4154" y="5748272"/>
            <a:ext cx="380246" cy="27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3224" y="5524571"/>
            <a:ext cx="237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nơ-ron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403846" y="4207117"/>
            <a:ext cx="1038278" cy="183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27160" y="4002489"/>
            <a:ext cx="19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8207" y="5867464"/>
            <a:ext cx="19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10808" y="3566594"/>
            <a:ext cx="25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77740" y="3149135"/>
            <a:ext cx="11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8921" y="2812032"/>
            <a:ext cx="14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945818" y="3775320"/>
            <a:ext cx="14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Colder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100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747" y="1747124"/>
            <a:ext cx="108644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Bước</a:t>
            </a:r>
            <a:r>
              <a:rPr lang="en-US" sz="2000" dirty="0"/>
              <a:t> 1: Chabot </a:t>
            </a:r>
            <a:r>
              <a:rPr lang="en-US" sz="2000" dirty="0" err="1"/>
              <a:t>chào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,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 smtClean="0"/>
              <a:t>dùng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Bước</a:t>
            </a:r>
            <a:r>
              <a:rPr lang="en-US" sz="2000" dirty="0"/>
              <a:t> 2: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, </a:t>
            </a:r>
            <a:r>
              <a:rPr lang="en-US" sz="2000" dirty="0" err="1"/>
              <a:t>chatbot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thoát</a:t>
            </a:r>
            <a:r>
              <a:rPr lang="en-US" sz="2000" dirty="0"/>
              <a:t>. 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bấm</a:t>
            </a:r>
            <a:r>
              <a:rPr lang="en-US" sz="2000" dirty="0"/>
              <a:t> </a:t>
            </a:r>
            <a:r>
              <a:rPr lang="en-US" sz="2000" dirty="0" err="1"/>
              <a:t>thoát</a:t>
            </a:r>
            <a:r>
              <a:rPr lang="en-US" sz="2000" dirty="0"/>
              <a:t>, </a:t>
            </a:r>
            <a:r>
              <a:rPr lang="en-US" sz="2000" dirty="0" err="1"/>
              <a:t>thoát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. 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,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 smtClean="0"/>
              <a:t>, </a:t>
            </a:r>
            <a:r>
              <a:rPr lang="en-US" sz="2000" dirty="0" err="1" smtClean="0"/>
              <a:t>khởi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choosed_part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data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, </a:t>
            </a:r>
            <a:r>
              <a:rPr lang="en-US" sz="2000" dirty="0"/>
              <a:t>sang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smtClean="0"/>
              <a:t>3</a:t>
            </a:r>
          </a:p>
          <a:p>
            <a:endParaRPr lang="en-US" sz="2000" dirty="0"/>
          </a:p>
          <a:p>
            <a:r>
              <a:rPr lang="en-US" sz="2000" dirty="0" err="1"/>
              <a:t>Bước</a:t>
            </a:r>
            <a:r>
              <a:rPr lang="en-US" sz="2000" dirty="0"/>
              <a:t> 3: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,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nơ-ron</a:t>
            </a:r>
            <a:r>
              <a:rPr lang="en-US" sz="2000" dirty="0"/>
              <a:t> A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chatbot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 smtClean="0"/>
              <a:t>dùng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Bước</a:t>
            </a:r>
            <a:r>
              <a:rPr lang="en-US" sz="2000" dirty="0"/>
              <a:t> 4: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bấm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thoát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bấm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thoát</a:t>
            </a:r>
            <a:r>
              <a:rPr lang="en-US" sz="2000" dirty="0"/>
              <a:t>, </a:t>
            </a:r>
            <a:r>
              <a:rPr lang="en-US" sz="2000" dirty="0" smtClean="0"/>
              <a:t>quay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2.</a:t>
            </a:r>
          </a:p>
          <a:p>
            <a:endParaRPr lang="en-US" sz="2000" dirty="0"/>
          </a:p>
          <a:p>
            <a:r>
              <a:rPr lang="en-US" sz="2000" dirty="0" err="1"/>
              <a:t>Bước</a:t>
            </a:r>
            <a:r>
              <a:rPr lang="en-US" sz="2000" dirty="0"/>
              <a:t> 5: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 smtClean="0"/>
              <a:t>tiền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, </a:t>
            </a:r>
            <a:r>
              <a:rPr lang="en-US" sz="2000" dirty="0" err="1" smtClean="0"/>
              <a:t>tách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r>
              <a:rPr lang="en-US" sz="2000" dirty="0" smtClean="0"/>
              <a:t>(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),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(bag-of-words),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input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nơ-ron</a:t>
            </a:r>
            <a:r>
              <a:rPr lang="en-US" sz="2000" dirty="0"/>
              <a:t> A</a:t>
            </a:r>
            <a:r>
              <a:rPr lang="en-US" sz="2000" dirty="0" smtClean="0"/>
              <a:t>, A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output layer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De,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chuDe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gửi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cho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chatbot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9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Colder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100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781" y="1727157"/>
            <a:ext cx="11307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/>
              <a:t>6: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nơ-ron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 &lt; 0.5: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traLoi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ý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ý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.” 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&gt; </a:t>
            </a:r>
            <a:r>
              <a:rPr lang="en-US" dirty="0"/>
              <a:t>0.5: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biến</a:t>
            </a:r>
            <a:r>
              <a:rPr lang="en-US" dirty="0" smtClean="0">
                <a:sym typeface="Wingdings" panose="05000000000000000000" pitchFamily="2" charset="2"/>
              </a:rPr>
              <a:t> intent</a:t>
            </a:r>
            <a:r>
              <a:rPr lang="en-US" dirty="0" smtClean="0"/>
              <a:t>,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biến</a:t>
            </a:r>
            <a:r>
              <a:rPr lang="en-US" dirty="0" smtClean="0">
                <a:sym typeface="Wingdings" panose="05000000000000000000" pitchFamily="2" charset="2"/>
              </a:rPr>
              <a:t> entity,</a:t>
            </a:r>
            <a:r>
              <a:rPr lang="en-US" dirty="0" smtClean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fact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/>
              <a:t>7: Chatbot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Traloi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data, intent </a:t>
            </a:r>
            <a:r>
              <a:rPr lang="en-US" dirty="0" err="1" smtClean="0"/>
              <a:t>và</a:t>
            </a:r>
            <a:r>
              <a:rPr lang="en-US" dirty="0" smtClean="0"/>
              <a:t> entity(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ở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2 </a:t>
            </a:r>
            <a:r>
              <a:rPr lang="en-US" dirty="0" err="1" smtClean="0"/>
              <a:t>hoặc</a:t>
            </a:r>
            <a:r>
              <a:rPr lang="en-US" dirty="0" smtClean="0"/>
              <a:t> 3)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/>
              <a:t>8: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,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4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/>
              <a:t>từ</a:t>
            </a:r>
            <a:r>
              <a:rPr lang="en-US" dirty="0"/>
              <a:t> chatbot,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9: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fact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chuDe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10: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.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135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849" y="1311029"/>
            <a:ext cx="10780867" cy="427440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Example for tag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tennis”</a:t>
            </a: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849" y="849364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88427"/>
              </p:ext>
            </p:extLst>
          </p:nvPr>
        </p:nvGraphicFramePr>
        <p:xfrm>
          <a:off x="891817" y="1591234"/>
          <a:ext cx="995509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56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36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tuVung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traLoi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Luật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chơi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Luật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chơi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chung</a:t>
                      </a:r>
                      <a:r>
                        <a:rPr lang="en-US" sz="1600" baseline="0" dirty="0"/>
                        <a:t> tennis”, “</a:t>
                      </a:r>
                      <a:r>
                        <a:rPr lang="en-US" sz="1600" baseline="0" dirty="0" err="1"/>
                        <a:t>Luật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chơi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chung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quần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vợt</a:t>
                      </a:r>
                      <a:r>
                        <a:rPr lang="en-US" sz="1600" baseline="0" dirty="0"/>
                        <a:t>” “</a:t>
                      </a:r>
                      <a:r>
                        <a:rPr lang="en-US" sz="1600" baseline="0" dirty="0" err="1"/>
                        <a:t>Cách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chơi</a:t>
                      </a:r>
                      <a:r>
                        <a:rPr lang="en-US" sz="1600" baseline="0" dirty="0"/>
                        <a:t> Tennis”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Quần vợt</a:t>
                      </a:r>
                      <a:r>
                        <a:rPr lang="vi-V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(: </a:t>
                      </a:r>
                      <a:r>
                        <a:rPr lang="vi-V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Tennis</a:t>
                      </a:r>
                      <a:r>
                        <a:rPr lang="vi-V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là môn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thao</a:t>
                      </a:r>
                      <a:r>
                        <a:rPr lang="vi-V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chơi giữa hai người (đánh đơn) hay hai đội trong đó mỗi đội hai người (</a:t>
                      </a:r>
                      <a:r>
                        <a:rPr lang="vi-VN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 đôi</a:t>
                      </a:r>
                      <a:r>
                        <a:rPr lang="vi-V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Người chơi sử dụng </a:t>
                      </a:r>
                      <a:r>
                        <a:rPr 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vợt</a:t>
                      </a:r>
                      <a:r>
                        <a:rPr lang="vi-V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lưới để đánh một quả bóng làm bằng </a:t>
                      </a:r>
                      <a:r>
                        <a:rPr lang="vi-V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ao su"/>
                        </a:rPr>
                        <a:t>cao su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Điểm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Cách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tính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điểm</a:t>
                      </a:r>
                      <a:r>
                        <a:rPr lang="en-US" sz="1600" baseline="0" dirty="0"/>
                        <a:t>” “</a:t>
                      </a:r>
                      <a:r>
                        <a:rPr lang="en-US" sz="1600" baseline="0" dirty="0" err="1"/>
                        <a:t>Điểm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số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trong</a:t>
                      </a:r>
                      <a:r>
                        <a:rPr lang="en-US" sz="1600" baseline="0" dirty="0"/>
                        <a:t> tennis”…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Trong </a:t>
                      </a:r>
                      <a:r>
                        <a:rPr lang="en-US" sz="1600" dirty="0" err="1"/>
                        <a:t>cùng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một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ván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đấu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nếu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chơi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thắng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điểm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đầu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tính</a:t>
                      </a:r>
                      <a:r>
                        <a:rPr lang="en-US" sz="1600" dirty="0"/>
                        <a:t> 15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chơi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đó</a:t>
                      </a:r>
                      <a:r>
                        <a:rPr lang="en-US" sz="1600" dirty="0"/>
                        <a:t>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76304"/>
              </p:ext>
            </p:extLst>
          </p:nvPr>
        </p:nvGraphicFramePr>
        <p:xfrm>
          <a:off x="525956" y="4132039"/>
          <a:ext cx="99550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56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36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62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tuVung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traLoi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Kĩ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bản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tennis</a:t>
                      </a:r>
                      <a:r>
                        <a:rPr lang="en-US" baseline="0" dirty="0"/>
                        <a:t>” “</a:t>
                      </a:r>
                      <a:r>
                        <a:rPr lang="en-US" baseline="0" dirty="0" err="1"/>
                        <a:t>Kĩ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vợt</a:t>
                      </a:r>
                      <a:r>
                        <a:rPr lang="en-US" baseline="0" dirty="0"/>
                        <a:t>”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Kĩ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tennis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Cách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tay</a:t>
                      </a:r>
                      <a:r>
                        <a:rPr lang="en-US" baseline="0" dirty="0"/>
                        <a:t>”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Đánh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trong</a:t>
                      </a:r>
                      <a:r>
                        <a:rPr lang="en-US" baseline="0" dirty="0"/>
                        <a:t> tennis </a:t>
                      </a:r>
                      <a:r>
                        <a:rPr lang="en-US" baseline="0" dirty="0" err="1"/>
                        <a:t>bao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gồm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sau</a:t>
                      </a:r>
                      <a:r>
                        <a:rPr lang="en-US" baseline="0" dirty="0"/>
                        <a:t>:… 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trong</a:t>
                      </a:r>
                      <a:r>
                        <a:rPr lang="en-US" baseline="0" dirty="0"/>
                        <a:t> tennis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 smtClean="0"/>
                        <a:t>quần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/>
                        <a:t>vợt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Liệt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kê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tennis</a:t>
                      </a:r>
                      <a:r>
                        <a:rPr lang="en-US" baseline="0" dirty="0"/>
                        <a:t>”…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“Tennis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gồm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rất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nhiều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nhau</a:t>
                      </a:r>
                      <a:r>
                        <a:rPr lang="en-US" baseline="0" dirty="0"/>
                        <a:t>. </a:t>
                      </a:r>
                      <a:r>
                        <a:rPr lang="en-US" baseline="0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đây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một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chính</a:t>
                      </a:r>
                      <a:r>
                        <a:rPr lang="en-US" baseline="0" dirty="0"/>
                        <a:t>:…”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956" y="3832824"/>
            <a:ext cx="75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for tag “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tennis”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76124"/>
              </p:ext>
            </p:extLst>
          </p:nvPr>
        </p:nvGraphicFramePr>
        <p:xfrm>
          <a:off x="162962" y="1593410"/>
          <a:ext cx="708887" cy="232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87"/>
              </a:tblGrid>
              <a:tr h="33897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</a:tr>
              <a:tr h="937939">
                <a:tc>
                  <a:txBody>
                    <a:bodyPr/>
                    <a:lstStyle/>
                    <a:p>
                      <a:r>
                        <a:rPr lang="en-US" dirty="0"/>
                        <a:t>(1,1)</a:t>
                      </a:r>
                    </a:p>
                  </a:txBody>
                  <a:tcPr/>
                </a:tc>
              </a:tr>
              <a:tr h="528594">
                <a:tc>
                  <a:txBody>
                    <a:bodyPr/>
                    <a:lstStyle/>
                    <a:p>
                      <a:r>
                        <a:rPr lang="en-US" dirty="0"/>
                        <a:t>(1,2)</a:t>
                      </a:r>
                    </a:p>
                  </a:txBody>
                  <a:tcPr/>
                </a:tc>
              </a:tr>
              <a:tr h="4942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2397"/>
              </p:ext>
            </p:extLst>
          </p:nvPr>
        </p:nvGraphicFramePr>
        <p:xfrm>
          <a:off x="-182931" y="4117817"/>
          <a:ext cx="708887" cy="256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87"/>
              </a:tblGrid>
              <a:tr h="43538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</a:tr>
              <a:tr h="625380">
                <a:tc>
                  <a:txBody>
                    <a:bodyPr/>
                    <a:lstStyle/>
                    <a:p>
                      <a:r>
                        <a:rPr lang="en-US" dirty="0"/>
                        <a:t>(1,1)</a:t>
                      </a:r>
                    </a:p>
                  </a:txBody>
                  <a:tcPr/>
                </a:tc>
              </a:tr>
              <a:tr h="606582">
                <a:tc>
                  <a:txBody>
                    <a:bodyPr/>
                    <a:lstStyle/>
                    <a:p>
                      <a:r>
                        <a:rPr lang="en-US" dirty="0"/>
                        <a:t>(1,2)</a:t>
                      </a:r>
                    </a:p>
                  </a:txBody>
                  <a:tcPr/>
                </a:tc>
              </a:tr>
              <a:tr h="900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256" y="1450510"/>
            <a:ext cx="10836998" cy="30684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849" y="960707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49647"/>
              </p:ext>
            </p:extLst>
          </p:nvPr>
        </p:nvGraphicFramePr>
        <p:xfrm>
          <a:off x="509710" y="1861732"/>
          <a:ext cx="4143770" cy="433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4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3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tuVung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5734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Xếp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hạng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Xếp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/>
                        <a:t>thủ</a:t>
                      </a:r>
                      <a:r>
                        <a:rPr lang="en-US" baseline="0" dirty="0"/>
                        <a:t>”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/>
                        <a:t>tay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vợt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lũy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tại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5734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Thông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cá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nhân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Thôn</a:t>
                      </a:r>
                      <a:r>
                        <a:rPr lang="en-US" baseline="0" dirty="0" err="1"/>
                        <a:t>g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cá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/>
                        <a:t>tuyển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thủ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/>
                        <a:t>tay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vợt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12454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Thành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tích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Thành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đấu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thủ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vợt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đạt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được</a:t>
                      </a:r>
                      <a:r>
                        <a:rPr lang="en-US" baseline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839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63012"/>
              </p:ext>
            </p:extLst>
          </p:nvPr>
        </p:nvGraphicFramePr>
        <p:xfrm>
          <a:off x="5373231" y="2076117"/>
          <a:ext cx="6396776" cy="157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77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traLoi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510">
                <a:tc>
                  <a:txBody>
                    <a:bodyPr/>
                    <a:lstStyle/>
                    <a:p>
                      <a:r>
                        <a:rPr lang="en-US" dirty="0" err="1"/>
                        <a:t>Rafeal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Nadal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Xếp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hạng</a:t>
                      </a:r>
                      <a:r>
                        <a:rPr lang="en-US" baseline="0" dirty="0"/>
                        <a:t> 655 </a:t>
                      </a:r>
                      <a:r>
                        <a:rPr lang="en-US" baseline="0" dirty="0" err="1"/>
                        <a:t>thế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 132 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/>
                        <a:t>Novak </a:t>
                      </a:r>
                      <a:r>
                        <a:rPr lang="en-US" dirty="0" err="1"/>
                        <a:t>Djokovik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Xếp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hạng</a:t>
                      </a:r>
                      <a:r>
                        <a:rPr lang="en-US" baseline="0" dirty="0"/>
                        <a:t> 1 </a:t>
                      </a:r>
                      <a:r>
                        <a:rPr lang="en-US" baseline="0" dirty="0" err="1"/>
                        <a:t>thế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 1155 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73231" y="1688606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 “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02213"/>
              </p:ext>
            </p:extLst>
          </p:nvPr>
        </p:nvGraphicFramePr>
        <p:xfrm>
          <a:off x="5210268" y="4089078"/>
          <a:ext cx="63967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7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350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traLoi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510">
                <a:tc>
                  <a:txBody>
                    <a:bodyPr/>
                    <a:lstStyle/>
                    <a:p>
                      <a:r>
                        <a:rPr lang="en-US" dirty="0" err="1"/>
                        <a:t>Rafeal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Nadal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ngày</a:t>
                      </a:r>
                      <a:r>
                        <a:rPr lang="en-US" baseline="0" dirty="0"/>
                        <a:t> 3 </a:t>
                      </a:r>
                      <a:r>
                        <a:rPr lang="en-US" baseline="0" dirty="0" err="1"/>
                        <a:t>tháng</a:t>
                      </a:r>
                      <a:r>
                        <a:rPr lang="en-US" baseline="0" dirty="0"/>
                        <a:t> 6 </a:t>
                      </a:r>
                      <a:r>
                        <a:rPr lang="en-US" baseline="0" dirty="0" err="1"/>
                        <a:t>năm</a:t>
                      </a:r>
                      <a:r>
                        <a:rPr lang="en-US" baseline="0" dirty="0"/>
                        <a:t> 1986,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Tây</a:t>
                      </a:r>
                      <a:r>
                        <a:rPr lang="en-US" baseline="0" dirty="0"/>
                        <a:t> Ban </a:t>
                      </a:r>
                      <a:r>
                        <a:rPr lang="en-US" baseline="0" dirty="0" err="1"/>
                        <a:t>Nha</a:t>
                      </a:r>
                      <a:r>
                        <a:rPr lang="en-US" baseline="0" dirty="0"/>
                        <a:t>,……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/>
                        <a:t>Novak </a:t>
                      </a:r>
                      <a:r>
                        <a:rPr lang="en-US" dirty="0" err="1"/>
                        <a:t>Djokovik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ngày</a:t>
                      </a:r>
                      <a:r>
                        <a:rPr lang="en-US" baseline="0" dirty="0"/>
                        <a:t> 22 </a:t>
                      </a:r>
                      <a:r>
                        <a:rPr lang="en-US" baseline="0" dirty="0" err="1"/>
                        <a:t>tháng</a:t>
                      </a:r>
                      <a:r>
                        <a:rPr lang="en-US" baseline="0" dirty="0"/>
                        <a:t> 5 </a:t>
                      </a:r>
                      <a:r>
                        <a:rPr lang="en-US" baseline="0" dirty="0" err="1"/>
                        <a:t>năm</a:t>
                      </a:r>
                      <a:r>
                        <a:rPr lang="en-US" baseline="0" dirty="0"/>
                        <a:t> 1987, </a:t>
                      </a: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động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tennis </a:t>
                      </a:r>
                      <a:r>
                        <a:rPr lang="en-US" baseline="0" dirty="0" err="1"/>
                        <a:t>chuyên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nghiệp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người</a:t>
                      </a:r>
                      <a:r>
                        <a:rPr lang="en-US" baseline="0" dirty="0"/>
                        <a:t> Serbia…”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82696" y="3719746"/>
            <a:ext cx="35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 “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849" y="960707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36" y="1810614"/>
            <a:ext cx="303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437"/>
          <a:stretch/>
        </p:blipFill>
        <p:spPr>
          <a:xfrm>
            <a:off x="6210678" y="1593410"/>
            <a:ext cx="4879817" cy="4730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1" y="5079078"/>
            <a:ext cx="5969999" cy="12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05" y="1852239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800" dirty="0">
                <a:cs typeface="Arial" panose="020B0604020202020204" pitchFamily="34" charset="0"/>
              </a:rPr>
              <a:t>'anh' 'biên' 'biên tennis' 'bóng‘</a:t>
            </a:r>
            <a:r>
              <a:rPr lang="en-US" sz="1800" dirty="0">
                <a:cs typeface="Arial" panose="020B0604020202020204" pitchFamily="34" charset="0"/>
              </a:rPr>
              <a:t> ‘</a:t>
            </a:r>
            <a:r>
              <a:rPr lang="en-US" sz="1800" dirty="0" err="1">
                <a:cs typeface="Arial" panose="020B0604020202020204" pitchFamily="34" charset="0"/>
              </a:rPr>
              <a:t>cơ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bản</a:t>
            </a:r>
            <a:r>
              <a:rPr lang="en-US" sz="1800" dirty="0">
                <a:cs typeface="Arial" panose="020B0604020202020204" pitchFamily="34" charset="0"/>
              </a:rPr>
              <a:t>’</a:t>
            </a:r>
            <a:r>
              <a:rPr lang="vi-VN" sz="1800" dirty="0">
                <a:cs typeface="Arial" panose="020B0604020202020204" pitchFamily="34" charset="0"/>
              </a:rPr>
              <a:t> 'chung' 'chuẩn' 'chơi‘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vi-VN" sz="1800" dirty="0">
                <a:cs typeface="Arial" panose="020B0604020202020204" pitchFamily="34" charset="0"/>
              </a:rPr>
              <a:t> 'cách' 'giao bóng' 'gì' 'hợp lệ' 'không' 'luật' 'luật chơi' 'làm' 'lưới‘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vi-VN" sz="1800" dirty="0">
                <a:cs typeface="Arial" panose="020B0604020202020204" pitchFamily="34" charset="0"/>
              </a:rPr>
              <a:t>'lỗi' 'nước' 'quyết định' 'quần vợt' 'sân' 'tennis' 'thi đấu' 'tie-break‘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vi-VN" sz="1800" dirty="0">
                <a:cs typeface="Arial" panose="020B0604020202020204" pitchFamily="34" charset="0"/>
              </a:rPr>
              <a:t>'tiêu chuẩn' 'trọng tài' 'tính' 'tại' 'vạch' 'vạch biên' 'vợt' 'ý nghĩa‘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vi-VN" sz="1800" dirty="0">
                <a:cs typeface="Arial" panose="020B0604020202020204" pitchFamily="34" charset="0"/>
              </a:rPr>
              <a:t>'điểm' 'điểm số' 'đánh' 'đánh đơn' 'đôi' 'để' 'ở‘</a:t>
            </a:r>
            <a:r>
              <a:rPr lang="en-US" sz="1800" dirty="0">
                <a:cs typeface="Arial" panose="020B0604020202020204" pitchFamily="34" charset="0"/>
              </a:rPr>
              <a:t> ….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ID[‘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’] = 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Id[‘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’] = 1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Id[‘tennis’] = 21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39245" y="3559352"/>
            <a:ext cx="1140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14540" y="2771700"/>
            <a:ext cx="45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tuVung</a:t>
            </a:r>
            <a:r>
              <a:rPr lang="en-US" dirty="0" smtClean="0"/>
              <a:t>                                                     </a:t>
            </a:r>
            <a:r>
              <a:rPr lang="en-US" dirty="0" err="1" smtClean="0"/>
              <a:t>chuDe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20806" y="2956366"/>
            <a:ext cx="2034874" cy="2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63917" y="2638656"/>
            <a:ext cx="199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4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05" y="1911979"/>
            <a:ext cx="11564595" cy="427440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bag-of-words: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tennis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                 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‘tennis’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vector bag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vựng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word in tokenize: bag[id[word]] = 1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35" y="5049617"/>
            <a:ext cx="4419983" cy="1188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0194" y="3452014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 </a:t>
            </a:r>
          </a:p>
          <a:p>
            <a:r>
              <a:rPr lang="en-US" dirty="0"/>
              <a:t>(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2325" y="4916032"/>
            <a:ext cx="61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</a:t>
            </a:r>
            <a:r>
              <a:rPr lang="en-US" dirty="0"/>
              <a:t>: Bag[‘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tennis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’] = [0, 0, 0, 0, 1, 0, 0,1, 1, 0,   …., 1, …. 0, 0]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01212" y="5640309"/>
            <a:ext cx="0" cy="23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0554" y="5875699"/>
            <a:ext cx="139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id[‘tennis]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6"/>
          <a:stretch/>
        </p:blipFill>
        <p:spPr>
          <a:xfrm>
            <a:off x="8823422" y="2736685"/>
            <a:ext cx="3083695" cy="12280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11921" y="3766242"/>
            <a:ext cx="1276538" cy="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0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05" y="1911979"/>
            <a:ext cx="11564595" cy="427440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one-hot encoding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soChuDe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+ a[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 == index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+ a[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= 0 otherwise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64" y="5001593"/>
            <a:ext cx="6503749" cy="918428"/>
          </a:xfrm>
          <a:prstGeom prst="rect">
            <a:avLst/>
          </a:prstGeom>
        </p:spPr>
      </p:pic>
      <p:pic>
        <p:nvPicPr>
          <p:cNvPr id="1026" name="Picture 2" descr="Using Categorical Data with One Hot Encoding | Kag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60" y="3242234"/>
            <a:ext cx="3713843" cy="14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1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Chatbot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hỏi-đáp</a:t>
            </a:r>
            <a:r>
              <a:rPr lang="en-US" b="1" dirty="0">
                <a:latin typeface="+mn-lt"/>
              </a:rPr>
              <a:t>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tuVung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Xây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mối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giữa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vector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hóa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tuVung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– vector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hóa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9163"/>
          <a:stretch/>
        </p:blipFill>
        <p:spPr>
          <a:xfrm>
            <a:off x="2915216" y="2826698"/>
            <a:ext cx="3114392" cy="34745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58013" y="4095496"/>
            <a:ext cx="150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1921" y="3709059"/>
            <a:ext cx="1004934" cy="742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4262317" y="4623549"/>
            <a:ext cx="1394233" cy="1236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9433" y="592828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405" y="4101688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dirty="0" err="1" smtClean="0"/>
              <a:t>tuVung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2737" y="3823493"/>
            <a:ext cx="19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dirty="0" err="1" smtClean="0"/>
              <a:t>chuDe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63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5700</TotalTime>
  <Words>2995</Words>
  <Application>Microsoft Office PowerPoint</Application>
  <PresentationFormat>Widescreen</PresentationFormat>
  <Paragraphs>374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Gợi ý lời giải thi vòng loại PTIT 2021</dc:title>
  <dc:creator>Bui Kien</dc:creator>
  <cp:lastModifiedBy>Microsoft account</cp:lastModifiedBy>
  <cp:revision>154</cp:revision>
  <dcterms:created xsi:type="dcterms:W3CDTF">2021-10-01T16:25:53Z</dcterms:created>
  <dcterms:modified xsi:type="dcterms:W3CDTF">2023-11-30T04:37:55Z</dcterms:modified>
</cp:coreProperties>
</file>