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3" r:id="rId5"/>
    <p:sldId id="260" r:id="rId6"/>
    <p:sldId id="261" r:id="rId7"/>
    <p:sldId id="266" r:id="rId8"/>
    <p:sldId id="267" r:id="rId9"/>
    <p:sldId id="268" r:id="rId10"/>
    <p:sldId id="271" r:id="rId11"/>
    <p:sldId id="269" r:id="rId12"/>
    <p:sldId id="272" r:id="rId13"/>
    <p:sldId id="26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2DBEA-EE3A-4B0A-915A-810FF933FB6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2A33A-D87B-46B4-A2BC-A90F27D43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02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8FCDB-BE53-44BA-979A-5E94F7DDB6D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6E286-C4E8-4986-AFA9-FC57DE996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3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3818-0120-40C0-9B6F-4D2E2CC91687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6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566" y="82744"/>
            <a:ext cx="2633350" cy="5512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B13A-0FC6-4FF4-BB23-F82987CD02CC}" type="datetime1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262F-1D0E-48C4-8274-0357ED224122}" type="datetime1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C80C-2C1C-415E-88D4-3A5F45050453}" type="datetime1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23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2A13-598B-4051-90F5-9D8750BB568E}" type="datetime1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1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566" y="82744"/>
            <a:ext cx="2633350" cy="5512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6125-60C4-4951-9C4D-E59146644AF9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0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8888-376B-4C4B-82F8-21060BC798B2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6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4C37-E6BB-4F40-90A1-470B60FFBB51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858357" y="925820"/>
            <a:ext cx="1660634" cy="1660634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D6E8FF"/>
            </a:solidFill>
          </a:ln>
        </p:spPr>
        <p:txBody>
          <a:bodyPr>
            <a:normAutofit/>
          </a:bodyPr>
          <a:lstStyle>
            <a:lvl1pPr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858357" y="2810768"/>
            <a:ext cx="1660634" cy="1660634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D6E8FF"/>
            </a:solidFill>
          </a:ln>
        </p:spPr>
        <p:txBody>
          <a:bodyPr>
            <a:normAutofit/>
          </a:bodyPr>
          <a:lstStyle>
            <a:lvl1pPr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858357" y="4695716"/>
            <a:ext cx="1660634" cy="1660634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D6E8FF"/>
            </a:solidFill>
          </a:ln>
        </p:spPr>
        <p:txBody>
          <a:bodyPr>
            <a:normAutofit/>
          </a:bodyPr>
          <a:lstStyle>
            <a:lvl1pPr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342866" y="125107"/>
            <a:ext cx="3770334" cy="551288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TMA Overview</a:t>
            </a:r>
          </a:p>
        </p:txBody>
      </p:sp>
    </p:spTree>
    <p:extLst>
      <p:ext uri="{BB962C8B-B14F-4D97-AF65-F5344CB8AC3E}">
        <p14:creationId xmlns:p14="http://schemas.microsoft.com/office/powerpoint/2010/main" val="412991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B8A0-DAAE-4DBA-810F-7DAA250CE9C6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08841" y="1480931"/>
            <a:ext cx="3556234" cy="4740964"/>
          </a:xfrm>
          <a:prstGeom prst="roundRect">
            <a:avLst>
              <a:gd name="adj" fmla="val 5234"/>
            </a:avLst>
          </a:prstGeom>
          <a:solidFill>
            <a:srgbClr val="008CE9"/>
          </a:solidFill>
        </p:spPr>
        <p:txBody>
          <a:bodyPr lIns="274320" tIns="1280160"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789800" y="1480930"/>
            <a:ext cx="3364779" cy="4740965"/>
          </a:xfrm>
          <a:prstGeom prst="roundRect">
            <a:avLst>
              <a:gd name="adj" fmla="val 5234"/>
            </a:avLst>
          </a:prstGeom>
          <a:solidFill>
            <a:srgbClr val="D6E8FF"/>
          </a:solidFill>
        </p:spPr>
        <p:txBody>
          <a:bodyPr lIns="274320" tIns="1280160"/>
          <a:lstStyle>
            <a:lvl1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999903" y="2343077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rgbClr val="037AE7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8485154" y="2343077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342866" y="125107"/>
            <a:ext cx="3770334" cy="551288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Solutions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48946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F137-D49A-452A-8DFB-E8CDF1941BBF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866553" y="1411355"/>
            <a:ext cx="3630990" cy="4890051"/>
          </a:xfrm>
          <a:prstGeom prst="roundRect">
            <a:avLst>
              <a:gd name="adj" fmla="val 5234"/>
            </a:avLst>
          </a:prstGeom>
          <a:solidFill>
            <a:srgbClr val="008CE9"/>
          </a:solidFill>
        </p:spPr>
        <p:txBody>
          <a:bodyPr lIns="274320" tIns="1280160"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1342866" y="2343075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671768" y="1411357"/>
            <a:ext cx="3630990" cy="4890051"/>
          </a:xfrm>
          <a:prstGeom prst="roundRect">
            <a:avLst>
              <a:gd name="adj" fmla="val 5234"/>
            </a:avLst>
          </a:prstGeom>
          <a:solidFill>
            <a:srgbClr val="008CE9"/>
          </a:solidFill>
        </p:spPr>
        <p:txBody>
          <a:bodyPr lIns="274320" tIns="1280160"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52727" y="1411357"/>
            <a:ext cx="3364779" cy="4890052"/>
          </a:xfrm>
          <a:prstGeom prst="roundRect">
            <a:avLst>
              <a:gd name="adj" fmla="val 5234"/>
            </a:avLst>
          </a:prstGeom>
          <a:solidFill>
            <a:srgbClr val="D6E8FF"/>
          </a:solidFill>
        </p:spPr>
        <p:txBody>
          <a:bodyPr lIns="274320" tIns="1280160"/>
          <a:lstStyle>
            <a:lvl1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662830" y="2343077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rgbClr val="037AE7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148081" y="2343077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342866" y="125107"/>
            <a:ext cx="3770334" cy="551288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Solutions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400364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11F9-6006-471B-B8B8-0B69CDBBF1D7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50503"/>
            <a:ext cx="12192000" cy="1923810"/>
          </a:xfrm>
          <a:prstGeom prst="rect">
            <a:avLst/>
          </a:prstGeom>
          <a:solidFill>
            <a:srgbClr val="008C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7D6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53147" y="2280642"/>
            <a:ext cx="3377456" cy="3181452"/>
          </a:xfrm>
          <a:prstGeom prst="roundRect">
            <a:avLst>
              <a:gd name="adj" fmla="val 5234"/>
            </a:avLst>
          </a:prstGeom>
          <a:solidFill>
            <a:srgbClr val="007FD6"/>
          </a:solidFill>
        </p:spPr>
        <p:txBody>
          <a:bodyPr lIns="274320" tIns="1280160"/>
          <a:lstStyle>
            <a:lvl1pPr>
              <a:defRPr sz="2500">
                <a:solidFill>
                  <a:srgbClr val="008CE9"/>
                </a:solidFill>
              </a:defRPr>
            </a:lvl1pPr>
            <a:lvl2pPr>
              <a:defRPr sz="2500">
                <a:solidFill>
                  <a:srgbClr val="008CE9"/>
                </a:solidFill>
              </a:defRPr>
            </a:lvl2pPr>
            <a:lvl3pPr>
              <a:defRPr>
                <a:solidFill>
                  <a:srgbClr val="008CE9"/>
                </a:solidFill>
              </a:defRPr>
            </a:lvl3pPr>
            <a:lvl4pPr>
              <a:defRPr>
                <a:solidFill>
                  <a:srgbClr val="008CE9"/>
                </a:solidFill>
              </a:defRPr>
            </a:lvl4pPr>
            <a:lvl5pPr>
              <a:defRPr>
                <a:solidFill>
                  <a:srgbClr val="008CE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555597" y="2176670"/>
            <a:ext cx="3377456" cy="3181452"/>
          </a:xfrm>
          <a:prstGeom prst="roundRect">
            <a:avLst>
              <a:gd name="adj" fmla="val 5234"/>
            </a:avLst>
          </a:prstGeom>
          <a:solidFill>
            <a:srgbClr val="EBF4FF"/>
          </a:solidFill>
        </p:spPr>
        <p:txBody>
          <a:bodyPr lIns="274320" tIns="1280160"/>
          <a:lstStyle>
            <a:lvl1pPr>
              <a:defRPr sz="2500">
                <a:solidFill>
                  <a:srgbClr val="EBF4FF"/>
                </a:solidFill>
              </a:defRPr>
            </a:lvl1pPr>
            <a:lvl2pPr>
              <a:defRPr sz="2500">
                <a:solidFill>
                  <a:srgbClr val="EBF4FF"/>
                </a:solidFill>
              </a:defRPr>
            </a:lvl2pPr>
            <a:lvl3pPr>
              <a:defRPr>
                <a:solidFill>
                  <a:srgbClr val="EBF4FF"/>
                </a:solidFill>
              </a:defRPr>
            </a:lvl3pPr>
            <a:lvl4pPr>
              <a:defRPr>
                <a:solidFill>
                  <a:srgbClr val="EBF4FF"/>
                </a:solidFill>
              </a:defRPr>
            </a:lvl4pPr>
            <a:lvl5pPr>
              <a:defRPr>
                <a:solidFill>
                  <a:srgbClr val="008CE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44335" y="2649833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rgbClr val="008CE9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1031530" y="1873295"/>
            <a:ext cx="2424444" cy="594409"/>
          </a:xfrm>
          <a:prstGeom prst="roundRect">
            <a:avLst>
              <a:gd name="adj" fmla="val 50000"/>
            </a:avLst>
          </a:prstGeom>
          <a:solidFill>
            <a:srgbClr val="007FD6"/>
          </a:solidFill>
        </p:spPr>
        <p:txBody>
          <a:bodyPr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4408986" y="2280642"/>
            <a:ext cx="3377456" cy="3181452"/>
          </a:xfrm>
          <a:prstGeom prst="roundRect">
            <a:avLst>
              <a:gd name="adj" fmla="val 5234"/>
            </a:avLst>
          </a:prstGeom>
          <a:solidFill>
            <a:srgbClr val="007FD6"/>
          </a:solidFill>
        </p:spPr>
        <p:txBody>
          <a:bodyPr lIns="274320" tIns="1280160"/>
          <a:lstStyle>
            <a:lvl1pPr>
              <a:defRPr sz="2500">
                <a:solidFill>
                  <a:srgbClr val="008CE9"/>
                </a:solidFill>
              </a:defRPr>
            </a:lvl1pPr>
            <a:lvl2pPr>
              <a:defRPr sz="2500">
                <a:solidFill>
                  <a:srgbClr val="008CE9"/>
                </a:solidFill>
              </a:defRPr>
            </a:lvl2pPr>
            <a:lvl3pPr>
              <a:defRPr>
                <a:solidFill>
                  <a:srgbClr val="008CE9"/>
                </a:solidFill>
              </a:defRPr>
            </a:lvl3pPr>
            <a:lvl4pPr>
              <a:defRPr>
                <a:solidFill>
                  <a:srgbClr val="008CE9"/>
                </a:solidFill>
              </a:defRPr>
            </a:lvl4pPr>
            <a:lvl5pPr>
              <a:defRPr>
                <a:solidFill>
                  <a:srgbClr val="008CE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4311436" y="2176670"/>
            <a:ext cx="3377456" cy="3181452"/>
          </a:xfrm>
          <a:prstGeom prst="roundRect">
            <a:avLst>
              <a:gd name="adj" fmla="val 5234"/>
            </a:avLst>
          </a:prstGeom>
          <a:solidFill>
            <a:srgbClr val="EBF4FF"/>
          </a:solidFill>
        </p:spPr>
        <p:txBody>
          <a:bodyPr lIns="274320" tIns="1280160"/>
          <a:lstStyle>
            <a:lvl1pPr>
              <a:defRPr sz="2500">
                <a:solidFill>
                  <a:srgbClr val="EBF4FF"/>
                </a:solidFill>
              </a:defRPr>
            </a:lvl1pPr>
            <a:lvl2pPr>
              <a:defRPr sz="2500">
                <a:solidFill>
                  <a:srgbClr val="EBF4FF"/>
                </a:solidFill>
              </a:defRPr>
            </a:lvl2pPr>
            <a:lvl3pPr>
              <a:defRPr>
                <a:solidFill>
                  <a:srgbClr val="EBF4FF"/>
                </a:solidFill>
              </a:defRPr>
            </a:lvl3pPr>
            <a:lvl4pPr>
              <a:defRPr>
                <a:solidFill>
                  <a:srgbClr val="EBF4FF"/>
                </a:solidFill>
              </a:defRPr>
            </a:lvl4pPr>
            <a:lvl5pPr>
              <a:defRPr>
                <a:solidFill>
                  <a:srgbClr val="008CE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24"/>
          </p:nvPr>
        </p:nvSpPr>
        <p:spPr>
          <a:xfrm>
            <a:off x="4600174" y="2649833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rgbClr val="008CE9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4787369" y="1873295"/>
            <a:ext cx="2424444" cy="594409"/>
          </a:xfrm>
          <a:prstGeom prst="roundRect">
            <a:avLst>
              <a:gd name="adj" fmla="val 50000"/>
            </a:avLst>
          </a:prstGeom>
          <a:solidFill>
            <a:srgbClr val="007FD6"/>
          </a:solidFill>
        </p:spPr>
        <p:txBody>
          <a:bodyPr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8262375" y="2280642"/>
            <a:ext cx="3377456" cy="3181452"/>
          </a:xfrm>
          <a:prstGeom prst="roundRect">
            <a:avLst>
              <a:gd name="adj" fmla="val 5234"/>
            </a:avLst>
          </a:prstGeom>
          <a:solidFill>
            <a:srgbClr val="007FD6"/>
          </a:solidFill>
        </p:spPr>
        <p:txBody>
          <a:bodyPr lIns="274320" tIns="1280160"/>
          <a:lstStyle>
            <a:lvl1pPr>
              <a:defRPr sz="2500">
                <a:solidFill>
                  <a:srgbClr val="008CE9"/>
                </a:solidFill>
              </a:defRPr>
            </a:lvl1pPr>
            <a:lvl2pPr>
              <a:defRPr sz="2500">
                <a:solidFill>
                  <a:srgbClr val="008CE9"/>
                </a:solidFill>
              </a:defRPr>
            </a:lvl2pPr>
            <a:lvl3pPr>
              <a:defRPr>
                <a:solidFill>
                  <a:srgbClr val="008CE9"/>
                </a:solidFill>
              </a:defRPr>
            </a:lvl3pPr>
            <a:lvl4pPr>
              <a:defRPr>
                <a:solidFill>
                  <a:srgbClr val="008CE9"/>
                </a:solidFill>
              </a:defRPr>
            </a:lvl4pPr>
            <a:lvl5pPr>
              <a:defRPr>
                <a:solidFill>
                  <a:srgbClr val="008CE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D8D0AB6-5FE9-4B53-84D3-2FC2A69D96EE}"/>
              </a:ext>
            </a:extLst>
          </p:cNvPr>
          <p:cNvSpPr>
            <a:spLocks noGrp="1"/>
          </p:cNvSpPr>
          <p:nvPr>
            <p:ph sz="half" idx="27"/>
          </p:nvPr>
        </p:nvSpPr>
        <p:spPr>
          <a:xfrm>
            <a:off x="8164825" y="2176670"/>
            <a:ext cx="3377456" cy="3181452"/>
          </a:xfrm>
          <a:prstGeom prst="roundRect">
            <a:avLst>
              <a:gd name="adj" fmla="val 5234"/>
            </a:avLst>
          </a:prstGeom>
          <a:solidFill>
            <a:srgbClr val="EBF4FF"/>
          </a:solidFill>
        </p:spPr>
        <p:txBody>
          <a:bodyPr lIns="274320" tIns="1280160"/>
          <a:lstStyle>
            <a:lvl1pPr>
              <a:defRPr sz="2500">
                <a:solidFill>
                  <a:srgbClr val="EBF4FF"/>
                </a:solidFill>
              </a:defRPr>
            </a:lvl1pPr>
            <a:lvl2pPr>
              <a:defRPr sz="2500">
                <a:solidFill>
                  <a:srgbClr val="EBF4FF"/>
                </a:solidFill>
              </a:defRPr>
            </a:lvl2pPr>
            <a:lvl3pPr>
              <a:defRPr>
                <a:solidFill>
                  <a:srgbClr val="EBF4FF"/>
                </a:solidFill>
              </a:defRPr>
            </a:lvl3pPr>
            <a:lvl4pPr>
              <a:defRPr>
                <a:solidFill>
                  <a:srgbClr val="EBF4FF"/>
                </a:solidFill>
              </a:defRPr>
            </a:lvl4pPr>
            <a:lvl5pPr>
              <a:defRPr>
                <a:solidFill>
                  <a:srgbClr val="008CE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28"/>
          </p:nvPr>
        </p:nvSpPr>
        <p:spPr>
          <a:xfrm>
            <a:off x="8453563" y="2649833"/>
            <a:ext cx="2798834" cy="458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rgbClr val="008CE9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8640758" y="1873295"/>
            <a:ext cx="2424444" cy="594409"/>
          </a:xfrm>
          <a:prstGeom prst="roundRect">
            <a:avLst>
              <a:gd name="adj" fmla="val 50000"/>
            </a:avLst>
          </a:prstGeom>
          <a:solidFill>
            <a:srgbClr val="007FD6"/>
          </a:solidFill>
        </p:spPr>
        <p:txBody>
          <a:bodyPr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1342866" y="125107"/>
            <a:ext cx="3770334" cy="551288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Solutions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329014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EF61-0E8B-4A4D-92B4-9E7566C7A488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50503"/>
            <a:ext cx="12192000" cy="1923810"/>
          </a:xfrm>
          <a:prstGeom prst="rect">
            <a:avLst/>
          </a:prstGeom>
          <a:solidFill>
            <a:srgbClr val="008C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7D6"/>
              </a:solidFill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1342866" y="125107"/>
            <a:ext cx="3770334" cy="551288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Solutions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184586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68A2-2CA2-431F-BFBD-285CD812FF60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 rot="2700000">
            <a:off x="915651" y="1058242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28569" y="1203172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 rot="2700000">
            <a:off x="915650" y="2539919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31"/>
          </p:nvPr>
        </p:nvSpPr>
        <p:spPr>
          <a:xfrm>
            <a:off x="828568" y="2684849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32"/>
          </p:nvPr>
        </p:nvSpPr>
        <p:spPr>
          <a:xfrm rot="2700000">
            <a:off x="915649" y="4021596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33"/>
          </p:nvPr>
        </p:nvSpPr>
        <p:spPr>
          <a:xfrm>
            <a:off x="828567" y="4166526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34"/>
          </p:nvPr>
        </p:nvSpPr>
        <p:spPr>
          <a:xfrm rot="2700000">
            <a:off x="915648" y="5503273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35"/>
          </p:nvPr>
        </p:nvSpPr>
        <p:spPr>
          <a:xfrm>
            <a:off x="828566" y="5648203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36"/>
          </p:nvPr>
        </p:nvSpPr>
        <p:spPr>
          <a:xfrm rot="2700000">
            <a:off x="7071087" y="1058241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37"/>
          </p:nvPr>
        </p:nvSpPr>
        <p:spPr>
          <a:xfrm>
            <a:off x="6984005" y="1203171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38"/>
          </p:nvPr>
        </p:nvSpPr>
        <p:spPr>
          <a:xfrm rot="2700000">
            <a:off x="7071086" y="2539918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39"/>
          </p:nvPr>
        </p:nvSpPr>
        <p:spPr>
          <a:xfrm>
            <a:off x="6984004" y="2684848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40"/>
          </p:nvPr>
        </p:nvSpPr>
        <p:spPr>
          <a:xfrm rot="2700000">
            <a:off x="7071085" y="4021595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41"/>
          </p:nvPr>
        </p:nvSpPr>
        <p:spPr>
          <a:xfrm>
            <a:off x="6984003" y="4166525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43A17A0-E5F3-4EAE-B084-BA372C759033}"/>
              </a:ext>
            </a:extLst>
          </p:cNvPr>
          <p:cNvSpPr>
            <a:spLocks noGrp="1"/>
          </p:cNvSpPr>
          <p:nvPr>
            <p:ph sz="half" idx="42"/>
          </p:nvPr>
        </p:nvSpPr>
        <p:spPr>
          <a:xfrm rot="2700000">
            <a:off x="7071084" y="5503272"/>
            <a:ext cx="1042200" cy="1053208"/>
          </a:xfrm>
          <a:prstGeom prst="roundRect">
            <a:avLst/>
          </a:prstGeom>
          <a:solidFill>
            <a:srgbClr val="008CE9"/>
          </a:solidFill>
          <a:ln w="38100">
            <a:solidFill>
              <a:srgbClr val="E6E7E8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1400" b="1">
                <a:solidFill>
                  <a:srgbClr val="008CE9"/>
                </a:solidFill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DB257E9-C042-499E-BCEE-4A5CDB59F09E}"/>
              </a:ext>
            </a:extLst>
          </p:cNvPr>
          <p:cNvSpPr>
            <a:spLocks noGrp="1"/>
          </p:cNvSpPr>
          <p:nvPr>
            <p:ph sz="half" idx="43"/>
          </p:nvPr>
        </p:nvSpPr>
        <p:spPr>
          <a:xfrm>
            <a:off x="6984002" y="5648202"/>
            <a:ext cx="1129282" cy="3745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1342866" y="125107"/>
            <a:ext cx="3770334" cy="551288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Solutions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44979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566" y="82744"/>
            <a:ext cx="2633350" cy="5512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C429-C349-4B18-870E-78BF3CEFEDA6}" type="datetime1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766D-EF72-4B74-A266-1E52B085F0D8}" type="datetime1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9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26"/>
            <a:ext cx="12192000" cy="685799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D46B-194B-4A34-9F9B-BF345DB87F69}" type="datetime1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14826"/>
            <a:ext cx="5927855" cy="901269"/>
            <a:chOff x="0" y="-14826"/>
            <a:chExt cx="5927855" cy="901269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4826"/>
              <a:ext cx="849442" cy="901269"/>
            </a:xfrm>
            <a:custGeom>
              <a:avLst/>
              <a:gdLst>
                <a:gd name="T0" fmla="*/ 0 w 1400"/>
                <a:gd name="T1" fmla="*/ 0 h 1483"/>
                <a:gd name="T2" fmla="*/ 258 w 1400"/>
                <a:gd name="T3" fmla="*/ 0 h 1483"/>
                <a:gd name="T4" fmla="*/ 1400 w 1400"/>
                <a:gd name="T5" fmla="*/ 1483 h 1483"/>
                <a:gd name="T6" fmla="*/ 0 w 1400"/>
                <a:gd name="T7" fmla="*/ 1483 h 1483"/>
                <a:gd name="T8" fmla="*/ 0 w 1400"/>
                <a:gd name="T9" fmla="*/ 0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1483">
                  <a:moveTo>
                    <a:pt x="0" y="0"/>
                  </a:moveTo>
                  <a:lnTo>
                    <a:pt x="258" y="0"/>
                  </a:lnTo>
                  <a:lnTo>
                    <a:pt x="1400" y="1483"/>
                  </a:lnTo>
                  <a:lnTo>
                    <a:pt x="0" y="1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55767" y="634032"/>
              <a:ext cx="593725" cy="250825"/>
            </a:xfrm>
            <a:custGeom>
              <a:avLst/>
              <a:gdLst>
                <a:gd name="T0" fmla="*/ 779 w 779"/>
                <a:gd name="T1" fmla="*/ 0 h 329"/>
                <a:gd name="T2" fmla="*/ 604 w 779"/>
                <a:gd name="T3" fmla="*/ 329 h 329"/>
                <a:gd name="T4" fmla="*/ 254 w 779"/>
                <a:gd name="T5" fmla="*/ 329 h 329"/>
                <a:gd name="T6" fmla="*/ 0 w 779"/>
                <a:gd name="T7" fmla="*/ 0 h 329"/>
                <a:gd name="T8" fmla="*/ 779 w 779"/>
                <a:gd name="T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9" h="329">
                  <a:moveTo>
                    <a:pt x="779" y="0"/>
                  </a:moveTo>
                  <a:lnTo>
                    <a:pt x="604" y="329"/>
                  </a:lnTo>
                  <a:lnTo>
                    <a:pt x="254" y="329"/>
                  </a:lnTo>
                  <a:lnTo>
                    <a:pt x="0" y="0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B8D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35080" y="87932"/>
              <a:ext cx="5692775" cy="546100"/>
            </a:xfrm>
            <a:custGeom>
              <a:avLst/>
              <a:gdLst>
                <a:gd name="T0" fmla="*/ 0 w 7468"/>
                <a:gd name="T1" fmla="*/ 0 h 716"/>
                <a:gd name="T2" fmla="*/ 6953 w 7468"/>
                <a:gd name="T3" fmla="*/ 0 h 716"/>
                <a:gd name="T4" fmla="*/ 7468 w 7468"/>
                <a:gd name="T5" fmla="*/ 716 h 716"/>
                <a:gd name="T6" fmla="*/ 552 w 7468"/>
                <a:gd name="T7" fmla="*/ 716 h 716"/>
                <a:gd name="T8" fmla="*/ 0 w 7468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8" h="716">
                  <a:moveTo>
                    <a:pt x="0" y="0"/>
                  </a:moveTo>
                  <a:lnTo>
                    <a:pt x="6953" y="0"/>
                  </a:lnTo>
                  <a:lnTo>
                    <a:pt x="7468" y="716"/>
                  </a:lnTo>
                  <a:lnTo>
                    <a:pt x="552" y="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11086140" y="0"/>
            <a:ext cx="1105860" cy="546313"/>
            <a:chOff x="11086140" y="87932"/>
            <a:chExt cx="1105860" cy="546313"/>
          </a:xfrm>
        </p:grpSpPr>
        <p:sp>
          <p:nvSpPr>
            <p:cNvPr id="13" name="Snip Single Corner Rectangle 2"/>
            <p:cNvSpPr/>
            <p:nvPr/>
          </p:nvSpPr>
          <p:spPr>
            <a:xfrm flipH="1">
              <a:off x="11281593" y="87932"/>
              <a:ext cx="910407" cy="546313"/>
            </a:xfrm>
            <a:custGeom>
              <a:avLst/>
              <a:gdLst>
                <a:gd name="connsiteX0" fmla="*/ 0 w 531587"/>
                <a:gd name="connsiteY0" fmla="*/ 0 h 546100"/>
                <a:gd name="connsiteX1" fmla="*/ 442987 w 531587"/>
                <a:gd name="connsiteY1" fmla="*/ 0 h 546100"/>
                <a:gd name="connsiteX2" fmla="*/ 531587 w 531587"/>
                <a:gd name="connsiteY2" fmla="*/ 88600 h 546100"/>
                <a:gd name="connsiteX3" fmla="*/ 531587 w 531587"/>
                <a:gd name="connsiteY3" fmla="*/ 546100 h 546100"/>
                <a:gd name="connsiteX4" fmla="*/ 0 w 531587"/>
                <a:gd name="connsiteY4" fmla="*/ 546100 h 546100"/>
                <a:gd name="connsiteX5" fmla="*/ 0 w 531587"/>
                <a:gd name="connsiteY5" fmla="*/ 0 h 546100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31587 w 814947"/>
                <a:gd name="connsiteY2" fmla="*/ 96349 h 553849"/>
                <a:gd name="connsiteX3" fmla="*/ 531587 w 814947"/>
                <a:gd name="connsiteY3" fmla="*/ 553849 h 553849"/>
                <a:gd name="connsiteX4" fmla="*/ 0 w 814947"/>
                <a:gd name="connsiteY4" fmla="*/ 553849 h 553849"/>
                <a:gd name="connsiteX5" fmla="*/ 0 w 814947"/>
                <a:gd name="connsiteY5" fmla="*/ 7749 h 553849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23838 w 814947"/>
                <a:gd name="connsiteY2" fmla="*/ 507054 h 553849"/>
                <a:gd name="connsiteX3" fmla="*/ 531587 w 814947"/>
                <a:gd name="connsiteY3" fmla="*/ 553849 h 553849"/>
                <a:gd name="connsiteX4" fmla="*/ 0 w 814947"/>
                <a:gd name="connsiteY4" fmla="*/ 553849 h 553849"/>
                <a:gd name="connsiteX5" fmla="*/ 0 w 814947"/>
                <a:gd name="connsiteY5" fmla="*/ 7749 h 553849"/>
                <a:gd name="connsiteX0" fmla="*/ 0 w 814947"/>
                <a:gd name="connsiteY0" fmla="*/ 7749 h 762776"/>
                <a:gd name="connsiteX1" fmla="*/ 814947 w 814947"/>
                <a:gd name="connsiteY1" fmla="*/ 0 h 762776"/>
                <a:gd name="connsiteX2" fmla="*/ 717567 w 814947"/>
                <a:gd name="connsiteY2" fmla="*/ 762776 h 762776"/>
                <a:gd name="connsiteX3" fmla="*/ 531587 w 814947"/>
                <a:gd name="connsiteY3" fmla="*/ 553849 h 762776"/>
                <a:gd name="connsiteX4" fmla="*/ 0 w 814947"/>
                <a:gd name="connsiteY4" fmla="*/ 553849 h 762776"/>
                <a:gd name="connsiteX5" fmla="*/ 0 w 814947"/>
                <a:gd name="connsiteY5" fmla="*/ 7749 h 762776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16089 w 814947"/>
                <a:gd name="connsiteY2" fmla="*/ 553549 h 553849"/>
                <a:gd name="connsiteX3" fmla="*/ 531587 w 814947"/>
                <a:gd name="connsiteY3" fmla="*/ 553849 h 553849"/>
                <a:gd name="connsiteX4" fmla="*/ 0 w 814947"/>
                <a:gd name="connsiteY4" fmla="*/ 553849 h 553849"/>
                <a:gd name="connsiteX5" fmla="*/ 0 w 814947"/>
                <a:gd name="connsiteY5" fmla="*/ 7749 h 553849"/>
                <a:gd name="connsiteX0" fmla="*/ 0 w 814947"/>
                <a:gd name="connsiteY0" fmla="*/ 7749 h 556361"/>
                <a:gd name="connsiteX1" fmla="*/ 814947 w 814947"/>
                <a:gd name="connsiteY1" fmla="*/ 0 h 556361"/>
                <a:gd name="connsiteX2" fmla="*/ 516089 w 814947"/>
                <a:gd name="connsiteY2" fmla="*/ 553549 h 556361"/>
                <a:gd name="connsiteX3" fmla="*/ 345692 w 814947"/>
                <a:gd name="connsiteY3" fmla="*/ 556361 h 556361"/>
                <a:gd name="connsiteX4" fmla="*/ 0 w 814947"/>
                <a:gd name="connsiteY4" fmla="*/ 553849 h 556361"/>
                <a:gd name="connsiteX5" fmla="*/ 0 w 814947"/>
                <a:gd name="connsiteY5" fmla="*/ 7749 h 556361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16089 w 814947"/>
                <a:gd name="connsiteY2" fmla="*/ 553549 h 553849"/>
                <a:gd name="connsiteX3" fmla="*/ 0 w 814947"/>
                <a:gd name="connsiteY3" fmla="*/ 553849 h 553849"/>
                <a:gd name="connsiteX4" fmla="*/ 0 w 814947"/>
                <a:gd name="connsiteY4" fmla="*/ 7749 h 553849"/>
                <a:gd name="connsiteX0" fmla="*/ 0 w 890310"/>
                <a:gd name="connsiteY0" fmla="*/ 7749 h 553849"/>
                <a:gd name="connsiteX1" fmla="*/ 890310 w 890310"/>
                <a:gd name="connsiteY1" fmla="*/ 0 h 553849"/>
                <a:gd name="connsiteX2" fmla="*/ 516089 w 890310"/>
                <a:gd name="connsiteY2" fmla="*/ 553549 h 553849"/>
                <a:gd name="connsiteX3" fmla="*/ 0 w 890310"/>
                <a:gd name="connsiteY3" fmla="*/ 553849 h 553849"/>
                <a:gd name="connsiteX4" fmla="*/ 0 w 890310"/>
                <a:gd name="connsiteY4" fmla="*/ 7749 h 553849"/>
                <a:gd name="connsiteX0" fmla="*/ 0 w 910407"/>
                <a:gd name="connsiteY0" fmla="*/ 213 h 546313"/>
                <a:gd name="connsiteX1" fmla="*/ 910407 w 910407"/>
                <a:gd name="connsiteY1" fmla="*/ 0 h 546313"/>
                <a:gd name="connsiteX2" fmla="*/ 516089 w 910407"/>
                <a:gd name="connsiteY2" fmla="*/ 546013 h 546313"/>
                <a:gd name="connsiteX3" fmla="*/ 0 w 910407"/>
                <a:gd name="connsiteY3" fmla="*/ 546313 h 546313"/>
                <a:gd name="connsiteX4" fmla="*/ 0 w 910407"/>
                <a:gd name="connsiteY4" fmla="*/ 213 h 54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407" h="546313">
                  <a:moveTo>
                    <a:pt x="0" y="213"/>
                  </a:moveTo>
                  <a:lnTo>
                    <a:pt x="910407" y="0"/>
                  </a:lnTo>
                  <a:lnTo>
                    <a:pt x="516089" y="546013"/>
                  </a:lnTo>
                  <a:lnTo>
                    <a:pt x="0" y="546313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008C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7CFF"/>
                </a:solidFill>
              </a:endParaRPr>
            </a:p>
          </p:txBody>
        </p:sp>
        <p:sp>
          <p:nvSpPr>
            <p:cNvPr id="14" name="Snip Single Corner Rectangle 2"/>
            <p:cNvSpPr/>
            <p:nvPr/>
          </p:nvSpPr>
          <p:spPr>
            <a:xfrm flipH="1">
              <a:off x="11086140" y="87932"/>
              <a:ext cx="553691" cy="546313"/>
            </a:xfrm>
            <a:custGeom>
              <a:avLst/>
              <a:gdLst>
                <a:gd name="connsiteX0" fmla="*/ 0 w 531587"/>
                <a:gd name="connsiteY0" fmla="*/ 0 h 546100"/>
                <a:gd name="connsiteX1" fmla="*/ 442987 w 531587"/>
                <a:gd name="connsiteY1" fmla="*/ 0 h 546100"/>
                <a:gd name="connsiteX2" fmla="*/ 531587 w 531587"/>
                <a:gd name="connsiteY2" fmla="*/ 88600 h 546100"/>
                <a:gd name="connsiteX3" fmla="*/ 531587 w 531587"/>
                <a:gd name="connsiteY3" fmla="*/ 546100 h 546100"/>
                <a:gd name="connsiteX4" fmla="*/ 0 w 531587"/>
                <a:gd name="connsiteY4" fmla="*/ 546100 h 546100"/>
                <a:gd name="connsiteX5" fmla="*/ 0 w 531587"/>
                <a:gd name="connsiteY5" fmla="*/ 0 h 546100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31587 w 814947"/>
                <a:gd name="connsiteY2" fmla="*/ 96349 h 553849"/>
                <a:gd name="connsiteX3" fmla="*/ 531587 w 814947"/>
                <a:gd name="connsiteY3" fmla="*/ 553849 h 553849"/>
                <a:gd name="connsiteX4" fmla="*/ 0 w 814947"/>
                <a:gd name="connsiteY4" fmla="*/ 553849 h 553849"/>
                <a:gd name="connsiteX5" fmla="*/ 0 w 814947"/>
                <a:gd name="connsiteY5" fmla="*/ 7749 h 553849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23838 w 814947"/>
                <a:gd name="connsiteY2" fmla="*/ 507054 h 553849"/>
                <a:gd name="connsiteX3" fmla="*/ 531587 w 814947"/>
                <a:gd name="connsiteY3" fmla="*/ 553849 h 553849"/>
                <a:gd name="connsiteX4" fmla="*/ 0 w 814947"/>
                <a:gd name="connsiteY4" fmla="*/ 553849 h 553849"/>
                <a:gd name="connsiteX5" fmla="*/ 0 w 814947"/>
                <a:gd name="connsiteY5" fmla="*/ 7749 h 553849"/>
                <a:gd name="connsiteX0" fmla="*/ 0 w 814947"/>
                <a:gd name="connsiteY0" fmla="*/ 7749 h 762776"/>
                <a:gd name="connsiteX1" fmla="*/ 814947 w 814947"/>
                <a:gd name="connsiteY1" fmla="*/ 0 h 762776"/>
                <a:gd name="connsiteX2" fmla="*/ 717567 w 814947"/>
                <a:gd name="connsiteY2" fmla="*/ 762776 h 762776"/>
                <a:gd name="connsiteX3" fmla="*/ 531587 w 814947"/>
                <a:gd name="connsiteY3" fmla="*/ 553849 h 762776"/>
                <a:gd name="connsiteX4" fmla="*/ 0 w 814947"/>
                <a:gd name="connsiteY4" fmla="*/ 553849 h 762776"/>
                <a:gd name="connsiteX5" fmla="*/ 0 w 814947"/>
                <a:gd name="connsiteY5" fmla="*/ 7749 h 762776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16089 w 814947"/>
                <a:gd name="connsiteY2" fmla="*/ 553549 h 553849"/>
                <a:gd name="connsiteX3" fmla="*/ 531587 w 814947"/>
                <a:gd name="connsiteY3" fmla="*/ 553849 h 553849"/>
                <a:gd name="connsiteX4" fmla="*/ 0 w 814947"/>
                <a:gd name="connsiteY4" fmla="*/ 553849 h 553849"/>
                <a:gd name="connsiteX5" fmla="*/ 0 w 814947"/>
                <a:gd name="connsiteY5" fmla="*/ 7749 h 553849"/>
                <a:gd name="connsiteX0" fmla="*/ 0 w 814947"/>
                <a:gd name="connsiteY0" fmla="*/ 7749 h 556361"/>
                <a:gd name="connsiteX1" fmla="*/ 814947 w 814947"/>
                <a:gd name="connsiteY1" fmla="*/ 0 h 556361"/>
                <a:gd name="connsiteX2" fmla="*/ 516089 w 814947"/>
                <a:gd name="connsiteY2" fmla="*/ 553549 h 556361"/>
                <a:gd name="connsiteX3" fmla="*/ 345692 w 814947"/>
                <a:gd name="connsiteY3" fmla="*/ 556361 h 556361"/>
                <a:gd name="connsiteX4" fmla="*/ 0 w 814947"/>
                <a:gd name="connsiteY4" fmla="*/ 553849 h 556361"/>
                <a:gd name="connsiteX5" fmla="*/ 0 w 814947"/>
                <a:gd name="connsiteY5" fmla="*/ 7749 h 556361"/>
                <a:gd name="connsiteX0" fmla="*/ 0 w 814947"/>
                <a:gd name="connsiteY0" fmla="*/ 7749 h 553849"/>
                <a:gd name="connsiteX1" fmla="*/ 814947 w 814947"/>
                <a:gd name="connsiteY1" fmla="*/ 0 h 553849"/>
                <a:gd name="connsiteX2" fmla="*/ 516089 w 814947"/>
                <a:gd name="connsiteY2" fmla="*/ 553549 h 553849"/>
                <a:gd name="connsiteX3" fmla="*/ 0 w 814947"/>
                <a:gd name="connsiteY3" fmla="*/ 553849 h 553849"/>
                <a:gd name="connsiteX4" fmla="*/ 0 w 814947"/>
                <a:gd name="connsiteY4" fmla="*/ 7749 h 553849"/>
                <a:gd name="connsiteX0" fmla="*/ 0 w 890310"/>
                <a:gd name="connsiteY0" fmla="*/ 7749 h 553849"/>
                <a:gd name="connsiteX1" fmla="*/ 890310 w 890310"/>
                <a:gd name="connsiteY1" fmla="*/ 0 h 553849"/>
                <a:gd name="connsiteX2" fmla="*/ 516089 w 890310"/>
                <a:gd name="connsiteY2" fmla="*/ 553549 h 553849"/>
                <a:gd name="connsiteX3" fmla="*/ 0 w 890310"/>
                <a:gd name="connsiteY3" fmla="*/ 553849 h 553849"/>
                <a:gd name="connsiteX4" fmla="*/ 0 w 890310"/>
                <a:gd name="connsiteY4" fmla="*/ 7749 h 553849"/>
                <a:gd name="connsiteX0" fmla="*/ 0 w 910407"/>
                <a:gd name="connsiteY0" fmla="*/ 213 h 546313"/>
                <a:gd name="connsiteX1" fmla="*/ 910407 w 910407"/>
                <a:gd name="connsiteY1" fmla="*/ 0 h 546313"/>
                <a:gd name="connsiteX2" fmla="*/ 516089 w 910407"/>
                <a:gd name="connsiteY2" fmla="*/ 546013 h 546313"/>
                <a:gd name="connsiteX3" fmla="*/ 0 w 910407"/>
                <a:gd name="connsiteY3" fmla="*/ 546313 h 546313"/>
                <a:gd name="connsiteX4" fmla="*/ 0 w 910407"/>
                <a:gd name="connsiteY4" fmla="*/ 213 h 546313"/>
                <a:gd name="connsiteX0" fmla="*/ 748602 w 910407"/>
                <a:gd name="connsiteY0" fmla="*/ 2725 h 546313"/>
                <a:gd name="connsiteX1" fmla="*/ 910407 w 910407"/>
                <a:gd name="connsiteY1" fmla="*/ 0 h 546313"/>
                <a:gd name="connsiteX2" fmla="*/ 516089 w 910407"/>
                <a:gd name="connsiteY2" fmla="*/ 546013 h 546313"/>
                <a:gd name="connsiteX3" fmla="*/ 0 w 910407"/>
                <a:gd name="connsiteY3" fmla="*/ 546313 h 546313"/>
                <a:gd name="connsiteX4" fmla="*/ 748602 w 910407"/>
                <a:gd name="connsiteY4" fmla="*/ 2725 h 546313"/>
                <a:gd name="connsiteX0" fmla="*/ 369277 w 531082"/>
                <a:gd name="connsiteY0" fmla="*/ 2725 h 546313"/>
                <a:gd name="connsiteX1" fmla="*/ 531082 w 531082"/>
                <a:gd name="connsiteY1" fmla="*/ 0 h 546313"/>
                <a:gd name="connsiteX2" fmla="*/ 136764 w 531082"/>
                <a:gd name="connsiteY2" fmla="*/ 546013 h 546313"/>
                <a:gd name="connsiteX3" fmla="*/ 0 w 531082"/>
                <a:gd name="connsiteY3" fmla="*/ 546313 h 546313"/>
                <a:gd name="connsiteX4" fmla="*/ 369277 w 531082"/>
                <a:gd name="connsiteY4" fmla="*/ 2725 h 546313"/>
                <a:gd name="connsiteX0" fmla="*/ 391886 w 553691"/>
                <a:gd name="connsiteY0" fmla="*/ 2725 h 546313"/>
                <a:gd name="connsiteX1" fmla="*/ 553691 w 553691"/>
                <a:gd name="connsiteY1" fmla="*/ 0 h 546313"/>
                <a:gd name="connsiteX2" fmla="*/ 159373 w 553691"/>
                <a:gd name="connsiteY2" fmla="*/ 546013 h 546313"/>
                <a:gd name="connsiteX3" fmla="*/ 0 w 553691"/>
                <a:gd name="connsiteY3" fmla="*/ 546313 h 546313"/>
                <a:gd name="connsiteX4" fmla="*/ 391886 w 553691"/>
                <a:gd name="connsiteY4" fmla="*/ 2725 h 54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691" h="546313">
                  <a:moveTo>
                    <a:pt x="391886" y="2725"/>
                  </a:moveTo>
                  <a:lnTo>
                    <a:pt x="553691" y="0"/>
                  </a:lnTo>
                  <a:lnTo>
                    <a:pt x="159373" y="546013"/>
                  </a:lnTo>
                  <a:lnTo>
                    <a:pt x="0" y="546313"/>
                  </a:lnTo>
                  <a:lnTo>
                    <a:pt x="391886" y="2725"/>
                  </a:lnTo>
                  <a:close/>
                </a:path>
              </a:pathLst>
            </a:custGeom>
            <a:solidFill>
              <a:srgbClr val="D6E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C7C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655587" y="171628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5075" y="82744"/>
            <a:ext cx="445784" cy="413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36F78AB-A412-4397-BF67-F53EDE62B3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374111" y="82743"/>
            <a:ext cx="3629025" cy="567703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656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63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primers/service-workers/" TargetMode="External"/><Relationship Id="rId2" Type="http://schemas.openxmlformats.org/officeDocument/2006/relationships/hyperlink" Target="https://web.dev/what-are-pwa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evelopers.google.com/web/fundamentals/push-notifications" TargetMode="External"/><Relationship Id="rId5" Type="http://schemas.openxmlformats.org/officeDocument/2006/relationships/hyperlink" Target="https://developer.mozilla.org/en-US/docs/Web/API/ServiceWorkerGlobalScope" TargetMode="External"/><Relationship Id="rId4" Type="http://schemas.openxmlformats.org/officeDocument/2006/relationships/hyperlink" Target="https://developer.mozilla.org/en-US/docs/Web/Manifes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JSON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44871" y="3976893"/>
            <a:ext cx="73022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defRPr/>
            </a:pP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Progressive Web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B0D8C-7EEE-4282-B204-ACF2E7E67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650" y="332023"/>
            <a:ext cx="2549565" cy="117349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 flipV="1">
            <a:off x="5825432" y="5293926"/>
            <a:ext cx="529183" cy="124196"/>
            <a:chOff x="5537199" y="6323466"/>
            <a:chExt cx="905165" cy="212437"/>
          </a:xfrm>
        </p:grpSpPr>
        <p:sp>
          <p:nvSpPr>
            <p:cNvPr id="9" name="Oval 8"/>
            <p:cNvSpPr/>
            <p:nvPr/>
          </p:nvSpPr>
          <p:spPr>
            <a:xfrm>
              <a:off x="5537199" y="6323466"/>
              <a:ext cx="212437" cy="212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883563" y="6323466"/>
              <a:ext cx="212437" cy="212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229927" y="6323466"/>
              <a:ext cx="212437" cy="212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429" y="2439396"/>
            <a:ext cx="3074993" cy="15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5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959" y="82744"/>
            <a:ext cx="4866198" cy="551288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Worker Events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38"/>
          <p:cNvSpPr txBox="1">
            <a:spLocks/>
          </p:cNvSpPr>
          <p:nvPr/>
        </p:nvSpPr>
        <p:spPr>
          <a:xfrm>
            <a:off x="1516024" y="998669"/>
            <a:ext cx="9553886" cy="5433936"/>
          </a:xfrm>
          <a:prstGeom prst="flowChartConnector">
            <a:avLst/>
          </a:prstGeom>
          <a:ln w="12700" cap="sq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install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active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fetch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push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err="1"/>
              <a:t>notificationclick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580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190" y="82744"/>
            <a:ext cx="5088835" cy="551288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a PWA sample site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97" y="3830534"/>
            <a:ext cx="5546010" cy="2474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234" y="4501362"/>
            <a:ext cx="838200" cy="7810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085679" y="1821949"/>
            <a:ext cx="2314583" cy="615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</a:t>
            </a:r>
            <a:r>
              <a:rPr lang="en-US" b="1" dirty="0">
                <a:solidFill>
                  <a:srgbClr val="FF0000"/>
                </a:solidFill>
              </a:rPr>
              <a:t>PWA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97" y="979004"/>
            <a:ext cx="3293531" cy="25107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614" y="897825"/>
            <a:ext cx="3450218" cy="2534419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8255218" y="3726712"/>
            <a:ext cx="1654231" cy="48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</a:t>
            </a:r>
          </a:p>
        </p:txBody>
      </p:sp>
      <p:sp>
        <p:nvSpPr>
          <p:cNvPr id="10" name="Left Arrow 9"/>
          <p:cNvSpPr/>
          <p:nvPr/>
        </p:nvSpPr>
        <p:spPr>
          <a:xfrm>
            <a:off x="6305185" y="4783649"/>
            <a:ext cx="2226670" cy="4987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by shortcut</a:t>
            </a:r>
          </a:p>
        </p:txBody>
      </p:sp>
    </p:spTree>
    <p:extLst>
      <p:ext uri="{BB962C8B-B14F-4D97-AF65-F5344CB8AC3E}">
        <p14:creationId xmlns:p14="http://schemas.microsoft.com/office/powerpoint/2010/main" val="178050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80" y="82744"/>
            <a:ext cx="5459103" cy="551288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push notification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905" y="1081301"/>
            <a:ext cx="6858000" cy="529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14" y="4897557"/>
            <a:ext cx="3429000" cy="933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2514" y="1719618"/>
            <a:ext cx="2947916" cy="1774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notify although the tab was closed</a:t>
            </a:r>
          </a:p>
        </p:txBody>
      </p:sp>
    </p:spTree>
    <p:extLst>
      <p:ext uri="{BB962C8B-B14F-4D97-AF65-F5344CB8AC3E}">
        <p14:creationId xmlns:p14="http://schemas.microsoft.com/office/powerpoint/2010/main" val="211007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"/>
            <a:ext cx="12192000" cy="68578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" y="-1"/>
            <a:ext cx="12192000" cy="6858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655782" y="450272"/>
            <a:ext cx="10908145" cy="595745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B0D8C-7EEE-4282-B204-ACF2E7E67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3790" y="884775"/>
            <a:ext cx="2172126" cy="9997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16745" y="1911142"/>
            <a:ext cx="678621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vi-VN" sz="8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2E9B39-49DA-4ACE-9044-299C872C6279}"/>
              </a:ext>
            </a:extLst>
          </p:cNvPr>
          <p:cNvSpPr txBox="1"/>
          <p:nvPr/>
        </p:nvSpPr>
        <p:spPr>
          <a:xfrm>
            <a:off x="2511520" y="4817406"/>
            <a:ext cx="2191087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Email: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E93E40-7CA4-42FE-A548-C04793FA79A4}"/>
              </a:ext>
            </a:extLst>
          </p:cNvPr>
          <p:cNvSpPr txBox="1"/>
          <p:nvPr/>
        </p:nvSpPr>
        <p:spPr>
          <a:xfrm>
            <a:off x="3272969" y="4783156"/>
            <a:ext cx="3416566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nvthanh@tma.com.vn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A4F002-37E4-47FD-9463-49A4FD6CD9DA}"/>
              </a:ext>
            </a:extLst>
          </p:cNvPr>
          <p:cNvSpPr txBox="1"/>
          <p:nvPr/>
        </p:nvSpPr>
        <p:spPr>
          <a:xfrm>
            <a:off x="7214150" y="4755858"/>
            <a:ext cx="1146814" cy="40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Skype: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83BE80-91BC-4DD3-ACBC-9F6CF321CF64}"/>
              </a:ext>
            </a:extLst>
          </p:cNvPr>
          <p:cNvSpPr txBox="1"/>
          <p:nvPr/>
        </p:nvSpPr>
        <p:spPr>
          <a:xfrm>
            <a:off x="8074468" y="4782212"/>
            <a:ext cx="3416566" cy="38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0963219426</a:t>
            </a:r>
          </a:p>
        </p:txBody>
      </p:sp>
      <p:sp>
        <p:nvSpPr>
          <p:cNvPr id="21" name="Freeform 10"/>
          <p:cNvSpPr>
            <a:spLocks noEditPoints="1"/>
          </p:cNvSpPr>
          <p:nvPr/>
        </p:nvSpPr>
        <p:spPr bwMode="auto">
          <a:xfrm>
            <a:off x="2319305" y="4915132"/>
            <a:ext cx="218475" cy="171761"/>
          </a:xfrm>
          <a:custGeom>
            <a:avLst/>
            <a:gdLst>
              <a:gd name="T0" fmla="*/ 590 w 633"/>
              <a:gd name="T1" fmla="*/ 406 h 497"/>
              <a:gd name="T2" fmla="*/ 542 w 633"/>
              <a:gd name="T3" fmla="*/ 454 h 497"/>
              <a:gd name="T4" fmla="*/ 91 w 633"/>
              <a:gd name="T5" fmla="*/ 454 h 497"/>
              <a:gd name="T6" fmla="*/ 44 w 633"/>
              <a:gd name="T7" fmla="*/ 406 h 497"/>
              <a:gd name="T8" fmla="*/ 44 w 633"/>
              <a:gd name="T9" fmla="*/ 91 h 497"/>
              <a:gd name="T10" fmla="*/ 47 w 633"/>
              <a:gd name="T11" fmla="*/ 73 h 497"/>
              <a:gd name="T12" fmla="*/ 238 w 633"/>
              <a:gd name="T13" fmla="*/ 289 h 497"/>
              <a:gd name="T14" fmla="*/ 317 w 633"/>
              <a:gd name="T15" fmla="*/ 325 h 497"/>
              <a:gd name="T16" fmla="*/ 396 w 633"/>
              <a:gd name="T17" fmla="*/ 289 h 497"/>
              <a:gd name="T18" fmla="*/ 586 w 633"/>
              <a:gd name="T19" fmla="*/ 73 h 497"/>
              <a:gd name="T20" fmla="*/ 590 w 633"/>
              <a:gd name="T21" fmla="*/ 91 h 497"/>
              <a:gd name="T22" fmla="*/ 590 w 633"/>
              <a:gd name="T23" fmla="*/ 406 h 497"/>
              <a:gd name="T24" fmla="*/ 542 w 633"/>
              <a:gd name="T25" fmla="*/ 43 h 497"/>
              <a:gd name="T26" fmla="*/ 553 w 633"/>
              <a:gd name="T27" fmla="*/ 45 h 497"/>
              <a:gd name="T28" fmla="*/ 363 w 633"/>
              <a:gd name="T29" fmla="*/ 260 h 497"/>
              <a:gd name="T30" fmla="*/ 317 w 633"/>
              <a:gd name="T31" fmla="*/ 281 h 497"/>
              <a:gd name="T32" fmla="*/ 271 w 633"/>
              <a:gd name="T33" fmla="*/ 260 h 497"/>
              <a:gd name="T34" fmla="*/ 81 w 633"/>
              <a:gd name="T35" fmla="*/ 45 h 497"/>
              <a:gd name="T36" fmla="*/ 91 w 633"/>
              <a:gd name="T37" fmla="*/ 43 h 497"/>
              <a:gd name="T38" fmla="*/ 542 w 633"/>
              <a:gd name="T39" fmla="*/ 43 h 497"/>
              <a:gd name="T40" fmla="*/ 542 w 633"/>
              <a:gd name="T41" fmla="*/ 0 h 497"/>
              <a:gd name="T42" fmla="*/ 91 w 633"/>
              <a:gd name="T43" fmla="*/ 0 h 497"/>
              <a:gd name="T44" fmla="*/ 0 w 633"/>
              <a:gd name="T45" fmla="*/ 91 h 497"/>
              <a:gd name="T46" fmla="*/ 0 w 633"/>
              <a:gd name="T47" fmla="*/ 406 h 497"/>
              <a:gd name="T48" fmla="*/ 91 w 633"/>
              <a:gd name="T49" fmla="*/ 497 h 497"/>
              <a:gd name="T50" fmla="*/ 542 w 633"/>
              <a:gd name="T51" fmla="*/ 497 h 497"/>
              <a:gd name="T52" fmla="*/ 633 w 633"/>
              <a:gd name="T53" fmla="*/ 406 h 497"/>
              <a:gd name="T54" fmla="*/ 633 w 633"/>
              <a:gd name="T55" fmla="*/ 91 h 497"/>
              <a:gd name="T56" fmla="*/ 542 w 633"/>
              <a:gd name="T57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33" h="497">
                <a:moveTo>
                  <a:pt x="590" y="406"/>
                </a:moveTo>
                <a:cubicBezTo>
                  <a:pt x="590" y="432"/>
                  <a:pt x="568" y="454"/>
                  <a:pt x="542" y="454"/>
                </a:cubicBezTo>
                <a:lnTo>
                  <a:pt x="91" y="454"/>
                </a:lnTo>
                <a:cubicBezTo>
                  <a:pt x="65" y="454"/>
                  <a:pt x="44" y="432"/>
                  <a:pt x="44" y="406"/>
                </a:cubicBezTo>
                <a:lnTo>
                  <a:pt x="44" y="91"/>
                </a:lnTo>
                <a:cubicBezTo>
                  <a:pt x="44" y="85"/>
                  <a:pt x="45" y="79"/>
                  <a:pt x="47" y="73"/>
                </a:cubicBezTo>
                <a:lnTo>
                  <a:pt x="238" y="289"/>
                </a:lnTo>
                <a:cubicBezTo>
                  <a:pt x="258" y="312"/>
                  <a:pt x="287" y="325"/>
                  <a:pt x="317" y="325"/>
                </a:cubicBezTo>
                <a:cubicBezTo>
                  <a:pt x="347" y="325"/>
                  <a:pt x="376" y="312"/>
                  <a:pt x="396" y="289"/>
                </a:cubicBezTo>
                <a:lnTo>
                  <a:pt x="586" y="73"/>
                </a:lnTo>
                <a:cubicBezTo>
                  <a:pt x="588" y="79"/>
                  <a:pt x="590" y="85"/>
                  <a:pt x="590" y="91"/>
                </a:cubicBezTo>
                <a:lnTo>
                  <a:pt x="590" y="406"/>
                </a:lnTo>
                <a:close/>
                <a:moveTo>
                  <a:pt x="542" y="43"/>
                </a:moveTo>
                <a:cubicBezTo>
                  <a:pt x="546" y="43"/>
                  <a:pt x="549" y="44"/>
                  <a:pt x="553" y="45"/>
                </a:cubicBezTo>
                <a:lnTo>
                  <a:pt x="363" y="260"/>
                </a:lnTo>
                <a:cubicBezTo>
                  <a:pt x="351" y="274"/>
                  <a:pt x="334" y="281"/>
                  <a:pt x="317" y="281"/>
                </a:cubicBezTo>
                <a:cubicBezTo>
                  <a:pt x="299" y="281"/>
                  <a:pt x="282" y="274"/>
                  <a:pt x="271" y="260"/>
                </a:cubicBezTo>
                <a:lnTo>
                  <a:pt x="81" y="45"/>
                </a:lnTo>
                <a:cubicBezTo>
                  <a:pt x="84" y="44"/>
                  <a:pt x="88" y="43"/>
                  <a:pt x="91" y="43"/>
                </a:cubicBezTo>
                <a:lnTo>
                  <a:pt x="542" y="43"/>
                </a:lnTo>
                <a:close/>
                <a:moveTo>
                  <a:pt x="542" y="0"/>
                </a:moveTo>
                <a:lnTo>
                  <a:pt x="91" y="0"/>
                </a:lnTo>
                <a:cubicBezTo>
                  <a:pt x="41" y="0"/>
                  <a:pt x="0" y="41"/>
                  <a:pt x="0" y="91"/>
                </a:cubicBezTo>
                <a:lnTo>
                  <a:pt x="0" y="406"/>
                </a:lnTo>
                <a:cubicBezTo>
                  <a:pt x="0" y="456"/>
                  <a:pt x="41" y="497"/>
                  <a:pt x="91" y="497"/>
                </a:cubicBezTo>
                <a:lnTo>
                  <a:pt x="542" y="497"/>
                </a:lnTo>
                <a:cubicBezTo>
                  <a:pt x="592" y="497"/>
                  <a:pt x="633" y="456"/>
                  <a:pt x="633" y="406"/>
                </a:cubicBezTo>
                <a:lnTo>
                  <a:pt x="633" y="91"/>
                </a:lnTo>
                <a:cubicBezTo>
                  <a:pt x="633" y="41"/>
                  <a:pt x="592" y="0"/>
                  <a:pt x="5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4"/>
          <p:cNvSpPr>
            <a:spLocks noEditPoints="1"/>
          </p:cNvSpPr>
          <p:nvPr/>
        </p:nvSpPr>
        <p:spPr bwMode="auto">
          <a:xfrm>
            <a:off x="7030565" y="4847840"/>
            <a:ext cx="218475" cy="218475"/>
          </a:xfrm>
          <a:custGeom>
            <a:avLst/>
            <a:gdLst>
              <a:gd name="T0" fmla="*/ 408 w 633"/>
              <a:gd name="T1" fmla="*/ 574 h 633"/>
              <a:gd name="T2" fmla="*/ 470 w 633"/>
              <a:gd name="T3" fmla="*/ 338 h 633"/>
              <a:gd name="T4" fmla="*/ 589 w 633"/>
              <a:gd name="T5" fmla="*/ 338 h 633"/>
              <a:gd name="T6" fmla="*/ 408 w 633"/>
              <a:gd name="T7" fmla="*/ 574 h 633"/>
              <a:gd name="T8" fmla="*/ 45 w 633"/>
              <a:gd name="T9" fmla="*/ 338 h 633"/>
              <a:gd name="T10" fmla="*/ 164 w 633"/>
              <a:gd name="T11" fmla="*/ 338 h 633"/>
              <a:gd name="T12" fmla="*/ 225 w 633"/>
              <a:gd name="T13" fmla="*/ 574 h 633"/>
              <a:gd name="T14" fmla="*/ 45 w 633"/>
              <a:gd name="T15" fmla="*/ 338 h 633"/>
              <a:gd name="T16" fmla="*/ 225 w 633"/>
              <a:gd name="T17" fmla="*/ 59 h 633"/>
              <a:gd name="T18" fmla="*/ 164 w 633"/>
              <a:gd name="T19" fmla="*/ 295 h 633"/>
              <a:gd name="T20" fmla="*/ 45 w 633"/>
              <a:gd name="T21" fmla="*/ 295 h 633"/>
              <a:gd name="T22" fmla="*/ 225 w 633"/>
              <a:gd name="T23" fmla="*/ 59 h 633"/>
              <a:gd name="T24" fmla="*/ 208 w 633"/>
              <a:gd name="T25" fmla="*/ 295 h 633"/>
              <a:gd name="T26" fmla="*/ 317 w 633"/>
              <a:gd name="T27" fmla="*/ 44 h 633"/>
              <a:gd name="T28" fmla="*/ 426 w 633"/>
              <a:gd name="T29" fmla="*/ 295 h 633"/>
              <a:gd name="T30" fmla="*/ 208 w 633"/>
              <a:gd name="T31" fmla="*/ 295 h 633"/>
              <a:gd name="T32" fmla="*/ 317 w 633"/>
              <a:gd name="T33" fmla="*/ 590 h 633"/>
              <a:gd name="T34" fmla="*/ 208 w 633"/>
              <a:gd name="T35" fmla="*/ 338 h 633"/>
              <a:gd name="T36" fmla="*/ 426 w 633"/>
              <a:gd name="T37" fmla="*/ 338 h 633"/>
              <a:gd name="T38" fmla="*/ 317 w 633"/>
              <a:gd name="T39" fmla="*/ 590 h 633"/>
              <a:gd name="T40" fmla="*/ 589 w 633"/>
              <a:gd name="T41" fmla="*/ 295 h 633"/>
              <a:gd name="T42" fmla="*/ 470 w 633"/>
              <a:gd name="T43" fmla="*/ 295 h 633"/>
              <a:gd name="T44" fmla="*/ 408 w 633"/>
              <a:gd name="T45" fmla="*/ 59 h 633"/>
              <a:gd name="T46" fmla="*/ 589 w 633"/>
              <a:gd name="T47" fmla="*/ 295 h 633"/>
              <a:gd name="T48" fmla="*/ 317 w 633"/>
              <a:gd name="T49" fmla="*/ 0 h 633"/>
              <a:gd name="T50" fmla="*/ 0 w 633"/>
              <a:gd name="T51" fmla="*/ 317 h 633"/>
              <a:gd name="T52" fmla="*/ 317 w 633"/>
              <a:gd name="T53" fmla="*/ 633 h 633"/>
              <a:gd name="T54" fmla="*/ 633 w 633"/>
              <a:gd name="T55" fmla="*/ 317 h 633"/>
              <a:gd name="T56" fmla="*/ 317 w 633"/>
              <a:gd name="T57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33" h="633">
                <a:moveTo>
                  <a:pt x="408" y="574"/>
                </a:moveTo>
                <a:cubicBezTo>
                  <a:pt x="444" y="521"/>
                  <a:pt x="467" y="437"/>
                  <a:pt x="470" y="338"/>
                </a:cubicBezTo>
                <a:lnTo>
                  <a:pt x="589" y="338"/>
                </a:lnTo>
                <a:cubicBezTo>
                  <a:pt x="580" y="447"/>
                  <a:pt x="507" y="538"/>
                  <a:pt x="408" y="574"/>
                </a:cubicBezTo>
                <a:close/>
                <a:moveTo>
                  <a:pt x="45" y="338"/>
                </a:moveTo>
                <a:lnTo>
                  <a:pt x="164" y="338"/>
                </a:lnTo>
                <a:cubicBezTo>
                  <a:pt x="167" y="437"/>
                  <a:pt x="190" y="521"/>
                  <a:pt x="225" y="574"/>
                </a:cubicBezTo>
                <a:cubicBezTo>
                  <a:pt x="126" y="538"/>
                  <a:pt x="53" y="447"/>
                  <a:pt x="45" y="338"/>
                </a:cubicBezTo>
                <a:close/>
                <a:moveTo>
                  <a:pt x="225" y="59"/>
                </a:moveTo>
                <a:cubicBezTo>
                  <a:pt x="190" y="112"/>
                  <a:pt x="167" y="196"/>
                  <a:pt x="164" y="295"/>
                </a:cubicBezTo>
                <a:lnTo>
                  <a:pt x="45" y="295"/>
                </a:lnTo>
                <a:cubicBezTo>
                  <a:pt x="53" y="186"/>
                  <a:pt x="126" y="95"/>
                  <a:pt x="225" y="59"/>
                </a:cubicBezTo>
                <a:close/>
                <a:moveTo>
                  <a:pt x="208" y="295"/>
                </a:moveTo>
                <a:cubicBezTo>
                  <a:pt x="212" y="146"/>
                  <a:pt x="267" y="44"/>
                  <a:pt x="317" y="44"/>
                </a:cubicBezTo>
                <a:cubicBezTo>
                  <a:pt x="366" y="44"/>
                  <a:pt x="421" y="146"/>
                  <a:pt x="426" y="295"/>
                </a:cubicBezTo>
                <a:lnTo>
                  <a:pt x="208" y="295"/>
                </a:lnTo>
                <a:close/>
                <a:moveTo>
                  <a:pt x="317" y="590"/>
                </a:moveTo>
                <a:cubicBezTo>
                  <a:pt x="267" y="590"/>
                  <a:pt x="212" y="487"/>
                  <a:pt x="208" y="338"/>
                </a:cubicBezTo>
                <a:lnTo>
                  <a:pt x="426" y="338"/>
                </a:lnTo>
                <a:cubicBezTo>
                  <a:pt x="421" y="487"/>
                  <a:pt x="366" y="590"/>
                  <a:pt x="317" y="590"/>
                </a:cubicBezTo>
                <a:moveTo>
                  <a:pt x="589" y="295"/>
                </a:moveTo>
                <a:lnTo>
                  <a:pt x="470" y="295"/>
                </a:lnTo>
                <a:cubicBezTo>
                  <a:pt x="467" y="196"/>
                  <a:pt x="444" y="112"/>
                  <a:pt x="408" y="59"/>
                </a:cubicBezTo>
                <a:cubicBezTo>
                  <a:pt x="507" y="95"/>
                  <a:pt x="580" y="186"/>
                  <a:pt x="589" y="295"/>
                </a:cubicBezTo>
                <a:close/>
                <a:moveTo>
                  <a:pt x="317" y="0"/>
                </a:moveTo>
                <a:cubicBezTo>
                  <a:pt x="142" y="0"/>
                  <a:pt x="0" y="142"/>
                  <a:pt x="0" y="317"/>
                </a:cubicBezTo>
                <a:cubicBezTo>
                  <a:pt x="0" y="491"/>
                  <a:pt x="142" y="633"/>
                  <a:pt x="317" y="633"/>
                </a:cubicBezTo>
                <a:cubicBezTo>
                  <a:pt x="491" y="633"/>
                  <a:pt x="633" y="491"/>
                  <a:pt x="633" y="317"/>
                </a:cubicBezTo>
                <a:cubicBezTo>
                  <a:pt x="633" y="142"/>
                  <a:pt x="491" y="0"/>
                  <a:pt x="3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113200" y="41247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9" name="Picture 14" descr="https://championsofchangecoalition.org/wp-content/uploads/2020/11/2.-About-us-Icon-4-FAQ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88" y="3439875"/>
            <a:ext cx="1205174" cy="113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90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17766" y="1798983"/>
            <a:ext cx="10660711" cy="32054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https://web.dev/what-are-pwas/</a:t>
            </a:r>
            <a:endParaRPr lang="en-US" sz="2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https://developers.google.com/web/fundamentals/primers/service-workers/</a:t>
            </a:r>
            <a:endParaRPr lang="en-US" sz="2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https://developer.mozilla.org/en-US/docs/Web/Manifest</a:t>
            </a:r>
            <a:endParaRPr lang="en-US" sz="2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>
                <a:hlinkClick r:id="rId5"/>
              </a:rPr>
              <a:t>https://developer.mozilla.org/en-US/docs/Web/API/ServiceWorkerGlobalScope</a:t>
            </a:r>
            <a:endParaRPr lang="en-US" sz="2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>
                <a:hlinkClick r:id="rId6"/>
              </a:rPr>
              <a:t>https://developers.google.com/web/fundamentals/push-notifications</a:t>
            </a:r>
            <a:endParaRPr lang="en-US" sz="24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332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2</a:t>
            </a:fld>
            <a:endParaRPr lang="en-US"/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1374111" y="82743"/>
            <a:ext cx="3629025" cy="567703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Contents</a:t>
            </a:r>
            <a:endParaRPr lang="en-US" sz="2800" dirty="0"/>
          </a:p>
        </p:txBody>
      </p:sp>
      <p:sp>
        <p:nvSpPr>
          <p:cNvPr id="39" name="Content Placeholder 38"/>
          <p:cNvSpPr>
            <a:spLocks noGrp="1"/>
          </p:cNvSpPr>
          <p:nvPr>
            <p:ph sz="half" idx="14"/>
          </p:nvPr>
        </p:nvSpPr>
        <p:spPr>
          <a:xfrm>
            <a:off x="1512048" y="966864"/>
            <a:ext cx="9553886" cy="5433936"/>
          </a:xfrm>
          <a:ln cap="sq">
            <a:noFill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What is the PWA?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The three PWA pillars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Why use PWA?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Required of a PWA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00" dirty="0"/>
              <a:t> Demo create a PWA sample site</a:t>
            </a:r>
          </a:p>
        </p:txBody>
      </p:sp>
    </p:spTree>
    <p:extLst>
      <p:ext uri="{BB962C8B-B14F-4D97-AF65-F5344CB8AC3E}">
        <p14:creationId xmlns:p14="http://schemas.microsoft.com/office/powerpoint/2010/main" val="342777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8"/>
          <p:cNvSpPr>
            <a:spLocks noGrp="1"/>
          </p:cNvSpPr>
          <p:nvPr>
            <p:ph type="title"/>
          </p:nvPr>
        </p:nvSpPr>
        <p:spPr>
          <a:xfrm>
            <a:off x="839788" y="82744"/>
            <a:ext cx="3932237" cy="546652"/>
          </a:xfrm>
        </p:spPr>
        <p:txBody>
          <a:bodyPr/>
          <a:lstStyle/>
          <a:p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PWA?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PWA stands for a progressive web app. This is an app built from the web technologies we all know and love, like HTML, CSS, and JavaScript.</a:t>
            </a:r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Progressive Web Apps bring native app features through the web to all platforms and devices using web standards running in a secure context.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3</a:t>
            </a:fld>
            <a:endParaRPr lang="en-US"/>
          </a:p>
        </p:txBody>
      </p:sp>
      <p:pic>
        <p:nvPicPr>
          <p:cNvPr id="25" name="Picture 4" descr="https://dz2cdn1.dzone.com/storage/temp/13022474-progressive-web-app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035" y="1569310"/>
            <a:ext cx="5921901" cy="391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20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9"/>
          </p:nvPr>
        </p:nvSpPr>
        <p:spPr>
          <a:xfrm>
            <a:off x="844335" y="3135608"/>
            <a:ext cx="2798834" cy="458163"/>
          </a:xfrm>
        </p:spPr>
        <p:txBody>
          <a:bodyPr/>
          <a:lstStyle/>
          <a:p>
            <a:r>
              <a:rPr lang="en-US" sz="1600" dirty="0"/>
              <a:t>PWAs can do most things that native apps can do, such as operate offline, access your camera and microphone if necessary, GPS, and more.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r>
              <a:rPr lang="en-US" dirty="0"/>
              <a:t>Capable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4"/>
          </p:nvPr>
        </p:nvSpPr>
        <p:spPr>
          <a:xfrm>
            <a:off x="4698297" y="2771079"/>
            <a:ext cx="2798834" cy="458163"/>
          </a:xfrm>
        </p:spPr>
        <p:txBody>
          <a:bodyPr/>
          <a:lstStyle/>
          <a:p>
            <a:pPr lvl="0">
              <a:lnSpc>
                <a:spcPts val="216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reliable Progressive Web App feels fast (use cached) and dependable regardless of the network(online/offline/lag network). A Website with HTTPs ensure more security.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5"/>
          </p:nvPr>
        </p:nvSpPr>
        <p:spPr/>
        <p:txBody>
          <a:bodyPr/>
          <a:lstStyle/>
          <a:p>
            <a:r>
              <a:rPr lang="en-US" dirty="0"/>
              <a:t>Reliable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8"/>
          </p:nvPr>
        </p:nvSpPr>
        <p:spPr>
          <a:xfrm>
            <a:off x="8453563" y="3135608"/>
            <a:ext cx="2798834" cy="458163"/>
          </a:xfrm>
        </p:spPr>
        <p:txBody>
          <a:bodyPr/>
          <a:lstStyle/>
          <a:p>
            <a:pPr>
              <a:lnSpc>
                <a:spcPts val="2160"/>
              </a:lnSpc>
              <a:spcBef>
                <a:spcPts val="0"/>
              </a:spcBef>
            </a:pPr>
            <a:r>
              <a:rPr lang="en-US" sz="1600" dirty="0"/>
              <a:t>Installed Progressive Web Apps run in a standalone window instead of a browser tab. They're </a:t>
            </a:r>
            <a:r>
              <a:rPr lang="en-US" sz="1600" dirty="0" err="1"/>
              <a:t>launchable</a:t>
            </a:r>
            <a:r>
              <a:rPr lang="en-US" sz="1600" dirty="0"/>
              <a:t> from on the user's home screen, dock, taskbar.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29"/>
          </p:nvPr>
        </p:nvSpPr>
        <p:spPr/>
        <p:txBody>
          <a:bodyPr/>
          <a:lstStyle/>
          <a:p>
            <a:r>
              <a:rPr lang="en-US" dirty="0"/>
              <a:t>Installable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2865" y="125107"/>
            <a:ext cx="3974569" cy="551288"/>
          </a:xfrm>
        </p:spPr>
        <p:txBody>
          <a:bodyPr/>
          <a:lstStyle/>
          <a:p>
            <a:r>
              <a:rPr lang="en-US"/>
              <a:t>The three PWA pillars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0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1013791" y="82744"/>
            <a:ext cx="4064000" cy="550862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use PWA?</a:t>
            </a:r>
          </a:p>
        </p:txBody>
      </p:sp>
      <p:pic>
        <p:nvPicPr>
          <p:cNvPr id="59" name="Picture 14" descr="Where People Spend Mobile 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876" y="1003855"/>
            <a:ext cx="6474214" cy="46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680658" y="5859918"/>
            <a:ext cx="201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According to: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comScore 2016</a:t>
            </a:r>
          </a:p>
        </p:txBody>
      </p:sp>
    </p:spTree>
    <p:extLst>
      <p:ext uri="{BB962C8B-B14F-4D97-AF65-F5344CB8AC3E}">
        <p14:creationId xmlns:p14="http://schemas.microsoft.com/office/powerpoint/2010/main" val="186012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6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18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</a:t>
            </a:r>
            <a:r>
              <a:rPr lang="en-US" sz="2000" dirty="0"/>
              <a:t> web app manifest provides information about a web application in a </a:t>
            </a:r>
            <a:r>
              <a:rPr lang="en-US" sz="2000" u="sng" dirty="0">
                <a:solidFill>
                  <a:srgbClr val="FF0000"/>
                </a:solidFill>
                <a:hlinkClick r:id="rId2"/>
              </a:rPr>
              <a:t>JSON</a:t>
            </a:r>
            <a:r>
              <a:rPr lang="en-US" sz="2000" dirty="0"/>
              <a:t> text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Web app manifests are part of a collection of web technologies called progressive web apps (PWAs).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9"/>
          </p:nvPr>
        </p:nvSpPr>
        <p:spPr>
          <a:xfrm>
            <a:off x="1260223" y="1975329"/>
            <a:ext cx="2798834" cy="458163"/>
          </a:xfrm>
        </p:spPr>
        <p:txBody>
          <a:bodyPr/>
          <a:lstStyle/>
          <a:p>
            <a:r>
              <a:rPr lang="en-US" sz="2400" dirty="0"/>
              <a:t>Web App Manifest</a:t>
            </a:r>
          </a:p>
        </p:txBody>
      </p:sp>
      <p:sp>
        <p:nvSpPr>
          <p:cNvPr id="41" name="Content Placeholder 14"/>
          <p:cNvSpPr>
            <a:spLocks noGrp="1"/>
          </p:cNvSpPr>
          <p:nvPr>
            <p:ph sz="half" idx="16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Website with an HTTPS web address uses SSL/TLS.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SSL, more commonly called TLS, is a protocol for encrypting Internet traffic and verifying server identity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a typeface="Roboto" panose="02000000000000000000" pitchFamily="2" charset="0"/>
              </a:rPr>
              <a:t>A service worker is a script that your browser runs in the background, separate from a web 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a typeface="Roboto" panose="02000000000000000000" pitchFamily="2" charset="0"/>
              </a:rPr>
              <a:t>Things to note about a service worker:</a:t>
            </a:r>
          </a:p>
          <a:p>
            <a:pPr lvl="1"/>
            <a:r>
              <a:rPr lang="en-US" sz="2000" dirty="0">
                <a:ea typeface="Roboto" panose="02000000000000000000" pitchFamily="2" charset="0"/>
              </a:rPr>
              <a:t>It's a JavaScript Worker, so it can't access the DOM directly.</a:t>
            </a:r>
          </a:p>
          <a:p>
            <a:pPr lvl="1"/>
            <a:r>
              <a:rPr lang="en-US" sz="2000" dirty="0"/>
              <a:t>Service worker is a programmable network proxy.</a:t>
            </a:r>
          </a:p>
          <a:p>
            <a:pPr lvl="1"/>
            <a:endParaRPr lang="en-US" sz="2000" dirty="0">
              <a:ea typeface="Roboto" panose="02000000000000000000" pitchFamily="2" charset="0"/>
            </a:endParaRPr>
          </a:p>
        </p:txBody>
      </p:sp>
      <p:sp>
        <p:nvSpPr>
          <p:cNvPr id="40" name="Content Placeholder 12"/>
          <p:cNvSpPr>
            <a:spLocks noGrp="1"/>
          </p:cNvSpPr>
          <p:nvPr>
            <p:ph sz="half" idx="15"/>
          </p:nvPr>
        </p:nvSpPr>
        <p:spPr>
          <a:xfrm>
            <a:off x="4717421" y="1899672"/>
            <a:ext cx="2798834" cy="458163"/>
          </a:xfrm>
        </p:spPr>
        <p:txBody>
          <a:bodyPr/>
          <a:lstStyle/>
          <a:p>
            <a:r>
              <a:rPr lang="en-US" sz="2800" dirty="0"/>
              <a:t>Service </a:t>
            </a:r>
            <a:r>
              <a:rPr lang="en-US" sz="2400" dirty="0"/>
              <a:t>Worker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7"/>
          </p:nvPr>
        </p:nvSpPr>
        <p:spPr>
          <a:xfrm>
            <a:off x="8128533" y="1892291"/>
            <a:ext cx="2798834" cy="458163"/>
          </a:xfrm>
        </p:spPr>
        <p:txBody>
          <a:bodyPr/>
          <a:lstStyle/>
          <a:p>
            <a:r>
              <a:rPr lang="en-US" dirty="0"/>
              <a:t>HTTPS </a:t>
            </a:r>
            <a:r>
              <a:rPr lang="en-US" sz="2400" dirty="0"/>
              <a:t>certificate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of a PWA</a:t>
            </a:r>
          </a:p>
        </p:txBody>
      </p:sp>
    </p:spTree>
    <p:extLst>
      <p:ext uri="{BB962C8B-B14F-4D97-AF65-F5344CB8AC3E}">
        <p14:creationId xmlns:p14="http://schemas.microsoft.com/office/powerpoint/2010/main" val="21087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16" grpId="0" build="p"/>
      <p:bldP spid="41" grpId="0" uiExpand="1" build="p" animBg="1"/>
      <p:bldP spid="39" grpId="0" uiExpand="1" build="p" animBg="1"/>
      <p:bldP spid="40" grpId="0" build="p"/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96347" y="82744"/>
            <a:ext cx="5019261" cy="553360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Web App Manifest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37" y="1517114"/>
            <a:ext cx="3700849" cy="4358467"/>
          </a:xfrm>
          <a:prstGeom prst="rect">
            <a:avLst/>
          </a:prstGeom>
        </p:spPr>
      </p:pic>
      <p:pic>
        <p:nvPicPr>
          <p:cNvPr id="12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586" y="2604052"/>
            <a:ext cx="3692814" cy="33286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ight Arrow 12"/>
          <p:cNvSpPr/>
          <p:nvPr/>
        </p:nvSpPr>
        <p:spPr>
          <a:xfrm>
            <a:off x="5158408" y="1517114"/>
            <a:ext cx="860232" cy="27129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581" y="1236282"/>
            <a:ext cx="3108463" cy="832956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>
            <a:off x="8139813" y="2123903"/>
            <a:ext cx="135180" cy="308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5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417" y="82744"/>
            <a:ext cx="4035287" cy="551288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Service Worker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29" y="1413080"/>
            <a:ext cx="3300861" cy="41503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423" y="2711020"/>
            <a:ext cx="4461750" cy="2923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4785514" y="1592763"/>
            <a:ext cx="1058693" cy="27129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8253554" y="2365513"/>
            <a:ext cx="184768" cy="238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597" y="1027994"/>
            <a:ext cx="3945913" cy="112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9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383" y="82744"/>
            <a:ext cx="4939747" cy="551288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Work Lifecycle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8AB-A412-4397-BF67-F53EDE62B361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08727" y="1588084"/>
            <a:ext cx="1760561" cy="8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6244" y="974589"/>
            <a:ext cx="226552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Service Worker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733482" y="4125277"/>
            <a:ext cx="1784297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cxnSp>
        <p:nvCxnSpPr>
          <p:cNvPr id="9" name="Straight Arrow Connector 8"/>
          <p:cNvCxnSpPr>
            <a:stCxn id="6" idx="2"/>
            <a:endCxn id="5" idx="0"/>
          </p:cNvCxnSpPr>
          <p:nvPr/>
        </p:nvCxnSpPr>
        <p:spPr>
          <a:xfrm>
            <a:off x="5889008" y="1343921"/>
            <a:ext cx="0" cy="244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94727" y="2970806"/>
            <a:ext cx="1784297" cy="7506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  <p:cxnSp>
        <p:nvCxnSpPr>
          <p:cNvPr id="13" name="Straight Arrow Connector 12"/>
          <p:cNvCxnSpPr>
            <a:stCxn id="5" idx="2"/>
            <a:endCxn id="43" idx="0"/>
          </p:cNvCxnSpPr>
          <p:nvPr/>
        </p:nvCxnSpPr>
        <p:spPr>
          <a:xfrm flipH="1">
            <a:off x="3625631" y="2420597"/>
            <a:ext cx="2263377" cy="550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1" idx="0"/>
          </p:cNvCxnSpPr>
          <p:nvPr/>
        </p:nvCxnSpPr>
        <p:spPr>
          <a:xfrm>
            <a:off x="5889008" y="2420597"/>
            <a:ext cx="2297868" cy="550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87815" y="5655061"/>
            <a:ext cx="1784297" cy="7506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11207" y="5655060"/>
            <a:ext cx="1784297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/ Message / …</a:t>
            </a:r>
          </a:p>
        </p:txBody>
      </p:sp>
      <p:cxnSp>
        <p:nvCxnSpPr>
          <p:cNvPr id="20" name="Straight Arrow Connector 19"/>
          <p:cNvCxnSpPr>
            <a:stCxn id="7" idx="2"/>
            <a:endCxn id="17" idx="0"/>
          </p:cNvCxnSpPr>
          <p:nvPr/>
        </p:nvCxnSpPr>
        <p:spPr>
          <a:xfrm flipH="1">
            <a:off x="1979964" y="4875904"/>
            <a:ext cx="1645667" cy="779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8" idx="0"/>
          </p:cNvCxnSpPr>
          <p:nvPr/>
        </p:nvCxnSpPr>
        <p:spPr>
          <a:xfrm>
            <a:off x="3625631" y="4875904"/>
            <a:ext cx="1577725" cy="779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8" idx="3"/>
            <a:endCxn id="7" idx="3"/>
          </p:cNvCxnSpPr>
          <p:nvPr/>
        </p:nvCxnSpPr>
        <p:spPr>
          <a:xfrm flipH="1" flipV="1">
            <a:off x="4517779" y="4500591"/>
            <a:ext cx="1577725" cy="1529783"/>
          </a:xfrm>
          <a:prstGeom prst="bentConnector3">
            <a:avLst>
              <a:gd name="adj1" fmla="val -144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33482" y="2970806"/>
            <a:ext cx="1784297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Activated</a:t>
            </a:r>
          </a:p>
        </p:txBody>
      </p:sp>
      <p:cxnSp>
        <p:nvCxnSpPr>
          <p:cNvPr id="53" name="Straight Arrow Connector 52"/>
          <p:cNvCxnSpPr>
            <a:stCxn id="43" idx="2"/>
            <a:endCxn id="7" idx="0"/>
          </p:cNvCxnSpPr>
          <p:nvPr/>
        </p:nvCxnSpPr>
        <p:spPr>
          <a:xfrm>
            <a:off x="3625631" y="3721433"/>
            <a:ext cx="0" cy="403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7" idx="1"/>
            <a:endCxn id="7" idx="1"/>
          </p:cNvCxnSpPr>
          <p:nvPr/>
        </p:nvCxnSpPr>
        <p:spPr>
          <a:xfrm rot="10800000" flipH="1">
            <a:off x="1087814" y="4500591"/>
            <a:ext cx="1645667" cy="1529784"/>
          </a:xfrm>
          <a:prstGeom prst="bentConnector3">
            <a:avLst>
              <a:gd name="adj1" fmla="val -138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2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7" grpId="0" animBg="1"/>
      <p:bldP spid="18" grpId="0" animBg="1"/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2086</TotalTime>
  <Words>481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Roboto Medium</vt:lpstr>
      <vt:lpstr>Times New Roman</vt:lpstr>
      <vt:lpstr>Wingdings</vt:lpstr>
      <vt:lpstr>Office Theme</vt:lpstr>
      <vt:lpstr>PowerPoint Presentation</vt:lpstr>
      <vt:lpstr>PowerPoint Presentation</vt:lpstr>
      <vt:lpstr>What is the PWA?</vt:lpstr>
      <vt:lpstr>The three PWA pillars</vt:lpstr>
      <vt:lpstr>Why use PWA?</vt:lpstr>
      <vt:lpstr>Required of a PWA</vt:lpstr>
      <vt:lpstr>Install Web App Manifest</vt:lpstr>
      <vt:lpstr>Install Service Worker</vt:lpstr>
      <vt:lpstr>Service Work Lifecycle</vt:lpstr>
      <vt:lpstr>Service Worker Events</vt:lpstr>
      <vt:lpstr>Demo a PWA sample site</vt:lpstr>
      <vt:lpstr>Web push notification</vt:lpstr>
      <vt:lpstr>PowerPoint Presentation</vt:lpstr>
      <vt:lpstr>Refs</vt:lpstr>
    </vt:vector>
  </TitlesOfParts>
  <Company>TMA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Pham Thi Thuy</dc:creator>
  <cp:lastModifiedBy>Admin</cp:lastModifiedBy>
  <cp:revision>75</cp:revision>
  <dcterms:created xsi:type="dcterms:W3CDTF">2021-05-25T09:47:49Z</dcterms:created>
  <dcterms:modified xsi:type="dcterms:W3CDTF">2021-10-15T07:59:29Z</dcterms:modified>
</cp:coreProperties>
</file>