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3" r:id="rId5"/>
    <p:sldId id="263" r:id="rId6"/>
    <p:sldId id="260" r:id="rId7"/>
    <p:sldId id="261" r:id="rId8"/>
    <p:sldId id="266" r:id="rId9"/>
    <p:sldId id="267" r:id="rId10"/>
    <p:sldId id="268" r:id="rId11"/>
    <p:sldId id="271" r:id="rId12"/>
    <p:sldId id="269" r:id="rId13"/>
    <p:sldId id="272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2DBEA-EE3A-4B0A-915A-810FF933FB6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2A33A-D87B-46B4-A2BC-A90F27D4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8FCDB-BE53-44BA-979A-5E94F7DDB6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6E286-C4E8-4986-AFA9-FC57DE99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3818-0120-40C0-9B6F-4D2E2CC9168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B13A-0FC6-4FF4-BB23-F82987CD02CC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262F-1D0E-48C4-8274-0357ED224122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C80C-2C1C-415E-88D4-3A5F45050453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2A13-598B-4051-90F5-9D8750BB568E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6125-60C4-4951-9C4D-E59146644AF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888-376B-4C4B-82F8-21060BC798B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4C37-E6BB-4F40-90A1-470B60FFBB51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858357" y="925820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58357" y="2810768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858357" y="4695716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TMA Overview</a:t>
            </a:r>
          </a:p>
        </p:txBody>
      </p:sp>
    </p:spTree>
    <p:extLst>
      <p:ext uri="{BB962C8B-B14F-4D97-AF65-F5344CB8AC3E}">
        <p14:creationId xmlns:p14="http://schemas.microsoft.com/office/powerpoint/2010/main" val="412991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B8A0-DAAE-4DBA-810F-7DAA250CE9C6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08841" y="1480931"/>
            <a:ext cx="3556234" cy="4740964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89800" y="1480930"/>
            <a:ext cx="3364779" cy="4740965"/>
          </a:xfrm>
          <a:prstGeom prst="roundRect">
            <a:avLst>
              <a:gd name="adj" fmla="val 5234"/>
            </a:avLst>
          </a:prstGeom>
          <a:solidFill>
            <a:srgbClr val="D6E8FF"/>
          </a:solidFill>
        </p:spPr>
        <p:txBody>
          <a:bodyPr lIns="274320" tIns="1280160"/>
          <a:lstStyle>
            <a:lvl1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999903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37AE7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485154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894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137-D49A-452A-8DFB-E8CDF1941BBF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66553" y="1411355"/>
            <a:ext cx="3630990" cy="4890051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1342866" y="2343075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671768" y="1411357"/>
            <a:ext cx="3630990" cy="4890051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727" y="1411357"/>
            <a:ext cx="3364779" cy="4890052"/>
          </a:xfrm>
          <a:prstGeom prst="roundRect">
            <a:avLst>
              <a:gd name="adj" fmla="val 5234"/>
            </a:avLst>
          </a:prstGeom>
          <a:solidFill>
            <a:srgbClr val="D6E8FF"/>
          </a:solidFill>
        </p:spPr>
        <p:txBody>
          <a:bodyPr lIns="274320" tIns="1280160"/>
          <a:lstStyle>
            <a:lvl1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2830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37AE7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48081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0036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11F9-6006-471B-B8B8-0B69CDBBF1D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50503"/>
            <a:ext cx="12192000" cy="1923810"/>
          </a:xfrm>
          <a:prstGeom prst="rect">
            <a:avLst/>
          </a:prstGeom>
          <a:solidFill>
            <a:srgbClr val="008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7D6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53147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55597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44335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031530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408986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4311436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4600174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4787369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8262375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8164825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8453563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8640758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329014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EF61-0E8B-4A4D-92B4-9E7566C7A488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50503"/>
            <a:ext cx="12192000" cy="1923810"/>
          </a:xfrm>
          <a:prstGeom prst="rect">
            <a:avLst/>
          </a:prstGeom>
          <a:solidFill>
            <a:srgbClr val="008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7D6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8458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68A2-2CA2-431F-BFBD-285CD812FF60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 rot="2700000">
            <a:off x="915651" y="1058242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28569" y="1203172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 rot="2700000">
            <a:off x="915650" y="2539919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828568" y="2684849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 rot="2700000">
            <a:off x="915649" y="4021596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828567" y="4166526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 rot="2700000">
            <a:off x="915648" y="5503273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5"/>
          </p:nvPr>
        </p:nvSpPr>
        <p:spPr>
          <a:xfrm>
            <a:off x="828566" y="5648203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6"/>
          </p:nvPr>
        </p:nvSpPr>
        <p:spPr>
          <a:xfrm rot="2700000">
            <a:off x="7071087" y="1058241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6984005" y="1203171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 rot="2700000">
            <a:off x="7071086" y="2539918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6984004" y="2684848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40"/>
          </p:nvPr>
        </p:nvSpPr>
        <p:spPr>
          <a:xfrm rot="2700000">
            <a:off x="7071085" y="4021595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6984003" y="4166525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42"/>
          </p:nvPr>
        </p:nvSpPr>
        <p:spPr>
          <a:xfrm rot="2700000">
            <a:off x="7071084" y="5503272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43"/>
          </p:nvPr>
        </p:nvSpPr>
        <p:spPr>
          <a:xfrm>
            <a:off x="6984002" y="5648202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497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C429-C349-4B18-870E-78BF3CEFEDA6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766D-EF72-4B74-A266-1E52B085F0D8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26"/>
            <a:ext cx="12192000" cy="68579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D46B-194B-4A34-9F9B-BF345DB87F6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4826"/>
            <a:ext cx="5927855" cy="901269"/>
            <a:chOff x="0" y="-14826"/>
            <a:chExt cx="5927855" cy="901269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4826"/>
              <a:ext cx="849442" cy="901269"/>
            </a:xfrm>
            <a:custGeom>
              <a:avLst/>
              <a:gdLst>
                <a:gd name="T0" fmla="*/ 0 w 1400"/>
                <a:gd name="T1" fmla="*/ 0 h 1483"/>
                <a:gd name="T2" fmla="*/ 258 w 1400"/>
                <a:gd name="T3" fmla="*/ 0 h 1483"/>
                <a:gd name="T4" fmla="*/ 1400 w 1400"/>
                <a:gd name="T5" fmla="*/ 1483 h 1483"/>
                <a:gd name="T6" fmla="*/ 0 w 1400"/>
                <a:gd name="T7" fmla="*/ 1483 h 1483"/>
                <a:gd name="T8" fmla="*/ 0 w 1400"/>
                <a:gd name="T9" fmla="*/ 0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483">
                  <a:moveTo>
                    <a:pt x="0" y="0"/>
                  </a:moveTo>
                  <a:lnTo>
                    <a:pt x="258" y="0"/>
                  </a:lnTo>
                  <a:lnTo>
                    <a:pt x="1400" y="1483"/>
                  </a:lnTo>
                  <a:lnTo>
                    <a:pt x="0" y="1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55767" y="634032"/>
              <a:ext cx="593725" cy="250825"/>
            </a:xfrm>
            <a:custGeom>
              <a:avLst/>
              <a:gdLst>
                <a:gd name="T0" fmla="*/ 779 w 779"/>
                <a:gd name="T1" fmla="*/ 0 h 329"/>
                <a:gd name="T2" fmla="*/ 604 w 779"/>
                <a:gd name="T3" fmla="*/ 329 h 329"/>
                <a:gd name="T4" fmla="*/ 254 w 779"/>
                <a:gd name="T5" fmla="*/ 329 h 329"/>
                <a:gd name="T6" fmla="*/ 0 w 779"/>
                <a:gd name="T7" fmla="*/ 0 h 329"/>
                <a:gd name="T8" fmla="*/ 779 w 779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9" h="329">
                  <a:moveTo>
                    <a:pt x="779" y="0"/>
                  </a:moveTo>
                  <a:lnTo>
                    <a:pt x="604" y="329"/>
                  </a:lnTo>
                  <a:lnTo>
                    <a:pt x="254" y="329"/>
                  </a:lnTo>
                  <a:lnTo>
                    <a:pt x="0" y="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B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35080" y="87932"/>
              <a:ext cx="5692775" cy="546100"/>
            </a:xfrm>
            <a:custGeom>
              <a:avLst/>
              <a:gdLst>
                <a:gd name="T0" fmla="*/ 0 w 7468"/>
                <a:gd name="T1" fmla="*/ 0 h 716"/>
                <a:gd name="T2" fmla="*/ 6953 w 7468"/>
                <a:gd name="T3" fmla="*/ 0 h 716"/>
                <a:gd name="T4" fmla="*/ 7468 w 7468"/>
                <a:gd name="T5" fmla="*/ 716 h 716"/>
                <a:gd name="T6" fmla="*/ 552 w 7468"/>
                <a:gd name="T7" fmla="*/ 716 h 716"/>
                <a:gd name="T8" fmla="*/ 0 w 7468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8" h="716">
                  <a:moveTo>
                    <a:pt x="0" y="0"/>
                  </a:moveTo>
                  <a:lnTo>
                    <a:pt x="6953" y="0"/>
                  </a:lnTo>
                  <a:lnTo>
                    <a:pt x="7468" y="716"/>
                  </a:lnTo>
                  <a:lnTo>
                    <a:pt x="552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086140" y="0"/>
            <a:ext cx="1105860" cy="546313"/>
            <a:chOff x="11086140" y="87932"/>
            <a:chExt cx="1105860" cy="546313"/>
          </a:xfrm>
        </p:grpSpPr>
        <p:sp>
          <p:nvSpPr>
            <p:cNvPr id="13" name="Snip Single Corner Rectangle 2"/>
            <p:cNvSpPr/>
            <p:nvPr/>
          </p:nvSpPr>
          <p:spPr>
            <a:xfrm flipH="1">
              <a:off x="11281593" y="87932"/>
              <a:ext cx="910407" cy="546313"/>
            </a:xfrm>
            <a:custGeom>
              <a:avLst/>
              <a:gdLst>
                <a:gd name="connsiteX0" fmla="*/ 0 w 531587"/>
                <a:gd name="connsiteY0" fmla="*/ 0 h 546100"/>
                <a:gd name="connsiteX1" fmla="*/ 442987 w 531587"/>
                <a:gd name="connsiteY1" fmla="*/ 0 h 546100"/>
                <a:gd name="connsiteX2" fmla="*/ 531587 w 531587"/>
                <a:gd name="connsiteY2" fmla="*/ 88600 h 546100"/>
                <a:gd name="connsiteX3" fmla="*/ 531587 w 531587"/>
                <a:gd name="connsiteY3" fmla="*/ 546100 h 546100"/>
                <a:gd name="connsiteX4" fmla="*/ 0 w 531587"/>
                <a:gd name="connsiteY4" fmla="*/ 546100 h 546100"/>
                <a:gd name="connsiteX5" fmla="*/ 0 w 531587"/>
                <a:gd name="connsiteY5" fmla="*/ 0 h 546100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31587 w 814947"/>
                <a:gd name="connsiteY2" fmla="*/ 963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23838 w 814947"/>
                <a:gd name="connsiteY2" fmla="*/ 507054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762776"/>
                <a:gd name="connsiteX1" fmla="*/ 814947 w 814947"/>
                <a:gd name="connsiteY1" fmla="*/ 0 h 762776"/>
                <a:gd name="connsiteX2" fmla="*/ 717567 w 814947"/>
                <a:gd name="connsiteY2" fmla="*/ 762776 h 762776"/>
                <a:gd name="connsiteX3" fmla="*/ 531587 w 814947"/>
                <a:gd name="connsiteY3" fmla="*/ 553849 h 762776"/>
                <a:gd name="connsiteX4" fmla="*/ 0 w 814947"/>
                <a:gd name="connsiteY4" fmla="*/ 553849 h 762776"/>
                <a:gd name="connsiteX5" fmla="*/ 0 w 814947"/>
                <a:gd name="connsiteY5" fmla="*/ 7749 h 762776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6361"/>
                <a:gd name="connsiteX1" fmla="*/ 814947 w 814947"/>
                <a:gd name="connsiteY1" fmla="*/ 0 h 556361"/>
                <a:gd name="connsiteX2" fmla="*/ 516089 w 814947"/>
                <a:gd name="connsiteY2" fmla="*/ 553549 h 556361"/>
                <a:gd name="connsiteX3" fmla="*/ 345692 w 814947"/>
                <a:gd name="connsiteY3" fmla="*/ 556361 h 556361"/>
                <a:gd name="connsiteX4" fmla="*/ 0 w 814947"/>
                <a:gd name="connsiteY4" fmla="*/ 553849 h 556361"/>
                <a:gd name="connsiteX5" fmla="*/ 0 w 814947"/>
                <a:gd name="connsiteY5" fmla="*/ 7749 h 556361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0 w 814947"/>
                <a:gd name="connsiteY3" fmla="*/ 553849 h 553849"/>
                <a:gd name="connsiteX4" fmla="*/ 0 w 814947"/>
                <a:gd name="connsiteY4" fmla="*/ 7749 h 553849"/>
                <a:gd name="connsiteX0" fmla="*/ 0 w 890310"/>
                <a:gd name="connsiteY0" fmla="*/ 7749 h 553849"/>
                <a:gd name="connsiteX1" fmla="*/ 890310 w 890310"/>
                <a:gd name="connsiteY1" fmla="*/ 0 h 553849"/>
                <a:gd name="connsiteX2" fmla="*/ 516089 w 890310"/>
                <a:gd name="connsiteY2" fmla="*/ 553549 h 553849"/>
                <a:gd name="connsiteX3" fmla="*/ 0 w 890310"/>
                <a:gd name="connsiteY3" fmla="*/ 553849 h 553849"/>
                <a:gd name="connsiteX4" fmla="*/ 0 w 890310"/>
                <a:gd name="connsiteY4" fmla="*/ 7749 h 553849"/>
                <a:gd name="connsiteX0" fmla="*/ 0 w 910407"/>
                <a:gd name="connsiteY0" fmla="*/ 213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0 w 910407"/>
                <a:gd name="connsiteY4" fmla="*/ 213 h 5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407" h="546313">
                  <a:moveTo>
                    <a:pt x="0" y="213"/>
                  </a:moveTo>
                  <a:lnTo>
                    <a:pt x="910407" y="0"/>
                  </a:lnTo>
                  <a:lnTo>
                    <a:pt x="516089" y="546013"/>
                  </a:lnTo>
                  <a:lnTo>
                    <a:pt x="0" y="5463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008C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7CFF"/>
                </a:solidFill>
              </a:endParaRPr>
            </a:p>
          </p:txBody>
        </p:sp>
        <p:sp>
          <p:nvSpPr>
            <p:cNvPr id="14" name="Snip Single Corner Rectangle 2"/>
            <p:cNvSpPr/>
            <p:nvPr/>
          </p:nvSpPr>
          <p:spPr>
            <a:xfrm flipH="1">
              <a:off x="11086140" y="87932"/>
              <a:ext cx="553691" cy="546313"/>
            </a:xfrm>
            <a:custGeom>
              <a:avLst/>
              <a:gdLst>
                <a:gd name="connsiteX0" fmla="*/ 0 w 531587"/>
                <a:gd name="connsiteY0" fmla="*/ 0 h 546100"/>
                <a:gd name="connsiteX1" fmla="*/ 442987 w 531587"/>
                <a:gd name="connsiteY1" fmla="*/ 0 h 546100"/>
                <a:gd name="connsiteX2" fmla="*/ 531587 w 531587"/>
                <a:gd name="connsiteY2" fmla="*/ 88600 h 546100"/>
                <a:gd name="connsiteX3" fmla="*/ 531587 w 531587"/>
                <a:gd name="connsiteY3" fmla="*/ 546100 h 546100"/>
                <a:gd name="connsiteX4" fmla="*/ 0 w 531587"/>
                <a:gd name="connsiteY4" fmla="*/ 546100 h 546100"/>
                <a:gd name="connsiteX5" fmla="*/ 0 w 531587"/>
                <a:gd name="connsiteY5" fmla="*/ 0 h 546100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31587 w 814947"/>
                <a:gd name="connsiteY2" fmla="*/ 963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23838 w 814947"/>
                <a:gd name="connsiteY2" fmla="*/ 507054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762776"/>
                <a:gd name="connsiteX1" fmla="*/ 814947 w 814947"/>
                <a:gd name="connsiteY1" fmla="*/ 0 h 762776"/>
                <a:gd name="connsiteX2" fmla="*/ 717567 w 814947"/>
                <a:gd name="connsiteY2" fmla="*/ 762776 h 762776"/>
                <a:gd name="connsiteX3" fmla="*/ 531587 w 814947"/>
                <a:gd name="connsiteY3" fmla="*/ 553849 h 762776"/>
                <a:gd name="connsiteX4" fmla="*/ 0 w 814947"/>
                <a:gd name="connsiteY4" fmla="*/ 553849 h 762776"/>
                <a:gd name="connsiteX5" fmla="*/ 0 w 814947"/>
                <a:gd name="connsiteY5" fmla="*/ 7749 h 762776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6361"/>
                <a:gd name="connsiteX1" fmla="*/ 814947 w 814947"/>
                <a:gd name="connsiteY1" fmla="*/ 0 h 556361"/>
                <a:gd name="connsiteX2" fmla="*/ 516089 w 814947"/>
                <a:gd name="connsiteY2" fmla="*/ 553549 h 556361"/>
                <a:gd name="connsiteX3" fmla="*/ 345692 w 814947"/>
                <a:gd name="connsiteY3" fmla="*/ 556361 h 556361"/>
                <a:gd name="connsiteX4" fmla="*/ 0 w 814947"/>
                <a:gd name="connsiteY4" fmla="*/ 553849 h 556361"/>
                <a:gd name="connsiteX5" fmla="*/ 0 w 814947"/>
                <a:gd name="connsiteY5" fmla="*/ 7749 h 556361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0 w 814947"/>
                <a:gd name="connsiteY3" fmla="*/ 553849 h 553849"/>
                <a:gd name="connsiteX4" fmla="*/ 0 w 814947"/>
                <a:gd name="connsiteY4" fmla="*/ 7749 h 553849"/>
                <a:gd name="connsiteX0" fmla="*/ 0 w 890310"/>
                <a:gd name="connsiteY0" fmla="*/ 7749 h 553849"/>
                <a:gd name="connsiteX1" fmla="*/ 890310 w 890310"/>
                <a:gd name="connsiteY1" fmla="*/ 0 h 553849"/>
                <a:gd name="connsiteX2" fmla="*/ 516089 w 890310"/>
                <a:gd name="connsiteY2" fmla="*/ 553549 h 553849"/>
                <a:gd name="connsiteX3" fmla="*/ 0 w 890310"/>
                <a:gd name="connsiteY3" fmla="*/ 553849 h 553849"/>
                <a:gd name="connsiteX4" fmla="*/ 0 w 890310"/>
                <a:gd name="connsiteY4" fmla="*/ 7749 h 553849"/>
                <a:gd name="connsiteX0" fmla="*/ 0 w 910407"/>
                <a:gd name="connsiteY0" fmla="*/ 213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0 w 910407"/>
                <a:gd name="connsiteY4" fmla="*/ 213 h 546313"/>
                <a:gd name="connsiteX0" fmla="*/ 748602 w 910407"/>
                <a:gd name="connsiteY0" fmla="*/ 2725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748602 w 910407"/>
                <a:gd name="connsiteY4" fmla="*/ 2725 h 546313"/>
                <a:gd name="connsiteX0" fmla="*/ 369277 w 531082"/>
                <a:gd name="connsiteY0" fmla="*/ 2725 h 546313"/>
                <a:gd name="connsiteX1" fmla="*/ 531082 w 531082"/>
                <a:gd name="connsiteY1" fmla="*/ 0 h 546313"/>
                <a:gd name="connsiteX2" fmla="*/ 136764 w 531082"/>
                <a:gd name="connsiteY2" fmla="*/ 546013 h 546313"/>
                <a:gd name="connsiteX3" fmla="*/ 0 w 531082"/>
                <a:gd name="connsiteY3" fmla="*/ 546313 h 546313"/>
                <a:gd name="connsiteX4" fmla="*/ 369277 w 531082"/>
                <a:gd name="connsiteY4" fmla="*/ 2725 h 546313"/>
                <a:gd name="connsiteX0" fmla="*/ 391886 w 553691"/>
                <a:gd name="connsiteY0" fmla="*/ 2725 h 546313"/>
                <a:gd name="connsiteX1" fmla="*/ 553691 w 553691"/>
                <a:gd name="connsiteY1" fmla="*/ 0 h 546313"/>
                <a:gd name="connsiteX2" fmla="*/ 159373 w 553691"/>
                <a:gd name="connsiteY2" fmla="*/ 546013 h 546313"/>
                <a:gd name="connsiteX3" fmla="*/ 0 w 553691"/>
                <a:gd name="connsiteY3" fmla="*/ 546313 h 546313"/>
                <a:gd name="connsiteX4" fmla="*/ 391886 w 553691"/>
                <a:gd name="connsiteY4" fmla="*/ 2725 h 5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691" h="546313">
                  <a:moveTo>
                    <a:pt x="391886" y="2725"/>
                  </a:moveTo>
                  <a:lnTo>
                    <a:pt x="553691" y="0"/>
                  </a:lnTo>
                  <a:lnTo>
                    <a:pt x="159373" y="546013"/>
                  </a:lnTo>
                  <a:lnTo>
                    <a:pt x="0" y="546313"/>
                  </a:lnTo>
                  <a:lnTo>
                    <a:pt x="391886" y="2725"/>
                  </a:lnTo>
                  <a:close/>
                </a:path>
              </a:pathLst>
            </a:custGeom>
            <a:solidFill>
              <a:srgbClr val="D6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7C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55587" y="171628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5075" y="82744"/>
            <a:ext cx="445784" cy="413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6F78AB-A412-4397-BF67-F53EDE62B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374111" y="82743"/>
            <a:ext cx="3629025" cy="56770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656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rimers/service-workers/" TargetMode="External"/><Relationship Id="rId7" Type="http://schemas.openxmlformats.org/officeDocument/2006/relationships/hyperlink" Target="https://en.wikipedia.org/wiki/Progressive_web_application" TargetMode="External"/><Relationship Id="rId2" Type="http://schemas.openxmlformats.org/officeDocument/2006/relationships/hyperlink" Target="https://web.dev/what-are-pwa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velopers.google.com/web/fundamentals/push-notifications" TargetMode="External"/><Relationship Id="rId5" Type="http://schemas.openxmlformats.org/officeDocument/2006/relationships/hyperlink" Target="https://developer.mozilla.org/en-US/docs/Web/API/ServiceWorkerGlobalScope" TargetMode="External"/><Relationship Id="rId4" Type="http://schemas.openxmlformats.org/officeDocument/2006/relationships/hyperlink" Target="https://developer.mozilla.org/en-US/docs/Web/Manif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romium_(web_browser)" TargetMode="External"/><Relationship Id="rId3" Type="http://schemas.openxmlformats.org/officeDocument/2006/relationships/hyperlink" Target="https://en.wikipedia.org/wiki/Microsoft_Windows" TargetMode="External"/><Relationship Id="rId7" Type="http://schemas.openxmlformats.org/officeDocument/2006/relationships/hyperlink" Target="https://en.wikipedia.org/wiki/IOS" TargetMode="External"/><Relationship Id="rId12" Type="http://schemas.openxmlformats.org/officeDocument/2006/relationships/hyperlink" Target="https://en.wikipedia.org/wiki/Safari_(web_browser)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en.wikipedia.org/wiki/Android_(operating_system)" TargetMode="External"/><Relationship Id="rId11" Type="http://schemas.openxmlformats.org/officeDocument/2006/relationships/hyperlink" Target="https://en.wikipedia.org/wiki/Firefox" TargetMode="External"/><Relationship Id="rId5" Type="http://schemas.openxmlformats.org/officeDocument/2006/relationships/hyperlink" Target="https://en.wikipedia.org/wiki/MacOS" TargetMode="External"/><Relationship Id="rId10" Type="http://schemas.openxmlformats.org/officeDocument/2006/relationships/hyperlink" Target="https://en.wikipedia.org/wiki/Microsoft_Edge" TargetMode="External"/><Relationship Id="rId4" Type="http://schemas.openxmlformats.org/officeDocument/2006/relationships/hyperlink" Target="https://en.wikipedia.org/wiki/Linux" TargetMode="External"/><Relationship Id="rId9" Type="http://schemas.openxmlformats.org/officeDocument/2006/relationships/hyperlink" Target="https://en.wikipedia.org/wiki/Google_Chr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JSO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4871" y="3976893"/>
            <a:ext cx="7302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Progressive 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0D8C-7EEE-4282-B204-ACF2E7E6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50" y="332023"/>
            <a:ext cx="2549565" cy="11734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flipV="1">
            <a:off x="5825432" y="5293926"/>
            <a:ext cx="529183" cy="124196"/>
            <a:chOff x="5537199" y="6323466"/>
            <a:chExt cx="905165" cy="212437"/>
          </a:xfrm>
        </p:grpSpPr>
        <p:sp>
          <p:nvSpPr>
            <p:cNvPr id="9" name="Oval 8"/>
            <p:cNvSpPr/>
            <p:nvPr/>
          </p:nvSpPr>
          <p:spPr>
            <a:xfrm>
              <a:off x="5537199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83563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29927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29" y="2439396"/>
            <a:ext cx="3074993" cy="15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83" y="82744"/>
            <a:ext cx="4939747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Work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8727" y="1588084"/>
            <a:ext cx="1760561" cy="8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6244" y="974589"/>
            <a:ext cx="22655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Service Worker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3482" y="4125277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5889008" y="1343921"/>
            <a:ext cx="0" cy="24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94727" y="2970806"/>
            <a:ext cx="1784297" cy="750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13" name="Straight Arrow Connector 12"/>
          <p:cNvCxnSpPr>
            <a:stCxn id="5" idx="2"/>
            <a:endCxn id="43" idx="0"/>
          </p:cNvCxnSpPr>
          <p:nvPr/>
        </p:nvCxnSpPr>
        <p:spPr>
          <a:xfrm flipH="1">
            <a:off x="3625631" y="2420597"/>
            <a:ext cx="2263377" cy="55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1" idx="0"/>
          </p:cNvCxnSpPr>
          <p:nvPr/>
        </p:nvCxnSpPr>
        <p:spPr>
          <a:xfrm>
            <a:off x="5889008" y="2420597"/>
            <a:ext cx="2297868" cy="55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87815" y="5655061"/>
            <a:ext cx="1784297" cy="7506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11207" y="5655060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/ Message / …</a:t>
            </a:r>
          </a:p>
        </p:txBody>
      </p:sp>
      <p:cxnSp>
        <p:nvCxnSpPr>
          <p:cNvPr id="20" name="Straight Arrow Connector 19"/>
          <p:cNvCxnSpPr>
            <a:stCxn id="7" idx="2"/>
            <a:endCxn id="17" idx="0"/>
          </p:cNvCxnSpPr>
          <p:nvPr/>
        </p:nvCxnSpPr>
        <p:spPr>
          <a:xfrm flipH="1">
            <a:off x="1979964" y="4875904"/>
            <a:ext cx="1645667" cy="779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8" idx="0"/>
          </p:cNvCxnSpPr>
          <p:nvPr/>
        </p:nvCxnSpPr>
        <p:spPr>
          <a:xfrm>
            <a:off x="3625631" y="4875904"/>
            <a:ext cx="1577725" cy="779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8" idx="3"/>
            <a:endCxn id="7" idx="3"/>
          </p:cNvCxnSpPr>
          <p:nvPr/>
        </p:nvCxnSpPr>
        <p:spPr>
          <a:xfrm flipH="1" flipV="1">
            <a:off x="4517779" y="4500591"/>
            <a:ext cx="1577725" cy="1529783"/>
          </a:xfrm>
          <a:prstGeom prst="bentConnector3">
            <a:avLst>
              <a:gd name="adj1" fmla="val -144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3482" y="2970806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Activated</a:t>
            </a:r>
          </a:p>
        </p:txBody>
      </p:sp>
      <p:cxnSp>
        <p:nvCxnSpPr>
          <p:cNvPr id="53" name="Straight Arrow Connector 52"/>
          <p:cNvCxnSpPr>
            <a:stCxn id="43" idx="2"/>
            <a:endCxn id="7" idx="0"/>
          </p:cNvCxnSpPr>
          <p:nvPr/>
        </p:nvCxnSpPr>
        <p:spPr>
          <a:xfrm>
            <a:off x="3625631" y="3721433"/>
            <a:ext cx="0" cy="40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7" idx="1"/>
            <a:endCxn id="7" idx="1"/>
          </p:cNvCxnSpPr>
          <p:nvPr/>
        </p:nvCxnSpPr>
        <p:spPr>
          <a:xfrm rot="10800000" flipH="1">
            <a:off x="1087814" y="4500591"/>
            <a:ext cx="1645667" cy="1529784"/>
          </a:xfrm>
          <a:prstGeom prst="bentConnector3">
            <a:avLst>
              <a:gd name="adj1" fmla="val -138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7" grpId="0" animBg="1"/>
      <p:bldP spid="18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59" y="82744"/>
            <a:ext cx="4866198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Worker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38"/>
          <p:cNvSpPr txBox="1">
            <a:spLocks/>
          </p:cNvSpPr>
          <p:nvPr/>
        </p:nvSpPr>
        <p:spPr>
          <a:xfrm>
            <a:off x="1516024" y="998669"/>
            <a:ext cx="9553886" cy="5433936"/>
          </a:xfrm>
          <a:prstGeom prst="flowChartConnector">
            <a:avLst/>
          </a:prstGeom>
          <a:ln w="12700" cap="sq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install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active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fetch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push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/>
              <a:t>notificationclick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8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0" y="82744"/>
            <a:ext cx="5088835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 PWA sample 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3830534"/>
            <a:ext cx="5546010" cy="2474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34" y="4501362"/>
            <a:ext cx="838200" cy="7810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85679" y="1821949"/>
            <a:ext cx="2314583" cy="61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</a:t>
            </a:r>
            <a:r>
              <a:rPr lang="en-US" b="1" dirty="0">
                <a:solidFill>
                  <a:srgbClr val="FF0000"/>
                </a:solidFill>
              </a:rPr>
              <a:t>PWA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7" y="979004"/>
            <a:ext cx="3293531" cy="2510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14" y="897825"/>
            <a:ext cx="3450218" cy="253441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255218" y="3726712"/>
            <a:ext cx="1654231" cy="48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</a:t>
            </a:r>
          </a:p>
        </p:txBody>
      </p:sp>
      <p:sp>
        <p:nvSpPr>
          <p:cNvPr id="10" name="Left Arrow 9"/>
          <p:cNvSpPr/>
          <p:nvPr/>
        </p:nvSpPr>
        <p:spPr>
          <a:xfrm>
            <a:off x="6305185" y="4783649"/>
            <a:ext cx="2226670" cy="4987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by shortcut</a:t>
            </a:r>
          </a:p>
        </p:txBody>
      </p:sp>
    </p:spTree>
    <p:extLst>
      <p:ext uri="{BB962C8B-B14F-4D97-AF65-F5344CB8AC3E}">
        <p14:creationId xmlns:p14="http://schemas.microsoft.com/office/powerpoint/2010/main" val="17805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0" y="82744"/>
            <a:ext cx="5459103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push notification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05" y="1081301"/>
            <a:ext cx="6858000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14" y="4897557"/>
            <a:ext cx="3429000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514" y="1719618"/>
            <a:ext cx="2947916" cy="177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notify although the tab was closed</a:t>
            </a:r>
          </a:p>
        </p:txBody>
      </p:sp>
    </p:spTree>
    <p:extLst>
      <p:ext uri="{BB962C8B-B14F-4D97-AF65-F5344CB8AC3E}">
        <p14:creationId xmlns:p14="http://schemas.microsoft.com/office/powerpoint/2010/main" val="21100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"/>
            <a:ext cx="12192000" cy="6857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55782" y="450272"/>
            <a:ext cx="10908145" cy="59574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0D8C-7EEE-4282-B204-ACF2E7E67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790" y="884775"/>
            <a:ext cx="2172126" cy="999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6745" y="1911142"/>
            <a:ext cx="67862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vi-V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2E9B39-49DA-4ACE-9044-299C872C6279}"/>
              </a:ext>
            </a:extLst>
          </p:cNvPr>
          <p:cNvSpPr txBox="1"/>
          <p:nvPr/>
        </p:nvSpPr>
        <p:spPr>
          <a:xfrm>
            <a:off x="2511520" y="4817406"/>
            <a:ext cx="2191087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93E40-7CA4-42FE-A548-C04793FA79A4}"/>
              </a:ext>
            </a:extLst>
          </p:cNvPr>
          <p:cNvSpPr txBox="1"/>
          <p:nvPr/>
        </p:nvSpPr>
        <p:spPr>
          <a:xfrm>
            <a:off x="3236689" y="4810126"/>
            <a:ext cx="3416566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nvthanh@tma.com.vn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4F002-37E4-47FD-9463-49A4FD6CD9DA}"/>
              </a:ext>
            </a:extLst>
          </p:cNvPr>
          <p:cNvSpPr txBox="1"/>
          <p:nvPr/>
        </p:nvSpPr>
        <p:spPr>
          <a:xfrm>
            <a:off x="7214150" y="4755858"/>
            <a:ext cx="1146814" cy="40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Skype: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3BE80-91BC-4DD3-ACBC-9F6CF321CF64}"/>
              </a:ext>
            </a:extLst>
          </p:cNvPr>
          <p:cNvSpPr txBox="1"/>
          <p:nvPr/>
        </p:nvSpPr>
        <p:spPr>
          <a:xfrm>
            <a:off x="8074468" y="4782212"/>
            <a:ext cx="3416566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0963219426</a:t>
            </a:r>
          </a:p>
        </p:txBody>
      </p: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2319305" y="4915132"/>
            <a:ext cx="218475" cy="171761"/>
          </a:xfrm>
          <a:custGeom>
            <a:avLst/>
            <a:gdLst>
              <a:gd name="T0" fmla="*/ 590 w 633"/>
              <a:gd name="T1" fmla="*/ 406 h 497"/>
              <a:gd name="T2" fmla="*/ 542 w 633"/>
              <a:gd name="T3" fmla="*/ 454 h 497"/>
              <a:gd name="T4" fmla="*/ 91 w 633"/>
              <a:gd name="T5" fmla="*/ 454 h 497"/>
              <a:gd name="T6" fmla="*/ 44 w 633"/>
              <a:gd name="T7" fmla="*/ 406 h 497"/>
              <a:gd name="T8" fmla="*/ 44 w 633"/>
              <a:gd name="T9" fmla="*/ 91 h 497"/>
              <a:gd name="T10" fmla="*/ 47 w 633"/>
              <a:gd name="T11" fmla="*/ 73 h 497"/>
              <a:gd name="T12" fmla="*/ 238 w 633"/>
              <a:gd name="T13" fmla="*/ 289 h 497"/>
              <a:gd name="T14" fmla="*/ 317 w 633"/>
              <a:gd name="T15" fmla="*/ 325 h 497"/>
              <a:gd name="T16" fmla="*/ 396 w 633"/>
              <a:gd name="T17" fmla="*/ 289 h 497"/>
              <a:gd name="T18" fmla="*/ 586 w 633"/>
              <a:gd name="T19" fmla="*/ 73 h 497"/>
              <a:gd name="T20" fmla="*/ 590 w 633"/>
              <a:gd name="T21" fmla="*/ 91 h 497"/>
              <a:gd name="T22" fmla="*/ 590 w 633"/>
              <a:gd name="T23" fmla="*/ 406 h 497"/>
              <a:gd name="T24" fmla="*/ 542 w 633"/>
              <a:gd name="T25" fmla="*/ 43 h 497"/>
              <a:gd name="T26" fmla="*/ 553 w 633"/>
              <a:gd name="T27" fmla="*/ 45 h 497"/>
              <a:gd name="T28" fmla="*/ 363 w 633"/>
              <a:gd name="T29" fmla="*/ 260 h 497"/>
              <a:gd name="T30" fmla="*/ 317 w 633"/>
              <a:gd name="T31" fmla="*/ 281 h 497"/>
              <a:gd name="T32" fmla="*/ 271 w 633"/>
              <a:gd name="T33" fmla="*/ 260 h 497"/>
              <a:gd name="T34" fmla="*/ 81 w 633"/>
              <a:gd name="T35" fmla="*/ 45 h 497"/>
              <a:gd name="T36" fmla="*/ 91 w 633"/>
              <a:gd name="T37" fmla="*/ 43 h 497"/>
              <a:gd name="T38" fmla="*/ 542 w 633"/>
              <a:gd name="T39" fmla="*/ 43 h 497"/>
              <a:gd name="T40" fmla="*/ 542 w 633"/>
              <a:gd name="T41" fmla="*/ 0 h 497"/>
              <a:gd name="T42" fmla="*/ 91 w 633"/>
              <a:gd name="T43" fmla="*/ 0 h 497"/>
              <a:gd name="T44" fmla="*/ 0 w 633"/>
              <a:gd name="T45" fmla="*/ 91 h 497"/>
              <a:gd name="T46" fmla="*/ 0 w 633"/>
              <a:gd name="T47" fmla="*/ 406 h 497"/>
              <a:gd name="T48" fmla="*/ 91 w 633"/>
              <a:gd name="T49" fmla="*/ 497 h 497"/>
              <a:gd name="T50" fmla="*/ 542 w 633"/>
              <a:gd name="T51" fmla="*/ 497 h 497"/>
              <a:gd name="T52" fmla="*/ 633 w 633"/>
              <a:gd name="T53" fmla="*/ 406 h 497"/>
              <a:gd name="T54" fmla="*/ 633 w 633"/>
              <a:gd name="T55" fmla="*/ 91 h 497"/>
              <a:gd name="T56" fmla="*/ 542 w 633"/>
              <a:gd name="T57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3" h="497">
                <a:moveTo>
                  <a:pt x="590" y="406"/>
                </a:moveTo>
                <a:cubicBezTo>
                  <a:pt x="590" y="432"/>
                  <a:pt x="568" y="454"/>
                  <a:pt x="542" y="454"/>
                </a:cubicBezTo>
                <a:lnTo>
                  <a:pt x="91" y="454"/>
                </a:lnTo>
                <a:cubicBezTo>
                  <a:pt x="65" y="454"/>
                  <a:pt x="44" y="432"/>
                  <a:pt x="44" y="406"/>
                </a:cubicBezTo>
                <a:lnTo>
                  <a:pt x="44" y="91"/>
                </a:lnTo>
                <a:cubicBezTo>
                  <a:pt x="44" y="85"/>
                  <a:pt x="45" y="79"/>
                  <a:pt x="47" y="73"/>
                </a:cubicBezTo>
                <a:lnTo>
                  <a:pt x="238" y="289"/>
                </a:lnTo>
                <a:cubicBezTo>
                  <a:pt x="258" y="312"/>
                  <a:pt x="287" y="325"/>
                  <a:pt x="317" y="325"/>
                </a:cubicBezTo>
                <a:cubicBezTo>
                  <a:pt x="347" y="325"/>
                  <a:pt x="376" y="312"/>
                  <a:pt x="396" y="289"/>
                </a:cubicBezTo>
                <a:lnTo>
                  <a:pt x="586" y="73"/>
                </a:lnTo>
                <a:cubicBezTo>
                  <a:pt x="588" y="79"/>
                  <a:pt x="590" y="85"/>
                  <a:pt x="590" y="91"/>
                </a:cubicBezTo>
                <a:lnTo>
                  <a:pt x="590" y="406"/>
                </a:lnTo>
                <a:close/>
                <a:moveTo>
                  <a:pt x="542" y="43"/>
                </a:moveTo>
                <a:cubicBezTo>
                  <a:pt x="546" y="43"/>
                  <a:pt x="549" y="44"/>
                  <a:pt x="553" y="45"/>
                </a:cubicBezTo>
                <a:lnTo>
                  <a:pt x="363" y="260"/>
                </a:lnTo>
                <a:cubicBezTo>
                  <a:pt x="351" y="274"/>
                  <a:pt x="334" y="281"/>
                  <a:pt x="317" y="281"/>
                </a:cubicBezTo>
                <a:cubicBezTo>
                  <a:pt x="299" y="281"/>
                  <a:pt x="282" y="274"/>
                  <a:pt x="271" y="260"/>
                </a:cubicBezTo>
                <a:lnTo>
                  <a:pt x="81" y="45"/>
                </a:lnTo>
                <a:cubicBezTo>
                  <a:pt x="84" y="44"/>
                  <a:pt x="88" y="43"/>
                  <a:pt x="91" y="43"/>
                </a:cubicBezTo>
                <a:lnTo>
                  <a:pt x="542" y="43"/>
                </a:lnTo>
                <a:close/>
                <a:moveTo>
                  <a:pt x="542" y="0"/>
                </a:moveTo>
                <a:lnTo>
                  <a:pt x="91" y="0"/>
                </a:lnTo>
                <a:cubicBezTo>
                  <a:pt x="41" y="0"/>
                  <a:pt x="0" y="41"/>
                  <a:pt x="0" y="91"/>
                </a:cubicBezTo>
                <a:lnTo>
                  <a:pt x="0" y="406"/>
                </a:lnTo>
                <a:cubicBezTo>
                  <a:pt x="0" y="456"/>
                  <a:pt x="41" y="497"/>
                  <a:pt x="91" y="497"/>
                </a:cubicBezTo>
                <a:lnTo>
                  <a:pt x="542" y="497"/>
                </a:lnTo>
                <a:cubicBezTo>
                  <a:pt x="592" y="497"/>
                  <a:pt x="633" y="456"/>
                  <a:pt x="633" y="406"/>
                </a:cubicBezTo>
                <a:lnTo>
                  <a:pt x="633" y="91"/>
                </a:lnTo>
                <a:cubicBezTo>
                  <a:pt x="633" y="41"/>
                  <a:pt x="592" y="0"/>
                  <a:pt x="5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4"/>
          <p:cNvSpPr>
            <a:spLocks noEditPoints="1"/>
          </p:cNvSpPr>
          <p:nvPr/>
        </p:nvSpPr>
        <p:spPr bwMode="auto">
          <a:xfrm>
            <a:off x="7030565" y="4847840"/>
            <a:ext cx="218475" cy="218475"/>
          </a:xfrm>
          <a:custGeom>
            <a:avLst/>
            <a:gdLst>
              <a:gd name="T0" fmla="*/ 408 w 633"/>
              <a:gd name="T1" fmla="*/ 574 h 633"/>
              <a:gd name="T2" fmla="*/ 470 w 633"/>
              <a:gd name="T3" fmla="*/ 338 h 633"/>
              <a:gd name="T4" fmla="*/ 589 w 633"/>
              <a:gd name="T5" fmla="*/ 338 h 633"/>
              <a:gd name="T6" fmla="*/ 408 w 633"/>
              <a:gd name="T7" fmla="*/ 574 h 633"/>
              <a:gd name="T8" fmla="*/ 45 w 633"/>
              <a:gd name="T9" fmla="*/ 338 h 633"/>
              <a:gd name="T10" fmla="*/ 164 w 633"/>
              <a:gd name="T11" fmla="*/ 338 h 633"/>
              <a:gd name="T12" fmla="*/ 225 w 633"/>
              <a:gd name="T13" fmla="*/ 574 h 633"/>
              <a:gd name="T14" fmla="*/ 45 w 633"/>
              <a:gd name="T15" fmla="*/ 338 h 633"/>
              <a:gd name="T16" fmla="*/ 225 w 633"/>
              <a:gd name="T17" fmla="*/ 59 h 633"/>
              <a:gd name="T18" fmla="*/ 164 w 633"/>
              <a:gd name="T19" fmla="*/ 295 h 633"/>
              <a:gd name="T20" fmla="*/ 45 w 633"/>
              <a:gd name="T21" fmla="*/ 295 h 633"/>
              <a:gd name="T22" fmla="*/ 225 w 633"/>
              <a:gd name="T23" fmla="*/ 59 h 633"/>
              <a:gd name="T24" fmla="*/ 208 w 633"/>
              <a:gd name="T25" fmla="*/ 295 h 633"/>
              <a:gd name="T26" fmla="*/ 317 w 633"/>
              <a:gd name="T27" fmla="*/ 44 h 633"/>
              <a:gd name="T28" fmla="*/ 426 w 633"/>
              <a:gd name="T29" fmla="*/ 295 h 633"/>
              <a:gd name="T30" fmla="*/ 208 w 633"/>
              <a:gd name="T31" fmla="*/ 295 h 633"/>
              <a:gd name="T32" fmla="*/ 317 w 633"/>
              <a:gd name="T33" fmla="*/ 590 h 633"/>
              <a:gd name="T34" fmla="*/ 208 w 633"/>
              <a:gd name="T35" fmla="*/ 338 h 633"/>
              <a:gd name="T36" fmla="*/ 426 w 633"/>
              <a:gd name="T37" fmla="*/ 338 h 633"/>
              <a:gd name="T38" fmla="*/ 317 w 633"/>
              <a:gd name="T39" fmla="*/ 590 h 633"/>
              <a:gd name="T40" fmla="*/ 589 w 633"/>
              <a:gd name="T41" fmla="*/ 295 h 633"/>
              <a:gd name="T42" fmla="*/ 470 w 633"/>
              <a:gd name="T43" fmla="*/ 295 h 633"/>
              <a:gd name="T44" fmla="*/ 408 w 633"/>
              <a:gd name="T45" fmla="*/ 59 h 633"/>
              <a:gd name="T46" fmla="*/ 589 w 633"/>
              <a:gd name="T47" fmla="*/ 295 h 633"/>
              <a:gd name="T48" fmla="*/ 317 w 633"/>
              <a:gd name="T49" fmla="*/ 0 h 633"/>
              <a:gd name="T50" fmla="*/ 0 w 633"/>
              <a:gd name="T51" fmla="*/ 317 h 633"/>
              <a:gd name="T52" fmla="*/ 317 w 633"/>
              <a:gd name="T53" fmla="*/ 633 h 633"/>
              <a:gd name="T54" fmla="*/ 633 w 633"/>
              <a:gd name="T55" fmla="*/ 317 h 633"/>
              <a:gd name="T56" fmla="*/ 317 w 633"/>
              <a:gd name="T57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3" h="633">
                <a:moveTo>
                  <a:pt x="408" y="574"/>
                </a:moveTo>
                <a:cubicBezTo>
                  <a:pt x="444" y="521"/>
                  <a:pt x="467" y="437"/>
                  <a:pt x="470" y="338"/>
                </a:cubicBezTo>
                <a:lnTo>
                  <a:pt x="589" y="338"/>
                </a:lnTo>
                <a:cubicBezTo>
                  <a:pt x="580" y="447"/>
                  <a:pt x="507" y="538"/>
                  <a:pt x="408" y="574"/>
                </a:cubicBezTo>
                <a:close/>
                <a:moveTo>
                  <a:pt x="45" y="338"/>
                </a:moveTo>
                <a:lnTo>
                  <a:pt x="164" y="338"/>
                </a:lnTo>
                <a:cubicBezTo>
                  <a:pt x="167" y="437"/>
                  <a:pt x="190" y="521"/>
                  <a:pt x="225" y="574"/>
                </a:cubicBezTo>
                <a:cubicBezTo>
                  <a:pt x="126" y="538"/>
                  <a:pt x="53" y="447"/>
                  <a:pt x="45" y="338"/>
                </a:cubicBezTo>
                <a:close/>
                <a:moveTo>
                  <a:pt x="225" y="59"/>
                </a:moveTo>
                <a:cubicBezTo>
                  <a:pt x="190" y="112"/>
                  <a:pt x="167" y="196"/>
                  <a:pt x="164" y="295"/>
                </a:cubicBezTo>
                <a:lnTo>
                  <a:pt x="45" y="295"/>
                </a:lnTo>
                <a:cubicBezTo>
                  <a:pt x="53" y="186"/>
                  <a:pt x="126" y="95"/>
                  <a:pt x="225" y="59"/>
                </a:cubicBezTo>
                <a:close/>
                <a:moveTo>
                  <a:pt x="208" y="295"/>
                </a:moveTo>
                <a:cubicBezTo>
                  <a:pt x="212" y="146"/>
                  <a:pt x="267" y="44"/>
                  <a:pt x="317" y="44"/>
                </a:cubicBezTo>
                <a:cubicBezTo>
                  <a:pt x="366" y="44"/>
                  <a:pt x="421" y="146"/>
                  <a:pt x="426" y="295"/>
                </a:cubicBezTo>
                <a:lnTo>
                  <a:pt x="208" y="295"/>
                </a:lnTo>
                <a:close/>
                <a:moveTo>
                  <a:pt x="317" y="590"/>
                </a:moveTo>
                <a:cubicBezTo>
                  <a:pt x="267" y="590"/>
                  <a:pt x="212" y="487"/>
                  <a:pt x="208" y="338"/>
                </a:cubicBezTo>
                <a:lnTo>
                  <a:pt x="426" y="338"/>
                </a:lnTo>
                <a:cubicBezTo>
                  <a:pt x="421" y="487"/>
                  <a:pt x="366" y="590"/>
                  <a:pt x="317" y="590"/>
                </a:cubicBezTo>
                <a:moveTo>
                  <a:pt x="589" y="295"/>
                </a:moveTo>
                <a:lnTo>
                  <a:pt x="470" y="295"/>
                </a:lnTo>
                <a:cubicBezTo>
                  <a:pt x="467" y="196"/>
                  <a:pt x="444" y="112"/>
                  <a:pt x="408" y="59"/>
                </a:cubicBezTo>
                <a:cubicBezTo>
                  <a:pt x="507" y="95"/>
                  <a:pt x="580" y="186"/>
                  <a:pt x="589" y="295"/>
                </a:cubicBezTo>
                <a:close/>
                <a:moveTo>
                  <a:pt x="317" y="0"/>
                </a:moveTo>
                <a:cubicBezTo>
                  <a:pt x="142" y="0"/>
                  <a:pt x="0" y="142"/>
                  <a:pt x="0" y="317"/>
                </a:cubicBezTo>
                <a:cubicBezTo>
                  <a:pt x="0" y="491"/>
                  <a:pt x="142" y="633"/>
                  <a:pt x="317" y="633"/>
                </a:cubicBezTo>
                <a:cubicBezTo>
                  <a:pt x="491" y="633"/>
                  <a:pt x="633" y="491"/>
                  <a:pt x="633" y="317"/>
                </a:cubicBezTo>
                <a:cubicBezTo>
                  <a:pt x="633" y="142"/>
                  <a:pt x="491" y="0"/>
                  <a:pt x="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13200" y="4124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14" descr="https://championsofchangecoalition.org/wp-content/uploads/2020/11/2.-About-us-Icon-4-FAQ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88" y="3439875"/>
            <a:ext cx="1205174" cy="1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7766" y="1798983"/>
            <a:ext cx="10660711" cy="32054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https://web.dev/what-are-pwas/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https://developers.google.com/web/fundamentals/primers/service-workers/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https://developer.mozilla.org/en-US/docs/Web/Manifest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https://developer.mozilla.org/en-US/docs/Web/API/ServiceWorkerGlobalScope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6"/>
              </a:rPr>
              <a:t>https://developers.google.com/web/fundamentals/push-notifications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7"/>
              </a:rPr>
              <a:t>https://</a:t>
            </a:r>
            <a:r>
              <a:rPr lang="en-US" sz="2400" dirty="0" smtClean="0">
                <a:hlinkClick r:id="rId7"/>
              </a:rPr>
              <a:t>en.wikipedia.org/wiki/Progressive_web_application</a:t>
            </a:r>
            <a:endParaRPr lang="en-US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3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2</a:t>
            </a:fld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374111" y="82743"/>
            <a:ext cx="3629025" cy="56770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en-US" sz="2800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4"/>
          </p:nvPr>
        </p:nvSpPr>
        <p:spPr>
          <a:xfrm>
            <a:off x="1512048" y="966864"/>
            <a:ext cx="9553886" cy="5433936"/>
          </a:xfrm>
          <a:ln cap="sq">
            <a:noFill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What is the PWA?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The three PWA pillars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Why use PWA?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Required of a PWA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Demo create a PWA sample site</a:t>
            </a:r>
          </a:p>
        </p:txBody>
      </p:sp>
    </p:spTree>
    <p:extLst>
      <p:ext uri="{BB962C8B-B14F-4D97-AF65-F5344CB8AC3E}">
        <p14:creationId xmlns:p14="http://schemas.microsoft.com/office/powerpoint/2010/main" val="342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839788" y="82744"/>
            <a:ext cx="3932237" cy="546652"/>
          </a:xfr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PWA?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>
          <a:xfrm>
            <a:off x="655984" y="1569310"/>
            <a:ext cx="4750904" cy="3917091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In 2015, designer Frances </a:t>
            </a:r>
            <a:r>
              <a:rPr lang="en-US" sz="1800" dirty="0" err="1"/>
              <a:t>Berriman</a:t>
            </a:r>
            <a:r>
              <a:rPr lang="en-US" sz="1800" dirty="0"/>
              <a:t> and Google Chrome engineer Alex Russell coined the term "progressive web apps</a:t>
            </a:r>
            <a:r>
              <a:rPr lang="en-US" sz="1800" dirty="0" smtClean="0"/>
              <a:t>“ to </a:t>
            </a:r>
            <a:r>
              <a:rPr lang="en-US" sz="1800" dirty="0"/>
              <a:t>describe apps taking advantage of new features supported by modern browsers, including service workers and web app manifests.</a:t>
            </a:r>
            <a:endParaRPr lang="en-US" sz="1800" dirty="0" smtClean="0"/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 smtClean="0"/>
              <a:t>This </a:t>
            </a:r>
            <a:r>
              <a:rPr lang="en-US" sz="1800" dirty="0"/>
              <a:t>is an app built from the web technologies we all know and love, like HTML, CSS, and JavaScript.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Progressive Web Apps bring native app features through the web to all platforms and devices using web standards running in a secure context.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3</a:t>
            </a:fld>
            <a:endParaRPr lang="en-US"/>
          </a:p>
        </p:txBody>
      </p:sp>
      <p:pic>
        <p:nvPicPr>
          <p:cNvPr id="25" name="Picture 4" descr="https://dz2cdn1.dzone.com/storage/temp/13022474-progressive-web-ap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86" y="1588652"/>
            <a:ext cx="5394367" cy="35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2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57854" y="82744"/>
            <a:ext cx="3082062" cy="551288"/>
          </a:xfr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20048"/>
              </p:ext>
            </p:extLst>
          </p:nvPr>
        </p:nvGraphicFramePr>
        <p:xfrm>
          <a:off x="1151467" y="1456267"/>
          <a:ext cx="9736666" cy="421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192">
                  <a:extLst>
                    <a:ext uri="{9D8B030D-6E8A-4147-A177-3AD203B41FA5}">
                      <a16:colId xmlns:a16="http://schemas.microsoft.com/office/drawing/2014/main" val="2911607482"/>
                    </a:ext>
                  </a:extLst>
                </a:gridCol>
                <a:gridCol w="1246275">
                  <a:extLst>
                    <a:ext uri="{9D8B030D-6E8A-4147-A177-3AD203B41FA5}">
                      <a16:colId xmlns:a16="http://schemas.microsoft.com/office/drawing/2014/main" val="411710423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42645148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34772100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373665761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28242448"/>
                    </a:ext>
                  </a:extLst>
                </a:gridCol>
                <a:gridCol w="2091266">
                  <a:extLst>
                    <a:ext uri="{9D8B030D-6E8A-4147-A177-3AD203B41FA5}">
                      <a16:colId xmlns:a16="http://schemas.microsoft.com/office/drawing/2014/main" val="3502115850"/>
                    </a:ext>
                  </a:extLst>
                </a:gridCol>
              </a:tblGrid>
              <a:tr h="837231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34721"/>
                  </a:ext>
                </a:extLst>
              </a:tr>
              <a:tr h="905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Windows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Linux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macOS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Android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IOS"/>
                        </a:rPr>
                        <a:t>iOS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281352"/>
                  </a:ext>
                </a:extLst>
              </a:tr>
              <a:tr h="905154"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Chromium (web browser)"/>
                        </a:rPr>
                        <a:t>Chromium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Google Chrome"/>
                        </a:rPr>
                        <a:t>Google Chrome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Microsoft Edge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47306"/>
                  </a:ext>
                </a:extLst>
              </a:tr>
              <a:tr h="3670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 tooltip="Firefox"/>
                        </a:rPr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84526"/>
                  </a:ext>
                </a:extLst>
              </a:tr>
              <a:tr h="367090"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Safari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Yes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(iOS 11.3+)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246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7658" y="5910718"/>
            <a:ext cx="130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According to: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wiki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93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9"/>
          </p:nvPr>
        </p:nvSpPr>
        <p:spPr>
          <a:xfrm>
            <a:off x="844335" y="3135608"/>
            <a:ext cx="2798834" cy="458163"/>
          </a:xfrm>
        </p:spPr>
        <p:txBody>
          <a:bodyPr/>
          <a:lstStyle/>
          <a:p>
            <a:r>
              <a:rPr lang="en-US" sz="1600" dirty="0"/>
              <a:t>PWAs can do most things that native apps can do, such as operate offline, access your camera and microphone if necessary, GPS, and more.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en-US" dirty="0"/>
              <a:t>Capable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4"/>
          </p:nvPr>
        </p:nvSpPr>
        <p:spPr>
          <a:xfrm>
            <a:off x="4698297" y="2771079"/>
            <a:ext cx="2798834" cy="458163"/>
          </a:xfrm>
        </p:spPr>
        <p:txBody>
          <a:bodyPr/>
          <a:lstStyle/>
          <a:p>
            <a:pPr lvl="0">
              <a:lnSpc>
                <a:spcPts val="216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reliable Progressive Web App feels fast (use cached) and dependable regardless of the network(online/offline/lag network). A Website with HTTPs ensure more security.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en-US" dirty="0"/>
              <a:t>Reliable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8"/>
          </p:nvPr>
        </p:nvSpPr>
        <p:spPr>
          <a:xfrm>
            <a:off x="8453563" y="3135608"/>
            <a:ext cx="2798834" cy="458163"/>
          </a:xfrm>
        </p:spPr>
        <p:txBody>
          <a:bodyPr/>
          <a:lstStyle/>
          <a:p>
            <a:pPr>
              <a:lnSpc>
                <a:spcPts val="2160"/>
              </a:lnSpc>
              <a:spcBef>
                <a:spcPts val="0"/>
              </a:spcBef>
            </a:pPr>
            <a:r>
              <a:rPr lang="en-US" sz="1600" dirty="0"/>
              <a:t>Installed Progressive Web Apps run in a standalone window instead of a browser tab. They're </a:t>
            </a:r>
            <a:r>
              <a:rPr lang="en-US" sz="1600" dirty="0" err="1"/>
              <a:t>launchable</a:t>
            </a:r>
            <a:r>
              <a:rPr lang="en-US" sz="1600" dirty="0"/>
              <a:t> from on the user's home screen, dock, taskbar.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dirty="0"/>
              <a:t>Installable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2865" y="125107"/>
            <a:ext cx="3974569" cy="551288"/>
          </a:xfrm>
        </p:spPr>
        <p:txBody>
          <a:bodyPr/>
          <a:lstStyle/>
          <a:p>
            <a:r>
              <a:rPr lang="en-US"/>
              <a:t>The three PWA pillars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1013791" y="82744"/>
            <a:ext cx="4064000" cy="550862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PWA?</a:t>
            </a:r>
          </a:p>
        </p:txBody>
      </p:sp>
      <p:pic>
        <p:nvPicPr>
          <p:cNvPr id="59" name="Picture 14" descr="Where People Spend Mobile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76" y="1003855"/>
            <a:ext cx="6474214" cy="46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07658" y="5910718"/>
            <a:ext cx="201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According to: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comScore 2016</a:t>
            </a:r>
          </a:p>
        </p:txBody>
      </p:sp>
    </p:spTree>
    <p:extLst>
      <p:ext uri="{BB962C8B-B14F-4D97-AF65-F5344CB8AC3E}">
        <p14:creationId xmlns:p14="http://schemas.microsoft.com/office/powerpoint/2010/main" val="18601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8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</a:t>
            </a:r>
            <a:r>
              <a:rPr lang="en-US" sz="2000" dirty="0"/>
              <a:t> web app manifest provides information about a web application in a </a:t>
            </a:r>
            <a:r>
              <a:rPr lang="en-US" sz="2000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2000" dirty="0"/>
              <a:t> text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Web app manifests are part of a collection of web technologies called progressive web apps (PWAs).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9"/>
          </p:nvPr>
        </p:nvSpPr>
        <p:spPr>
          <a:xfrm>
            <a:off x="1260223" y="1975329"/>
            <a:ext cx="2798834" cy="458163"/>
          </a:xfrm>
        </p:spPr>
        <p:txBody>
          <a:bodyPr/>
          <a:lstStyle/>
          <a:p>
            <a:r>
              <a:rPr lang="en-US" sz="2400" dirty="0"/>
              <a:t>Web App Manifest</a:t>
            </a:r>
          </a:p>
        </p:txBody>
      </p:sp>
      <p:sp>
        <p:nvSpPr>
          <p:cNvPr id="41" name="Content Placeholder 14"/>
          <p:cNvSpPr>
            <a:spLocks noGrp="1"/>
          </p:cNvSpPr>
          <p:nvPr>
            <p:ph sz="half" idx="16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Website with an HTTPS web address uses SSL/TLS.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SSL, more commonly called TLS, is a protocol for encrypting Internet traffic and verifying server identity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Roboto" panose="02000000000000000000" pitchFamily="2" charset="0"/>
              </a:rPr>
              <a:t>A service worker is a script that your browser runs in the background, separate from a web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Roboto" panose="02000000000000000000" pitchFamily="2" charset="0"/>
              </a:rPr>
              <a:t>Things to note about a service worker:</a:t>
            </a:r>
          </a:p>
          <a:p>
            <a:pPr lvl="1"/>
            <a:r>
              <a:rPr lang="en-US" sz="2000" dirty="0">
                <a:ea typeface="Roboto" panose="02000000000000000000" pitchFamily="2" charset="0"/>
              </a:rPr>
              <a:t>It's a JavaScript Worker, so it can't access the DOM directly.</a:t>
            </a:r>
          </a:p>
          <a:p>
            <a:pPr lvl="1"/>
            <a:r>
              <a:rPr lang="en-US" sz="2000" dirty="0"/>
              <a:t>Service worker is a programmable network proxy.</a:t>
            </a:r>
          </a:p>
          <a:p>
            <a:pPr lvl="1"/>
            <a:endParaRPr lang="en-US" sz="2000" dirty="0">
              <a:ea typeface="Roboto" panose="02000000000000000000" pitchFamily="2" charset="0"/>
            </a:endParaRPr>
          </a:p>
        </p:txBody>
      </p:sp>
      <p:sp>
        <p:nvSpPr>
          <p:cNvPr id="40" name="Content Placeholder 12"/>
          <p:cNvSpPr>
            <a:spLocks noGrp="1"/>
          </p:cNvSpPr>
          <p:nvPr>
            <p:ph sz="half" idx="15"/>
          </p:nvPr>
        </p:nvSpPr>
        <p:spPr>
          <a:xfrm>
            <a:off x="4717421" y="1899672"/>
            <a:ext cx="2798834" cy="458163"/>
          </a:xfrm>
        </p:spPr>
        <p:txBody>
          <a:bodyPr/>
          <a:lstStyle/>
          <a:p>
            <a:r>
              <a:rPr lang="en-US" sz="2800" dirty="0"/>
              <a:t>Service </a:t>
            </a:r>
            <a:r>
              <a:rPr lang="en-US" sz="2400" dirty="0"/>
              <a:t>Worker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7"/>
          </p:nvPr>
        </p:nvSpPr>
        <p:spPr>
          <a:xfrm>
            <a:off x="8128533" y="1892291"/>
            <a:ext cx="2798834" cy="458163"/>
          </a:xfrm>
        </p:spPr>
        <p:txBody>
          <a:bodyPr/>
          <a:lstStyle/>
          <a:p>
            <a:r>
              <a:rPr lang="en-US" dirty="0"/>
              <a:t>HTTPS </a:t>
            </a:r>
            <a:r>
              <a:rPr lang="en-US" sz="2400" dirty="0"/>
              <a:t>certificate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of a PWA</a:t>
            </a:r>
          </a:p>
        </p:txBody>
      </p:sp>
    </p:spTree>
    <p:extLst>
      <p:ext uri="{BB962C8B-B14F-4D97-AF65-F5344CB8AC3E}">
        <p14:creationId xmlns:p14="http://schemas.microsoft.com/office/powerpoint/2010/main" val="21087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build="p"/>
      <p:bldP spid="41" grpId="0" uiExpand="1" build="p" animBg="1"/>
      <p:bldP spid="39" grpId="0" uiExpand="1" build="p" animBg="1"/>
      <p:bldP spid="40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6347" y="82744"/>
            <a:ext cx="5019261" cy="553360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Web App Manifest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37" y="1517114"/>
            <a:ext cx="3700849" cy="4358467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86" y="2604052"/>
            <a:ext cx="3692814" cy="3328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5158408" y="1517114"/>
            <a:ext cx="860232" cy="2712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581" y="1236282"/>
            <a:ext cx="3108463" cy="832956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8139813" y="2123903"/>
            <a:ext cx="135180" cy="308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417" y="82744"/>
            <a:ext cx="4035287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Service Worker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9" y="1413080"/>
            <a:ext cx="3300861" cy="4150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23" y="2711020"/>
            <a:ext cx="4461750" cy="2923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4785514" y="1592763"/>
            <a:ext cx="1058693" cy="2712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253554" y="2365513"/>
            <a:ext cx="184768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97" y="1027994"/>
            <a:ext cx="3945913" cy="11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</TotalTime>
  <Words>463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Medium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What is the PWA?</vt:lpstr>
      <vt:lpstr>Browser support</vt:lpstr>
      <vt:lpstr>The three PWA pillars</vt:lpstr>
      <vt:lpstr>Why use PWA?</vt:lpstr>
      <vt:lpstr>Required of a PWA</vt:lpstr>
      <vt:lpstr>Install Web App Manifest</vt:lpstr>
      <vt:lpstr>Install Service Worker</vt:lpstr>
      <vt:lpstr>Service Work Lifecycle</vt:lpstr>
      <vt:lpstr>Service Worker Events</vt:lpstr>
      <vt:lpstr>Demo a PWA sample site</vt:lpstr>
      <vt:lpstr>Web push notification</vt:lpstr>
      <vt:lpstr>PowerPoint Presentation</vt:lpstr>
      <vt:lpstr>Refs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Pham Thi Thuy</dc:creator>
  <cp:lastModifiedBy>THANH NGUYỄN</cp:lastModifiedBy>
  <cp:revision>90</cp:revision>
  <dcterms:created xsi:type="dcterms:W3CDTF">2021-05-25T09:47:49Z</dcterms:created>
  <dcterms:modified xsi:type="dcterms:W3CDTF">2021-10-21T11:02:17Z</dcterms:modified>
</cp:coreProperties>
</file>